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56" r:id="rId2"/>
    <p:sldId id="343" r:id="rId3"/>
    <p:sldId id="354" r:id="rId4"/>
    <p:sldId id="355" r:id="rId5"/>
    <p:sldId id="356" r:id="rId6"/>
    <p:sldId id="357" r:id="rId7"/>
    <p:sldId id="368" r:id="rId8"/>
    <p:sldId id="369" r:id="rId9"/>
    <p:sldId id="370" r:id="rId10"/>
    <p:sldId id="371" r:id="rId11"/>
    <p:sldId id="362" r:id="rId12"/>
    <p:sldId id="364" r:id="rId13"/>
    <p:sldId id="365" r:id="rId14"/>
    <p:sldId id="366" r:id="rId15"/>
    <p:sldId id="367" r:id="rId16"/>
    <p:sldId id="351" r:id="rId17"/>
    <p:sldId id="349" r:id="rId18"/>
    <p:sldId id="353" r:id="rId19"/>
    <p:sldId id="352" r:id="rId20"/>
    <p:sldId id="363" r:id="rId21"/>
    <p:sldId id="305" r:id="rId22"/>
  </p:sldIdLst>
  <p:sldSz cx="9144000" cy="6858000" type="screen4x3"/>
  <p:notesSz cx="7112000" cy="94488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1pPr>
    <a:lvl2pPr marL="4572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1308" y="366"/>
      </p:cViewPr>
      <p:guideLst>
        <p:guide orient="horz" pos="2160"/>
        <p:guide pos="288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81338" cy="473075"/>
          </a:xfrm>
          <a:prstGeom prst="rect">
            <a:avLst/>
          </a:prstGeom>
          <a:noFill/>
          <a:ln w="9525">
            <a:noFill/>
            <a:miter lim="800000"/>
            <a:headEnd/>
            <a:tailEnd/>
          </a:ln>
        </p:spPr>
        <p:txBody>
          <a:bodyPr vert="horz" wrap="square" lIns="94631" tIns="47316" rIns="94631" bIns="47316" numCol="1" anchor="t" anchorCtr="0" compatLnSpc="1">
            <a:prstTxWarp prst="textNoShape">
              <a:avLst/>
            </a:prstTxWarp>
          </a:bodyPr>
          <a:lstStyle>
            <a:lvl1pPr defTabSz="473075">
              <a:defRPr sz="1200">
                <a:latin typeface="Calibri" pitchFamily="34" charset="0"/>
              </a:defRPr>
            </a:lvl1pPr>
          </a:lstStyle>
          <a:p>
            <a:pPr>
              <a:defRPr/>
            </a:pPr>
            <a:endParaRPr lang="en-US"/>
          </a:p>
        </p:txBody>
      </p:sp>
      <p:sp>
        <p:nvSpPr>
          <p:cNvPr id="3" name="Date Placeholder 2"/>
          <p:cNvSpPr>
            <a:spLocks noGrp="1"/>
          </p:cNvSpPr>
          <p:nvPr>
            <p:ph type="dt" sz="quarter" idx="1"/>
          </p:nvPr>
        </p:nvSpPr>
        <p:spPr bwMode="auto">
          <a:xfrm>
            <a:off x="4029075" y="0"/>
            <a:ext cx="3081338" cy="473075"/>
          </a:xfrm>
          <a:prstGeom prst="rect">
            <a:avLst/>
          </a:prstGeom>
          <a:noFill/>
          <a:ln w="9525">
            <a:noFill/>
            <a:miter lim="800000"/>
            <a:headEnd/>
            <a:tailEnd/>
          </a:ln>
        </p:spPr>
        <p:txBody>
          <a:bodyPr vert="horz" wrap="square" lIns="94631" tIns="47316" rIns="94631" bIns="47316" numCol="1" anchor="t" anchorCtr="0" compatLnSpc="1">
            <a:prstTxWarp prst="textNoShape">
              <a:avLst/>
            </a:prstTxWarp>
          </a:bodyPr>
          <a:lstStyle>
            <a:lvl1pPr algn="r" defTabSz="473075">
              <a:defRPr sz="1200">
                <a:latin typeface="Calibri" pitchFamily="34" charset="0"/>
              </a:defRPr>
            </a:lvl1pPr>
          </a:lstStyle>
          <a:p>
            <a:pPr>
              <a:defRPr/>
            </a:pPr>
            <a:fld id="{AD8BE0D9-1C84-4F07-BC16-D8F02B0E2044}" type="datetime1">
              <a:rPr lang="en-US"/>
              <a:pPr>
                <a:defRPr/>
              </a:pPr>
              <a:t>10/28/2010</a:t>
            </a:fld>
            <a:endParaRPr lang="en-US"/>
          </a:p>
        </p:txBody>
      </p:sp>
      <p:sp>
        <p:nvSpPr>
          <p:cNvPr id="4" name="Footer Placeholder 3"/>
          <p:cNvSpPr>
            <a:spLocks noGrp="1"/>
          </p:cNvSpPr>
          <p:nvPr>
            <p:ph type="ftr" sz="quarter" idx="2"/>
          </p:nvPr>
        </p:nvSpPr>
        <p:spPr bwMode="auto">
          <a:xfrm>
            <a:off x="0" y="8974138"/>
            <a:ext cx="3081338" cy="473075"/>
          </a:xfrm>
          <a:prstGeom prst="rect">
            <a:avLst/>
          </a:prstGeom>
          <a:noFill/>
          <a:ln w="9525">
            <a:noFill/>
            <a:miter lim="800000"/>
            <a:headEnd/>
            <a:tailEnd/>
          </a:ln>
        </p:spPr>
        <p:txBody>
          <a:bodyPr vert="horz" wrap="square" lIns="94631" tIns="47316" rIns="94631" bIns="47316" numCol="1" anchor="b" anchorCtr="0" compatLnSpc="1">
            <a:prstTxWarp prst="textNoShape">
              <a:avLst/>
            </a:prstTxWarp>
          </a:bodyPr>
          <a:lstStyle>
            <a:lvl1pPr defTabSz="473075">
              <a:defRPr sz="1200">
                <a:latin typeface="Calibri" pitchFamily="34" charset="0"/>
              </a:defRPr>
            </a:lvl1pPr>
          </a:lstStyle>
          <a:p>
            <a:pPr>
              <a:defRPr/>
            </a:pPr>
            <a:endParaRPr lang="en-US"/>
          </a:p>
        </p:txBody>
      </p:sp>
      <p:sp>
        <p:nvSpPr>
          <p:cNvPr id="5" name="Slide Number Placeholder 4"/>
          <p:cNvSpPr>
            <a:spLocks noGrp="1"/>
          </p:cNvSpPr>
          <p:nvPr>
            <p:ph type="sldNum" sz="quarter" idx="3"/>
          </p:nvPr>
        </p:nvSpPr>
        <p:spPr bwMode="auto">
          <a:xfrm>
            <a:off x="4029075" y="8974138"/>
            <a:ext cx="3081338" cy="473075"/>
          </a:xfrm>
          <a:prstGeom prst="rect">
            <a:avLst/>
          </a:prstGeom>
          <a:noFill/>
          <a:ln w="9525">
            <a:noFill/>
            <a:miter lim="800000"/>
            <a:headEnd/>
            <a:tailEnd/>
          </a:ln>
        </p:spPr>
        <p:txBody>
          <a:bodyPr vert="horz" wrap="square" lIns="94631" tIns="47316" rIns="94631" bIns="47316" numCol="1" anchor="b" anchorCtr="0" compatLnSpc="1">
            <a:prstTxWarp prst="textNoShape">
              <a:avLst/>
            </a:prstTxWarp>
          </a:bodyPr>
          <a:lstStyle>
            <a:lvl1pPr algn="r" defTabSz="473075">
              <a:defRPr sz="1200">
                <a:latin typeface="Calibri" pitchFamily="34" charset="0"/>
              </a:defRPr>
            </a:lvl1pPr>
          </a:lstStyle>
          <a:p>
            <a:pPr>
              <a:defRPr/>
            </a:pPr>
            <a:fld id="{D295D43A-0CB2-48B6-A98F-68C4D8B3ADDC}"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81338" cy="473075"/>
          </a:xfrm>
          <a:prstGeom prst="rect">
            <a:avLst/>
          </a:prstGeom>
          <a:noFill/>
          <a:ln w="9525">
            <a:noFill/>
            <a:miter lim="800000"/>
            <a:headEnd/>
            <a:tailEnd/>
          </a:ln>
        </p:spPr>
        <p:txBody>
          <a:bodyPr vert="horz" wrap="square" lIns="94631" tIns="47316" rIns="94631" bIns="47316" numCol="1" anchor="t" anchorCtr="0" compatLnSpc="1">
            <a:prstTxWarp prst="textNoShape">
              <a:avLst/>
            </a:prstTxWarp>
          </a:bodyPr>
          <a:lstStyle>
            <a:lvl1pPr defTabSz="473075">
              <a:defRPr sz="1200">
                <a:latin typeface="Calibri" pitchFamily="34" charset="0"/>
              </a:defRPr>
            </a:lvl1pPr>
          </a:lstStyle>
          <a:p>
            <a:pPr>
              <a:defRPr/>
            </a:pPr>
            <a:endParaRPr lang="en-US"/>
          </a:p>
        </p:txBody>
      </p:sp>
      <p:sp>
        <p:nvSpPr>
          <p:cNvPr id="3" name="Date Placeholder 2"/>
          <p:cNvSpPr>
            <a:spLocks noGrp="1"/>
          </p:cNvSpPr>
          <p:nvPr>
            <p:ph type="dt" idx="1"/>
          </p:nvPr>
        </p:nvSpPr>
        <p:spPr bwMode="auto">
          <a:xfrm>
            <a:off x="4029075" y="0"/>
            <a:ext cx="3081338" cy="473075"/>
          </a:xfrm>
          <a:prstGeom prst="rect">
            <a:avLst/>
          </a:prstGeom>
          <a:noFill/>
          <a:ln w="9525">
            <a:noFill/>
            <a:miter lim="800000"/>
            <a:headEnd/>
            <a:tailEnd/>
          </a:ln>
        </p:spPr>
        <p:txBody>
          <a:bodyPr vert="horz" wrap="square" lIns="94631" tIns="47316" rIns="94631" bIns="47316" numCol="1" anchor="t" anchorCtr="0" compatLnSpc="1">
            <a:prstTxWarp prst="textNoShape">
              <a:avLst/>
            </a:prstTxWarp>
          </a:bodyPr>
          <a:lstStyle>
            <a:lvl1pPr algn="r" defTabSz="473075">
              <a:defRPr sz="1200">
                <a:latin typeface="Calibri" pitchFamily="34" charset="0"/>
              </a:defRPr>
            </a:lvl1pPr>
          </a:lstStyle>
          <a:p>
            <a:pPr>
              <a:defRPr/>
            </a:pPr>
            <a:fld id="{9096E13E-A191-4648-9CA0-77B27CD21580}" type="datetime1">
              <a:rPr lang="en-US"/>
              <a:pPr>
                <a:defRPr/>
              </a:pPr>
              <a:t>10/28/2010</a:t>
            </a:fld>
            <a:endParaRPr lang="en-US"/>
          </a:p>
        </p:txBody>
      </p:sp>
      <p:sp>
        <p:nvSpPr>
          <p:cNvPr id="4" name="Slide Image Placeholder 3"/>
          <p:cNvSpPr>
            <a:spLocks noGrp="1" noRot="1" noChangeAspect="1"/>
          </p:cNvSpPr>
          <p:nvPr>
            <p:ph type="sldImg" idx="2"/>
          </p:nvPr>
        </p:nvSpPr>
        <p:spPr>
          <a:xfrm>
            <a:off x="1193800" y="708025"/>
            <a:ext cx="4724400" cy="35433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bwMode="auto">
          <a:xfrm>
            <a:off x="711200" y="4487863"/>
            <a:ext cx="5689600" cy="4252912"/>
          </a:xfrm>
          <a:prstGeom prst="rect">
            <a:avLst/>
          </a:prstGeom>
          <a:noFill/>
          <a:ln w="9525">
            <a:noFill/>
            <a:miter lim="800000"/>
            <a:headEnd/>
            <a:tailEnd/>
          </a:ln>
        </p:spPr>
        <p:txBody>
          <a:bodyPr vert="horz" wrap="square" lIns="94631" tIns="47316" rIns="94631" bIns="473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8974138"/>
            <a:ext cx="3081338" cy="473075"/>
          </a:xfrm>
          <a:prstGeom prst="rect">
            <a:avLst/>
          </a:prstGeom>
          <a:noFill/>
          <a:ln w="9525">
            <a:noFill/>
            <a:miter lim="800000"/>
            <a:headEnd/>
            <a:tailEnd/>
          </a:ln>
        </p:spPr>
        <p:txBody>
          <a:bodyPr vert="horz" wrap="square" lIns="94631" tIns="47316" rIns="94631" bIns="47316" numCol="1" anchor="b" anchorCtr="0" compatLnSpc="1">
            <a:prstTxWarp prst="textNoShape">
              <a:avLst/>
            </a:prstTxWarp>
          </a:bodyPr>
          <a:lstStyle>
            <a:lvl1pPr defTabSz="473075">
              <a:defRPr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bwMode="auto">
          <a:xfrm>
            <a:off x="4029075" y="8974138"/>
            <a:ext cx="3081338" cy="473075"/>
          </a:xfrm>
          <a:prstGeom prst="rect">
            <a:avLst/>
          </a:prstGeom>
          <a:noFill/>
          <a:ln w="9525">
            <a:noFill/>
            <a:miter lim="800000"/>
            <a:headEnd/>
            <a:tailEnd/>
          </a:ln>
        </p:spPr>
        <p:txBody>
          <a:bodyPr vert="horz" wrap="square" lIns="94631" tIns="47316" rIns="94631" bIns="47316" numCol="1" anchor="b" anchorCtr="0" compatLnSpc="1">
            <a:prstTxWarp prst="textNoShape">
              <a:avLst/>
            </a:prstTxWarp>
          </a:bodyPr>
          <a:lstStyle>
            <a:lvl1pPr algn="r" defTabSz="473075">
              <a:defRPr sz="1200">
                <a:latin typeface="Calibri" pitchFamily="34" charset="0"/>
              </a:defRPr>
            </a:lvl1pPr>
          </a:lstStyle>
          <a:p>
            <a:pPr>
              <a:defRPr/>
            </a:pPr>
            <a:fld id="{4D153F77-9C72-4749-9298-1EE687BABC32}"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pitchFamily="-10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a:noFill/>
          <a:ln/>
        </p:spPr>
        <p:txBody>
          <a:bodyPr/>
          <a:lstStyle/>
          <a:p>
            <a:endParaRPr lang="en-US" smtClean="0">
              <a:ea typeface="ＭＳ Ｐゴシック" charset="-128"/>
            </a:endParaRPr>
          </a:p>
          <a:p>
            <a:r>
              <a:rPr lang="en-US" smtClean="0">
                <a:ea typeface="ＭＳ Ｐゴシック" charset="-128"/>
              </a:rPr>
              <a:t>We’ve counted over 80 subsites/apps/other sites to reface in Phase 2.</a:t>
            </a:r>
          </a:p>
          <a:p>
            <a:endParaRPr lang="en-US" smtClean="0">
              <a:ea typeface="ＭＳ Ｐゴシック" charset="-128"/>
            </a:endParaRPr>
          </a:p>
        </p:txBody>
      </p:sp>
      <p:sp>
        <p:nvSpPr>
          <p:cNvPr id="9220" name="Slide Number Placeholder 3"/>
          <p:cNvSpPr>
            <a:spLocks noGrp="1"/>
          </p:cNvSpPr>
          <p:nvPr>
            <p:ph type="sldNum" sz="quarter" idx="5"/>
          </p:nvPr>
        </p:nvSpPr>
        <p:spPr>
          <a:noFill/>
        </p:spPr>
        <p:txBody>
          <a:bodyPr/>
          <a:lstStyle/>
          <a:p>
            <a:fld id="{4A1F04E7-66DD-4C35-897C-4340C5074335}" type="slidenum">
              <a:rPr lang="en-US" smtClean="0">
                <a:latin typeface="Calibri" pitchFamily="34" charset="0"/>
                <a:ea typeface="ＭＳ Ｐゴシック" charset="-128"/>
              </a:rPr>
              <a:pPr/>
              <a:t>3</a:t>
            </a:fld>
            <a:endParaRPr lang="en-US" smtClean="0">
              <a:latin typeface="Calibri" pitchFamily="34" charset="0"/>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TextEdit="1"/>
          </p:cNvSpPr>
          <p:nvPr>
            <p:ph type="sldImg"/>
          </p:nvPr>
        </p:nvSpPr>
        <p:spPr bwMode="auto">
          <a:noFill/>
          <a:ln>
            <a:solidFill>
              <a:srgbClr val="000000"/>
            </a:solidFill>
            <a:miter lim="800000"/>
            <a:headEnd/>
            <a:tailEnd/>
          </a:ln>
        </p:spPr>
      </p:sp>
      <p:sp>
        <p:nvSpPr>
          <p:cNvPr id="9219" name="Rectangle 3"/>
          <p:cNvSpPr>
            <a:spLocks noGrp="1"/>
          </p:cNvSpPr>
          <p:nvPr>
            <p:ph type="body" idx="1"/>
          </p:nvPr>
        </p:nvSpPr>
        <p:spPr>
          <a:noFill/>
          <a:ln/>
        </p:spPr>
        <p:txBody>
          <a:bodyPr/>
          <a:lstStyle/>
          <a:p>
            <a:pPr eaLnBrk="1" hangingPunct="1">
              <a:buFontTx/>
              <a:buChar char="•"/>
            </a:pPr>
            <a:r>
              <a:rPr lang="en-US" smtClean="0">
                <a:ea typeface="ＭＳ Ｐゴシック" charset="-128"/>
              </a:rPr>
              <a:t>I also wanted to let you know about a number of online usability tools, some of which I mentioned before, that TAO has purchased and is making available to the programs to use in doing your usability work.  </a:t>
            </a:r>
          </a:p>
          <a:p>
            <a:pPr eaLnBrk="1" hangingPunct="1">
              <a:buFontTx/>
              <a:buChar char="•"/>
            </a:pPr>
            <a:endParaRPr lang="en-US" smtClean="0">
              <a:ea typeface="ＭＳ Ｐゴシック" charset="-128"/>
            </a:endParaRPr>
          </a:p>
          <a:p>
            <a:pPr eaLnBrk="1" hangingPunct="1">
              <a:buFontTx/>
              <a:buChar char="•"/>
            </a:pPr>
            <a:r>
              <a:rPr lang="en-US" smtClean="0">
                <a:ea typeface="ＭＳ Ｐゴシック" charset="-128"/>
              </a:rPr>
              <a:t>We currently have (READ SLIDE)</a:t>
            </a:r>
          </a:p>
          <a:p>
            <a:pPr eaLnBrk="1" hangingPunct="1">
              <a:buFontTx/>
              <a:buChar char="•"/>
            </a:pPr>
            <a:endParaRPr lang="en-US" smtClean="0">
              <a:ea typeface="ＭＳ Ｐゴシック" charset="-128"/>
            </a:endParaRPr>
          </a:p>
          <a:p>
            <a:pPr eaLnBrk="1" hangingPunct="1">
              <a:buFontTx/>
              <a:buChar char="•"/>
            </a:pPr>
            <a:r>
              <a:rPr lang="en-US" smtClean="0">
                <a:ea typeface="ＭＳ Ｐゴシック" charset="-128"/>
              </a:rPr>
              <a:t>We will probably also be purchasing some remote wireframe testing software in the future, once we have tested out a few packages – in the meantime, I can give you names of existing software if you want to test it out.</a:t>
            </a:r>
          </a:p>
          <a:p>
            <a:pPr eaLnBrk="1" hangingPunct="1">
              <a:buFontTx/>
              <a:buChar char="•"/>
            </a:pPr>
            <a:endParaRPr lang="en-US" smtClean="0">
              <a:ea typeface="ＭＳ Ｐゴシック" charset="-128"/>
            </a:endParaRPr>
          </a:p>
          <a:p>
            <a:pPr eaLnBrk="1" hangingPunct="1">
              <a:buFontTx/>
              <a:buChar char="•"/>
            </a:pPr>
            <a:endParaRPr lang="en-US" smtClean="0">
              <a:ea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TextEdit="1"/>
          </p:cNvSpPr>
          <p:nvPr>
            <p:ph type="sldImg"/>
          </p:nvPr>
        </p:nvSpPr>
        <p:spPr bwMode="auto">
          <a:noFill/>
          <a:ln>
            <a:solidFill>
              <a:srgbClr val="000000"/>
            </a:solidFill>
            <a:miter lim="800000"/>
            <a:headEnd/>
            <a:tailEnd/>
          </a:ln>
        </p:spPr>
      </p:sp>
      <p:sp>
        <p:nvSpPr>
          <p:cNvPr id="10243" name="Rectangle 3"/>
          <p:cNvSpPr>
            <a:spLocks noGrp="1"/>
          </p:cNvSpPr>
          <p:nvPr>
            <p:ph type="body" idx="1"/>
          </p:nvPr>
        </p:nvSpPr>
        <p:spPr>
          <a:noFill/>
          <a:ln/>
        </p:spPr>
        <p:txBody>
          <a:bodyPr/>
          <a:lstStyle/>
          <a:p>
            <a:pPr eaLnBrk="1" hangingPunct="1">
              <a:buFontTx/>
              <a:buChar char="•"/>
            </a:pPr>
            <a:r>
              <a:rPr lang="en-US" smtClean="0">
                <a:ea typeface="ＭＳ Ｐゴシック" charset="-128"/>
              </a:rPr>
              <a:t>Crazy Egg collects information on where people click on a particular page, and so it can help you answer questions about how users interact with your design.</a:t>
            </a:r>
          </a:p>
          <a:p>
            <a:pPr eaLnBrk="1" hangingPunct="1">
              <a:buFontTx/>
              <a:buChar char="•"/>
            </a:pPr>
            <a:endParaRPr lang="en-US" smtClean="0">
              <a:ea typeface="ＭＳ Ｐゴシック" charset="-128"/>
            </a:endParaRPr>
          </a:p>
          <a:p>
            <a:pPr eaLnBrk="1" hangingPunct="1">
              <a:buFontTx/>
              <a:buChar char="•"/>
            </a:pPr>
            <a:r>
              <a:rPr lang="en-US" smtClean="0">
                <a:ea typeface="ＭＳ Ｐゴシック" charset="-128"/>
              </a:rPr>
              <a:t>For example, this was a Crazy Egg analysis that Anthro-Tech did after the home page was redesigned (WALK THRU)</a:t>
            </a:r>
          </a:p>
          <a:p>
            <a:pPr eaLnBrk="1" hangingPunct="1"/>
            <a:endParaRPr lang="en-US" smtClean="0">
              <a:ea typeface="ＭＳ Ｐゴシック" charset="-128"/>
            </a:endParaRPr>
          </a:p>
          <a:p>
            <a:pPr eaLnBrk="1" hangingPunct="1">
              <a:buFontTx/>
              <a:buChar char="•"/>
            </a:pPr>
            <a:endParaRPr lang="en-US" smtClean="0">
              <a:ea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TextEdit="1"/>
          </p:cNvSpPr>
          <p:nvPr>
            <p:ph type="sldImg"/>
          </p:nvPr>
        </p:nvSpPr>
        <p:spPr bwMode="auto">
          <a:noFill/>
          <a:ln>
            <a:solidFill>
              <a:srgbClr val="000000"/>
            </a:solidFill>
            <a:miter lim="800000"/>
            <a:headEnd/>
            <a:tailEnd/>
          </a:ln>
        </p:spPr>
      </p:sp>
      <p:sp>
        <p:nvSpPr>
          <p:cNvPr id="11267" name="Rectangle 3"/>
          <p:cNvSpPr>
            <a:spLocks noGrp="1"/>
          </p:cNvSpPr>
          <p:nvPr>
            <p:ph type="body" idx="1"/>
          </p:nvPr>
        </p:nvSpPr>
        <p:spPr>
          <a:noFill/>
          <a:ln/>
        </p:spPr>
        <p:txBody>
          <a:bodyPr/>
          <a:lstStyle/>
          <a:p>
            <a:pPr eaLnBrk="1" hangingPunct="1">
              <a:buFontTx/>
              <a:buChar char="•"/>
            </a:pPr>
            <a:endParaRPr lang="en-US" smtClean="0">
              <a:ea typeface="ＭＳ Ｐゴシック" charset="-128"/>
            </a:endParaRPr>
          </a:p>
          <a:p>
            <a:pPr eaLnBrk="1" hangingPunct="1">
              <a:buFontTx/>
              <a:buChar char="•"/>
            </a:pPr>
            <a:r>
              <a:rPr lang="en-US" smtClean="0">
                <a:ea typeface="ＭＳ Ｐゴシック" charset="-128"/>
              </a:rPr>
              <a:t>This is another view that makes it a little easier to see at a glance where people are clicking.</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noFill/>
          <a:ln>
            <a:solidFill>
              <a:srgbClr val="000000"/>
            </a:solidFill>
            <a:miter lim="800000"/>
            <a:headEnd/>
            <a:tailEnd/>
          </a:ln>
        </p:spPr>
      </p:sp>
      <p:sp>
        <p:nvSpPr>
          <p:cNvPr id="12291" name="Rectangle 3"/>
          <p:cNvSpPr>
            <a:spLocks noGrp="1"/>
          </p:cNvSpPr>
          <p:nvPr>
            <p:ph type="body" idx="1"/>
          </p:nvPr>
        </p:nvSpPr>
        <p:spPr>
          <a:noFill/>
          <a:ln/>
        </p:spPr>
        <p:txBody>
          <a:bodyPr/>
          <a:lstStyle/>
          <a:p>
            <a:pPr eaLnBrk="1" hangingPunct="1">
              <a:buFontTx/>
              <a:buChar char="•"/>
            </a:pPr>
            <a:endParaRPr lang="en-US" smtClean="0">
              <a:ea typeface="ＭＳ Ｐゴシック" charset="-128"/>
            </a:endParaRPr>
          </a:p>
          <a:p>
            <a:pPr eaLnBrk="1" hangingPunct="1">
              <a:buFontTx/>
              <a:buChar char="•"/>
            </a:pPr>
            <a:r>
              <a:rPr lang="en-US" smtClean="0">
                <a:ea typeface="ＭＳ Ｐゴシック" charset="-128"/>
              </a:rPr>
              <a:t>This is the confetti view, which has a number of different reports on referrers, search engines, days of the week that people visit, etc.</a:t>
            </a:r>
          </a:p>
          <a:p>
            <a:pPr eaLnBrk="1" hangingPunct="1">
              <a:buFontTx/>
              <a:buChar char="•"/>
            </a:pPr>
            <a:endParaRPr lang="en-US" smtClean="0">
              <a:ea typeface="ＭＳ Ｐゴシック" charset="-128"/>
            </a:endParaRPr>
          </a:p>
          <a:p>
            <a:pPr eaLnBrk="1" hangingPunct="1">
              <a:buFontTx/>
              <a:buChar char="•"/>
            </a:pPr>
            <a:r>
              <a:rPr lang="en-US" smtClean="0">
                <a:ea typeface="ＭＳ Ｐゴシック" charset="-128"/>
              </a:rPr>
              <a:t>I wanted to show you a little bit about what Crazy Egg does today, because I’m going to be kicking off a new quarterly usability webinar series for World Usability Day, which is coming up in November.  The topic for the first seminar is going to be how you can use Crazy Egg to improve the usability of your Web site.</a:t>
            </a:r>
          </a:p>
          <a:p>
            <a:pPr eaLnBrk="1" hangingPunct="1">
              <a:buFontTx/>
              <a:buChar char="•"/>
            </a:pPr>
            <a:endParaRPr lang="en-US" smtClean="0">
              <a:ea typeface="ＭＳ Ｐゴシック" charset="-128"/>
            </a:endParaRPr>
          </a:p>
          <a:p>
            <a:pPr eaLnBrk="1" hangingPunct="1">
              <a:buFontTx/>
              <a:buChar char="•"/>
            </a:pPr>
            <a:r>
              <a:rPr lang="en-US" smtClean="0">
                <a:ea typeface="ＭＳ Ｐゴシック" charset="-128"/>
              </a:rPr>
              <a:t>Keep your eye out for an email invitation to the Webinar.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1195388" y="709613"/>
            <a:ext cx="4722812" cy="3541712"/>
          </a:xfrm>
          <a:noFill/>
          <a:ln>
            <a:solidFill>
              <a:srgbClr val="000000"/>
            </a:solidFill>
            <a:miter lim="800000"/>
            <a:headEnd/>
            <a:tailEnd/>
          </a:ln>
        </p:spPr>
      </p:sp>
      <p:sp>
        <p:nvSpPr>
          <p:cNvPr id="12291" name="Notes Placeholder 2"/>
          <p:cNvSpPr>
            <a:spLocks noGrp="1"/>
          </p:cNvSpPr>
          <p:nvPr>
            <p:ph type="body" idx="1"/>
          </p:nvPr>
        </p:nvSpPr>
        <p:spPr>
          <a:xfrm>
            <a:off x="709613" y="4486275"/>
            <a:ext cx="5692775" cy="4252913"/>
          </a:xfrm>
          <a:noFill/>
          <a:ln/>
        </p:spPr>
        <p:txBody>
          <a:bodyPr lIns="94613" tIns="47306" rIns="94613" bIns="47306"/>
          <a:lstStyle/>
          <a:p>
            <a:endParaRPr lang="en-US" dirty="0" smtClean="0">
              <a:ea typeface="ＭＳ Ｐゴシック"/>
              <a:cs typeface="ＭＳ Ｐゴシック"/>
            </a:endParaRPr>
          </a:p>
        </p:txBody>
      </p:sp>
      <p:sp>
        <p:nvSpPr>
          <p:cNvPr id="12292" name="Slide Number Placeholder 3"/>
          <p:cNvSpPr txBox="1">
            <a:spLocks noGrp="1"/>
          </p:cNvSpPr>
          <p:nvPr/>
        </p:nvSpPr>
        <p:spPr bwMode="auto">
          <a:xfrm>
            <a:off x="4029075" y="8974138"/>
            <a:ext cx="3081338" cy="473075"/>
          </a:xfrm>
          <a:prstGeom prst="rect">
            <a:avLst/>
          </a:prstGeom>
          <a:noFill/>
          <a:ln w="9525">
            <a:noFill/>
            <a:miter lim="800000"/>
            <a:headEnd/>
            <a:tailEnd/>
          </a:ln>
        </p:spPr>
        <p:txBody>
          <a:bodyPr lIns="94613" tIns="47306" rIns="94613" bIns="47306" anchor="b"/>
          <a:lstStyle/>
          <a:p>
            <a:pPr algn="r" defTabSz="473075"/>
            <a:fld id="{4DFED882-547D-4330-93A5-466C3763E6E4}" type="slidenum">
              <a:rPr lang="en-US" sz="1200">
                <a:latin typeface="Calibri" pitchFamily="34" charset="0"/>
              </a:rPr>
              <a:pPr algn="r" defTabSz="473075"/>
              <a:t>16</a:t>
            </a:fld>
            <a:endParaRPr lang="en-US" sz="120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1195388" y="709613"/>
            <a:ext cx="4722812" cy="3541712"/>
          </a:xfrm>
          <a:noFill/>
          <a:ln>
            <a:solidFill>
              <a:srgbClr val="000000"/>
            </a:solidFill>
            <a:miter lim="800000"/>
            <a:headEnd/>
            <a:tailEnd/>
          </a:ln>
        </p:spPr>
      </p:sp>
      <p:sp>
        <p:nvSpPr>
          <p:cNvPr id="12291" name="Notes Placeholder 2"/>
          <p:cNvSpPr>
            <a:spLocks noGrp="1"/>
          </p:cNvSpPr>
          <p:nvPr>
            <p:ph type="body" idx="1"/>
          </p:nvPr>
        </p:nvSpPr>
        <p:spPr>
          <a:xfrm>
            <a:off x="709613" y="4486275"/>
            <a:ext cx="5692775" cy="4252913"/>
          </a:xfrm>
          <a:noFill/>
          <a:ln/>
        </p:spPr>
        <p:txBody>
          <a:bodyPr lIns="94613" tIns="47306" rIns="94613" bIns="47306"/>
          <a:lstStyle/>
          <a:p>
            <a:endParaRPr lang="en-US" smtClean="0">
              <a:ea typeface="ＭＳ Ｐゴシック"/>
              <a:cs typeface="ＭＳ Ｐゴシック"/>
            </a:endParaRPr>
          </a:p>
        </p:txBody>
      </p:sp>
      <p:sp>
        <p:nvSpPr>
          <p:cNvPr id="12292" name="Slide Number Placeholder 3"/>
          <p:cNvSpPr txBox="1">
            <a:spLocks noGrp="1"/>
          </p:cNvSpPr>
          <p:nvPr/>
        </p:nvSpPr>
        <p:spPr bwMode="auto">
          <a:xfrm>
            <a:off x="4029075" y="8974138"/>
            <a:ext cx="3081338" cy="473075"/>
          </a:xfrm>
          <a:prstGeom prst="rect">
            <a:avLst/>
          </a:prstGeom>
          <a:noFill/>
          <a:ln w="9525">
            <a:noFill/>
            <a:miter lim="800000"/>
            <a:headEnd/>
            <a:tailEnd/>
          </a:ln>
        </p:spPr>
        <p:txBody>
          <a:bodyPr lIns="94613" tIns="47306" rIns="94613" bIns="47306" anchor="b"/>
          <a:lstStyle/>
          <a:p>
            <a:pPr algn="r" defTabSz="473075"/>
            <a:fld id="{4DFED882-547D-4330-93A5-466C3763E6E4}" type="slidenum">
              <a:rPr lang="en-US" sz="1200">
                <a:latin typeface="Calibri" pitchFamily="34" charset="0"/>
              </a:rPr>
              <a:pPr algn="r" defTabSz="473075"/>
              <a:t>17</a:t>
            </a:fld>
            <a:endParaRPr lang="en-US" sz="120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1195388" y="709613"/>
            <a:ext cx="4722812" cy="3541712"/>
          </a:xfrm>
          <a:noFill/>
          <a:ln>
            <a:solidFill>
              <a:srgbClr val="000000"/>
            </a:solidFill>
            <a:miter lim="800000"/>
            <a:headEnd/>
            <a:tailEnd/>
          </a:ln>
        </p:spPr>
      </p:sp>
      <p:sp>
        <p:nvSpPr>
          <p:cNvPr id="12291" name="Notes Placeholder 2"/>
          <p:cNvSpPr>
            <a:spLocks noGrp="1"/>
          </p:cNvSpPr>
          <p:nvPr>
            <p:ph type="body" idx="1"/>
          </p:nvPr>
        </p:nvSpPr>
        <p:spPr>
          <a:xfrm>
            <a:off x="709613" y="4486275"/>
            <a:ext cx="5692775" cy="4252913"/>
          </a:xfrm>
          <a:noFill/>
          <a:ln/>
        </p:spPr>
        <p:txBody>
          <a:bodyPr lIns="94613" tIns="47306" rIns="94613" bIns="47306"/>
          <a:lstStyle/>
          <a:p>
            <a:endParaRPr lang="en-US" smtClean="0">
              <a:ea typeface="ＭＳ Ｐゴシック"/>
              <a:cs typeface="ＭＳ Ｐゴシック"/>
            </a:endParaRPr>
          </a:p>
        </p:txBody>
      </p:sp>
      <p:sp>
        <p:nvSpPr>
          <p:cNvPr id="12292" name="Slide Number Placeholder 3"/>
          <p:cNvSpPr txBox="1">
            <a:spLocks noGrp="1"/>
          </p:cNvSpPr>
          <p:nvPr/>
        </p:nvSpPr>
        <p:spPr bwMode="auto">
          <a:xfrm>
            <a:off x="4029075" y="8974138"/>
            <a:ext cx="3081338" cy="473075"/>
          </a:xfrm>
          <a:prstGeom prst="rect">
            <a:avLst/>
          </a:prstGeom>
          <a:noFill/>
          <a:ln w="9525">
            <a:noFill/>
            <a:miter lim="800000"/>
            <a:headEnd/>
            <a:tailEnd/>
          </a:ln>
        </p:spPr>
        <p:txBody>
          <a:bodyPr lIns="94613" tIns="47306" rIns="94613" bIns="47306" anchor="b"/>
          <a:lstStyle/>
          <a:p>
            <a:pPr algn="r" defTabSz="473075"/>
            <a:fld id="{4DFED882-547D-4330-93A5-466C3763E6E4}" type="slidenum">
              <a:rPr lang="en-US" sz="1200">
                <a:latin typeface="Calibri" pitchFamily="34" charset="0"/>
              </a:rPr>
              <a:pPr algn="r" defTabSz="473075"/>
              <a:t>18</a:t>
            </a:fld>
            <a:endParaRPr lang="en-US" sz="120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1195388" y="709613"/>
            <a:ext cx="4722812" cy="3541712"/>
          </a:xfrm>
          <a:noFill/>
          <a:ln>
            <a:solidFill>
              <a:srgbClr val="000000"/>
            </a:solidFill>
            <a:miter lim="800000"/>
            <a:headEnd/>
            <a:tailEnd/>
          </a:ln>
        </p:spPr>
      </p:sp>
      <p:sp>
        <p:nvSpPr>
          <p:cNvPr id="12291" name="Notes Placeholder 2"/>
          <p:cNvSpPr>
            <a:spLocks noGrp="1"/>
          </p:cNvSpPr>
          <p:nvPr>
            <p:ph type="body" idx="1"/>
          </p:nvPr>
        </p:nvSpPr>
        <p:spPr>
          <a:xfrm>
            <a:off x="709613" y="4486275"/>
            <a:ext cx="5692775" cy="4252913"/>
          </a:xfrm>
          <a:noFill/>
          <a:ln/>
        </p:spPr>
        <p:txBody>
          <a:bodyPr lIns="94613" tIns="47306" rIns="94613" bIns="47306"/>
          <a:lstStyle/>
          <a:p>
            <a:endParaRPr lang="en-US" smtClean="0">
              <a:ea typeface="ＭＳ Ｐゴシック"/>
              <a:cs typeface="ＭＳ Ｐゴシック"/>
            </a:endParaRPr>
          </a:p>
        </p:txBody>
      </p:sp>
      <p:sp>
        <p:nvSpPr>
          <p:cNvPr id="12292" name="Slide Number Placeholder 3"/>
          <p:cNvSpPr txBox="1">
            <a:spLocks noGrp="1"/>
          </p:cNvSpPr>
          <p:nvPr/>
        </p:nvSpPr>
        <p:spPr bwMode="auto">
          <a:xfrm>
            <a:off x="4029075" y="8974138"/>
            <a:ext cx="3081338" cy="473075"/>
          </a:xfrm>
          <a:prstGeom prst="rect">
            <a:avLst/>
          </a:prstGeom>
          <a:noFill/>
          <a:ln w="9525">
            <a:noFill/>
            <a:miter lim="800000"/>
            <a:headEnd/>
            <a:tailEnd/>
          </a:ln>
        </p:spPr>
        <p:txBody>
          <a:bodyPr lIns="94613" tIns="47306" rIns="94613" bIns="47306" anchor="b"/>
          <a:lstStyle/>
          <a:p>
            <a:pPr algn="r" defTabSz="473075"/>
            <a:fld id="{4DFED882-547D-4330-93A5-466C3763E6E4}" type="slidenum">
              <a:rPr lang="en-US" sz="1200">
                <a:latin typeface="Calibri" pitchFamily="34" charset="0"/>
              </a:rPr>
              <a:pPr algn="r" defTabSz="473075"/>
              <a:t>19</a:t>
            </a:fld>
            <a:endParaRPr lang="en-US" sz="120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1195388" y="709613"/>
            <a:ext cx="4722812" cy="3541712"/>
          </a:xfrm>
          <a:noFill/>
          <a:ln>
            <a:solidFill>
              <a:srgbClr val="000000"/>
            </a:solidFill>
            <a:miter lim="800000"/>
            <a:headEnd/>
            <a:tailEnd/>
          </a:ln>
        </p:spPr>
      </p:sp>
      <p:sp>
        <p:nvSpPr>
          <p:cNvPr id="12291" name="Notes Placeholder 2"/>
          <p:cNvSpPr>
            <a:spLocks noGrp="1"/>
          </p:cNvSpPr>
          <p:nvPr>
            <p:ph type="body" idx="1"/>
          </p:nvPr>
        </p:nvSpPr>
        <p:spPr>
          <a:xfrm>
            <a:off x="709613" y="4486275"/>
            <a:ext cx="5692775" cy="4252913"/>
          </a:xfrm>
          <a:noFill/>
          <a:ln/>
        </p:spPr>
        <p:txBody>
          <a:bodyPr lIns="94613" tIns="47306" rIns="94613" bIns="47306"/>
          <a:lstStyle/>
          <a:p>
            <a:endParaRPr lang="en-US" smtClean="0">
              <a:ea typeface="ＭＳ Ｐゴシック"/>
              <a:cs typeface="ＭＳ Ｐゴシック"/>
            </a:endParaRPr>
          </a:p>
        </p:txBody>
      </p:sp>
      <p:sp>
        <p:nvSpPr>
          <p:cNvPr id="12292" name="Slide Number Placeholder 3"/>
          <p:cNvSpPr txBox="1">
            <a:spLocks noGrp="1"/>
          </p:cNvSpPr>
          <p:nvPr/>
        </p:nvSpPr>
        <p:spPr bwMode="auto">
          <a:xfrm>
            <a:off x="4029075" y="8974138"/>
            <a:ext cx="3081338" cy="473075"/>
          </a:xfrm>
          <a:prstGeom prst="rect">
            <a:avLst/>
          </a:prstGeom>
          <a:noFill/>
          <a:ln w="9525">
            <a:noFill/>
            <a:miter lim="800000"/>
            <a:headEnd/>
            <a:tailEnd/>
          </a:ln>
        </p:spPr>
        <p:txBody>
          <a:bodyPr lIns="94613" tIns="47306" rIns="94613" bIns="47306" anchor="b"/>
          <a:lstStyle/>
          <a:p>
            <a:pPr algn="r" defTabSz="473075"/>
            <a:fld id="{4DFED882-547D-4330-93A5-466C3763E6E4}" type="slidenum">
              <a:rPr lang="en-US" sz="1200">
                <a:latin typeface="Calibri" pitchFamily="34" charset="0"/>
              </a:rPr>
              <a:pPr algn="r" defTabSz="473075"/>
              <a:t>20</a:t>
            </a:fld>
            <a:endParaRPr lang="en-US" sz="120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xfrm>
            <a:off x="1195388" y="709613"/>
            <a:ext cx="4722812" cy="3541712"/>
          </a:xfrm>
          <a:noFill/>
          <a:ln>
            <a:solidFill>
              <a:srgbClr val="000000"/>
            </a:solidFill>
            <a:miter lim="800000"/>
            <a:headEnd/>
            <a:tailEnd/>
          </a:ln>
        </p:spPr>
      </p:sp>
      <p:sp>
        <p:nvSpPr>
          <p:cNvPr id="51203" name="Rectangle 3"/>
          <p:cNvSpPr>
            <a:spLocks noGrp="1"/>
          </p:cNvSpPr>
          <p:nvPr>
            <p:ph type="body" idx="1"/>
          </p:nvPr>
        </p:nvSpPr>
        <p:spPr>
          <a:xfrm>
            <a:off x="709613" y="4486275"/>
            <a:ext cx="5692775" cy="4252913"/>
          </a:xfrm>
          <a:noFill/>
          <a:ln/>
        </p:spPr>
        <p:txBody>
          <a:bodyPr/>
          <a:lstStyle/>
          <a:p>
            <a:endParaRPr lang="en-US" smtClean="0">
              <a:ea typeface="ＭＳ Ｐゴシック"/>
              <a:cs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a:noFill/>
          <a:ln/>
        </p:spPr>
        <p:txBody>
          <a:bodyPr/>
          <a:lstStyle/>
          <a:p>
            <a:r>
              <a:rPr lang="en-US" dirty="0" smtClean="0">
                <a:ea typeface="ＭＳ Ｐゴシック" charset="-128"/>
              </a:rPr>
              <a:t>If you (</a:t>
            </a:r>
            <a:r>
              <a:rPr lang="en-US" dirty="0" err="1" smtClean="0">
                <a:ea typeface="ＭＳ Ｐゴシック" charset="-128"/>
              </a:rPr>
              <a:t>subsites</a:t>
            </a:r>
            <a:r>
              <a:rPr lang="en-US" dirty="0" smtClean="0">
                <a:ea typeface="ＭＳ Ｐゴシック" charset="-128"/>
              </a:rPr>
              <a:t>) have a sense of when you’d like to have your site refaced, feel free to contact me directly.   </a:t>
            </a:r>
          </a:p>
          <a:p>
            <a:endParaRPr lang="en-US" dirty="0" smtClean="0">
              <a:ea typeface="ＭＳ Ｐゴシック" charset="-128"/>
            </a:endParaRPr>
          </a:p>
          <a:p>
            <a:endParaRPr lang="en-US" dirty="0" smtClean="0">
              <a:ea typeface="ＭＳ Ｐゴシック" charset="-128"/>
            </a:endParaRPr>
          </a:p>
          <a:p>
            <a:pPr eaLnBrk="1" hangingPunct="1"/>
            <a:r>
              <a:rPr lang="en-US" dirty="0" smtClean="0">
                <a:ea typeface="ＭＳ Ｐゴシック" charset="-128"/>
              </a:rPr>
              <a:t>FUNDING</a:t>
            </a:r>
          </a:p>
          <a:p>
            <a:pPr eaLnBrk="1" hangingPunct="1"/>
            <a:r>
              <a:rPr lang="en-US" dirty="0" smtClean="0">
                <a:ea typeface="ＭＳ Ｐゴシック" charset="-128"/>
              </a:rPr>
              <a:t>TAO will cover </a:t>
            </a:r>
            <a:r>
              <a:rPr lang="en-US" dirty="0" err="1" smtClean="0">
                <a:ea typeface="ＭＳ Ｐゴシック" charset="-128"/>
              </a:rPr>
              <a:t>refacings</a:t>
            </a:r>
            <a:r>
              <a:rPr lang="en-US" dirty="0" smtClean="0">
                <a:ea typeface="ＭＳ Ｐゴシック" charset="-128"/>
              </a:rPr>
              <a:t> for sites on EERE servers, but not </a:t>
            </a:r>
            <a:r>
              <a:rPr lang="en-US" dirty="0" err="1" smtClean="0">
                <a:ea typeface="ＭＳ Ｐゴシック" charset="-128"/>
              </a:rPr>
              <a:t>rearchitectures</a:t>
            </a:r>
            <a:r>
              <a:rPr lang="en-US" dirty="0" smtClean="0">
                <a:ea typeface="ＭＳ Ｐゴシック" charset="-128"/>
              </a:rPr>
              <a:t>.</a:t>
            </a:r>
          </a:p>
          <a:p>
            <a:pPr eaLnBrk="1" hangingPunct="1"/>
            <a:endParaRPr lang="en-US" dirty="0" smtClean="0">
              <a:ea typeface="ＭＳ Ｐゴシック" charset="-128"/>
            </a:endParaRPr>
          </a:p>
          <a:p>
            <a:pPr eaLnBrk="1" hangingPunct="1"/>
            <a:r>
              <a:rPr lang="en-US" dirty="0" smtClean="0">
                <a:ea typeface="ＭＳ Ｐゴシック" charset="-128"/>
              </a:rPr>
              <a:t>There is no deadline for the completion of </a:t>
            </a:r>
            <a:r>
              <a:rPr lang="en-US" dirty="0" err="1" smtClean="0">
                <a:ea typeface="ＭＳ Ｐゴシック" charset="-128"/>
              </a:rPr>
              <a:t>rearchitectures</a:t>
            </a:r>
            <a:r>
              <a:rPr lang="en-US" dirty="0" smtClean="0">
                <a:ea typeface="ＭＳ Ｐゴシック" charset="-128"/>
              </a:rPr>
              <a:t>; however, it is recommended that program managers consider </a:t>
            </a:r>
            <a:r>
              <a:rPr lang="en-US" dirty="0" err="1" smtClean="0">
                <a:ea typeface="ＭＳ Ｐゴシック" charset="-128"/>
              </a:rPr>
              <a:t>rearchitecture</a:t>
            </a:r>
            <a:r>
              <a:rPr lang="en-US" dirty="0" smtClean="0">
                <a:ea typeface="ＭＳ Ｐゴシック" charset="-128"/>
              </a:rPr>
              <a:t> costs when working on their web budgets.</a:t>
            </a:r>
          </a:p>
          <a:p>
            <a:pPr eaLnBrk="1" hangingPunct="1"/>
            <a:endParaRPr lang="en-US" dirty="0" smtClean="0">
              <a:ea typeface="ＭＳ Ｐゴシック" charset="-128"/>
            </a:endParaRPr>
          </a:p>
          <a:p>
            <a:pPr eaLnBrk="1" hangingPunct="1"/>
            <a:r>
              <a:rPr lang="en-US" dirty="0" err="1" smtClean="0">
                <a:ea typeface="ＭＳ Ｐゴシック" charset="-128"/>
              </a:rPr>
              <a:t>Rearchitecting</a:t>
            </a:r>
            <a:r>
              <a:rPr lang="en-US" dirty="0" smtClean="0">
                <a:ea typeface="ＭＳ Ｐゴシック" charset="-128"/>
              </a:rPr>
              <a:t> work is to be done by program developers, but EES will be involved.</a:t>
            </a:r>
          </a:p>
          <a:p>
            <a:r>
              <a:rPr lang="en-US" dirty="0" smtClean="0">
                <a:ea typeface="ＭＳ Ｐゴシック" charset="-128"/>
              </a:rPr>
              <a:t/>
            </a:r>
            <a:br>
              <a:rPr lang="en-US" dirty="0" smtClean="0">
                <a:ea typeface="ＭＳ Ｐゴシック" charset="-128"/>
              </a:rPr>
            </a:br>
            <a:endParaRPr lang="en-US" dirty="0" smtClean="0">
              <a:ea typeface="ＭＳ Ｐゴシック" charset="-128"/>
            </a:endParaRPr>
          </a:p>
          <a:p>
            <a:r>
              <a:rPr lang="en-US" dirty="0" smtClean="0">
                <a:ea typeface="ＭＳ Ｐゴシック" charset="-128"/>
              </a:rPr>
              <a:t> </a:t>
            </a:r>
          </a:p>
        </p:txBody>
      </p:sp>
      <p:sp>
        <p:nvSpPr>
          <p:cNvPr id="10244" name="Slide Number Placeholder 3"/>
          <p:cNvSpPr>
            <a:spLocks noGrp="1"/>
          </p:cNvSpPr>
          <p:nvPr>
            <p:ph type="sldNum" sz="quarter" idx="5"/>
          </p:nvPr>
        </p:nvSpPr>
        <p:spPr>
          <a:noFill/>
        </p:spPr>
        <p:txBody>
          <a:bodyPr/>
          <a:lstStyle/>
          <a:p>
            <a:fld id="{5B2896F1-73C7-4465-B44E-2957D63A6A8C}" type="slidenum">
              <a:rPr lang="en-US" smtClean="0">
                <a:latin typeface="Calibri" pitchFamily="34" charset="0"/>
                <a:ea typeface="ＭＳ Ｐゴシック" charset="-128"/>
              </a:rPr>
              <a:pPr/>
              <a:t>4</a:t>
            </a:fld>
            <a:endParaRPr lang="en-US" smtClean="0">
              <a:latin typeface="Calibri" pitchFamily="34" charset="0"/>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a:noFill/>
          <a:ln/>
        </p:spPr>
        <p:txBody>
          <a:bodyPr/>
          <a:lstStyle/>
          <a:p>
            <a:r>
              <a:rPr lang="en-US" sz="1100" dirty="0" smtClean="0">
                <a:ea typeface="ＭＳ Ｐゴシック" charset="-128"/>
              </a:rPr>
              <a:t>This is a general overview of the subsite refacing process. When we hold our individual kick off meetings with subsite managers,  we’ll provide more detail.</a:t>
            </a:r>
          </a:p>
          <a:p>
            <a:endParaRPr lang="en-US" sz="1100" dirty="0" smtClean="0">
              <a:ea typeface="ＭＳ Ｐゴシック" charset="-128"/>
            </a:endParaRPr>
          </a:p>
          <a:p>
            <a:r>
              <a:rPr lang="en-US" sz="1100" dirty="0" smtClean="0">
                <a:ea typeface="ＭＳ Ｐゴシック" charset="-128"/>
              </a:rPr>
              <a:t>The first step begins with the subsite selecting a template – template options will be posted on Redesign page of </a:t>
            </a:r>
            <a:r>
              <a:rPr lang="en-US" sz="1100" dirty="0" err="1" smtClean="0">
                <a:ea typeface="ＭＳ Ｐゴシック" charset="-128"/>
              </a:rPr>
              <a:t>Comm</a:t>
            </a:r>
            <a:r>
              <a:rPr lang="en-US" sz="1100" dirty="0" smtClean="0">
                <a:ea typeface="ＭＳ Ｐゴシック" charset="-128"/>
              </a:rPr>
              <a:t> Standards site.</a:t>
            </a:r>
            <a:br>
              <a:rPr lang="en-US" sz="1100" dirty="0" smtClean="0">
                <a:ea typeface="ＭＳ Ｐゴシック" charset="-128"/>
              </a:rPr>
            </a:br>
            <a:r>
              <a:rPr lang="en-US" sz="1100" dirty="0" smtClean="0">
                <a:ea typeface="ＭＳ Ｐゴシック" charset="-128"/>
              </a:rPr>
              <a:t/>
            </a:r>
            <a:br>
              <a:rPr lang="en-US" sz="1100" dirty="0" smtClean="0">
                <a:ea typeface="ＭＳ Ｐゴシック" charset="-128"/>
              </a:rPr>
            </a:br>
            <a:r>
              <a:rPr lang="en-US" sz="1100" dirty="0" smtClean="0">
                <a:ea typeface="ＭＳ Ｐゴシック" charset="-128"/>
              </a:rPr>
              <a:t>Subsite then develops homepage mockup based on a template and submits it to template coordinator Chris Stewart and me. We’ll make sure that the mockup is in compliance with the template and that the design is reviewed by others on the review team.</a:t>
            </a:r>
          </a:p>
          <a:p>
            <a:r>
              <a:rPr lang="en-US" sz="1100" dirty="0" smtClean="0">
                <a:ea typeface="ＭＳ Ｐゴシック" charset="-128"/>
              </a:rPr>
              <a:t>Once the mockup is approved, the refacing can begin. Energy Enterprise Solutions will do the refacing work for all sites in OpenText.  Certain apps and other subsites on the EERE template will be done by the subsites developers with the template code provided by NREL.</a:t>
            </a:r>
            <a:br>
              <a:rPr lang="en-US" sz="1100" dirty="0" smtClean="0">
                <a:ea typeface="ＭＳ Ｐゴシック" charset="-128"/>
              </a:rPr>
            </a:br>
            <a:r>
              <a:rPr lang="en-US" sz="1100" dirty="0" smtClean="0">
                <a:ea typeface="ＭＳ Ｐゴシック" charset="-128"/>
              </a:rPr>
              <a:t/>
            </a:r>
            <a:br>
              <a:rPr lang="en-US" sz="1100" dirty="0" smtClean="0">
                <a:ea typeface="ＭＳ Ｐゴシック" charset="-128"/>
              </a:rPr>
            </a:br>
            <a:r>
              <a:rPr lang="en-US" sz="1100" dirty="0" smtClean="0">
                <a:ea typeface="ＭＳ Ｐゴシック" charset="-128"/>
              </a:rPr>
              <a:t>When we start the refacing, the site will go into a control period whereby workflow is disconnected and site administrators are not allowed to edit the site. We do allow for emergency changes and will discuss that process with subsite managers during our individual kickoff meetings. </a:t>
            </a:r>
          </a:p>
          <a:p>
            <a:r>
              <a:rPr lang="en-US" sz="1100" dirty="0" smtClean="0">
                <a:ea typeface="ＭＳ Ｐゴシック" charset="-128"/>
              </a:rPr>
              <a:t/>
            </a:r>
            <a:br>
              <a:rPr lang="en-US" sz="1100" dirty="0" smtClean="0">
                <a:ea typeface="ＭＳ Ｐゴシック" charset="-128"/>
              </a:rPr>
            </a:br>
            <a:r>
              <a:rPr lang="en-US" sz="1100" dirty="0" smtClean="0">
                <a:ea typeface="ＭＳ Ｐゴシック" charset="-128"/>
              </a:rPr>
              <a:t>After we complete our QA  on a staging server, we give the subsite owners a day to review the site  before we take it live the next day. </a:t>
            </a:r>
            <a:br>
              <a:rPr lang="en-US" sz="1100" dirty="0" smtClean="0">
                <a:ea typeface="ＭＳ Ｐゴシック" charset="-128"/>
              </a:rPr>
            </a:br>
            <a:r>
              <a:rPr lang="en-US" sz="1100" dirty="0" smtClean="0">
                <a:ea typeface="ＭＳ Ｐゴシック" charset="-128"/>
              </a:rPr>
              <a:t/>
            </a:r>
            <a:br>
              <a:rPr lang="en-US" sz="1100" dirty="0" smtClean="0">
                <a:ea typeface="ＭＳ Ｐゴシック" charset="-128"/>
              </a:rPr>
            </a:br>
            <a:r>
              <a:rPr lang="en-US" sz="1100" dirty="0" smtClean="0">
                <a:ea typeface="ＭＳ Ｐゴシック" charset="-128"/>
              </a:rPr>
              <a:t>We’d like to shoot for refacing all subsites for a program at the same time, one right after the other. </a:t>
            </a:r>
          </a:p>
        </p:txBody>
      </p:sp>
      <p:sp>
        <p:nvSpPr>
          <p:cNvPr id="11268" name="Slide Number Placeholder 3"/>
          <p:cNvSpPr>
            <a:spLocks noGrp="1"/>
          </p:cNvSpPr>
          <p:nvPr>
            <p:ph type="sldNum" sz="quarter" idx="5"/>
          </p:nvPr>
        </p:nvSpPr>
        <p:spPr>
          <a:noFill/>
        </p:spPr>
        <p:txBody>
          <a:bodyPr/>
          <a:lstStyle/>
          <a:p>
            <a:fld id="{CC8F89AF-1CDC-452E-8BB6-0A932B82ECF6}" type="slidenum">
              <a:rPr lang="en-US" smtClean="0">
                <a:latin typeface="Calibri" pitchFamily="34" charset="0"/>
                <a:ea typeface="ＭＳ Ｐゴシック" charset="-128"/>
              </a:rPr>
              <a:pPr/>
              <a:t>5</a:t>
            </a:fld>
            <a:endParaRPr lang="en-US" smtClean="0">
              <a:latin typeface="Calibri" pitchFamily="34" charset="0"/>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3343FF0-CDED-476B-9B24-CA2261454837}" type="slidenum">
              <a:rPr lang="en-US" smtClean="0"/>
              <a:pPr>
                <a:defRPr/>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TextEdit="1"/>
          </p:cNvSpPr>
          <p:nvPr>
            <p:ph type="sldImg"/>
          </p:nvPr>
        </p:nvSpPr>
        <p:spPr bwMode="auto">
          <a:noFill/>
          <a:ln>
            <a:solidFill>
              <a:srgbClr val="000000"/>
            </a:solidFill>
            <a:miter lim="800000"/>
            <a:headEnd/>
            <a:tailEnd/>
          </a:ln>
        </p:spPr>
      </p:sp>
      <p:sp>
        <p:nvSpPr>
          <p:cNvPr id="163843" name="Rectangle 3"/>
          <p:cNvSpPr>
            <a:spLocks noGrp="1"/>
          </p:cNvSpPr>
          <p:nvPr>
            <p:ph type="body" idx="1"/>
          </p:nvPr>
        </p:nvSpPr>
        <p:spPr>
          <a:noFill/>
          <a:ln/>
        </p:spPr>
        <p:txBody>
          <a:bodyPr/>
          <a:lstStyle/>
          <a:p>
            <a:pPr eaLnBrk="1" hangingPunct="1">
              <a:buFontTx/>
              <a:buNone/>
            </a:pPr>
            <a:r>
              <a:rPr lang="en-US" sz="1400" dirty="0" smtClean="0">
                <a:ea typeface="ＭＳ Ｐゴシック" charset="-128"/>
              </a:rPr>
              <a:t>As you’ve heard from Chris, the </a:t>
            </a:r>
            <a:r>
              <a:rPr lang="en-US" sz="1400" dirty="0" err="1" smtClean="0">
                <a:ea typeface="ＭＳ Ｐゴシック" charset="-128"/>
              </a:rPr>
              <a:t>rearchitecture</a:t>
            </a:r>
            <a:r>
              <a:rPr lang="en-US" sz="1400" dirty="0" smtClean="0">
                <a:ea typeface="ＭＳ Ｐゴシック" charset="-128"/>
              </a:rPr>
              <a:t> phase will require each program to make some changes to their sites.  </a:t>
            </a:r>
          </a:p>
          <a:p>
            <a:pPr eaLnBrk="1" hangingPunct="1">
              <a:buFontTx/>
              <a:buNone/>
            </a:pPr>
            <a:endParaRPr lang="en-US" sz="1400" dirty="0" smtClean="0">
              <a:ea typeface="ＭＳ Ｐゴシック" charset="-128"/>
            </a:endParaRPr>
          </a:p>
          <a:p>
            <a:pPr eaLnBrk="1" hangingPunct="1">
              <a:buFontTx/>
              <a:buNone/>
            </a:pPr>
            <a:r>
              <a:rPr lang="en-US" sz="1400" dirty="0" smtClean="0">
                <a:ea typeface="ＭＳ Ｐゴシック" charset="-128"/>
              </a:rPr>
              <a:t>While you’re thinking about how to rearrange your site for the new template, we’d like to encourage you to go one step farther and really use this time as an opportunity to think about how you can optimize your site for your target users to help meet your program’s goals.</a:t>
            </a:r>
          </a:p>
          <a:p>
            <a:pPr eaLnBrk="1" hangingPunct="1">
              <a:buFontTx/>
              <a:buChar char="•"/>
            </a:pPr>
            <a:endParaRPr lang="en-US" sz="1400" dirty="0" smtClean="0">
              <a:ea typeface="ＭＳ Ｐゴシック" charset="-128"/>
            </a:endParaRPr>
          </a:p>
          <a:p>
            <a:r>
              <a:rPr lang="en-US" sz="1400" dirty="0" smtClean="0">
                <a:ea typeface="ＭＳ Ｐゴシック" charset="-128"/>
              </a:rPr>
              <a:t>We know that </a:t>
            </a:r>
            <a:r>
              <a:rPr lang="en-US" dirty="0" smtClean="0">
                <a:ea typeface="ＭＳ Ｐゴシック" charset="-128"/>
              </a:rPr>
              <a:t>a successful site will help us accomplish our</a:t>
            </a:r>
            <a:r>
              <a:rPr lang="en-US" baseline="0" dirty="0" smtClean="0">
                <a:ea typeface="ＭＳ Ｐゴシック" charset="-128"/>
              </a:rPr>
              <a:t> </a:t>
            </a:r>
            <a:r>
              <a:rPr lang="en-US" dirty="0" smtClean="0">
                <a:ea typeface="ＭＳ Ｐゴシック" charset="-128"/>
              </a:rPr>
              <a:t>program goals by helping users accomplish their tasks.  So we’d like to recommend that you consider establishing some measurable program goals for the Web site, and </a:t>
            </a:r>
            <a:r>
              <a:rPr lang="en-US" baseline="0" dirty="0" smtClean="0">
                <a:ea typeface="ＭＳ Ｐゴシック" charset="-128"/>
              </a:rPr>
              <a:t> then take  a look to see where they overlap with </a:t>
            </a:r>
            <a:r>
              <a:rPr lang="en-US" dirty="0" smtClean="0">
                <a:ea typeface="ＭＳ Ｐゴシック" charset="-128"/>
              </a:rPr>
              <a:t>user tasks.</a:t>
            </a:r>
          </a:p>
          <a:p>
            <a:endParaRPr lang="en-US" dirty="0" smtClean="0">
              <a:ea typeface="ＭＳ Ｐゴシック" charset="-128"/>
            </a:endParaRPr>
          </a:p>
          <a:p>
            <a:r>
              <a:rPr lang="en-US" dirty="0" smtClean="0">
                <a:ea typeface="ＭＳ Ｐゴシック" charset="-128"/>
              </a:rPr>
              <a:t>This is a copy of ITP’s goals, which I handed out at the last meeting.  But you can see that we established different types of goals, and that each are able to be measured.  For example, one of the goals is to increase the number of software tool downloads, which can be measured over time by looking at the statistics.  </a:t>
            </a:r>
          </a:p>
          <a:p>
            <a:endParaRPr lang="en-US" dirty="0" smtClean="0">
              <a:ea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TextEdit="1"/>
          </p:cNvSpPr>
          <p:nvPr>
            <p:ph type="sldImg"/>
          </p:nvPr>
        </p:nvSpPr>
        <p:spPr bwMode="auto">
          <a:noFill/>
          <a:ln>
            <a:solidFill>
              <a:srgbClr val="000000"/>
            </a:solidFill>
            <a:miter lim="800000"/>
            <a:headEnd/>
            <a:tailEnd/>
          </a:ln>
        </p:spPr>
      </p:sp>
      <p:sp>
        <p:nvSpPr>
          <p:cNvPr id="11267" name="Rectangle 3"/>
          <p:cNvSpPr>
            <a:spLocks noGrp="1"/>
          </p:cNvSpPr>
          <p:nvPr>
            <p:ph type="body" idx="1"/>
          </p:nvPr>
        </p:nvSpPr>
        <p:spPr>
          <a:noFill/>
          <a:ln/>
        </p:spPr>
        <p:txBody>
          <a:bodyPr/>
          <a:lstStyle/>
          <a:p>
            <a:pPr eaLnBrk="1" hangingPunct="1">
              <a:buFontTx/>
              <a:buChar char="•"/>
            </a:pPr>
            <a:r>
              <a:rPr lang="en-US" smtClean="0">
                <a:ea typeface="ＭＳ Ｐゴシック" charset="-128"/>
              </a:rPr>
              <a:t>In order to be sure that our sites are usable for our target audience, the first thing we need to do is learn a little more about who are target audiences are, and what specifically they are coming to our sites to do.  </a:t>
            </a:r>
          </a:p>
          <a:p>
            <a:pPr eaLnBrk="1" hangingPunct="1">
              <a:buFontTx/>
              <a:buChar char="•"/>
            </a:pPr>
            <a:endParaRPr lang="en-US" smtClean="0">
              <a:ea typeface="ＭＳ Ｐゴシック" charset="-128"/>
            </a:endParaRPr>
          </a:p>
          <a:p>
            <a:pPr eaLnBrk="1" hangingPunct="1">
              <a:buFontTx/>
              <a:buChar char="•"/>
            </a:pPr>
            <a:r>
              <a:rPr lang="en-US" smtClean="0">
                <a:ea typeface="ＭＳ Ｐゴシック" charset="-128"/>
              </a:rPr>
              <a:t>There are several easy ways to go about learning more about your audience.  For example:</a:t>
            </a:r>
          </a:p>
          <a:p>
            <a:pPr eaLnBrk="1" hangingPunct="1">
              <a:buFontTx/>
              <a:buChar char="•"/>
            </a:pPr>
            <a:endParaRPr lang="en-US" smtClean="0">
              <a:ea typeface="ＭＳ Ｐゴシック" charset="-128"/>
            </a:endParaRPr>
          </a:p>
          <a:p>
            <a:pPr eaLnBrk="1" hangingPunct="1">
              <a:buFontTx/>
              <a:buChar char="•"/>
            </a:pPr>
            <a:r>
              <a:rPr lang="en-US" smtClean="0">
                <a:ea typeface="ＭＳ Ｐゴシック" charset="-128"/>
              </a:rPr>
              <a:t>Take a look at any existing sources of data you might have about your users, like surveys, Webmaster feedback, previous usability studies.  </a:t>
            </a:r>
          </a:p>
          <a:p>
            <a:pPr eaLnBrk="1" hangingPunct="1">
              <a:buFontTx/>
              <a:buChar char="•"/>
            </a:pPr>
            <a:endParaRPr lang="en-US" smtClean="0">
              <a:ea typeface="ＭＳ Ｐゴシック" charset="-128"/>
            </a:endParaRPr>
          </a:p>
          <a:p>
            <a:pPr eaLnBrk="1" hangingPunct="1">
              <a:buFontTx/>
              <a:buChar char="•"/>
            </a:pPr>
            <a:r>
              <a:rPr lang="en-US" smtClean="0">
                <a:ea typeface="ＭＳ Ｐゴシック" charset="-128"/>
              </a:rPr>
              <a:t>Then think creatively about other sources you might be able to mine for information on your users – for example, you might want to take  a look at your Web site statistics and search logs, talk to folks in your program or at the EERE information center who interact regularly with your users.  </a:t>
            </a:r>
          </a:p>
          <a:p>
            <a:pPr eaLnBrk="1" hangingPunct="1">
              <a:buFontTx/>
              <a:buChar char="•"/>
            </a:pPr>
            <a:endParaRPr lang="en-US" smtClean="0">
              <a:ea typeface="ＭＳ Ｐゴシック" charset="-128"/>
            </a:endParaRPr>
          </a:p>
          <a:p>
            <a:pPr eaLnBrk="1" hangingPunct="1">
              <a:buFontTx/>
              <a:buChar char="•"/>
            </a:pPr>
            <a:r>
              <a:rPr lang="en-US" smtClean="0">
                <a:ea typeface="ＭＳ Ｐゴシック" charset="-128"/>
              </a:rPr>
              <a:t>You might want to consider doing an online survey.  Surveys are a great way to get information on your audiences, and they don’t take a lot of staff time – however, just be aware that the OMB approval process can drag on for several weeks, so if you’re going to do a survey, I’d start it now.</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noFill/>
          <a:ln>
            <a:solidFill>
              <a:srgbClr val="000000"/>
            </a:solidFill>
            <a:miter lim="800000"/>
            <a:headEnd/>
            <a:tailEnd/>
          </a:ln>
        </p:spPr>
      </p:sp>
      <p:sp>
        <p:nvSpPr>
          <p:cNvPr id="12291" name="Rectangle 3"/>
          <p:cNvSpPr>
            <a:spLocks noGrp="1"/>
          </p:cNvSpPr>
          <p:nvPr>
            <p:ph type="body" idx="1"/>
          </p:nvPr>
        </p:nvSpPr>
        <p:spPr>
          <a:noFill/>
          <a:ln/>
        </p:spPr>
        <p:txBody>
          <a:bodyPr/>
          <a:lstStyle/>
          <a:p>
            <a:pPr marL="231869" indent="-231869" eaLnBrk="1" hangingPunct="1"/>
            <a:r>
              <a:rPr lang="en-US" dirty="0" smtClean="0">
                <a:ea typeface="ＭＳ Ｐゴシック" charset="-128"/>
              </a:rPr>
              <a:t>Once you have a better idea of who your audience is and what they want to do, you can build some check in points with your users into your project plan.  Building a series of check in points into your design process will help ensure that you don’t go too far down the wrong road before you course correct.</a:t>
            </a:r>
          </a:p>
          <a:p>
            <a:pPr marL="231869" indent="-231869" eaLnBrk="1" hangingPunct="1"/>
            <a:endParaRPr lang="en-US" dirty="0" smtClean="0">
              <a:ea typeface="ＭＳ Ｐゴシック" charset="-128"/>
            </a:endParaRPr>
          </a:p>
          <a:p>
            <a:pPr marL="231869" indent="-231869" eaLnBrk="1" hangingPunct="1"/>
            <a:r>
              <a:rPr lang="en-US" dirty="0" smtClean="0">
                <a:ea typeface="ＭＳ Ｐゴシック" charset="-128"/>
              </a:rPr>
              <a:t>I’ve listed some common usability techniques you can use to answer questions that come up in the site design process.  Again, you’ll mix and match these techniques depending on the questions you’re trying to answer:</a:t>
            </a:r>
          </a:p>
          <a:p>
            <a:pPr marL="231869" indent="-231869" eaLnBrk="1" hangingPunct="1"/>
            <a:endParaRPr lang="en-US" dirty="0" smtClean="0">
              <a:ea typeface="ＭＳ Ｐゴシック" charset="-128"/>
            </a:endParaRPr>
          </a:p>
          <a:p>
            <a:pPr marL="231869" indent="-231869" eaLnBrk="1" hangingPunct="1">
              <a:buFontTx/>
              <a:buChar char="•"/>
            </a:pPr>
            <a:r>
              <a:rPr lang="en-US" dirty="0" smtClean="0">
                <a:ea typeface="ＭＳ Ｐゴシック" charset="-128"/>
              </a:rPr>
              <a:t>If you want to redesign, but you’re having trouble convincing your program management, you might want to consider doing a small usability study with your main audience group – see how successful they are at completing their top tasks using your site.</a:t>
            </a:r>
          </a:p>
          <a:p>
            <a:pPr marL="231869" indent="-231869" eaLnBrk="1" hangingPunct="1">
              <a:buFontTx/>
              <a:buChar char="•"/>
            </a:pPr>
            <a:endParaRPr lang="en-US" dirty="0" smtClean="0">
              <a:ea typeface="ＭＳ Ｐゴシック" charset="-128"/>
            </a:endParaRPr>
          </a:p>
          <a:p>
            <a:pPr marL="231869" indent="-231869" eaLnBrk="1" hangingPunct="1">
              <a:buFontTx/>
              <a:buChar char="•"/>
            </a:pPr>
            <a:r>
              <a:rPr lang="en-US" dirty="0" smtClean="0">
                <a:ea typeface="ＭＳ Ｐゴシック" charset="-128"/>
              </a:rPr>
              <a:t>If you already know you want to redesign, and you want to make sure the new site is organized so it’s intuitive for users, you might want to do a card sort to help you create your new site structure.  You can also test a new IA using tree testing (there’s online software called Tree Jack where you ask users to complete a series of top tasks, the software shows them an outline of your new IA, and asks them where they would click, and records their answers.</a:t>
            </a:r>
          </a:p>
          <a:p>
            <a:pPr marL="231869" indent="-231869" eaLnBrk="1" hangingPunct="1"/>
            <a:endParaRPr lang="en-US" dirty="0" smtClean="0">
              <a:ea typeface="ＭＳ Ｐゴシック" charset="-128"/>
            </a:endParaRPr>
          </a:p>
          <a:p>
            <a:pPr marL="231869" indent="-231869" eaLnBrk="1" hangingPunct="1">
              <a:buFontTx/>
              <a:buChar char="•"/>
            </a:pPr>
            <a:r>
              <a:rPr lang="en-US" dirty="0" smtClean="0">
                <a:ea typeface="ＭＳ Ｐゴシック" charset="-128"/>
              </a:rPr>
              <a:t>Once you create a new design for your site, you may want to test it out by watching users interact with your wireframes, and/or do a pre-launch usability test.  There are lots of ways to test your wireframes – there are a bunch of software packages available that allow you to create clickable wireframes, and then run an </a:t>
            </a:r>
            <a:r>
              <a:rPr lang="en-US" dirty="0" err="1" smtClean="0">
                <a:ea typeface="ＭＳ Ｐゴシック" charset="-128"/>
              </a:rPr>
              <a:t>unmoderated</a:t>
            </a:r>
            <a:r>
              <a:rPr lang="en-US" dirty="0" smtClean="0">
                <a:ea typeface="ＭＳ Ｐゴシック" charset="-128"/>
              </a:rPr>
              <a:t> test of your wireframes, similar to Tree Jack, where you ask users to complete a series of tasks, and the software records where they click.</a:t>
            </a:r>
          </a:p>
          <a:p>
            <a:pPr marL="231869" indent="-231869" eaLnBrk="1" hangingPunct="1">
              <a:buFontTx/>
              <a:buChar char="•"/>
            </a:pPr>
            <a:endParaRPr lang="en-US" dirty="0" smtClean="0">
              <a:ea typeface="ＭＳ Ｐゴシック" charset="-128"/>
            </a:endParaRPr>
          </a:p>
          <a:p>
            <a:pPr marL="231869" indent="-231869" eaLnBrk="1" hangingPunct="1"/>
            <a:r>
              <a:rPr lang="en-US" dirty="0" smtClean="0">
                <a:ea typeface="ＭＳ Ｐゴシック" charset="-128"/>
              </a:rPr>
              <a:t>There are a bunch of quick and dirty user check points that won’t take a lot of your time, but will give you a lot of bang for your buck.</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TextEdit="1"/>
          </p:cNvSpPr>
          <p:nvPr>
            <p:ph type="sldImg"/>
          </p:nvPr>
        </p:nvSpPr>
        <p:spPr bwMode="auto">
          <a:noFill/>
          <a:ln>
            <a:solidFill>
              <a:srgbClr val="000000"/>
            </a:solidFill>
            <a:miter lim="800000"/>
            <a:headEnd/>
            <a:tailEnd/>
          </a:ln>
        </p:spPr>
      </p:sp>
      <p:sp>
        <p:nvSpPr>
          <p:cNvPr id="13315" name="Rectangle 3"/>
          <p:cNvSpPr>
            <a:spLocks noGrp="1"/>
          </p:cNvSpPr>
          <p:nvPr>
            <p:ph type="body" idx="1"/>
          </p:nvPr>
        </p:nvSpPr>
        <p:spPr>
          <a:noFill/>
          <a:ln/>
        </p:spPr>
        <p:txBody>
          <a:bodyPr/>
          <a:lstStyle/>
          <a:p>
            <a:pPr eaLnBrk="1" hangingPunct="1"/>
            <a:r>
              <a:rPr lang="en-US" smtClean="0">
                <a:ea typeface="ＭＳ Ｐゴシック" charset="-128"/>
              </a:rPr>
              <a:t>The final thing we’d like to recommend is that you think about ways to optimize your content and site structure for your audience during the rearchitecture.  </a:t>
            </a:r>
          </a:p>
          <a:p>
            <a:pPr eaLnBrk="1" hangingPunct="1"/>
            <a:endParaRPr lang="en-US" smtClean="0">
              <a:ea typeface="ＭＳ Ｐゴシック" charset="-128"/>
            </a:endParaRPr>
          </a:p>
          <a:p>
            <a:pPr eaLnBrk="1" hangingPunct="1"/>
            <a:r>
              <a:rPr lang="en-US" smtClean="0">
                <a:ea typeface="ＭＳ Ｐゴシック" charset="-128"/>
              </a:rPr>
              <a:t> You can use any data that you’ve gathered from your user research or your user check in points to guide your decisions about content and site structure.  But one of the things we know from past usability studies is that the EERE sites are content heavy, which is both a blessing and a curse.  Having too much content makes it hard for users to find what they are looking for, and it is expensive to maintain.</a:t>
            </a:r>
          </a:p>
          <a:p>
            <a:pPr eaLnBrk="1" hangingPunct="1"/>
            <a:endParaRPr lang="en-US" smtClean="0">
              <a:ea typeface="ＭＳ Ｐゴシック" charset="-128"/>
            </a:endParaRPr>
          </a:p>
          <a:p>
            <a:pPr eaLnBrk="1" hangingPunct="1"/>
            <a:r>
              <a:rPr lang="en-US" smtClean="0">
                <a:ea typeface="ＭＳ Ｐゴシック" charset="-128"/>
              </a:rPr>
              <a:t>So, I’ve put up some best practices that can help you declutter and streamline your sites: </a:t>
            </a:r>
          </a:p>
          <a:p>
            <a:pPr eaLnBrk="1" hangingPunct="1"/>
            <a:endParaRPr lang="en-US" smtClean="0">
              <a:ea typeface="ＭＳ Ｐゴシック" charset="-128"/>
            </a:endParaRPr>
          </a:p>
          <a:p>
            <a:pPr eaLnBrk="1" hangingPunct="1"/>
            <a:r>
              <a:rPr lang="en-US" smtClean="0">
                <a:ea typeface="ＭＳ Ｐゴシック" charset="-128"/>
              </a:rPr>
              <a:t>You may want to consider (READ SLIDE)</a:t>
            </a:r>
          </a:p>
          <a:p>
            <a:pPr eaLnBrk="1" hangingPunct="1"/>
            <a:endParaRPr lang="en-US" smtClean="0">
              <a:ea typeface="ＭＳ Ｐゴシック" charset="-128"/>
            </a:endParaRPr>
          </a:p>
          <a:p>
            <a:pPr eaLnBrk="1" hangingPunct="1"/>
            <a:r>
              <a:rPr lang="en-US" smtClean="0">
                <a:ea typeface="ＭＳ Ｐゴシック" charset="-128"/>
              </a:rPr>
              <a:t>Optimize – scannable: use bullets, headers, chunk it</a:t>
            </a:r>
          </a:p>
          <a:p>
            <a:pPr eaLnBrk="1" hangingPunct="1"/>
            <a:r>
              <a:rPr lang="en-US" smtClean="0">
                <a:ea typeface="ＭＳ Ｐゴシック" charset="-128"/>
              </a:rPr>
              <a:t>             - PDFs: users will click on PDFs, but only if they’re pretty sure they’ll get the answer they are looking for</a:t>
            </a:r>
          </a:p>
          <a:p>
            <a:pPr eaLnBrk="1" hangingPunct="1"/>
            <a:endParaRPr lang="en-US" smtClean="0">
              <a:ea typeface="ＭＳ Ｐゴシック" charset="-128"/>
            </a:endParaRPr>
          </a:p>
          <a:p>
            <a:pPr eaLnBrk="1" hangingPunct="1"/>
            <a:r>
              <a:rPr lang="en-US" smtClean="0">
                <a:ea typeface="ＭＳ Ｐゴシック" charset="-128"/>
              </a:rPr>
              <a:t>And again, I’d encourage you to check in with your users throughout this process to see if what you’re doing makes sense to them.</a:t>
            </a:r>
          </a:p>
          <a:p>
            <a:pPr eaLnBrk="1" hangingPunct="1">
              <a:buFontTx/>
              <a:buChar char="•"/>
            </a:pPr>
            <a:endParaRPr lang="en-US" smtClean="0">
              <a:ea typeface="ＭＳ Ｐゴシック" charset="-128"/>
            </a:endParaRPr>
          </a:p>
          <a:p>
            <a:pPr eaLnBrk="1" hangingPunct="1">
              <a:buFontTx/>
              <a:buChar char="•"/>
            </a:pPr>
            <a:endParaRPr lang="en-US" smtClean="0">
              <a:ea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noFill/>
          <a:ln>
            <a:solidFill>
              <a:srgbClr val="000000"/>
            </a:solidFill>
            <a:miter lim="800000"/>
            <a:headEnd/>
            <a:tailEnd/>
          </a:ln>
        </p:spPr>
      </p:sp>
      <p:sp>
        <p:nvSpPr>
          <p:cNvPr id="12291" name="Rectangle 3"/>
          <p:cNvSpPr>
            <a:spLocks noGrp="1"/>
          </p:cNvSpPr>
          <p:nvPr>
            <p:ph type="body" idx="1"/>
          </p:nvPr>
        </p:nvSpPr>
        <p:spPr>
          <a:noFill/>
          <a:ln/>
        </p:spPr>
        <p:txBody>
          <a:bodyPr/>
          <a:lstStyle/>
          <a:p>
            <a:pPr eaLnBrk="1" hangingPunct="1"/>
            <a:endParaRPr lang="en-US" dirty="0" smtClean="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17" descr="08616.jpg"/>
          <p:cNvPicPr>
            <a:picLocks noChangeAspect="1"/>
          </p:cNvPicPr>
          <p:nvPr/>
        </p:nvPicPr>
        <p:blipFill>
          <a:blip r:embed="rId2"/>
          <a:srcRect/>
          <a:stretch>
            <a:fillRect/>
          </a:stretch>
        </p:blipFill>
        <p:spPr bwMode="auto">
          <a:xfrm>
            <a:off x="0" y="844550"/>
            <a:ext cx="9144000" cy="4251325"/>
          </a:xfrm>
          <a:prstGeom prst="rect">
            <a:avLst/>
          </a:prstGeom>
          <a:noFill/>
          <a:ln w="9525">
            <a:noFill/>
            <a:miter lim="800000"/>
            <a:headEnd/>
            <a:tailEnd/>
          </a:ln>
        </p:spPr>
      </p:pic>
      <p:sp>
        <p:nvSpPr>
          <p:cNvPr id="8" name="Rectangle 7"/>
          <p:cNvSpPr/>
          <p:nvPr/>
        </p:nvSpPr>
        <p:spPr>
          <a:xfrm>
            <a:off x="0" y="0"/>
            <a:ext cx="9144000" cy="9271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0" y="6456363"/>
            <a:ext cx="9144000" cy="40163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flipH="1">
            <a:off x="0" y="5092700"/>
            <a:ext cx="4572000" cy="13636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flipH="1">
            <a:off x="4572000" y="5092700"/>
            <a:ext cx="1262063"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flipH="1">
            <a:off x="5834063" y="5092700"/>
            <a:ext cx="3309937"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3" name="Group 21"/>
          <p:cNvGrpSpPr>
            <a:grpSpLocks/>
          </p:cNvGrpSpPr>
          <p:nvPr/>
        </p:nvGrpSpPr>
        <p:grpSpPr bwMode="auto">
          <a:xfrm flipH="1" flipV="1">
            <a:off x="0" y="920750"/>
            <a:ext cx="9144000" cy="55563"/>
            <a:chOff x="0" y="832104"/>
            <a:chExt cx="9144000" cy="54864"/>
          </a:xfrm>
        </p:grpSpPr>
        <p:sp>
          <p:nvSpPr>
            <p:cNvPr id="14" name="Rectangle 13"/>
            <p:cNvSpPr/>
            <p:nvPr/>
          </p:nvSpPr>
          <p:spPr>
            <a:xfrm>
              <a:off x="4572000" y="832104"/>
              <a:ext cx="4572000" cy="548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17" name="Picture 32" descr="doe_logo_ppt.png"/>
          <p:cNvPicPr>
            <a:picLocks noChangeAspect="1"/>
          </p:cNvPicPr>
          <p:nvPr/>
        </p:nvPicPr>
        <p:blipFill>
          <a:blip r:embed="rId3"/>
          <a:srcRect/>
          <a:stretch>
            <a:fillRect/>
          </a:stretch>
        </p:blipFill>
        <p:spPr bwMode="auto">
          <a:xfrm>
            <a:off x="6121400" y="276225"/>
            <a:ext cx="2743200" cy="412750"/>
          </a:xfrm>
          <a:prstGeom prst="rect">
            <a:avLst/>
          </a:prstGeom>
          <a:noFill/>
          <a:ln w="9525">
            <a:noFill/>
            <a:miter lim="800000"/>
            <a:headEnd/>
            <a:tailEnd/>
          </a:ln>
        </p:spPr>
      </p:pic>
      <p:sp>
        <p:nvSpPr>
          <p:cNvPr id="20" name="Rectangle 19"/>
          <p:cNvSpPr/>
          <p:nvPr/>
        </p:nvSpPr>
        <p:spPr>
          <a:xfrm>
            <a:off x="4462463" y="4883150"/>
            <a:ext cx="4572000" cy="185738"/>
          </a:xfrm>
          <a:prstGeom prst="rect">
            <a:avLst/>
          </a:prstGeom>
        </p:spPr>
        <p:txBody>
          <a:bodyPr>
            <a:spAutoFit/>
          </a:bodyPr>
          <a:lstStyle/>
          <a:p>
            <a:pPr algn="r" fontAlgn="auto">
              <a:spcBef>
                <a:spcPts val="0"/>
              </a:spcBef>
              <a:spcAft>
                <a:spcPts val="0"/>
              </a:spcAft>
              <a:defRPr/>
            </a:pPr>
            <a:r>
              <a:rPr lang="en-US" sz="600" dirty="0">
                <a:solidFill>
                  <a:schemeClr val="bg1"/>
                </a:solidFill>
                <a:latin typeface="+mn-lt"/>
                <a:ea typeface="+mn-ea"/>
                <a:cs typeface="+mn-cs"/>
              </a:rPr>
              <a:t>Public Service of Colorado </a:t>
            </a:r>
            <a:r>
              <a:rPr lang="en-US" sz="600" dirty="0" err="1">
                <a:solidFill>
                  <a:schemeClr val="bg1"/>
                </a:solidFill>
                <a:latin typeface="+mn-lt"/>
                <a:ea typeface="+mn-ea"/>
                <a:cs typeface="+mn-cs"/>
              </a:rPr>
              <a:t>Ponnequin</a:t>
            </a:r>
            <a:r>
              <a:rPr lang="en-US" sz="600" dirty="0">
                <a:solidFill>
                  <a:schemeClr val="bg1"/>
                </a:solidFill>
                <a:latin typeface="+mn-lt"/>
                <a:ea typeface="+mn-ea"/>
                <a:cs typeface="+mn-cs"/>
              </a:rPr>
              <a:t> Wind Farm</a:t>
            </a:r>
          </a:p>
        </p:txBody>
      </p:sp>
      <p:sp>
        <p:nvSpPr>
          <p:cNvPr id="2" name="Title 1"/>
          <p:cNvSpPr>
            <a:spLocks noGrp="1"/>
          </p:cNvSpPr>
          <p:nvPr>
            <p:ph type="ctrTitle"/>
          </p:nvPr>
        </p:nvSpPr>
        <p:spPr>
          <a:xfrm>
            <a:off x="202680" y="147797"/>
            <a:ext cx="5626620" cy="603505"/>
          </a:xfrm>
          <a:prstGeom prst="rect">
            <a:avLst/>
          </a:prstGeom>
        </p:spPr>
        <p:txBody>
          <a:bodyPr lIns="0" rIns="0">
            <a:normAutofit/>
          </a:bodyPr>
          <a:lstStyle>
            <a:lvl1pPr algn="l">
              <a:defRPr sz="1600">
                <a:solidFill>
                  <a:srgbClr val="FFFFFF"/>
                </a:solidFill>
                <a:latin typeface="Arial Narrow"/>
                <a:cs typeface="Arial Narrow"/>
              </a:defRPr>
            </a:lvl1pPr>
          </a:lstStyle>
          <a:p>
            <a:r>
              <a:rPr lang="en-US" smtClean="0"/>
              <a:t>Click to edit Master title style</a:t>
            </a:r>
            <a:endParaRPr lang="en-US" dirty="0"/>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03400"/>
            <a:ext cx="4038600" cy="4664074"/>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03400"/>
            <a:ext cx="4038600" cy="4664074"/>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
        <p:nvSpPr>
          <p:cNvPr id="7" name="Text Placeholder 5"/>
          <p:cNvSpPr>
            <a:spLocks noGrp="1"/>
          </p:cNvSpPr>
          <p:nvPr>
            <p:ph type="body" sz="quarter" idx="10"/>
          </p:nvPr>
        </p:nvSpPr>
        <p:spPr>
          <a:xfrm>
            <a:off x="453618" y="1113015"/>
            <a:ext cx="8237158" cy="585788"/>
          </a:xfrm>
        </p:spPr>
        <p:txBody>
          <a:bodyPr/>
          <a:lstStyle>
            <a:lvl1pPr>
              <a:buNone/>
              <a:defRPr sz="2600"/>
            </a:lvl1pPr>
          </a:lstStyle>
          <a:p>
            <a:pPr lvl="0"/>
            <a:r>
              <a:rPr lang="en-US" dirty="0"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7800" y="0"/>
            <a:ext cx="5664200" cy="9017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590675"/>
            <a:ext cx="8229600" cy="4802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7800" y="0"/>
            <a:ext cx="5664200" cy="9017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590675"/>
            <a:ext cx="8229600" cy="4802188"/>
          </a:xfrm>
        </p:spPr>
        <p:txBody>
          <a:bodyPr/>
          <a:lstStyle/>
          <a:p>
            <a:pPr lvl="0"/>
            <a:endParaRPr lang="en-US"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a:off x="0" y="6610350"/>
            <a:ext cx="9144000" cy="24765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Title Placeholder 13"/>
          <p:cNvSpPr>
            <a:spLocks noGrp="1"/>
          </p:cNvSpPr>
          <p:nvPr>
            <p:ph type="title"/>
          </p:nvPr>
        </p:nvSpPr>
        <p:spPr bwMode="auto">
          <a:xfrm>
            <a:off x="177800" y="0"/>
            <a:ext cx="5664200" cy="901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14"/>
          <p:cNvSpPr>
            <a:spLocks noGrp="1"/>
          </p:cNvSpPr>
          <p:nvPr>
            <p:ph type="body" idx="1"/>
          </p:nvPr>
        </p:nvSpPr>
        <p:spPr bwMode="auto">
          <a:xfrm>
            <a:off x="457200" y="1590675"/>
            <a:ext cx="8229600" cy="4802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 name="Text Placeholder 9"/>
          <p:cNvSpPr txBox="1">
            <a:spLocks/>
          </p:cNvSpPr>
          <p:nvPr/>
        </p:nvSpPr>
        <p:spPr>
          <a:xfrm>
            <a:off x="130175" y="6616700"/>
            <a:ext cx="7286625" cy="241300"/>
          </a:xfrm>
          <a:prstGeom prst="rect">
            <a:avLst/>
          </a:prstGeom>
        </p:spPr>
        <p:txBody>
          <a:bodyPr>
            <a:normAutofit/>
          </a:bodyPr>
          <a:lstStyle/>
          <a:p>
            <a:pPr marL="342900" indent="-342900">
              <a:lnSpc>
                <a:spcPct val="90000"/>
              </a:lnSpc>
              <a:spcBef>
                <a:spcPct val="20000"/>
              </a:spcBef>
              <a:buFont typeface="Arial" charset="0"/>
              <a:buNone/>
              <a:defRPr/>
            </a:pPr>
            <a:fld id="{1AF5A252-1DD4-460A-A917-F687280AAEB5}" type="slidenum">
              <a:rPr lang="en-US" sz="1000">
                <a:solidFill>
                  <a:schemeClr val="bg1"/>
                </a:solidFill>
                <a:latin typeface="Arial" charset="0"/>
                <a:ea typeface="ＭＳ Ｐゴシック" pitchFamily="-106" charset="-128"/>
                <a:cs typeface="Arial" charset="0"/>
              </a:rPr>
              <a:pPr marL="342900" indent="-342900">
                <a:lnSpc>
                  <a:spcPct val="90000"/>
                </a:lnSpc>
                <a:spcBef>
                  <a:spcPct val="20000"/>
                </a:spcBef>
                <a:buFont typeface="Arial" charset="0"/>
                <a:buNone/>
                <a:defRPr/>
              </a:pPr>
              <a:t>‹#›</a:t>
            </a:fld>
            <a:r>
              <a:rPr lang="en-US" sz="1000" dirty="0">
                <a:solidFill>
                  <a:schemeClr val="bg1"/>
                </a:solidFill>
                <a:latin typeface="Arial" charset="0"/>
                <a:ea typeface="ＭＳ Ｐゴシック" pitchFamily="-106" charset="-128"/>
                <a:cs typeface="Arial" charset="0"/>
              </a:rPr>
              <a:t> | Monthly Web Coordinators Meeting</a:t>
            </a:r>
          </a:p>
        </p:txBody>
      </p:sp>
      <p:grpSp>
        <p:nvGrpSpPr>
          <p:cNvPr id="1031" name="Group 20"/>
          <p:cNvGrpSpPr>
            <a:grpSpLocks/>
          </p:cNvGrpSpPr>
          <p:nvPr/>
        </p:nvGrpSpPr>
        <p:grpSpPr bwMode="auto">
          <a:xfrm flipH="1" flipV="1">
            <a:off x="0" y="920750"/>
            <a:ext cx="9144000" cy="55563"/>
            <a:chOff x="0" y="832104"/>
            <a:chExt cx="9144000" cy="54864"/>
          </a:xfrm>
        </p:grpSpPr>
        <p:sp>
          <p:nvSpPr>
            <p:cNvPr id="23" name="Rectangle 22"/>
            <p:cNvSpPr/>
            <p:nvPr/>
          </p:nvSpPr>
          <p:spPr>
            <a:xfrm>
              <a:off x="4572000" y="832104"/>
              <a:ext cx="4572000" cy="548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Rectangle 23"/>
            <p:cNvSpPr/>
            <p:nvPr/>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3" name="Text Placeholder 9"/>
          <p:cNvSpPr txBox="1">
            <a:spLocks/>
          </p:cNvSpPr>
          <p:nvPr/>
        </p:nvSpPr>
        <p:spPr>
          <a:xfrm>
            <a:off x="5476875" y="6616700"/>
            <a:ext cx="3667125" cy="241300"/>
          </a:xfrm>
          <a:prstGeom prst="rect">
            <a:avLst/>
          </a:prstGeom>
        </p:spPr>
        <p:txBody>
          <a:bodyPr>
            <a:normAutofit/>
          </a:bodyPr>
          <a:lstStyle/>
          <a:p>
            <a:pPr marL="342900" indent="-342900" algn="r">
              <a:lnSpc>
                <a:spcPct val="90000"/>
              </a:lnSpc>
              <a:spcBef>
                <a:spcPct val="20000"/>
              </a:spcBef>
              <a:buFont typeface="Arial" charset="0"/>
              <a:buNone/>
              <a:defRPr/>
            </a:pPr>
            <a:r>
              <a:rPr lang="en-US" sz="1000">
                <a:solidFill>
                  <a:schemeClr val="bg1"/>
                </a:solidFill>
                <a:latin typeface="Arial" charset="0"/>
                <a:ea typeface="ＭＳ Ｐゴシック" pitchFamily="-106" charset="-128"/>
                <a:cs typeface="Arial" charset="0"/>
              </a:rPr>
              <a:t>eere.energy.gov</a:t>
            </a:r>
          </a:p>
        </p:txBody>
      </p:sp>
      <p:pic>
        <p:nvPicPr>
          <p:cNvPr id="1033" name="Picture 18" descr="doe_logo_ppt.png"/>
          <p:cNvPicPr>
            <a:picLocks noChangeAspect="1"/>
          </p:cNvPicPr>
          <p:nvPr/>
        </p:nvPicPr>
        <p:blipFill>
          <a:blip r:embed="rId13"/>
          <a:srcRect/>
          <a:stretch>
            <a:fillRect/>
          </a:stretch>
        </p:blipFill>
        <p:spPr bwMode="auto">
          <a:xfrm>
            <a:off x="6121400" y="276225"/>
            <a:ext cx="2743200" cy="412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4"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5" r:id="rId10"/>
    <p:sldLayoutId id="2147483756" r:id="rId11"/>
  </p:sldLayoutIdLst>
  <p:hf hdr="0" ftr="0" dt="0"/>
  <p:txStyles>
    <p:titleStyle>
      <a:lvl1pPr algn="l" defTabSz="457200" rtl="0" eaLnBrk="0" fontAlgn="base" hangingPunct="0">
        <a:lnSpc>
          <a:spcPts val="2800"/>
        </a:lnSpc>
        <a:spcBef>
          <a:spcPct val="0"/>
        </a:spcBef>
        <a:spcAft>
          <a:spcPct val="0"/>
        </a:spcAft>
        <a:defRPr sz="2600" kern="1200">
          <a:solidFill>
            <a:srgbClr val="FFFFFF"/>
          </a:solidFill>
          <a:latin typeface="+mj-lt"/>
          <a:ea typeface="ＭＳ Ｐゴシック" pitchFamily="-106" charset="-128"/>
          <a:cs typeface="ＭＳ Ｐゴシック" pitchFamily="-106" charset="-128"/>
        </a:defRPr>
      </a:lvl1pPr>
      <a:lvl2pPr algn="l" defTabSz="457200" rtl="0" eaLnBrk="0" fontAlgn="base" hangingPunct="0">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2pPr>
      <a:lvl3pPr algn="l" defTabSz="457200" rtl="0" eaLnBrk="0" fontAlgn="base" hangingPunct="0">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3pPr>
      <a:lvl4pPr algn="l" defTabSz="457200" rtl="0" eaLnBrk="0" fontAlgn="base" hangingPunct="0">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4pPr>
      <a:lvl5pPr algn="l" defTabSz="457200" rtl="0" eaLnBrk="0" fontAlgn="base" hangingPunct="0">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5pPr>
      <a:lvl6pPr marL="457200" algn="l" defTabSz="457200" rtl="0" fontAlgn="base">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6pPr>
      <a:lvl7pPr marL="914400" algn="l" defTabSz="457200" rtl="0" fontAlgn="base">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7pPr>
      <a:lvl8pPr marL="1371600" algn="l" defTabSz="457200" rtl="0" fontAlgn="base">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8pPr>
      <a:lvl9pPr marL="1828800" algn="l" defTabSz="457200" rtl="0" fontAlgn="base">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9pPr>
    </p:titleStyle>
    <p:bodyStyle>
      <a:lvl1pPr marL="342900" indent="-3429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06" charset="-128"/>
          <a:cs typeface="ＭＳ Ｐゴシック" pitchFamily="-106" charset="-128"/>
        </a:defRPr>
      </a:lvl1pPr>
      <a:lvl2pPr marL="742950" indent="-28575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6" charset="-128"/>
          <a:cs typeface="ＭＳ Ｐゴシック"/>
        </a:defRPr>
      </a:lvl2pPr>
      <a:lvl3pPr marL="1143000" indent="-228600" algn="l" defTabSz="457200" rtl="0" eaLnBrk="0" fontAlgn="base" hangingPunct="0">
        <a:spcBef>
          <a:spcPct val="20000"/>
        </a:spcBef>
        <a:spcAft>
          <a:spcPct val="0"/>
        </a:spcAft>
        <a:buFont typeface="Arial" pitchFamily="34" charset="0"/>
        <a:buChar char="•"/>
        <a:defRPr kern="1200">
          <a:solidFill>
            <a:schemeClr val="tx1"/>
          </a:solidFill>
          <a:latin typeface="+mn-lt"/>
          <a:ea typeface="ＭＳ Ｐゴシック" pitchFamily="-106" charset="-128"/>
          <a:cs typeface="ＭＳ Ｐゴシック"/>
        </a:defRPr>
      </a:lvl3pPr>
      <a:lvl4pPr marL="1600200" indent="-228600" algn="l" defTabSz="457200" rtl="0" eaLnBrk="0" fontAlgn="base" hangingPunct="0">
        <a:spcBef>
          <a:spcPct val="20000"/>
        </a:spcBef>
        <a:spcAft>
          <a:spcPct val="0"/>
        </a:spcAft>
        <a:buFont typeface="Arial" pitchFamily="34" charset="0"/>
        <a:buChar char="–"/>
        <a:defRPr kern="1200">
          <a:solidFill>
            <a:schemeClr val="tx1"/>
          </a:solidFill>
          <a:latin typeface="+mn-lt"/>
          <a:ea typeface="ＭＳ Ｐゴシック" pitchFamily="-106" charset="-128"/>
          <a:cs typeface="ＭＳ Ｐゴシック"/>
        </a:defRPr>
      </a:lvl4pPr>
      <a:lvl5pPr marL="2057400" indent="-228600" algn="l" defTabSz="457200" rtl="0" eaLnBrk="0" fontAlgn="base" hangingPunct="0">
        <a:spcBef>
          <a:spcPct val="20000"/>
        </a:spcBef>
        <a:spcAft>
          <a:spcPct val="0"/>
        </a:spcAft>
        <a:buFont typeface="Arial" pitchFamily="34" charset="0"/>
        <a:buChar char="»"/>
        <a:defRPr kern="1200">
          <a:solidFill>
            <a:schemeClr val="tx1"/>
          </a:solidFill>
          <a:latin typeface="+mn-lt"/>
          <a:ea typeface="ＭＳ Ｐゴシック" pitchFamily="-106"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mailto:Glenda.garcia@ee.doe.gov"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hyperlink" Target="mailto:wendy.littman@hq.doe.gov" TargetMode="External"/><Relationship Id="rId4" Type="http://schemas.openxmlformats.org/officeDocument/2006/relationships/hyperlink" Target="mailto:chris.stewart@nrel.gov"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surveygizmo.com/"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www.crazyegg.com/" TargetMode="External"/><Relationship Id="rId5" Type="http://schemas.openxmlformats.org/officeDocument/2006/relationships/hyperlink" Target="http://www.optimalworkshop.com/treejack.htm" TargetMode="External"/><Relationship Id="rId4" Type="http://schemas.openxmlformats.org/officeDocument/2006/relationships/hyperlink" Target="http://websort.ne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eere.energy.gov/communicationstandards/management/maintenance_plans.html"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plainlanguage.gov/whatisPL/index.cfm"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hyperlink" Target="http://www1.eere.energy.gov/communicationstandards/content/content_qa.html" TargetMode="External"/><Relationship Id="rId4" Type="http://schemas.openxmlformats.org/officeDocument/2006/relationships/hyperlink" Target="http://www1.eere.energy.gov/communicationstandard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0"/>
          <p:cNvSpPr>
            <a:spLocks noGrp="1"/>
          </p:cNvSpPr>
          <p:nvPr>
            <p:ph type="ctrTitle"/>
          </p:nvPr>
        </p:nvSpPr>
        <p:spPr>
          <a:xfrm>
            <a:off x="203200" y="147638"/>
            <a:ext cx="5626100" cy="603250"/>
          </a:xfrm>
        </p:spPr>
        <p:txBody>
          <a:bodyPr/>
          <a:lstStyle/>
          <a:p>
            <a:pPr eaLnBrk="1" hangingPunct="1"/>
            <a:r>
              <a:rPr lang="en-US" sz="1800" smtClean="0">
                <a:latin typeface="Arial Narrow" pitchFamily="34" charset="0"/>
                <a:ea typeface="ＭＳ Ｐゴシック"/>
                <a:cs typeface="ＭＳ Ｐゴシック"/>
              </a:rPr>
              <a:t>TECHNOLOGY ADVANCEMENT AND OUTREACH</a:t>
            </a:r>
          </a:p>
        </p:txBody>
      </p:sp>
      <p:sp>
        <p:nvSpPr>
          <p:cNvPr id="3075" name="Subtitle 11"/>
          <p:cNvSpPr>
            <a:spLocks noGrp="1"/>
          </p:cNvSpPr>
          <p:nvPr>
            <p:ph type="subTitle" idx="1"/>
          </p:nvPr>
        </p:nvSpPr>
        <p:spPr>
          <a:xfrm>
            <a:off x="163513" y="5253038"/>
            <a:ext cx="4381500" cy="1174750"/>
          </a:xfrm>
        </p:spPr>
        <p:txBody>
          <a:bodyPr/>
          <a:lstStyle/>
          <a:p>
            <a:pPr eaLnBrk="1" hangingPunct="1"/>
            <a:r>
              <a:rPr lang="en-US" dirty="0" smtClean="0">
                <a:latin typeface="Arial Narrow" pitchFamily="34" charset="0"/>
                <a:ea typeface="ＭＳ Ｐゴシック"/>
                <a:cs typeface="ＭＳ Ｐゴシック"/>
              </a:rPr>
              <a:t>Web Coordinators Meeting</a:t>
            </a:r>
          </a:p>
        </p:txBody>
      </p:sp>
      <p:sp>
        <p:nvSpPr>
          <p:cNvPr id="3076" name="Text Placeholder 12"/>
          <p:cNvSpPr>
            <a:spLocks noGrp="1"/>
          </p:cNvSpPr>
          <p:nvPr>
            <p:ph type="body" sz="quarter" idx="10"/>
          </p:nvPr>
        </p:nvSpPr>
        <p:spPr>
          <a:xfrm>
            <a:off x="6054725" y="5205413"/>
            <a:ext cx="3081338" cy="1147762"/>
          </a:xfrm>
        </p:spPr>
        <p:txBody>
          <a:bodyPr/>
          <a:lstStyle/>
          <a:p>
            <a:pPr fontAlgn="base">
              <a:lnSpc>
                <a:spcPct val="80000"/>
              </a:lnSpc>
              <a:spcAft>
                <a:spcPct val="0"/>
              </a:spcAft>
            </a:pPr>
            <a:r>
              <a:rPr sz="1800" dirty="0" smtClean="0">
                <a:ea typeface="ＭＳ Ｐゴシック"/>
                <a:cs typeface="ＭＳ Ｐゴシック"/>
              </a:rPr>
              <a:t>Hosted by</a:t>
            </a:r>
            <a:br>
              <a:rPr sz="1800" dirty="0" smtClean="0">
                <a:ea typeface="ＭＳ Ｐゴシック"/>
                <a:cs typeface="ＭＳ Ｐゴシック"/>
              </a:rPr>
            </a:br>
            <a:r>
              <a:rPr sz="1800" dirty="0" smtClean="0">
                <a:ea typeface="ＭＳ Ｐゴシック"/>
                <a:cs typeface="ＭＳ Ｐゴシック"/>
              </a:rPr>
              <a:t>Drew Bittner</a:t>
            </a:r>
          </a:p>
          <a:p>
            <a:pPr fontAlgn="base">
              <a:lnSpc>
                <a:spcPct val="80000"/>
              </a:lnSpc>
              <a:spcAft>
                <a:spcPct val="0"/>
              </a:spcAft>
            </a:pPr>
            <a:endParaRPr dirty="0" smtClean="0">
              <a:ea typeface="ＭＳ Ｐゴシック"/>
              <a:cs typeface="ＭＳ Ｐゴシック"/>
            </a:endParaRPr>
          </a:p>
        </p:txBody>
      </p:sp>
      <p:sp>
        <p:nvSpPr>
          <p:cNvPr id="3078" name="Text Placeholder 14"/>
          <p:cNvSpPr>
            <a:spLocks noGrp="1"/>
          </p:cNvSpPr>
          <p:nvPr>
            <p:ph type="body" sz="quarter" idx="13"/>
          </p:nvPr>
        </p:nvSpPr>
        <p:spPr>
          <a:xfrm>
            <a:off x="168274" y="5672138"/>
            <a:ext cx="2632075" cy="288925"/>
          </a:xfrm>
        </p:spPr>
        <p:txBody>
          <a:bodyPr>
            <a:noAutofit/>
          </a:bodyPr>
          <a:lstStyle/>
          <a:p>
            <a:pPr eaLnBrk="1" hangingPunct="1">
              <a:lnSpc>
                <a:spcPct val="80000"/>
              </a:lnSpc>
            </a:pPr>
            <a:r>
              <a:rPr lang="en-US" sz="1400" dirty="0" smtClean="0">
                <a:ea typeface="ＭＳ Ｐゴシック"/>
                <a:cs typeface="ＭＳ Ｐゴシック"/>
              </a:rPr>
              <a:t>October 21, 2010</a:t>
            </a:r>
          </a:p>
          <a:p>
            <a:pPr eaLnBrk="1" hangingPunct="1">
              <a:lnSpc>
                <a:spcPct val="80000"/>
              </a:lnSpc>
            </a:pPr>
            <a:r>
              <a:rPr lang="en-US" sz="1400" dirty="0" smtClean="0">
                <a:ea typeface="ＭＳ Ｐゴシック"/>
                <a:cs typeface="ＭＳ Ｐゴシック"/>
              </a:rPr>
              <a:t>Room 5E-081</a:t>
            </a:r>
          </a:p>
          <a:p>
            <a:pPr eaLnBrk="1" hangingPunct="1">
              <a:lnSpc>
                <a:spcPct val="80000"/>
              </a:lnSpc>
            </a:pPr>
            <a:r>
              <a:rPr lang="en-US" sz="1400" dirty="0" smtClean="0">
                <a:ea typeface="ＭＳ Ｐゴシック"/>
                <a:cs typeface="ＭＳ Ｐゴシック"/>
              </a:rPr>
              <a:t>Call In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Placeholder 4"/>
          <p:cNvSpPr>
            <a:spLocks noGrp="1"/>
          </p:cNvSpPr>
          <p:nvPr>
            <p:ph type="body" sz="quarter" idx="4294967295"/>
          </p:nvPr>
        </p:nvSpPr>
        <p:spPr>
          <a:xfrm>
            <a:off x="454025" y="1112838"/>
            <a:ext cx="8237538" cy="585787"/>
          </a:xfrm>
        </p:spPr>
        <p:txBody>
          <a:bodyPr/>
          <a:lstStyle/>
          <a:p>
            <a:pPr>
              <a:buFont typeface="Arial" pitchFamily="34" charset="0"/>
              <a:buNone/>
            </a:pPr>
            <a:r>
              <a:rPr lang="en-US" sz="2600" b="1" smtClean="0">
                <a:ea typeface="ＭＳ Ｐゴシック" charset="-128"/>
              </a:rPr>
              <a:t>Optimize content and site structure for your users</a:t>
            </a:r>
          </a:p>
        </p:txBody>
      </p:sp>
      <p:sp>
        <p:nvSpPr>
          <p:cNvPr id="7171" name="Content Placeholder 1"/>
          <p:cNvSpPr>
            <a:spLocks/>
          </p:cNvSpPr>
          <p:nvPr/>
        </p:nvSpPr>
        <p:spPr bwMode="auto">
          <a:xfrm>
            <a:off x="533400" y="1657350"/>
            <a:ext cx="8178800" cy="4657725"/>
          </a:xfrm>
          <a:prstGeom prst="rect">
            <a:avLst/>
          </a:prstGeom>
          <a:noFill/>
          <a:ln w="9525">
            <a:noFill/>
            <a:miter lim="800000"/>
            <a:headEnd/>
            <a:tailEnd/>
          </a:ln>
        </p:spPr>
        <p:txBody>
          <a:bodyPr/>
          <a:lstStyle/>
          <a:p>
            <a:pPr marL="342900" indent="-342900" eaLnBrk="0" hangingPunct="0">
              <a:spcBef>
                <a:spcPct val="20000"/>
              </a:spcBef>
            </a:pPr>
            <a:r>
              <a:rPr lang="en-US" b="1" dirty="0"/>
              <a:t>Remove </a:t>
            </a:r>
            <a:r>
              <a:rPr lang="en-US" b="1" dirty="0" smtClean="0"/>
              <a:t>or archive content </a:t>
            </a:r>
            <a:r>
              <a:rPr lang="en-US" dirty="0"/>
              <a:t>(HTML pages and PDFs) that:</a:t>
            </a:r>
          </a:p>
          <a:p>
            <a:pPr marL="342900" indent="-342900" eaLnBrk="0" hangingPunct="0">
              <a:spcBef>
                <a:spcPct val="20000"/>
              </a:spcBef>
              <a:buFont typeface="Arial" pitchFamily="34" charset="0"/>
              <a:buChar char="•"/>
            </a:pPr>
            <a:r>
              <a:rPr lang="en-US" dirty="0"/>
              <a:t>Doesn’t support user top tasks or program </a:t>
            </a:r>
            <a:r>
              <a:rPr lang="en-US" dirty="0" smtClean="0"/>
              <a:t>goals (use content inventory)</a:t>
            </a:r>
            <a:endParaRPr lang="en-US" dirty="0"/>
          </a:p>
          <a:p>
            <a:pPr marL="342900" indent="-342900" eaLnBrk="0" hangingPunct="0">
              <a:spcBef>
                <a:spcPct val="20000"/>
              </a:spcBef>
              <a:buFont typeface="Arial" pitchFamily="34" charset="0"/>
              <a:buChar char="•"/>
            </a:pPr>
            <a:r>
              <a:rPr lang="en-US" dirty="0"/>
              <a:t>Is out of date</a:t>
            </a:r>
          </a:p>
          <a:p>
            <a:pPr marL="342900" indent="-342900" eaLnBrk="0" hangingPunct="0">
              <a:spcBef>
                <a:spcPct val="20000"/>
              </a:spcBef>
              <a:buFont typeface="Arial" pitchFamily="34" charset="0"/>
              <a:buChar char="•"/>
            </a:pPr>
            <a:r>
              <a:rPr lang="en-US" dirty="0"/>
              <a:t>Is rarely used (consult statistics/</a:t>
            </a:r>
            <a:r>
              <a:rPr lang="en-US" dirty="0" err="1"/>
              <a:t>PublicInsite</a:t>
            </a:r>
            <a:r>
              <a:rPr lang="en-US" dirty="0"/>
              <a:t> report)</a:t>
            </a:r>
          </a:p>
          <a:p>
            <a:pPr marL="342900" indent="-342900" eaLnBrk="0" hangingPunct="0">
              <a:spcBef>
                <a:spcPct val="20000"/>
              </a:spcBef>
            </a:pPr>
            <a:endParaRPr lang="en-US" dirty="0"/>
          </a:p>
          <a:p>
            <a:pPr marL="342900" indent="-342900" eaLnBrk="0" hangingPunct="0">
              <a:spcBef>
                <a:spcPct val="20000"/>
              </a:spcBef>
            </a:pPr>
            <a:r>
              <a:rPr lang="en-US" b="1" dirty="0"/>
              <a:t>Optimize </a:t>
            </a:r>
            <a:r>
              <a:rPr lang="en-US" b="1" dirty="0" smtClean="0"/>
              <a:t>content</a:t>
            </a:r>
            <a:endParaRPr lang="en-US" dirty="0" smtClean="0"/>
          </a:p>
          <a:p>
            <a:pPr marL="342900" indent="-342900" eaLnBrk="0" hangingPunct="0">
              <a:spcBef>
                <a:spcPct val="20000"/>
              </a:spcBef>
              <a:buFont typeface="Arial" pitchFamily="34" charset="0"/>
              <a:buChar char="•"/>
            </a:pPr>
            <a:r>
              <a:rPr lang="en-US" dirty="0" smtClean="0"/>
              <a:t>Develop a search engine optimization strategy</a:t>
            </a:r>
            <a:endParaRPr lang="en-US" dirty="0"/>
          </a:p>
          <a:p>
            <a:pPr marL="342900" indent="-342900" eaLnBrk="0" hangingPunct="0">
              <a:spcBef>
                <a:spcPct val="20000"/>
              </a:spcBef>
              <a:buFont typeface="Arial" pitchFamily="34" charset="0"/>
              <a:buChar char="•"/>
            </a:pPr>
            <a:r>
              <a:rPr lang="en-US" dirty="0"/>
              <a:t>Rewrite content use plain language and the language of your users</a:t>
            </a:r>
          </a:p>
          <a:p>
            <a:pPr marL="342900" indent="-342900" eaLnBrk="0" hangingPunct="0">
              <a:spcBef>
                <a:spcPct val="20000"/>
              </a:spcBef>
              <a:buFont typeface="Arial" pitchFamily="34" charset="0"/>
              <a:buChar char="•"/>
            </a:pPr>
            <a:r>
              <a:rPr lang="en-US" dirty="0"/>
              <a:t>Make sure content is </a:t>
            </a:r>
            <a:r>
              <a:rPr lang="en-US" dirty="0" err="1"/>
              <a:t>scannable</a:t>
            </a:r>
            <a:endParaRPr lang="en-US" dirty="0"/>
          </a:p>
          <a:p>
            <a:pPr marL="342900" indent="-342900" eaLnBrk="0" hangingPunct="0">
              <a:spcBef>
                <a:spcPct val="20000"/>
              </a:spcBef>
              <a:buFont typeface="Arial" pitchFamily="34" charset="0"/>
              <a:buChar char="•"/>
            </a:pPr>
            <a:r>
              <a:rPr lang="en-US" dirty="0"/>
              <a:t>Use PDFs conservatively, be sure their content is clear</a:t>
            </a:r>
          </a:p>
          <a:p>
            <a:pPr marL="342900" indent="-342900" eaLnBrk="0" hangingPunct="0">
              <a:spcBef>
                <a:spcPct val="20000"/>
              </a:spcBef>
              <a:buFont typeface="Arial" pitchFamily="34" charset="0"/>
              <a:buChar char="•"/>
            </a:pPr>
            <a:endParaRPr lang="en-US" dirty="0"/>
          </a:p>
          <a:p>
            <a:pPr marL="342900" indent="-342900" eaLnBrk="0" hangingPunct="0">
              <a:spcBef>
                <a:spcPct val="20000"/>
              </a:spcBef>
            </a:pPr>
            <a:r>
              <a:rPr lang="en-US" b="1" dirty="0"/>
              <a:t>Structure content</a:t>
            </a:r>
          </a:p>
          <a:p>
            <a:pPr marL="342900" indent="-342900" eaLnBrk="0" hangingPunct="0">
              <a:spcBef>
                <a:spcPct val="20000"/>
              </a:spcBef>
              <a:buFont typeface="Arial" pitchFamily="34" charset="0"/>
              <a:buChar char="•"/>
            </a:pPr>
            <a:r>
              <a:rPr lang="en-US" dirty="0"/>
              <a:t>Organize content according to users’ mental models</a:t>
            </a:r>
          </a:p>
          <a:p>
            <a:pPr marL="342900" indent="-342900" eaLnBrk="0" hangingPunct="0">
              <a:spcBef>
                <a:spcPct val="20000"/>
              </a:spcBef>
              <a:buFont typeface="Arial" pitchFamily="34" charset="0"/>
              <a:buChar char="•"/>
            </a:pPr>
            <a:r>
              <a:rPr lang="en-US" dirty="0"/>
              <a:t>Layer content from general to specific</a:t>
            </a:r>
          </a:p>
          <a:p>
            <a:pPr marL="342900" indent="-342900" eaLnBrk="0" hangingPunct="0">
              <a:spcBef>
                <a:spcPct val="20000"/>
              </a:spcBef>
            </a:pPr>
            <a:endParaRPr lang="en-US" b="1" dirty="0"/>
          </a:p>
          <a:p>
            <a:pPr marL="342900" indent="-342900" eaLnBrk="0" hangingPunct="0">
              <a:spcBef>
                <a:spcPct val="20000"/>
              </a:spcBef>
            </a:pPr>
            <a:endParaRPr lang="en-US" sz="2400" dirty="0"/>
          </a:p>
          <a:p>
            <a:pPr marL="342900" indent="-342900" eaLnBrk="0" hangingPunct="0">
              <a:spcBef>
                <a:spcPct val="20000"/>
              </a:spcBef>
              <a:buFont typeface="Arial" pitchFamily="34" charset="0"/>
              <a:buChar char="•"/>
            </a:pPr>
            <a:endParaRPr lang="en-US" sz="2400" dirty="0"/>
          </a:p>
          <a:p>
            <a:pPr marL="1600200" lvl="3" indent="-228600" eaLnBrk="0" hangingPunct="0">
              <a:spcBef>
                <a:spcPct val="20000"/>
              </a:spcBef>
              <a:buFont typeface="Arial" pitchFamily="34" charset="0"/>
              <a:buChar char="–"/>
            </a:pPr>
            <a:endParaRPr lang="en-US" dirty="0"/>
          </a:p>
          <a:p>
            <a:pPr marL="1143000" lvl="2" indent="-228600" eaLnBrk="0" hangingPunct="0">
              <a:spcBef>
                <a:spcPct val="20000"/>
              </a:spcBef>
              <a:buFont typeface="Arial" pitchFamily="34" charset="0"/>
              <a:buNone/>
            </a:pPr>
            <a:endParaRPr lang="en-US" dirty="0"/>
          </a:p>
          <a:p>
            <a:pPr marL="1143000" lvl="2" indent="-228600" eaLnBrk="0" hangingPunct="0">
              <a:spcBef>
                <a:spcPct val="20000"/>
              </a:spcBef>
              <a:buFont typeface="Arial" pitchFamily="34" charset="0"/>
              <a:buChar char="•"/>
            </a:pPr>
            <a:endParaRPr lang="en-US" dirty="0"/>
          </a:p>
          <a:p>
            <a:pPr marL="1143000" lvl="2" indent="-228600" eaLnBrk="0" hangingPunct="0">
              <a:spcBef>
                <a:spcPct val="20000"/>
              </a:spcBef>
              <a:buFont typeface="Arial" pitchFamily="34" charset="0"/>
              <a:buChar char="•"/>
            </a:pPr>
            <a:endParaRPr lang="en-US" dirty="0"/>
          </a:p>
          <a:p>
            <a:pPr marL="1143000" lvl="2" indent="-228600" eaLnBrk="0" hangingPunct="0">
              <a:spcBef>
                <a:spcPct val="20000"/>
              </a:spcBef>
              <a:buFont typeface="Arial" pitchFamily="34" charset="0"/>
              <a:buChar char="•"/>
            </a:pPr>
            <a:endParaRPr lang="en-US" dirty="0"/>
          </a:p>
          <a:p>
            <a:pPr marL="1143000" lvl="2" indent="-228600" eaLnBrk="0" hangingPunct="0">
              <a:spcBef>
                <a:spcPct val="20000"/>
              </a:spcBef>
              <a:buFont typeface="Arial" pitchFamily="34" charset="0"/>
              <a:buChar char="•"/>
            </a:pPr>
            <a:endParaRPr lang="en-US" dirty="0"/>
          </a:p>
        </p:txBody>
      </p:sp>
      <p:sp>
        <p:nvSpPr>
          <p:cNvPr id="7172" name="Title 2"/>
          <p:cNvSpPr>
            <a:spLocks/>
          </p:cNvSpPr>
          <p:nvPr/>
        </p:nvSpPr>
        <p:spPr bwMode="auto">
          <a:xfrm>
            <a:off x="177800" y="0"/>
            <a:ext cx="5664200" cy="901700"/>
          </a:xfrm>
          <a:prstGeom prst="rect">
            <a:avLst/>
          </a:prstGeom>
          <a:noFill/>
          <a:ln w="9525">
            <a:noFill/>
            <a:miter lim="800000"/>
            <a:headEnd/>
            <a:tailEnd/>
          </a:ln>
        </p:spPr>
        <p:txBody>
          <a:bodyPr anchor="ctr"/>
          <a:lstStyle/>
          <a:p>
            <a:pPr eaLnBrk="0" hangingPunct="0"/>
            <a:r>
              <a:rPr lang="en-US" sz="2600" dirty="0" smtClean="0">
                <a:solidFill>
                  <a:srgbClr val="FFFFFF"/>
                </a:solidFill>
              </a:rPr>
              <a:t>Redesign Update</a:t>
            </a:r>
            <a:endParaRPr lang="en-US" sz="2600" dirty="0">
              <a:solidFill>
                <a:srgbClr val="FFFFFF"/>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p:cNvSpPr>
          <p:nvPr>
            <p:ph type="body" idx="1"/>
          </p:nvPr>
        </p:nvSpPr>
        <p:spPr>
          <a:xfrm>
            <a:off x="457200" y="1589088"/>
            <a:ext cx="8229600" cy="1255712"/>
          </a:xfrm>
        </p:spPr>
        <p:txBody>
          <a:bodyPr/>
          <a:lstStyle/>
          <a:p>
            <a:pPr>
              <a:lnSpc>
                <a:spcPct val="80000"/>
              </a:lnSpc>
              <a:buFont typeface="Arial" pitchFamily="34" charset="0"/>
              <a:buNone/>
            </a:pPr>
            <a:r>
              <a:rPr lang="en-US" sz="2000" dirty="0" smtClean="0">
                <a:ea typeface="ＭＳ Ｐゴシック" charset="-128"/>
              </a:rPr>
              <a:t>Glenda Garcia</a:t>
            </a:r>
          </a:p>
          <a:p>
            <a:pPr>
              <a:lnSpc>
                <a:spcPct val="80000"/>
              </a:lnSpc>
              <a:buFont typeface="Arial" pitchFamily="34" charset="0"/>
              <a:buNone/>
            </a:pPr>
            <a:r>
              <a:rPr lang="en-US" sz="2000" dirty="0" smtClean="0">
                <a:ea typeface="ＭＳ Ｐゴシック" charset="-128"/>
                <a:hlinkClick r:id="rId3"/>
              </a:rPr>
              <a:t>glenda.garcia@ee.doe.gov</a:t>
            </a:r>
            <a:endParaRPr lang="en-US" sz="2000" dirty="0" smtClean="0">
              <a:ea typeface="ＭＳ Ｐゴシック" charset="-128"/>
            </a:endParaRPr>
          </a:p>
          <a:p>
            <a:pPr>
              <a:lnSpc>
                <a:spcPct val="80000"/>
              </a:lnSpc>
              <a:buFont typeface="Arial" pitchFamily="34" charset="0"/>
              <a:buNone/>
            </a:pPr>
            <a:r>
              <a:rPr lang="en-US" sz="2000" dirty="0" smtClean="0">
                <a:ea typeface="ＭＳ Ｐゴシック" charset="-128"/>
              </a:rPr>
              <a:t>301-903-8693</a:t>
            </a:r>
            <a:br>
              <a:rPr lang="en-US" sz="2000" dirty="0" smtClean="0">
                <a:ea typeface="ＭＳ Ｐゴシック" charset="-128"/>
              </a:rPr>
            </a:br>
            <a:endParaRPr lang="en-US" sz="2000" dirty="0" smtClean="0">
              <a:ea typeface="ＭＳ Ｐゴシック" charset="-128"/>
            </a:endParaRPr>
          </a:p>
        </p:txBody>
      </p:sp>
      <p:sp>
        <p:nvSpPr>
          <p:cNvPr id="7171" name="Text Placeholder 3"/>
          <p:cNvSpPr>
            <a:spLocks/>
          </p:cNvSpPr>
          <p:nvPr/>
        </p:nvSpPr>
        <p:spPr bwMode="auto">
          <a:xfrm>
            <a:off x="454025" y="1112838"/>
            <a:ext cx="8237538" cy="585787"/>
          </a:xfrm>
          <a:prstGeom prst="rect">
            <a:avLst/>
          </a:prstGeom>
          <a:noFill/>
          <a:ln w="9525">
            <a:noFill/>
            <a:miter lim="800000"/>
            <a:headEnd/>
            <a:tailEnd/>
          </a:ln>
        </p:spPr>
        <p:txBody>
          <a:bodyPr/>
          <a:lstStyle/>
          <a:p>
            <a:pPr marL="342900" indent="-342900" eaLnBrk="0" hangingPunct="0">
              <a:spcBef>
                <a:spcPct val="20000"/>
              </a:spcBef>
              <a:buFont typeface="Arial" pitchFamily="34" charset="0"/>
              <a:buNone/>
            </a:pPr>
            <a:r>
              <a:rPr lang="en-US" sz="2600" b="1" dirty="0"/>
              <a:t>EERE Web Site Redesign Coordinator</a:t>
            </a:r>
          </a:p>
          <a:p>
            <a:pPr marL="342900" indent="-342900" eaLnBrk="0" hangingPunct="0">
              <a:spcBef>
                <a:spcPct val="20000"/>
              </a:spcBef>
              <a:buFont typeface="Arial" pitchFamily="34" charset="0"/>
              <a:buNone/>
            </a:pPr>
            <a:endParaRPr lang="en-US" sz="2600" b="1" dirty="0"/>
          </a:p>
        </p:txBody>
      </p:sp>
      <p:sp>
        <p:nvSpPr>
          <p:cNvPr id="7172" name="Title 2"/>
          <p:cNvSpPr>
            <a:spLocks/>
          </p:cNvSpPr>
          <p:nvPr/>
        </p:nvSpPr>
        <p:spPr bwMode="auto">
          <a:xfrm>
            <a:off x="177800" y="0"/>
            <a:ext cx="5664200" cy="901700"/>
          </a:xfrm>
          <a:prstGeom prst="rect">
            <a:avLst/>
          </a:prstGeom>
          <a:noFill/>
          <a:ln w="9525">
            <a:noFill/>
            <a:miter lim="800000"/>
            <a:headEnd/>
            <a:tailEnd/>
          </a:ln>
        </p:spPr>
        <p:txBody>
          <a:bodyPr anchor="ctr"/>
          <a:lstStyle/>
          <a:p>
            <a:pPr eaLnBrk="0" hangingPunct="0"/>
            <a:r>
              <a:rPr lang="en-US" sz="2600">
                <a:solidFill>
                  <a:srgbClr val="FFFFFF"/>
                </a:solidFill>
              </a:rPr>
              <a:t>Redesign Update</a:t>
            </a:r>
          </a:p>
        </p:txBody>
      </p:sp>
      <p:sp>
        <p:nvSpPr>
          <p:cNvPr id="6" name="Text Placeholder 3"/>
          <p:cNvSpPr>
            <a:spLocks/>
          </p:cNvSpPr>
          <p:nvPr/>
        </p:nvSpPr>
        <p:spPr bwMode="auto">
          <a:xfrm>
            <a:off x="454025" y="2903538"/>
            <a:ext cx="8237538" cy="585787"/>
          </a:xfrm>
          <a:prstGeom prst="rect">
            <a:avLst/>
          </a:prstGeom>
          <a:noFill/>
          <a:ln w="9525">
            <a:noFill/>
            <a:miter lim="800000"/>
            <a:headEnd/>
            <a:tailEnd/>
          </a:ln>
        </p:spPr>
        <p:txBody>
          <a:bodyPr/>
          <a:lstStyle/>
          <a:p>
            <a:pPr marL="342900" indent="-342900" eaLnBrk="0" hangingPunct="0">
              <a:spcBef>
                <a:spcPct val="20000"/>
              </a:spcBef>
              <a:buFont typeface="Arial" pitchFamily="34" charset="0"/>
              <a:buNone/>
            </a:pPr>
            <a:r>
              <a:rPr lang="en-US" sz="2600" b="1" dirty="0"/>
              <a:t>EERE Web </a:t>
            </a:r>
            <a:r>
              <a:rPr lang="en-US" sz="2600" b="1" dirty="0" smtClean="0"/>
              <a:t>Template Coordinator</a:t>
            </a:r>
            <a:endParaRPr lang="en-US" sz="2600" b="1" dirty="0"/>
          </a:p>
          <a:p>
            <a:pPr marL="342900" indent="-342900" eaLnBrk="0" hangingPunct="0">
              <a:spcBef>
                <a:spcPct val="20000"/>
              </a:spcBef>
              <a:buFont typeface="Arial" pitchFamily="34" charset="0"/>
              <a:buNone/>
            </a:pPr>
            <a:endParaRPr lang="en-US" sz="2600" b="1" dirty="0"/>
          </a:p>
        </p:txBody>
      </p:sp>
      <p:sp>
        <p:nvSpPr>
          <p:cNvPr id="7" name="Rectangle 3"/>
          <p:cNvSpPr txBox="1">
            <a:spLocks/>
          </p:cNvSpPr>
          <p:nvPr/>
        </p:nvSpPr>
        <p:spPr bwMode="auto">
          <a:xfrm>
            <a:off x="457200" y="3379788"/>
            <a:ext cx="8229600" cy="1255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80000"/>
              </a:lnSpc>
              <a:spcBef>
                <a:spcPct val="20000"/>
              </a:spcBef>
              <a:spcAft>
                <a:spcPct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pitchFamily="-108" charset="-128"/>
              </a:rPr>
              <a:t>Chris Stewart</a:t>
            </a:r>
          </a:p>
          <a:p>
            <a:pPr marL="342900" marR="0" lvl="0" indent="-342900" algn="l" defTabSz="457200" rtl="0" eaLnBrk="0" fontAlgn="base" latinLnBrk="0" hangingPunct="0">
              <a:lnSpc>
                <a:spcPct val="80000"/>
              </a:lnSpc>
              <a:spcBef>
                <a:spcPct val="20000"/>
              </a:spcBef>
              <a:spcAft>
                <a:spcPct val="0"/>
              </a:spcAft>
              <a:buClrTx/>
              <a:buSzTx/>
              <a:buFont typeface="Arial" pitchFamily="34" charset="0"/>
              <a:buNone/>
              <a:tabLst/>
              <a:defRPr/>
            </a:pPr>
            <a:r>
              <a:rPr lang="en-US" sz="2000" dirty="0" smtClean="0">
                <a:latin typeface="+mn-lt"/>
                <a:cs typeface="ＭＳ Ｐゴシック" pitchFamily="-108" charset="-128"/>
                <a:hlinkClick r:id="rId4"/>
              </a:rPr>
              <a:t>chris.stewart@nrel.gov</a:t>
            </a:r>
            <a:r>
              <a:rPr lang="en-US" sz="2000" dirty="0" smtClean="0">
                <a:latin typeface="+mn-lt"/>
                <a:cs typeface="ＭＳ Ｐゴシック" pitchFamily="-108" charset="-128"/>
              </a:rPr>
              <a:t> </a:t>
            </a:r>
          </a:p>
          <a:p>
            <a:pPr marL="342900" marR="0" lvl="0" indent="-342900" algn="l" defTabSz="457200" rtl="0" eaLnBrk="0" fontAlgn="base" latinLnBrk="0" hangingPunct="0">
              <a:lnSpc>
                <a:spcPct val="80000"/>
              </a:lnSpc>
              <a:spcBef>
                <a:spcPct val="20000"/>
              </a:spcBef>
              <a:spcAft>
                <a:spcPct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pitchFamily="-108" charset="-128"/>
              </a:rPr>
              <a:t>303-275-3669</a:t>
            </a:r>
            <a:br>
              <a:rPr kumimoji="0" lang="en-US" sz="20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pitchFamily="-108" charset="-128"/>
              </a:rPr>
            </a:br>
            <a:endParaRPr kumimoji="0" lang="en-US" sz="20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pitchFamily="-108" charset="-128"/>
            </a:endParaRPr>
          </a:p>
        </p:txBody>
      </p:sp>
      <p:sp>
        <p:nvSpPr>
          <p:cNvPr id="8" name="Rectangle 3"/>
          <p:cNvSpPr txBox="1">
            <a:spLocks/>
          </p:cNvSpPr>
          <p:nvPr/>
        </p:nvSpPr>
        <p:spPr bwMode="auto">
          <a:xfrm>
            <a:off x="495300" y="5157788"/>
            <a:ext cx="8229600" cy="989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80000"/>
              </a:lnSpc>
              <a:spcBef>
                <a:spcPct val="20000"/>
              </a:spcBef>
              <a:spcAft>
                <a:spcPct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pitchFamily="-108" charset="-128"/>
              </a:rPr>
              <a:t>Wendy Littman</a:t>
            </a:r>
          </a:p>
          <a:p>
            <a:pPr marL="342900" marR="0" lvl="0" indent="-342900" algn="l" defTabSz="457200" rtl="0" eaLnBrk="0" fontAlgn="base" latinLnBrk="0" hangingPunct="0">
              <a:lnSpc>
                <a:spcPct val="80000"/>
              </a:lnSpc>
              <a:spcBef>
                <a:spcPct val="20000"/>
              </a:spcBef>
              <a:spcAft>
                <a:spcPct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pitchFamily="-108" charset="-128"/>
                <a:hlinkClick r:id="rId5"/>
              </a:rPr>
              <a:t>wendy.littman@hq.doe.gov</a:t>
            </a:r>
            <a:endParaRPr kumimoji="0" lang="en-US" sz="20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pitchFamily="-108" charset="-128"/>
            </a:endParaRPr>
          </a:p>
          <a:p>
            <a:pPr marL="342900" marR="0" lvl="0" indent="-342900" algn="l" defTabSz="457200" rtl="0" eaLnBrk="0" fontAlgn="base" latinLnBrk="0" hangingPunct="0">
              <a:lnSpc>
                <a:spcPct val="80000"/>
              </a:lnSpc>
              <a:spcBef>
                <a:spcPct val="20000"/>
              </a:spcBef>
              <a:spcAft>
                <a:spcPct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pitchFamily="-108" charset="-128"/>
              </a:rPr>
              <a:t>301-525-7521</a:t>
            </a:r>
          </a:p>
          <a:p>
            <a:pPr marL="342900" marR="0" lvl="0" indent="-342900" algn="l" defTabSz="457200" rtl="0" eaLnBrk="0" fontAlgn="base" latinLnBrk="0" hangingPunct="0">
              <a:lnSpc>
                <a:spcPct val="80000"/>
              </a:lnSpc>
              <a:spcBef>
                <a:spcPct val="20000"/>
              </a:spcBef>
              <a:spcAft>
                <a:spcPct val="0"/>
              </a:spcAft>
              <a:buClrTx/>
              <a:buSzTx/>
              <a:buFont typeface="Arial" pitchFamily="34" charset="0"/>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pitchFamily="-108" charset="-128"/>
            </a:endParaRPr>
          </a:p>
        </p:txBody>
      </p:sp>
      <p:sp>
        <p:nvSpPr>
          <p:cNvPr id="9" name="Text Placeholder 3"/>
          <p:cNvSpPr>
            <a:spLocks/>
          </p:cNvSpPr>
          <p:nvPr/>
        </p:nvSpPr>
        <p:spPr bwMode="auto">
          <a:xfrm>
            <a:off x="466725" y="4706938"/>
            <a:ext cx="8237538" cy="585787"/>
          </a:xfrm>
          <a:prstGeom prst="rect">
            <a:avLst/>
          </a:prstGeom>
          <a:noFill/>
          <a:ln w="9525">
            <a:noFill/>
            <a:miter lim="800000"/>
            <a:headEnd/>
            <a:tailEnd/>
          </a:ln>
        </p:spPr>
        <p:txBody>
          <a:bodyPr/>
          <a:lstStyle/>
          <a:p>
            <a:pPr marL="342900" indent="-342900" eaLnBrk="0" hangingPunct="0">
              <a:spcBef>
                <a:spcPct val="20000"/>
              </a:spcBef>
              <a:buFont typeface="Arial" pitchFamily="34" charset="0"/>
              <a:buNone/>
            </a:pPr>
            <a:r>
              <a:rPr lang="en-US" sz="2600" b="1" dirty="0"/>
              <a:t>TAO Web Usability Coordinator</a:t>
            </a:r>
          </a:p>
          <a:p>
            <a:pPr marL="342900" indent="-342900" eaLnBrk="0" hangingPunct="0">
              <a:spcBef>
                <a:spcPct val="20000"/>
              </a:spcBef>
              <a:buFont typeface="Arial" pitchFamily="34" charset="0"/>
              <a:buNone/>
            </a:pPr>
            <a:endParaRPr lang="en-US" sz="26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Placeholder 4"/>
          <p:cNvSpPr>
            <a:spLocks noGrp="1"/>
          </p:cNvSpPr>
          <p:nvPr>
            <p:ph type="body" sz="quarter" idx="4294967295"/>
          </p:nvPr>
        </p:nvSpPr>
        <p:spPr>
          <a:xfrm>
            <a:off x="454025" y="1112838"/>
            <a:ext cx="8237538" cy="585787"/>
          </a:xfrm>
        </p:spPr>
        <p:txBody>
          <a:bodyPr/>
          <a:lstStyle/>
          <a:p>
            <a:pPr>
              <a:buFont typeface="Arial" pitchFamily="34" charset="0"/>
              <a:buNone/>
            </a:pPr>
            <a:r>
              <a:rPr lang="en-US" sz="2600" b="1" smtClean="0">
                <a:ea typeface="ＭＳ Ｐゴシック" charset="-128"/>
              </a:rPr>
              <a:t>Usability software from TAO</a:t>
            </a:r>
          </a:p>
        </p:txBody>
      </p:sp>
      <p:sp>
        <p:nvSpPr>
          <p:cNvPr id="4099" name="Content Placeholder 1"/>
          <p:cNvSpPr>
            <a:spLocks/>
          </p:cNvSpPr>
          <p:nvPr/>
        </p:nvSpPr>
        <p:spPr bwMode="auto">
          <a:xfrm>
            <a:off x="457200" y="1682750"/>
            <a:ext cx="8229600" cy="4657725"/>
          </a:xfrm>
          <a:prstGeom prst="rect">
            <a:avLst/>
          </a:prstGeom>
          <a:noFill/>
          <a:ln w="9525">
            <a:noFill/>
            <a:miter lim="800000"/>
            <a:headEnd/>
            <a:tailEnd/>
          </a:ln>
        </p:spPr>
        <p:txBody>
          <a:bodyPr/>
          <a:lstStyle/>
          <a:p>
            <a:pPr>
              <a:defRPr/>
            </a:pPr>
            <a:r>
              <a:rPr lang="en-US" b="1" dirty="0"/>
              <a:t>Survey Gizmo: </a:t>
            </a:r>
            <a:r>
              <a:rPr lang="en-US" b="1" u="sng" dirty="0">
                <a:hlinkClick r:id="rId3"/>
              </a:rPr>
              <a:t>http://www.surveygizmo.com/</a:t>
            </a:r>
            <a:r>
              <a:rPr lang="en-US" b="1" dirty="0"/>
              <a:t> </a:t>
            </a:r>
            <a:endParaRPr lang="en-US" dirty="0"/>
          </a:p>
          <a:p>
            <a:pPr>
              <a:defRPr/>
            </a:pPr>
            <a:r>
              <a:rPr lang="en-US" b="1" dirty="0"/>
              <a:t>DESCRIPTION:</a:t>
            </a:r>
            <a:r>
              <a:rPr lang="en-US" dirty="0"/>
              <a:t> Online survey tool that offers a series of advanced features for analyzing data, including the ability to run reports on the data, create charts, segment the data by referring URL, etc.</a:t>
            </a:r>
          </a:p>
          <a:p>
            <a:pPr>
              <a:defRPr/>
            </a:pPr>
            <a:r>
              <a:rPr lang="en-US" dirty="0"/>
              <a:t> </a:t>
            </a:r>
          </a:p>
          <a:p>
            <a:pPr>
              <a:defRPr/>
            </a:pPr>
            <a:r>
              <a:rPr lang="en-US" b="1" dirty="0"/>
              <a:t>Web Sort: </a:t>
            </a:r>
            <a:r>
              <a:rPr lang="en-US" b="1" u="sng" dirty="0">
                <a:hlinkClick r:id="rId4"/>
              </a:rPr>
              <a:t>http://websort.net/</a:t>
            </a:r>
            <a:r>
              <a:rPr lang="en-US" b="1" dirty="0"/>
              <a:t> </a:t>
            </a:r>
            <a:endParaRPr lang="en-US" dirty="0"/>
          </a:p>
          <a:p>
            <a:pPr>
              <a:defRPr/>
            </a:pPr>
            <a:r>
              <a:rPr lang="en-US" b="1" dirty="0"/>
              <a:t>DESCRIPTION:</a:t>
            </a:r>
            <a:r>
              <a:rPr lang="en-US" dirty="0"/>
              <a:t> Online tool for conducting remote card sorts.  This tool provides a series of reports to help with data analysis.</a:t>
            </a:r>
          </a:p>
          <a:p>
            <a:pPr>
              <a:defRPr/>
            </a:pPr>
            <a:r>
              <a:rPr lang="en-US" dirty="0"/>
              <a:t> </a:t>
            </a:r>
          </a:p>
          <a:p>
            <a:pPr>
              <a:defRPr/>
            </a:pPr>
            <a:r>
              <a:rPr lang="en-US" b="1" dirty="0"/>
              <a:t>Tree Jack:</a:t>
            </a:r>
            <a:r>
              <a:rPr lang="en-US" dirty="0"/>
              <a:t> </a:t>
            </a:r>
            <a:r>
              <a:rPr lang="en-US" b="1" u="sng" dirty="0">
                <a:hlinkClick r:id="rId5"/>
              </a:rPr>
              <a:t>http://www.optimalworkshop.com/treejack.htm</a:t>
            </a:r>
            <a:r>
              <a:rPr lang="en-US" dirty="0"/>
              <a:t> </a:t>
            </a:r>
          </a:p>
          <a:p>
            <a:pPr>
              <a:defRPr/>
            </a:pPr>
            <a:r>
              <a:rPr lang="en-US" b="1" dirty="0"/>
              <a:t>DESCRIPTION:</a:t>
            </a:r>
            <a:r>
              <a:rPr lang="en-US" dirty="0"/>
              <a:t> Online tool for remotely testing out an information architecture.  Tree Jack helps answer questions about which labels work best, whether a structure is too deep, and where to put certain types of content.</a:t>
            </a:r>
          </a:p>
          <a:p>
            <a:pPr>
              <a:defRPr/>
            </a:pPr>
            <a:endParaRPr lang="en-US" dirty="0"/>
          </a:p>
          <a:p>
            <a:pPr>
              <a:defRPr/>
            </a:pPr>
            <a:r>
              <a:rPr lang="en-US" b="1" dirty="0"/>
              <a:t>Crazy Egg: </a:t>
            </a:r>
            <a:r>
              <a:rPr lang="en-US" b="1" dirty="0">
                <a:hlinkClick r:id="rId6"/>
              </a:rPr>
              <a:t>http://www.crazyegg.com/</a:t>
            </a:r>
            <a:r>
              <a:rPr lang="en-US" b="1" dirty="0"/>
              <a:t> </a:t>
            </a:r>
          </a:p>
          <a:p>
            <a:pPr>
              <a:defRPr/>
            </a:pPr>
            <a:r>
              <a:rPr lang="en-US" b="1" dirty="0"/>
              <a:t>DESCRIPTION: </a:t>
            </a:r>
            <a:r>
              <a:rPr lang="en-US" dirty="0"/>
              <a:t>Online tool that collects information on where users click on a page; can help answer questions about how users interact with your design.</a:t>
            </a:r>
          </a:p>
          <a:p>
            <a:pPr marL="342900" indent="-342900" eaLnBrk="0" hangingPunct="0">
              <a:spcBef>
                <a:spcPct val="20000"/>
              </a:spcBef>
              <a:buFont typeface="Arial" pitchFamily="34" charset="0"/>
              <a:buChar char="•"/>
              <a:defRPr/>
            </a:pPr>
            <a:endParaRPr lang="en-US" sz="2400" dirty="0"/>
          </a:p>
          <a:p>
            <a:pPr marL="1600200" lvl="3" indent="-228600" eaLnBrk="0" hangingPunct="0">
              <a:spcBef>
                <a:spcPct val="20000"/>
              </a:spcBef>
              <a:buFont typeface="Arial" pitchFamily="34" charset="0"/>
              <a:buChar char="–"/>
              <a:defRPr/>
            </a:pPr>
            <a:endParaRPr lang="en-US" dirty="0"/>
          </a:p>
          <a:p>
            <a:pPr marL="1143000" lvl="2" indent="-228600" eaLnBrk="0" hangingPunct="0">
              <a:spcBef>
                <a:spcPct val="20000"/>
              </a:spcBef>
              <a:buFont typeface="Arial" pitchFamily="34" charset="0"/>
              <a:buNone/>
              <a:defRPr/>
            </a:pPr>
            <a:endParaRPr lang="en-US" dirty="0"/>
          </a:p>
          <a:p>
            <a:pPr marL="1143000" lvl="2" indent="-228600" eaLnBrk="0" hangingPunct="0">
              <a:spcBef>
                <a:spcPct val="20000"/>
              </a:spcBef>
              <a:buFont typeface="Arial" pitchFamily="34" charset="0"/>
              <a:buChar char="•"/>
              <a:defRPr/>
            </a:pPr>
            <a:endParaRPr lang="en-US" dirty="0"/>
          </a:p>
          <a:p>
            <a:pPr marL="1143000" lvl="2" indent="-228600" eaLnBrk="0" hangingPunct="0">
              <a:spcBef>
                <a:spcPct val="20000"/>
              </a:spcBef>
              <a:buFont typeface="Arial" pitchFamily="34" charset="0"/>
              <a:buChar char="•"/>
              <a:defRPr/>
            </a:pPr>
            <a:endParaRPr lang="en-US" dirty="0"/>
          </a:p>
          <a:p>
            <a:pPr marL="1143000" lvl="2" indent="-228600" eaLnBrk="0" hangingPunct="0">
              <a:spcBef>
                <a:spcPct val="20000"/>
              </a:spcBef>
              <a:buFont typeface="Arial" pitchFamily="34" charset="0"/>
              <a:buChar char="•"/>
              <a:defRPr/>
            </a:pPr>
            <a:endParaRPr lang="en-US" dirty="0"/>
          </a:p>
          <a:p>
            <a:pPr marL="1143000" lvl="2" indent="-228600" eaLnBrk="0" hangingPunct="0">
              <a:spcBef>
                <a:spcPct val="20000"/>
              </a:spcBef>
              <a:buFont typeface="Arial" pitchFamily="34" charset="0"/>
              <a:buChar char="•"/>
              <a:defRPr/>
            </a:pPr>
            <a:endParaRPr lang="en-US" dirty="0"/>
          </a:p>
        </p:txBody>
      </p:sp>
      <p:sp>
        <p:nvSpPr>
          <p:cNvPr id="4100" name="Title 2"/>
          <p:cNvSpPr>
            <a:spLocks/>
          </p:cNvSpPr>
          <p:nvPr/>
        </p:nvSpPr>
        <p:spPr bwMode="auto">
          <a:xfrm>
            <a:off x="177800" y="0"/>
            <a:ext cx="5664200" cy="901700"/>
          </a:xfrm>
          <a:prstGeom prst="rect">
            <a:avLst/>
          </a:prstGeom>
          <a:noFill/>
          <a:ln w="9525">
            <a:noFill/>
            <a:miter lim="800000"/>
            <a:headEnd/>
            <a:tailEnd/>
          </a:ln>
        </p:spPr>
        <p:txBody>
          <a:bodyPr anchor="ctr"/>
          <a:lstStyle/>
          <a:p>
            <a:pPr eaLnBrk="0" hangingPunct="0"/>
            <a:r>
              <a:rPr lang="en-US" sz="2600">
                <a:solidFill>
                  <a:srgbClr val="FFFFFF"/>
                </a:solidFill>
              </a:rPr>
              <a:t>Usability Software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p:cNvPicPr>
            <a:picLocks noChangeAspect="1" noChangeArrowheads="1"/>
          </p:cNvPicPr>
          <p:nvPr/>
        </p:nvPicPr>
        <p:blipFill>
          <a:blip r:embed="rId3"/>
          <a:srcRect/>
          <a:stretch>
            <a:fillRect/>
          </a:stretch>
        </p:blipFill>
        <p:spPr bwMode="auto">
          <a:xfrm>
            <a:off x="985838" y="1109663"/>
            <a:ext cx="7170737" cy="5380037"/>
          </a:xfrm>
          <a:prstGeom prst="rect">
            <a:avLst/>
          </a:prstGeom>
          <a:noFill/>
          <a:ln w="9525">
            <a:noFill/>
            <a:miter lim="800000"/>
            <a:headEnd/>
            <a:tailEnd/>
          </a:ln>
        </p:spPr>
      </p:pic>
      <p:sp>
        <p:nvSpPr>
          <p:cNvPr id="5123" name="Title 2"/>
          <p:cNvSpPr>
            <a:spLocks/>
          </p:cNvSpPr>
          <p:nvPr/>
        </p:nvSpPr>
        <p:spPr bwMode="auto">
          <a:xfrm>
            <a:off x="177800" y="0"/>
            <a:ext cx="5664200" cy="901700"/>
          </a:xfrm>
          <a:prstGeom prst="rect">
            <a:avLst/>
          </a:prstGeom>
          <a:noFill/>
          <a:ln w="9525">
            <a:noFill/>
            <a:miter lim="800000"/>
            <a:headEnd/>
            <a:tailEnd/>
          </a:ln>
        </p:spPr>
        <p:txBody>
          <a:bodyPr anchor="ctr"/>
          <a:lstStyle/>
          <a:p>
            <a:pPr eaLnBrk="0" hangingPunct="0"/>
            <a:r>
              <a:rPr lang="en-US" sz="2600">
                <a:solidFill>
                  <a:srgbClr val="FFFFFF"/>
                </a:solidFill>
              </a:rPr>
              <a:t>Usability Software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srcRect/>
          <a:stretch>
            <a:fillRect/>
          </a:stretch>
        </p:blipFill>
        <p:spPr bwMode="auto">
          <a:xfrm>
            <a:off x="1054100" y="1308100"/>
            <a:ext cx="6988175" cy="4978400"/>
          </a:xfrm>
          <a:prstGeom prst="rect">
            <a:avLst/>
          </a:prstGeom>
          <a:noFill/>
          <a:ln w="9525">
            <a:noFill/>
            <a:miter lim="800000"/>
            <a:headEnd/>
            <a:tailEnd/>
          </a:ln>
        </p:spPr>
      </p:pic>
      <p:sp>
        <p:nvSpPr>
          <p:cNvPr id="6147" name="Title 2"/>
          <p:cNvSpPr>
            <a:spLocks/>
          </p:cNvSpPr>
          <p:nvPr/>
        </p:nvSpPr>
        <p:spPr bwMode="auto">
          <a:xfrm>
            <a:off x="177800" y="0"/>
            <a:ext cx="5664200" cy="901700"/>
          </a:xfrm>
          <a:prstGeom prst="rect">
            <a:avLst/>
          </a:prstGeom>
          <a:noFill/>
          <a:ln w="9525">
            <a:noFill/>
            <a:miter lim="800000"/>
            <a:headEnd/>
            <a:tailEnd/>
          </a:ln>
        </p:spPr>
        <p:txBody>
          <a:bodyPr anchor="ctr"/>
          <a:lstStyle/>
          <a:p>
            <a:pPr eaLnBrk="0" hangingPunct="0"/>
            <a:r>
              <a:rPr lang="en-US" sz="2600">
                <a:solidFill>
                  <a:srgbClr val="FFFFFF"/>
                </a:solidFill>
              </a:rPr>
              <a:t>Usability Software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srcRect/>
          <a:stretch>
            <a:fillRect/>
          </a:stretch>
        </p:blipFill>
        <p:spPr bwMode="auto">
          <a:xfrm>
            <a:off x="844550" y="1212850"/>
            <a:ext cx="7516813" cy="5213350"/>
          </a:xfrm>
          <a:prstGeom prst="rect">
            <a:avLst/>
          </a:prstGeom>
          <a:noFill/>
          <a:ln w="9525">
            <a:noFill/>
            <a:miter lim="800000"/>
            <a:headEnd/>
            <a:tailEnd/>
          </a:ln>
        </p:spPr>
      </p:pic>
      <p:sp>
        <p:nvSpPr>
          <p:cNvPr id="7171" name="Title 2"/>
          <p:cNvSpPr>
            <a:spLocks/>
          </p:cNvSpPr>
          <p:nvPr/>
        </p:nvSpPr>
        <p:spPr bwMode="auto">
          <a:xfrm>
            <a:off x="177800" y="0"/>
            <a:ext cx="5664200" cy="901700"/>
          </a:xfrm>
          <a:prstGeom prst="rect">
            <a:avLst/>
          </a:prstGeom>
          <a:noFill/>
          <a:ln w="9525">
            <a:noFill/>
            <a:miter lim="800000"/>
            <a:headEnd/>
            <a:tailEnd/>
          </a:ln>
        </p:spPr>
        <p:txBody>
          <a:bodyPr anchor="ctr"/>
          <a:lstStyle/>
          <a:p>
            <a:pPr eaLnBrk="0" hangingPunct="0"/>
            <a:r>
              <a:rPr lang="en-US" sz="2600">
                <a:solidFill>
                  <a:srgbClr val="FFFFFF"/>
                </a:solidFill>
              </a:rPr>
              <a:t>Usability Software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1"/>
          <p:cNvSpPr>
            <a:spLocks noGrp="1"/>
          </p:cNvSpPr>
          <p:nvPr>
            <p:ph idx="4294967295"/>
          </p:nvPr>
        </p:nvSpPr>
        <p:spPr>
          <a:xfrm>
            <a:off x="457200" y="1595438"/>
            <a:ext cx="8229600" cy="4776787"/>
          </a:xfrm>
        </p:spPr>
        <p:txBody>
          <a:bodyPr/>
          <a:lstStyle/>
          <a:p>
            <a:pPr lvl="0"/>
            <a:r>
              <a:rPr lang="en-US" dirty="0" smtClean="0"/>
              <a:t>Do you have a copy of your FY10 plan? If not, request one from Billie Newland</a:t>
            </a:r>
          </a:p>
          <a:p>
            <a:pPr lvl="0"/>
            <a:r>
              <a:rPr lang="en-US" dirty="0" smtClean="0"/>
              <a:t>Use maintenance plan </a:t>
            </a:r>
            <a:r>
              <a:rPr lang="en-US" u="sng" dirty="0" smtClean="0">
                <a:hlinkClick r:id="rId3"/>
              </a:rPr>
              <a:t>template</a:t>
            </a:r>
            <a:r>
              <a:rPr lang="en-US" dirty="0" smtClean="0"/>
              <a:t> </a:t>
            </a:r>
          </a:p>
          <a:p>
            <a:pPr lvl="0"/>
            <a:r>
              <a:rPr lang="en-US" dirty="0" smtClean="0"/>
              <a:t>Send plan to Billie Newland, cc Drew Bittner and your program manager</a:t>
            </a:r>
          </a:p>
          <a:p>
            <a:pPr lvl="0"/>
            <a:r>
              <a:rPr lang="en-US" dirty="0" smtClean="0"/>
              <a:t>Consider content and technical tasks, including link scans, contact updates, and technical reviews</a:t>
            </a:r>
          </a:p>
          <a:p>
            <a:pPr lvl="1"/>
            <a:r>
              <a:rPr lang="en-US" dirty="0" smtClean="0"/>
              <a:t>How often?</a:t>
            </a:r>
          </a:p>
          <a:p>
            <a:pPr lvl="1"/>
            <a:r>
              <a:rPr lang="en-US" dirty="0" smtClean="0"/>
              <a:t>Who completes?</a:t>
            </a:r>
          </a:p>
          <a:p>
            <a:pPr lvl="1"/>
            <a:r>
              <a:rPr lang="en-US" dirty="0" smtClean="0"/>
              <a:t>Can tasks be spread throughout the year?</a:t>
            </a:r>
          </a:p>
          <a:p>
            <a:pPr lvl="1"/>
            <a:endParaRPr lang="en-US" dirty="0"/>
          </a:p>
        </p:txBody>
      </p:sp>
      <p:sp>
        <p:nvSpPr>
          <p:cNvPr id="3075" name="Title 2"/>
          <p:cNvSpPr>
            <a:spLocks noGrp="1"/>
          </p:cNvSpPr>
          <p:nvPr>
            <p:ph type="title" idx="4294967295"/>
          </p:nvPr>
        </p:nvSpPr>
        <p:spPr>
          <a:xfrm>
            <a:off x="0" y="0"/>
            <a:ext cx="5664200" cy="901700"/>
          </a:xfrm>
        </p:spPr>
        <p:txBody>
          <a:bodyPr/>
          <a:lstStyle/>
          <a:p>
            <a:r>
              <a:rPr lang="en-US" dirty="0" smtClean="0">
                <a:ea typeface="ＭＳ Ｐゴシック"/>
                <a:cs typeface="ＭＳ Ｐゴシック"/>
              </a:rPr>
              <a:t>FY11 Maintenance Plans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1"/>
          <p:cNvSpPr>
            <a:spLocks noGrp="1"/>
          </p:cNvSpPr>
          <p:nvPr>
            <p:ph idx="4294967295"/>
          </p:nvPr>
        </p:nvSpPr>
        <p:spPr>
          <a:xfrm>
            <a:off x="457200" y="1595438"/>
            <a:ext cx="8229600" cy="4776787"/>
          </a:xfrm>
        </p:spPr>
        <p:txBody>
          <a:bodyPr/>
          <a:lstStyle/>
          <a:p>
            <a:pPr marL="0" indent="0">
              <a:buFont typeface="Arial" pitchFamily="34" charset="0"/>
              <a:buNone/>
            </a:pPr>
            <a:r>
              <a:rPr lang="en-US" dirty="0" smtClean="0">
                <a:ea typeface="ＭＳ Ｐゴシック"/>
                <a:cs typeface="ＭＳ Ｐゴシック"/>
              </a:rPr>
              <a:t>EERE’s customer survey will run Oct. 25-Nov. 8 on the EERE home page and program home pages. </a:t>
            </a:r>
          </a:p>
        </p:txBody>
      </p:sp>
      <p:sp>
        <p:nvSpPr>
          <p:cNvPr id="3075" name="Title 2"/>
          <p:cNvSpPr>
            <a:spLocks noGrp="1"/>
          </p:cNvSpPr>
          <p:nvPr>
            <p:ph type="title" idx="4294967295"/>
          </p:nvPr>
        </p:nvSpPr>
        <p:spPr>
          <a:xfrm>
            <a:off x="0" y="0"/>
            <a:ext cx="5664200" cy="901700"/>
          </a:xfrm>
        </p:spPr>
        <p:txBody>
          <a:bodyPr/>
          <a:lstStyle/>
          <a:p>
            <a:r>
              <a:rPr lang="en-US" dirty="0" smtClean="0">
                <a:ea typeface="ＭＳ Ｐゴシック"/>
                <a:cs typeface="ＭＳ Ｐゴシック"/>
              </a:rPr>
              <a:t>EERE Customer Survey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1"/>
          <p:cNvSpPr>
            <a:spLocks noGrp="1"/>
          </p:cNvSpPr>
          <p:nvPr>
            <p:ph idx="4294967295"/>
          </p:nvPr>
        </p:nvSpPr>
        <p:spPr>
          <a:xfrm>
            <a:off x="457200" y="1595438"/>
            <a:ext cx="8229600" cy="4776787"/>
          </a:xfrm>
        </p:spPr>
        <p:txBody>
          <a:bodyPr/>
          <a:lstStyle/>
          <a:p>
            <a:pPr marL="0" indent="0">
              <a:buFont typeface="Arial" pitchFamily="34" charset="0"/>
              <a:buNone/>
            </a:pPr>
            <a:r>
              <a:rPr lang="en-US" dirty="0" smtClean="0">
                <a:ea typeface="ＭＳ Ｐゴシック"/>
                <a:cs typeface="ＭＳ Ｐゴシック"/>
              </a:rPr>
              <a:t>energysavers.gov/lighting</a:t>
            </a:r>
          </a:p>
        </p:txBody>
      </p:sp>
      <p:sp>
        <p:nvSpPr>
          <p:cNvPr id="3075" name="Title 2"/>
          <p:cNvSpPr>
            <a:spLocks noGrp="1"/>
          </p:cNvSpPr>
          <p:nvPr>
            <p:ph type="title" idx="4294967295"/>
          </p:nvPr>
        </p:nvSpPr>
        <p:spPr>
          <a:xfrm>
            <a:off x="0" y="0"/>
            <a:ext cx="5664200" cy="901700"/>
          </a:xfrm>
        </p:spPr>
        <p:txBody>
          <a:bodyPr/>
          <a:lstStyle/>
          <a:p>
            <a:r>
              <a:rPr lang="en-US" dirty="0" smtClean="0">
                <a:ea typeface="ＭＳ Ｐゴシック"/>
                <a:cs typeface="ＭＳ Ｐゴシック"/>
              </a:rPr>
              <a:t>Energy Savers Lighting Update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1"/>
          <p:cNvSpPr>
            <a:spLocks noGrp="1"/>
          </p:cNvSpPr>
          <p:nvPr>
            <p:ph idx="4294967295"/>
          </p:nvPr>
        </p:nvSpPr>
        <p:spPr>
          <a:xfrm>
            <a:off x="457200" y="1595438"/>
            <a:ext cx="8229600" cy="4776787"/>
          </a:xfrm>
        </p:spPr>
        <p:txBody>
          <a:bodyPr/>
          <a:lstStyle/>
          <a:p>
            <a:pPr>
              <a:buFont typeface="Arial" pitchFamily="34" charset="0"/>
              <a:buNone/>
            </a:pPr>
            <a:r>
              <a:rPr lang="en-US" b="1" dirty="0" smtClean="0">
                <a:ea typeface="ＭＳ Ｐゴシック"/>
                <a:cs typeface="ＭＳ Ｐゴシック"/>
              </a:rPr>
              <a:t>Plain Writing Act of 2010 signed into law October 13.</a:t>
            </a:r>
          </a:p>
          <a:p>
            <a:pPr marL="0" indent="0">
              <a:buFont typeface="Arial" pitchFamily="34" charset="0"/>
              <a:buNone/>
            </a:pPr>
            <a:r>
              <a:rPr lang="en-US" dirty="0" smtClean="0">
                <a:ea typeface="ＭＳ Ｐゴシック"/>
                <a:cs typeface="ＭＳ Ｐゴシック"/>
              </a:rPr>
              <a:t/>
            </a:r>
            <a:br>
              <a:rPr lang="en-US" dirty="0" smtClean="0">
                <a:ea typeface="ＭＳ Ｐゴシック"/>
                <a:cs typeface="ＭＳ Ｐゴシック"/>
              </a:rPr>
            </a:br>
            <a:r>
              <a:rPr lang="en-US" dirty="0" smtClean="0">
                <a:ea typeface="ＭＳ Ｐゴシック"/>
                <a:cs typeface="ＭＳ Ｐゴシック"/>
              </a:rPr>
              <a:t>Many topics and issues addressed, including: </a:t>
            </a:r>
          </a:p>
          <a:p>
            <a:pPr marL="800100"/>
            <a:r>
              <a:rPr lang="en-US" dirty="0" smtClean="0">
                <a:ea typeface="ＭＳ Ｐゴシック"/>
                <a:cs typeface="ＭＳ Ｐゴシック"/>
              </a:rPr>
              <a:t>Federal employees need to be trained to write in plain language.</a:t>
            </a:r>
          </a:p>
          <a:p>
            <a:pPr marL="800100"/>
            <a:r>
              <a:rPr lang="en-US" dirty="0" smtClean="0">
                <a:ea typeface="ＭＳ Ｐゴシック"/>
                <a:cs typeface="ＭＳ Ｐゴシック"/>
              </a:rPr>
              <a:t>We need to create and maintain plain language Web pages.</a:t>
            </a:r>
          </a:p>
        </p:txBody>
      </p:sp>
      <p:sp>
        <p:nvSpPr>
          <p:cNvPr id="3075" name="Title 2"/>
          <p:cNvSpPr>
            <a:spLocks noGrp="1"/>
          </p:cNvSpPr>
          <p:nvPr>
            <p:ph type="title" idx="4294967295"/>
          </p:nvPr>
        </p:nvSpPr>
        <p:spPr>
          <a:xfrm>
            <a:off x="0" y="0"/>
            <a:ext cx="5664200" cy="901700"/>
          </a:xfrm>
        </p:spPr>
        <p:txBody>
          <a:bodyPr/>
          <a:lstStyle/>
          <a:p>
            <a:r>
              <a:rPr lang="en-US" dirty="0" smtClean="0">
                <a:ea typeface="ＭＳ Ｐゴシック"/>
                <a:cs typeface="ＭＳ Ｐゴシック"/>
              </a:rPr>
              <a:t>Communication Standards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1"/>
          <p:cNvSpPr>
            <a:spLocks noGrp="1"/>
          </p:cNvSpPr>
          <p:nvPr>
            <p:ph idx="4294967295"/>
          </p:nvPr>
        </p:nvSpPr>
        <p:spPr>
          <a:xfrm>
            <a:off x="419100" y="1344613"/>
            <a:ext cx="8229600" cy="4657725"/>
          </a:xfrm>
        </p:spPr>
        <p:txBody>
          <a:bodyPr/>
          <a:lstStyle/>
          <a:p>
            <a:r>
              <a:rPr lang="en-US" dirty="0" smtClean="0">
                <a:ea typeface="ＭＳ Ｐゴシック"/>
                <a:cs typeface="ＭＳ Ｐゴシック"/>
              </a:rPr>
              <a:t>Around the Room (Drew) – 15 min.</a:t>
            </a:r>
          </a:p>
          <a:p>
            <a:r>
              <a:rPr lang="en-US" dirty="0" smtClean="0">
                <a:ea typeface="ＭＳ Ｐゴシック"/>
                <a:cs typeface="ＭＳ Ｐゴシック"/>
              </a:rPr>
              <a:t>Redesign Update (Glenda, Chris &amp; Wendy) – 20 min.</a:t>
            </a:r>
          </a:p>
          <a:p>
            <a:r>
              <a:rPr lang="en-US" dirty="0" smtClean="0">
                <a:ea typeface="ＭＳ Ｐゴシック"/>
                <a:cs typeface="ＭＳ Ｐゴシック"/>
              </a:rPr>
              <a:t>Usability Software (Wendy) – 5 min.</a:t>
            </a:r>
          </a:p>
          <a:p>
            <a:r>
              <a:rPr lang="en-US" dirty="0" smtClean="0">
                <a:ea typeface="ＭＳ Ｐゴシック"/>
                <a:cs typeface="ＭＳ Ｐゴシック"/>
              </a:rPr>
              <a:t>FY11 Maintenance Plans (Drew) – 5 min.</a:t>
            </a:r>
          </a:p>
          <a:p>
            <a:r>
              <a:rPr lang="en-US" dirty="0" smtClean="0">
                <a:ea typeface="ＭＳ Ｐゴシック"/>
                <a:cs typeface="ＭＳ Ｐゴシック"/>
              </a:rPr>
              <a:t>EERE Customer Survey (Elizabeth) – 5 min.</a:t>
            </a:r>
          </a:p>
          <a:p>
            <a:r>
              <a:rPr lang="en-US" dirty="0" smtClean="0">
                <a:ea typeface="ＭＳ Ｐゴシック"/>
                <a:cs typeface="ＭＳ Ｐゴシック"/>
              </a:rPr>
              <a:t>Energy Savers Lighting Update (Allison) – 5 min.</a:t>
            </a:r>
          </a:p>
          <a:p>
            <a:r>
              <a:rPr lang="en-US" dirty="0" smtClean="0">
                <a:ea typeface="ＭＳ Ｐゴシック"/>
                <a:cs typeface="ＭＳ Ｐゴシック"/>
              </a:rPr>
              <a:t>Communication Standards (Elizabeth) – 5 min.</a:t>
            </a:r>
          </a:p>
        </p:txBody>
      </p:sp>
      <p:sp>
        <p:nvSpPr>
          <p:cNvPr id="3075" name="Title 3"/>
          <p:cNvSpPr>
            <a:spLocks noGrp="1"/>
          </p:cNvSpPr>
          <p:nvPr>
            <p:ph type="title" idx="4294967295"/>
          </p:nvPr>
        </p:nvSpPr>
        <p:spPr>
          <a:xfrm>
            <a:off x="0" y="0"/>
            <a:ext cx="5664200" cy="901700"/>
          </a:xfrm>
        </p:spPr>
        <p:txBody>
          <a:bodyPr/>
          <a:lstStyle/>
          <a:p>
            <a:r>
              <a:rPr lang="en-US" dirty="0" smtClean="0">
                <a:ea typeface="ＭＳ Ｐゴシック"/>
                <a:cs typeface="ＭＳ Ｐゴシック"/>
              </a:rPr>
              <a:t>Agenda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1"/>
          <p:cNvSpPr>
            <a:spLocks noGrp="1"/>
          </p:cNvSpPr>
          <p:nvPr>
            <p:ph idx="4294967295"/>
          </p:nvPr>
        </p:nvSpPr>
        <p:spPr>
          <a:xfrm>
            <a:off x="457200" y="1595438"/>
            <a:ext cx="8229600" cy="4776787"/>
          </a:xfrm>
        </p:spPr>
        <p:txBody>
          <a:bodyPr/>
          <a:lstStyle/>
          <a:p>
            <a:pPr marL="457200" indent="-457200"/>
            <a:r>
              <a:rPr lang="en-US" dirty="0" smtClean="0">
                <a:ea typeface="ＭＳ Ｐゴシック"/>
                <a:cs typeface="ＭＳ Ｐゴシック"/>
                <a:hlinkClick r:id="rId3"/>
              </a:rPr>
              <a:t>Plain language</a:t>
            </a:r>
            <a:r>
              <a:rPr lang="en-US" dirty="0" smtClean="0">
                <a:ea typeface="ＭＳ Ｐゴシック"/>
                <a:cs typeface="ＭＳ Ｐゴシック"/>
              </a:rPr>
              <a:t> isn’t “simple” English, it’s “simplified” English that is clear and easy to understand.</a:t>
            </a:r>
          </a:p>
          <a:p>
            <a:pPr marL="457200" indent="-457200"/>
            <a:r>
              <a:rPr lang="en-US" dirty="0" smtClean="0">
                <a:ea typeface="ＭＳ Ｐゴシック"/>
                <a:cs typeface="ＭＳ Ｐゴシック"/>
                <a:hlinkClick r:id="rId4"/>
              </a:rPr>
              <a:t>Communication Standards</a:t>
            </a:r>
            <a:r>
              <a:rPr lang="en-US" dirty="0" smtClean="0">
                <a:ea typeface="ＭＳ Ｐゴシック"/>
                <a:cs typeface="ＭＳ Ｐゴシック"/>
              </a:rPr>
              <a:t> includes several content guidelines to help you meet this requirement.</a:t>
            </a:r>
          </a:p>
          <a:p>
            <a:pPr marL="457200" indent="-457200"/>
            <a:r>
              <a:rPr lang="en-US" dirty="0" smtClean="0">
                <a:ea typeface="ＭＳ Ｐゴシック"/>
                <a:cs typeface="ＭＳ Ｐゴシック"/>
              </a:rPr>
              <a:t>The </a:t>
            </a:r>
            <a:r>
              <a:rPr lang="en-US" dirty="0" smtClean="0">
                <a:ea typeface="ＭＳ Ｐゴシック"/>
                <a:cs typeface="ＭＳ Ｐゴシック"/>
                <a:hlinkClick r:id="rId5"/>
              </a:rPr>
              <a:t>Web Content Guidelines</a:t>
            </a:r>
            <a:r>
              <a:rPr lang="en-US" dirty="0" smtClean="0">
                <a:ea typeface="ＭＳ Ｐゴシック"/>
                <a:cs typeface="ＭＳ Ｐゴシック"/>
              </a:rPr>
              <a:t> section includes many best practices that suggest clear, concise writing.</a:t>
            </a:r>
          </a:p>
          <a:p>
            <a:pPr lvl="1"/>
            <a:r>
              <a:rPr lang="en-US" dirty="0" smtClean="0">
                <a:ea typeface="ＭＳ Ｐゴシック"/>
                <a:cs typeface="ＭＳ Ｐゴシック"/>
              </a:rPr>
              <a:t>Clear headers, short paragraphs, and careful use of acronyms can help you meet </a:t>
            </a:r>
            <a:r>
              <a:rPr lang="en-US" dirty="0" smtClean="0">
                <a:ea typeface="ＭＳ Ｐゴシック"/>
              </a:rPr>
              <a:t>plain language </a:t>
            </a:r>
            <a:r>
              <a:rPr lang="en-US" dirty="0" smtClean="0">
                <a:ea typeface="ＭＳ Ｐゴシック"/>
                <a:cs typeface="ＭＳ Ｐゴシック"/>
              </a:rPr>
              <a:t>requirements.</a:t>
            </a:r>
          </a:p>
          <a:p>
            <a:pPr lvl="1"/>
            <a:r>
              <a:rPr lang="en-US" dirty="0" smtClean="0">
                <a:ea typeface="ＭＳ Ｐゴシック"/>
                <a:cs typeface="ＭＳ Ｐゴシック"/>
              </a:rPr>
              <a:t>This helps you write in “plain language”—and makes your site easier for users to understand.</a:t>
            </a:r>
          </a:p>
          <a:p>
            <a:pPr marL="457200" indent="-457200"/>
            <a:endParaRPr lang="en-US" dirty="0" smtClean="0">
              <a:ea typeface="ＭＳ Ｐゴシック"/>
              <a:cs typeface="ＭＳ Ｐゴシック"/>
            </a:endParaRPr>
          </a:p>
        </p:txBody>
      </p:sp>
      <p:sp>
        <p:nvSpPr>
          <p:cNvPr id="3075" name="Title 2"/>
          <p:cNvSpPr>
            <a:spLocks noGrp="1"/>
          </p:cNvSpPr>
          <p:nvPr>
            <p:ph type="title" idx="4294967295"/>
          </p:nvPr>
        </p:nvSpPr>
        <p:spPr>
          <a:xfrm>
            <a:off x="0" y="0"/>
            <a:ext cx="5664200" cy="901700"/>
          </a:xfrm>
        </p:spPr>
        <p:txBody>
          <a:bodyPr/>
          <a:lstStyle/>
          <a:p>
            <a:r>
              <a:rPr lang="en-US" dirty="0" smtClean="0">
                <a:ea typeface="ＭＳ Ｐゴシック"/>
                <a:cs typeface="ＭＳ Ｐゴシック"/>
              </a:rPr>
              <a:t>Communication Standards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idx="4294967295"/>
          </p:nvPr>
        </p:nvSpPr>
        <p:spPr>
          <a:xfrm>
            <a:off x="6350" y="0"/>
            <a:ext cx="5664200" cy="901700"/>
          </a:xfrm>
        </p:spPr>
        <p:txBody>
          <a:bodyPr/>
          <a:lstStyle/>
          <a:p>
            <a:r>
              <a:rPr lang="en-US" smtClean="0">
                <a:ea typeface="ＭＳ Ｐゴシック"/>
                <a:cs typeface="ＭＳ Ｐゴシック"/>
              </a:rPr>
              <a:t>Wrap Up</a:t>
            </a:r>
          </a:p>
        </p:txBody>
      </p:sp>
      <p:sp>
        <p:nvSpPr>
          <p:cNvPr id="3" name="Content Placeholder 1"/>
          <p:cNvSpPr txBox="1">
            <a:spLocks/>
          </p:cNvSpPr>
          <p:nvPr/>
        </p:nvSpPr>
        <p:spPr bwMode="auto">
          <a:xfrm>
            <a:off x="457200" y="1809750"/>
            <a:ext cx="8229600" cy="4657725"/>
          </a:xfrm>
          <a:prstGeom prst="rect">
            <a:avLst/>
          </a:prstGeom>
          <a:noFill/>
          <a:ln w="9525">
            <a:noFill/>
            <a:miter lim="800000"/>
            <a:headEnd/>
            <a:tailEnd/>
          </a:ln>
        </p:spPr>
        <p:txBody>
          <a:bodyPr/>
          <a:lstStyle/>
          <a:p>
            <a:pPr marL="342900" indent="-342900" eaLnBrk="0" hangingPunct="0">
              <a:spcBef>
                <a:spcPct val="20000"/>
              </a:spcBef>
              <a:buFont typeface="Arial" pitchFamily="34" charset="0"/>
              <a:buChar char="•"/>
              <a:defRPr/>
            </a:pPr>
            <a:endParaRPr lang="en-US" sz="2400" dirty="0">
              <a:latin typeface="+mn-lt"/>
            </a:endParaRPr>
          </a:p>
        </p:txBody>
      </p:sp>
      <p:sp>
        <p:nvSpPr>
          <p:cNvPr id="5" name="Content Placeholder 1"/>
          <p:cNvSpPr txBox="1">
            <a:spLocks/>
          </p:cNvSpPr>
          <p:nvPr/>
        </p:nvSpPr>
        <p:spPr bwMode="auto">
          <a:xfrm>
            <a:off x="457200" y="1595438"/>
            <a:ext cx="8229600" cy="4776787"/>
          </a:xfrm>
          <a:prstGeom prst="rect">
            <a:avLst/>
          </a:prstGeom>
          <a:noFill/>
          <a:ln w="9525">
            <a:noFill/>
            <a:miter lim="800000"/>
            <a:headEnd/>
            <a:tailEnd/>
          </a:ln>
        </p:spPr>
        <p:txBody>
          <a:bodyPr/>
          <a:lstStyle/>
          <a:p>
            <a:pPr marL="342900" indent="-342900" eaLnBrk="0" hangingPunct="0">
              <a:spcBef>
                <a:spcPct val="20000"/>
              </a:spcBef>
              <a:buFont typeface="Arial" pitchFamily="34" charset="0"/>
              <a:buChar char="•"/>
              <a:defRPr/>
            </a:pPr>
            <a:r>
              <a:rPr lang="en-US" sz="2400" dirty="0">
                <a:latin typeface="+mn-lt"/>
                <a:ea typeface="ＭＳ Ｐゴシック" pitchFamily="-106" charset="-128"/>
                <a:cs typeface="ＭＳ Ｐゴシック" pitchFamily="-106" charset="-128"/>
              </a:rPr>
              <a:t>Next Meeting </a:t>
            </a:r>
            <a:r>
              <a:rPr lang="en-US" sz="2400" dirty="0" smtClean="0">
                <a:latin typeface="+mn-lt"/>
                <a:ea typeface="ＭＳ Ｐゴシック" pitchFamily="-106" charset="-128"/>
                <a:cs typeface="ＭＳ Ｐゴシック" pitchFamily="-106" charset="-128"/>
              </a:rPr>
              <a:t>Nov. </a:t>
            </a:r>
            <a:r>
              <a:rPr lang="en-US" sz="2400" smtClean="0">
                <a:latin typeface="+mn-lt"/>
                <a:ea typeface="ＭＳ Ｐゴシック" pitchFamily="-106" charset="-128"/>
                <a:cs typeface="ＭＳ Ｐゴシック" pitchFamily="-106" charset="-128"/>
              </a:rPr>
              <a:t>18</a:t>
            </a:r>
            <a:r>
              <a:rPr lang="en-US" sz="2400" dirty="0">
                <a:latin typeface="+mn-lt"/>
                <a:ea typeface="ＭＳ Ｐゴシック" pitchFamily="-106" charset="-128"/>
                <a:cs typeface="ＭＳ Ｐゴシック" pitchFamily="-106" charset="-128"/>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1"/>
          <p:cNvSpPr>
            <a:spLocks noGrp="1"/>
          </p:cNvSpPr>
          <p:nvPr>
            <p:ph sz="half" idx="1"/>
          </p:nvPr>
        </p:nvSpPr>
        <p:spPr>
          <a:xfrm>
            <a:off x="457200" y="2070100"/>
            <a:ext cx="4038600" cy="3327400"/>
          </a:xfrm>
        </p:spPr>
        <p:txBody>
          <a:bodyPr/>
          <a:lstStyle/>
          <a:p>
            <a:pPr>
              <a:buFont typeface="Arial" pitchFamily="34" charset="0"/>
              <a:buNone/>
            </a:pPr>
            <a:r>
              <a:rPr lang="en-US" sz="1700" b="1" smtClean="0">
                <a:ea typeface="ＭＳ Ｐゴシック" charset="-128"/>
              </a:rPr>
              <a:t>Programs:</a:t>
            </a:r>
            <a:endParaRPr lang="en-US" sz="1700" smtClean="0">
              <a:ea typeface="ＭＳ Ｐゴシック" charset="-128"/>
            </a:endParaRPr>
          </a:p>
          <a:p>
            <a:pPr lvl="1"/>
            <a:r>
              <a:rPr lang="en-US" sz="1600" smtClean="0">
                <a:ea typeface="ＭＳ Ｐゴシック" charset="-128"/>
              </a:rPr>
              <a:t>Solar (8/13) </a:t>
            </a:r>
          </a:p>
          <a:p>
            <a:pPr lvl="1"/>
            <a:r>
              <a:rPr lang="en-US" sz="1600" smtClean="0">
                <a:ea typeface="ＭＳ Ｐゴシック" charset="-128"/>
              </a:rPr>
              <a:t>ITP (8/18) </a:t>
            </a:r>
          </a:p>
          <a:p>
            <a:pPr lvl="1"/>
            <a:r>
              <a:rPr lang="en-US" sz="1600" smtClean="0">
                <a:ea typeface="ＭＳ Ｐゴシック" charset="-128"/>
              </a:rPr>
              <a:t>WIP (8/31) </a:t>
            </a:r>
          </a:p>
          <a:p>
            <a:pPr lvl="1"/>
            <a:r>
              <a:rPr lang="en-US" sz="1600" smtClean="0">
                <a:ea typeface="ＭＳ Ｐゴシック" charset="-128"/>
              </a:rPr>
              <a:t>Wind &amp; Water (9/7) </a:t>
            </a:r>
          </a:p>
          <a:p>
            <a:pPr lvl="1"/>
            <a:r>
              <a:rPr lang="en-US" sz="1600" smtClean="0">
                <a:ea typeface="ＭＳ Ｐゴシック" charset="-128"/>
              </a:rPr>
              <a:t>Biomass (9/16) </a:t>
            </a:r>
          </a:p>
          <a:p>
            <a:pPr lvl="1"/>
            <a:r>
              <a:rPr lang="en-US" sz="1600" smtClean="0">
                <a:ea typeface="ＭＳ Ｐゴシック" charset="-128"/>
              </a:rPr>
              <a:t>Vehicles (9/18) </a:t>
            </a:r>
          </a:p>
          <a:p>
            <a:pPr lvl="1"/>
            <a:r>
              <a:rPr lang="en-US" sz="1600" smtClean="0">
                <a:ea typeface="ＭＳ Ｐゴシック" charset="-128"/>
              </a:rPr>
              <a:t>Buildings (9/20) </a:t>
            </a:r>
          </a:p>
          <a:p>
            <a:pPr lvl="1"/>
            <a:r>
              <a:rPr lang="en-US" sz="1600" smtClean="0">
                <a:ea typeface="ＭＳ Ｐゴシック" charset="-128"/>
              </a:rPr>
              <a:t>Fuel Cells (9/24)</a:t>
            </a:r>
          </a:p>
          <a:p>
            <a:pPr lvl="1"/>
            <a:r>
              <a:rPr lang="en-US" sz="1600" smtClean="0">
                <a:ea typeface="ＭＳ Ｐゴシック" charset="-128"/>
              </a:rPr>
              <a:t>Geothermal (9/29)</a:t>
            </a:r>
          </a:p>
          <a:p>
            <a:pPr lvl="1"/>
            <a:r>
              <a:rPr lang="en-US" sz="1600" smtClean="0">
                <a:ea typeface="ＭＳ Ｐゴシック" charset="-128"/>
              </a:rPr>
              <a:t>FEMP (9/30)</a:t>
            </a:r>
          </a:p>
          <a:p>
            <a:endParaRPr lang="en-US" smtClean="0">
              <a:ea typeface="ＭＳ Ｐゴシック" charset="-128"/>
            </a:endParaRPr>
          </a:p>
        </p:txBody>
      </p:sp>
      <p:sp>
        <p:nvSpPr>
          <p:cNvPr id="4099" name="Content Placeholder 2"/>
          <p:cNvSpPr>
            <a:spLocks noGrp="1"/>
          </p:cNvSpPr>
          <p:nvPr>
            <p:ph sz="half" idx="2"/>
          </p:nvPr>
        </p:nvSpPr>
        <p:spPr>
          <a:xfrm>
            <a:off x="4648200" y="2120900"/>
            <a:ext cx="4038600" cy="3340100"/>
          </a:xfrm>
        </p:spPr>
        <p:txBody>
          <a:bodyPr/>
          <a:lstStyle/>
          <a:p>
            <a:pPr>
              <a:buFont typeface="Arial" pitchFamily="34" charset="0"/>
              <a:buNone/>
            </a:pPr>
            <a:r>
              <a:rPr lang="en-US" sz="1700" b="1" smtClean="0">
                <a:ea typeface="ＭＳ Ｐゴシック" charset="-128"/>
              </a:rPr>
              <a:t>Non-Programs:</a:t>
            </a:r>
            <a:endParaRPr lang="en-US" sz="1700" smtClean="0">
              <a:ea typeface="ＭＳ Ｐゴシック" charset="-128"/>
            </a:endParaRPr>
          </a:p>
          <a:p>
            <a:pPr lvl="1"/>
            <a:r>
              <a:rPr lang="en-US" sz="1600" smtClean="0">
                <a:ea typeface="ＭＳ Ｐゴシック" charset="-128"/>
              </a:rPr>
              <a:t>EERE Info Center (8/20) </a:t>
            </a:r>
          </a:p>
          <a:p>
            <a:pPr lvl="1"/>
            <a:r>
              <a:rPr lang="en-US" sz="1600" smtClean="0">
                <a:ea typeface="ＭＳ Ｐゴシック" charset="-128"/>
              </a:rPr>
              <a:t>site admin pages (8/23)  </a:t>
            </a:r>
          </a:p>
          <a:p>
            <a:pPr lvl="1"/>
            <a:r>
              <a:rPr lang="en-US" sz="1600" smtClean="0">
                <a:ea typeface="ＭＳ Ｐゴシック" charset="-128"/>
              </a:rPr>
              <a:t>Education (9/7)  </a:t>
            </a:r>
          </a:p>
          <a:p>
            <a:pPr lvl="1"/>
            <a:r>
              <a:rPr lang="en-US" sz="1600" smtClean="0">
                <a:ea typeface="ＭＳ Ｐゴシック" charset="-128"/>
              </a:rPr>
              <a:t>Office of EERE/Recovery Act (9/8)</a:t>
            </a:r>
          </a:p>
          <a:p>
            <a:pPr>
              <a:buFont typeface="Arial" pitchFamily="34" charset="0"/>
              <a:buNone/>
            </a:pPr>
            <a:endParaRPr lang="en-US" smtClean="0">
              <a:ea typeface="ＭＳ Ｐゴシック" charset="-128"/>
            </a:endParaRPr>
          </a:p>
        </p:txBody>
      </p:sp>
      <p:sp>
        <p:nvSpPr>
          <p:cNvPr id="4100" name="Title 3"/>
          <p:cNvSpPr>
            <a:spLocks noGrp="1"/>
          </p:cNvSpPr>
          <p:nvPr>
            <p:ph type="title"/>
          </p:nvPr>
        </p:nvSpPr>
        <p:spPr/>
        <p:txBody>
          <a:bodyPr/>
          <a:lstStyle/>
          <a:p>
            <a:r>
              <a:rPr lang="en-US" dirty="0" smtClean="0">
                <a:ea typeface="ＭＳ Ｐゴシック" charset="-128"/>
              </a:rPr>
              <a:t>Redesign Update</a:t>
            </a:r>
          </a:p>
        </p:txBody>
      </p:sp>
      <p:sp>
        <p:nvSpPr>
          <p:cNvPr id="4101" name="Text Placeholder 4"/>
          <p:cNvSpPr>
            <a:spLocks noGrp="1"/>
          </p:cNvSpPr>
          <p:nvPr>
            <p:ph type="body" sz="quarter" idx="10"/>
          </p:nvPr>
        </p:nvSpPr>
        <p:spPr>
          <a:xfrm>
            <a:off x="454025" y="1112838"/>
            <a:ext cx="8237538" cy="792162"/>
          </a:xfrm>
        </p:spPr>
        <p:txBody>
          <a:bodyPr/>
          <a:lstStyle/>
          <a:p>
            <a:r>
              <a:rPr lang="en-US" sz="2200" b="1" smtClean="0">
                <a:ea typeface="ＭＳ Ｐゴシック" charset="-128"/>
              </a:rPr>
              <a:t>Phase 1 Complete: </a:t>
            </a:r>
            <a:r>
              <a:rPr lang="en-US" sz="2200" smtClean="0">
                <a:ea typeface="ＭＳ Ｐゴシック" charset="-128"/>
              </a:rPr>
              <a:t>Refaced 10 program corporate sites and several non-program sites by FYE 2010 deadline</a:t>
            </a:r>
          </a:p>
        </p:txBody>
      </p:sp>
      <p:sp>
        <p:nvSpPr>
          <p:cNvPr id="4102" name="Text Placeholder 4"/>
          <p:cNvSpPr txBox="1">
            <a:spLocks/>
          </p:cNvSpPr>
          <p:nvPr/>
        </p:nvSpPr>
        <p:spPr bwMode="auto">
          <a:xfrm>
            <a:off x="428625" y="5461000"/>
            <a:ext cx="8237538" cy="1054100"/>
          </a:xfrm>
          <a:prstGeom prst="rect">
            <a:avLst/>
          </a:prstGeom>
          <a:noFill/>
          <a:ln w="9525">
            <a:noFill/>
            <a:miter lim="800000"/>
            <a:headEnd/>
            <a:tailEnd/>
          </a:ln>
        </p:spPr>
        <p:txBody>
          <a:bodyPr/>
          <a:lstStyle/>
          <a:p>
            <a:pPr marL="342900" indent="-342900" eaLnBrk="0" hangingPunct="0">
              <a:spcBef>
                <a:spcPct val="20000"/>
              </a:spcBef>
            </a:pPr>
            <a:r>
              <a:rPr lang="en-US" sz="2200" b="1"/>
              <a:t>Phase 2 Next:  </a:t>
            </a:r>
            <a:r>
              <a:rPr lang="en-US" sz="2200"/>
              <a:t>Reface subsites, applications/databases, and remaining office/non-program sites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1"/>
          <p:cNvSpPr>
            <a:spLocks noGrp="1"/>
          </p:cNvSpPr>
          <p:nvPr>
            <p:ph idx="1"/>
          </p:nvPr>
        </p:nvSpPr>
        <p:spPr>
          <a:xfrm>
            <a:off x="457200" y="1384300"/>
            <a:ext cx="8229600" cy="5083175"/>
          </a:xfrm>
        </p:spPr>
        <p:txBody>
          <a:bodyPr/>
          <a:lstStyle/>
          <a:p>
            <a:pPr>
              <a:buFont typeface="Arial" pitchFamily="34" charset="0"/>
              <a:buNone/>
            </a:pPr>
            <a:r>
              <a:rPr lang="en-US" b="1" smtClean="0">
                <a:ea typeface="ＭＳ Ｐゴシック" charset="-128"/>
              </a:rPr>
              <a:t>What’s Next</a:t>
            </a:r>
            <a:br>
              <a:rPr lang="en-US" b="1" smtClean="0">
                <a:ea typeface="ＭＳ Ｐゴシック" charset="-128"/>
              </a:rPr>
            </a:br>
            <a:endParaRPr lang="en-US" sz="900" b="1" smtClean="0">
              <a:ea typeface="ＭＳ Ｐゴシック" charset="-128"/>
            </a:endParaRPr>
          </a:p>
          <a:p>
            <a:pPr>
              <a:buFont typeface="Arial" pitchFamily="34" charset="0"/>
              <a:buNone/>
            </a:pPr>
            <a:r>
              <a:rPr lang="en-US" sz="1700" b="1" smtClean="0">
                <a:ea typeface="ＭＳ Ｐゴシック" charset="-128"/>
              </a:rPr>
              <a:t>In Progress:</a:t>
            </a:r>
            <a:endParaRPr lang="en-US" sz="1000" b="1" smtClean="0">
              <a:ea typeface="ＭＳ Ｐゴシック" charset="-128"/>
            </a:endParaRPr>
          </a:p>
          <a:p>
            <a:pPr lvl="1"/>
            <a:r>
              <a:rPr lang="en-US" sz="1700" smtClean="0">
                <a:ea typeface="ＭＳ Ｐゴシック" charset="-128"/>
              </a:rPr>
              <a:t>Cleaning up templates (from Phase 1)</a:t>
            </a:r>
          </a:p>
          <a:p>
            <a:pPr lvl="2"/>
            <a:r>
              <a:rPr lang="en-US" sz="1700" smtClean="0">
                <a:ea typeface="ＭＳ Ｐゴシック" charset="-128"/>
              </a:rPr>
              <a:t>Preparing guidance for program site developers</a:t>
            </a:r>
          </a:p>
          <a:p>
            <a:pPr lvl="1"/>
            <a:r>
              <a:rPr lang="en-US" sz="1700" smtClean="0">
                <a:ea typeface="ＭＳ Ｐゴシック" charset="-128"/>
              </a:rPr>
              <a:t>Refacing applications that can be done as-is, e.g., Library</a:t>
            </a:r>
          </a:p>
          <a:p>
            <a:pPr lvl="1"/>
            <a:r>
              <a:rPr lang="en-US" sz="1700" smtClean="0">
                <a:ea typeface="ＭＳ Ｐゴシック" charset="-128"/>
              </a:rPr>
              <a:t>Preparing for Phase 2 subsite refacings:</a:t>
            </a:r>
          </a:p>
          <a:p>
            <a:pPr lvl="2"/>
            <a:r>
              <a:rPr lang="en-US" sz="1700" smtClean="0">
                <a:ea typeface="ＭＳ Ｐゴシック" charset="-128"/>
              </a:rPr>
              <a:t>Identifying subsites &amp; subsite owners/developers</a:t>
            </a:r>
          </a:p>
          <a:p>
            <a:pPr lvl="2"/>
            <a:r>
              <a:rPr lang="en-US" sz="1700" smtClean="0">
                <a:ea typeface="ＭＳ Ｐゴシック" charset="-128"/>
              </a:rPr>
              <a:t>Firming up subsite template mockups </a:t>
            </a:r>
          </a:p>
          <a:p>
            <a:pPr lvl="2"/>
            <a:r>
              <a:rPr lang="en-US" sz="1700" smtClean="0">
                <a:ea typeface="ＭＳ Ｐゴシック" charset="-128"/>
              </a:rPr>
              <a:t>Prioritizing order of refacings</a:t>
            </a:r>
          </a:p>
          <a:p>
            <a:pPr lvl="2">
              <a:buFont typeface="Arial" pitchFamily="34" charset="0"/>
              <a:buNone/>
            </a:pPr>
            <a:endParaRPr lang="en-US" sz="1700" smtClean="0">
              <a:ea typeface="ＭＳ Ｐゴシック" charset="-128"/>
            </a:endParaRPr>
          </a:p>
          <a:p>
            <a:pPr>
              <a:buFont typeface="Arial" pitchFamily="34" charset="0"/>
              <a:buNone/>
            </a:pPr>
            <a:r>
              <a:rPr lang="en-US" sz="1700" smtClean="0">
                <a:ea typeface="ＭＳ Ｐゴシック" charset="-128"/>
              </a:rPr>
              <a:t> </a:t>
            </a:r>
            <a:r>
              <a:rPr lang="en-US" sz="1700" b="1" smtClean="0">
                <a:ea typeface="ＭＳ Ｐゴシック" charset="-128"/>
              </a:rPr>
              <a:t>Next Steps:</a:t>
            </a:r>
          </a:p>
          <a:p>
            <a:pPr lvl="1"/>
            <a:r>
              <a:rPr lang="en-US" sz="1700" smtClean="0">
                <a:ea typeface="ＭＳ Ｐゴシック" charset="-128"/>
              </a:rPr>
              <a:t>Meet with program/subsite contacts to: </a:t>
            </a:r>
          </a:p>
          <a:p>
            <a:pPr lvl="2">
              <a:buFont typeface="Arial" pitchFamily="34" charset="0"/>
              <a:buNone/>
            </a:pPr>
            <a:r>
              <a:rPr lang="en-US" sz="1700" smtClean="0">
                <a:ea typeface="ＭＳ Ｐゴシック" charset="-128"/>
              </a:rPr>
              <a:t>a) kickoff refacing and schedule start date </a:t>
            </a:r>
          </a:p>
          <a:p>
            <a:pPr lvl="2">
              <a:buFont typeface="Arial" pitchFamily="34" charset="0"/>
              <a:buNone/>
            </a:pPr>
            <a:r>
              <a:rPr lang="en-US" sz="1700" smtClean="0">
                <a:ea typeface="ＭＳ Ｐゴシック" charset="-128"/>
              </a:rPr>
              <a:t>b) discuss rearchitecture plans</a:t>
            </a:r>
          </a:p>
          <a:p>
            <a:pPr>
              <a:buFont typeface="Arial" pitchFamily="34" charset="0"/>
              <a:buNone/>
            </a:pPr>
            <a:r>
              <a:rPr lang="en-US" smtClean="0">
                <a:ea typeface="ＭＳ Ｐゴシック" charset="-128"/>
              </a:rPr>
              <a:t/>
            </a:r>
            <a:br>
              <a:rPr lang="en-US" smtClean="0">
                <a:ea typeface="ＭＳ Ｐゴシック" charset="-128"/>
              </a:rPr>
            </a:br>
            <a:endParaRPr lang="en-US" smtClean="0">
              <a:ea typeface="ＭＳ Ｐゴシック" charset="-128"/>
            </a:endParaRPr>
          </a:p>
          <a:p>
            <a:pPr>
              <a:buFont typeface="Arial" pitchFamily="34" charset="0"/>
              <a:buNone/>
            </a:pPr>
            <a:endParaRPr lang="en-US" smtClean="0">
              <a:ea typeface="ＭＳ Ｐゴシック" charset="-128"/>
            </a:endParaRPr>
          </a:p>
          <a:p>
            <a:endParaRPr lang="en-US" smtClean="0">
              <a:ea typeface="ＭＳ Ｐゴシック" charset="-128"/>
            </a:endParaRPr>
          </a:p>
        </p:txBody>
      </p:sp>
      <p:sp>
        <p:nvSpPr>
          <p:cNvPr id="5123" name="Title 2"/>
          <p:cNvSpPr>
            <a:spLocks noGrp="1"/>
          </p:cNvSpPr>
          <p:nvPr>
            <p:ph type="title"/>
          </p:nvPr>
        </p:nvSpPr>
        <p:spPr/>
        <p:txBody>
          <a:bodyPr/>
          <a:lstStyle/>
          <a:p>
            <a:r>
              <a:rPr lang="en-US" dirty="0" smtClean="0">
                <a:ea typeface="ＭＳ Ｐゴシック" charset="-128"/>
              </a:rPr>
              <a:t>Redesign Update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1"/>
          <p:cNvSpPr>
            <a:spLocks noGrp="1"/>
          </p:cNvSpPr>
          <p:nvPr>
            <p:ph idx="1"/>
          </p:nvPr>
        </p:nvSpPr>
        <p:spPr>
          <a:xfrm>
            <a:off x="457200" y="1384300"/>
            <a:ext cx="8229600" cy="5083175"/>
          </a:xfrm>
        </p:spPr>
        <p:txBody>
          <a:bodyPr/>
          <a:lstStyle/>
          <a:p>
            <a:pPr>
              <a:buFont typeface="Arial" pitchFamily="34" charset="0"/>
              <a:buNone/>
            </a:pPr>
            <a:r>
              <a:rPr lang="en-US" b="1" dirty="0" smtClean="0">
                <a:ea typeface="ＭＳ Ｐゴシック" charset="-128"/>
              </a:rPr>
              <a:t>Phase 2 Refacing Process Overview</a:t>
            </a:r>
          </a:p>
          <a:p>
            <a:pPr>
              <a:buFont typeface="Arial" pitchFamily="34" charset="0"/>
              <a:buNone/>
            </a:pPr>
            <a:endParaRPr lang="en-US" b="1" dirty="0" smtClean="0">
              <a:ea typeface="ＭＳ Ｐゴシック" charset="-128"/>
            </a:endParaRPr>
          </a:p>
          <a:p>
            <a:r>
              <a:rPr lang="en-US" sz="2000" dirty="0" smtClean="0">
                <a:ea typeface="ＭＳ Ｐゴシック" charset="-128"/>
              </a:rPr>
              <a:t>Subsite selects template and develops homepage mockup </a:t>
            </a:r>
            <a:br>
              <a:rPr lang="en-US" sz="2000" dirty="0" smtClean="0">
                <a:ea typeface="ＭＳ Ｐゴシック" charset="-128"/>
              </a:rPr>
            </a:br>
            <a:endParaRPr lang="en-US" sz="2000" dirty="0" smtClean="0">
              <a:ea typeface="ＭＳ Ｐゴシック" charset="-128"/>
            </a:endParaRPr>
          </a:p>
          <a:p>
            <a:r>
              <a:rPr lang="en-US" sz="2000" dirty="0" smtClean="0">
                <a:ea typeface="ＭＳ Ｐゴシック" charset="-128"/>
              </a:rPr>
              <a:t>Subsite submits mockup to template review team for approval </a:t>
            </a:r>
            <a:br>
              <a:rPr lang="en-US" sz="2000" dirty="0" smtClean="0">
                <a:ea typeface="ＭＳ Ｐゴシック" charset="-128"/>
              </a:rPr>
            </a:br>
            <a:r>
              <a:rPr lang="en-US" sz="2000" dirty="0" smtClean="0">
                <a:ea typeface="ＭＳ Ｐゴシック" charset="-128"/>
              </a:rPr>
              <a:t>(e-mail Chris Stewart and Glenda Garcia)</a:t>
            </a:r>
            <a:br>
              <a:rPr lang="en-US" sz="2000" dirty="0" smtClean="0">
                <a:ea typeface="ＭＳ Ｐゴシック" charset="-128"/>
              </a:rPr>
            </a:br>
            <a:endParaRPr lang="en-US" sz="2000" dirty="0" smtClean="0">
              <a:ea typeface="ＭＳ Ｐゴシック" charset="-128"/>
            </a:endParaRPr>
          </a:p>
          <a:p>
            <a:r>
              <a:rPr lang="en-US" sz="2000" dirty="0" smtClean="0">
                <a:ea typeface="ＭＳ Ｐゴシック" charset="-128"/>
              </a:rPr>
              <a:t>Refacing begins</a:t>
            </a:r>
          </a:p>
          <a:p>
            <a:pPr lvl="1"/>
            <a:r>
              <a:rPr lang="en-US" dirty="0" smtClean="0">
                <a:ea typeface="ＭＳ Ｐゴシック" charset="-128"/>
              </a:rPr>
              <a:t>Control period (2-5 business days) </a:t>
            </a:r>
          </a:p>
          <a:p>
            <a:pPr lvl="1"/>
            <a:r>
              <a:rPr lang="en-US" dirty="0" smtClean="0">
                <a:ea typeface="ＭＳ Ｐゴシック" charset="-128"/>
              </a:rPr>
              <a:t>Program review/approval (1 business day)</a:t>
            </a:r>
            <a:br>
              <a:rPr lang="en-US" dirty="0" smtClean="0">
                <a:ea typeface="ＭＳ Ｐゴシック" charset="-128"/>
              </a:rPr>
            </a:br>
            <a:endParaRPr lang="en-US" dirty="0" smtClean="0">
              <a:ea typeface="ＭＳ Ｐゴシック" charset="-128"/>
            </a:endParaRPr>
          </a:p>
          <a:p>
            <a:r>
              <a:rPr lang="en-US" sz="2000" dirty="0" smtClean="0">
                <a:ea typeface="ＭＳ Ｐゴシック" charset="-128"/>
              </a:rPr>
              <a:t>Refacing complete and refaced site goes live!</a:t>
            </a:r>
          </a:p>
          <a:p>
            <a:pPr>
              <a:buFont typeface="Arial" pitchFamily="34" charset="0"/>
              <a:buNone/>
            </a:pPr>
            <a:r>
              <a:rPr lang="en-US" dirty="0" smtClean="0">
                <a:ea typeface="ＭＳ Ｐゴシック" charset="-128"/>
              </a:rPr>
              <a:t/>
            </a:r>
            <a:br>
              <a:rPr lang="en-US" dirty="0" smtClean="0">
                <a:ea typeface="ＭＳ Ｐゴシック" charset="-128"/>
              </a:rPr>
            </a:br>
            <a:endParaRPr lang="en-US" dirty="0" smtClean="0">
              <a:ea typeface="ＭＳ Ｐゴシック" charset="-128"/>
            </a:endParaRPr>
          </a:p>
          <a:p>
            <a:pPr>
              <a:buFont typeface="Arial" pitchFamily="34" charset="0"/>
              <a:buNone/>
            </a:pPr>
            <a:endParaRPr lang="en-US" dirty="0" smtClean="0">
              <a:ea typeface="ＭＳ Ｐゴシック" charset="-128"/>
            </a:endParaRPr>
          </a:p>
          <a:p>
            <a:endParaRPr lang="en-US" dirty="0" smtClean="0">
              <a:ea typeface="ＭＳ Ｐゴシック" charset="-128"/>
            </a:endParaRPr>
          </a:p>
        </p:txBody>
      </p:sp>
      <p:sp>
        <p:nvSpPr>
          <p:cNvPr id="6147" name="Title 2"/>
          <p:cNvSpPr>
            <a:spLocks noGrp="1"/>
          </p:cNvSpPr>
          <p:nvPr>
            <p:ph type="title"/>
          </p:nvPr>
        </p:nvSpPr>
        <p:spPr/>
        <p:txBody>
          <a:bodyPr/>
          <a:lstStyle/>
          <a:p>
            <a:r>
              <a:rPr lang="en-US" dirty="0" smtClean="0">
                <a:ea typeface="ＭＳ Ｐゴシック" charset="-128"/>
              </a:rPr>
              <a:t>Redesign Update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77800" y="0"/>
            <a:ext cx="5664200" cy="901700"/>
          </a:xfrm>
          <a:prstGeom prst="rect">
            <a:avLst/>
          </a:prstGeom>
          <a:noFill/>
          <a:ln w="9525">
            <a:noFill/>
            <a:miter lim="800000"/>
            <a:headEnd/>
            <a:tailEnd/>
          </a:ln>
        </p:spPr>
        <p:txBody>
          <a:bodyPr anchor="ctr"/>
          <a:lstStyle/>
          <a:p>
            <a:pPr eaLnBrk="0" hangingPunct="0"/>
            <a:r>
              <a:rPr lang="en-US" sz="2600" dirty="0" smtClean="0">
                <a:solidFill>
                  <a:srgbClr val="FFFFFF"/>
                </a:solidFill>
              </a:rPr>
              <a:t>Redesign Update</a:t>
            </a:r>
            <a:endParaRPr lang="en-US" sz="2600" dirty="0">
              <a:solidFill>
                <a:srgbClr val="FFFFFF"/>
              </a:solidFill>
            </a:endParaRPr>
          </a:p>
        </p:txBody>
      </p:sp>
      <p:sp>
        <p:nvSpPr>
          <p:cNvPr id="3" name="Text Placeholder 4"/>
          <p:cNvSpPr txBox="1">
            <a:spLocks/>
          </p:cNvSpPr>
          <p:nvPr/>
        </p:nvSpPr>
        <p:spPr bwMode="auto">
          <a:xfrm>
            <a:off x="454025" y="1112838"/>
            <a:ext cx="8237538" cy="5857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Tx/>
              <a:buSzTx/>
              <a:buFont typeface="Arial" pitchFamily="34" charset="0"/>
              <a:buNone/>
              <a:tabLst/>
              <a:defRPr/>
            </a:pPr>
            <a:r>
              <a:rPr kumimoji="0" lang="en-US" sz="2600" b="1" i="0" u="none" strike="noStrike" kern="1200" cap="none" spc="0" normalizeH="0" baseline="0" noProof="0" dirty="0" err="1" smtClean="0">
                <a:ln>
                  <a:noFill/>
                </a:ln>
                <a:solidFill>
                  <a:schemeClr val="tx1"/>
                </a:solidFill>
                <a:effectLst/>
                <a:uLnTx/>
                <a:uFillTx/>
                <a:latin typeface="+mn-lt"/>
                <a:ea typeface="ＭＳ Ｐゴシック" charset="-128"/>
                <a:cs typeface="ＭＳ Ｐゴシック" pitchFamily="-108" charset="-128"/>
              </a:rPr>
              <a:t>Rearchitecting</a:t>
            </a:r>
            <a:r>
              <a:rPr kumimoji="0" lang="en-US" sz="2600" b="1" i="0" u="none" strike="noStrike" kern="1200" cap="none" spc="0" normalizeH="0" noProof="0" dirty="0" smtClean="0">
                <a:ln>
                  <a:noFill/>
                </a:ln>
                <a:solidFill>
                  <a:schemeClr val="tx1"/>
                </a:solidFill>
                <a:effectLst/>
                <a:uLnTx/>
                <a:uFillTx/>
                <a:latin typeface="+mn-lt"/>
                <a:ea typeface="ＭＳ Ｐゴシック" charset="-128"/>
                <a:cs typeface="ＭＳ Ｐゴシック" pitchFamily="-108" charset="-128"/>
              </a:rPr>
              <a:t> Process</a:t>
            </a:r>
            <a:endParaRPr kumimoji="0" lang="en-US" sz="2600" b="1" i="0" u="none" strike="noStrike" kern="1200" cap="none" spc="0" normalizeH="0" baseline="0" noProof="0" dirty="0" smtClean="0">
              <a:ln>
                <a:noFill/>
              </a:ln>
              <a:solidFill>
                <a:schemeClr val="tx1"/>
              </a:solidFill>
              <a:effectLst/>
              <a:uLnTx/>
              <a:uFillTx/>
              <a:latin typeface="+mn-lt"/>
              <a:ea typeface="ＭＳ Ｐゴシック" charset="-128"/>
              <a:cs typeface="ＭＳ Ｐゴシック" pitchFamily="-108" charset="-128"/>
            </a:endParaRPr>
          </a:p>
        </p:txBody>
      </p:sp>
      <p:sp>
        <p:nvSpPr>
          <p:cNvPr id="4" name="Content Placeholder 1"/>
          <p:cNvSpPr>
            <a:spLocks/>
          </p:cNvSpPr>
          <p:nvPr/>
        </p:nvSpPr>
        <p:spPr bwMode="auto">
          <a:xfrm>
            <a:off x="457200" y="1809750"/>
            <a:ext cx="8229600" cy="4657725"/>
          </a:xfrm>
          <a:prstGeom prst="rect">
            <a:avLst/>
          </a:prstGeom>
          <a:noFill/>
          <a:ln w="9525">
            <a:noFill/>
            <a:miter lim="800000"/>
            <a:headEnd/>
            <a:tailEnd/>
          </a:ln>
        </p:spPr>
        <p:txBody>
          <a:bodyPr/>
          <a:lstStyle/>
          <a:p>
            <a:pPr marL="342900" indent="-342900" eaLnBrk="0" hangingPunct="0">
              <a:spcBef>
                <a:spcPct val="20000"/>
              </a:spcBef>
            </a:pPr>
            <a:r>
              <a:rPr lang="en-US" sz="2400" i="1" dirty="0" smtClean="0"/>
              <a:t>Required</a:t>
            </a:r>
          </a:p>
          <a:p>
            <a:pPr marL="342900" indent="-342900" eaLnBrk="0" hangingPunct="0">
              <a:spcBef>
                <a:spcPct val="20000"/>
              </a:spcBef>
              <a:buFont typeface="Arial" pitchFamily="34" charset="0"/>
              <a:buChar char="•"/>
            </a:pPr>
            <a:r>
              <a:rPr lang="en-US" sz="2400" dirty="0" smtClean="0"/>
              <a:t>New site architecture</a:t>
            </a:r>
          </a:p>
          <a:p>
            <a:pPr marL="342900" indent="-342900" eaLnBrk="0" hangingPunct="0">
              <a:spcBef>
                <a:spcPct val="20000"/>
              </a:spcBef>
              <a:buFont typeface="Arial" pitchFamily="34" charset="0"/>
              <a:buChar char="•"/>
            </a:pPr>
            <a:r>
              <a:rPr lang="en-US" sz="2400" dirty="0" smtClean="0"/>
              <a:t>Updated feature and other graphics</a:t>
            </a:r>
            <a:br>
              <a:rPr lang="en-US" sz="2400" dirty="0" smtClean="0"/>
            </a:br>
            <a:endParaRPr lang="en-US" sz="2400" dirty="0" smtClean="0"/>
          </a:p>
          <a:p>
            <a:pPr marL="342900" indent="-342900" eaLnBrk="0" hangingPunct="0">
              <a:spcBef>
                <a:spcPct val="20000"/>
              </a:spcBef>
            </a:pPr>
            <a:r>
              <a:rPr lang="en-US" sz="2400" i="1" dirty="0" smtClean="0"/>
              <a:t>Optional</a:t>
            </a:r>
          </a:p>
          <a:p>
            <a:pPr marL="342900" indent="-342900" eaLnBrk="0" hangingPunct="0">
              <a:spcBef>
                <a:spcPct val="20000"/>
              </a:spcBef>
              <a:buFont typeface="Arial" pitchFamily="34" charset="0"/>
              <a:buChar char="•"/>
            </a:pPr>
            <a:r>
              <a:rPr lang="en-US" sz="2400" dirty="0" smtClean="0"/>
              <a:t>Archiving out-dated and unused content</a:t>
            </a:r>
          </a:p>
          <a:p>
            <a:pPr marL="342900" indent="-342900" eaLnBrk="0" hangingPunct="0">
              <a:spcBef>
                <a:spcPct val="20000"/>
              </a:spcBef>
              <a:buFont typeface="Arial" pitchFamily="34" charset="0"/>
              <a:buChar char="•"/>
            </a:pPr>
            <a:r>
              <a:rPr lang="en-US" sz="2400" dirty="0" smtClean="0"/>
              <a:t>Develop a content inventory</a:t>
            </a:r>
          </a:p>
          <a:p>
            <a:pPr marL="342900" indent="-342900" eaLnBrk="0" hangingPunct="0">
              <a:spcBef>
                <a:spcPct val="20000"/>
              </a:spcBef>
              <a:buFont typeface="Arial" pitchFamily="34" charset="0"/>
              <a:buChar char="•"/>
            </a:pPr>
            <a:r>
              <a:rPr lang="en-US" sz="2400" dirty="0" smtClean="0"/>
              <a:t>Conduct user research, top task analysis, or usability testing</a:t>
            </a:r>
          </a:p>
          <a:p>
            <a:pPr marL="342900" indent="-342900" eaLnBrk="0" hangingPunct="0">
              <a:spcBef>
                <a:spcPct val="20000"/>
              </a:spcBef>
              <a:buFont typeface="Arial" pitchFamily="34" charset="0"/>
              <a:buChar char="•"/>
            </a:pPr>
            <a:r>
              <a:rPr lang="en-US" sz="2400" dirty="0" smtClean="0"/>
              <a:t>Identify your top Web site goals</a:t>
            </a:r>
          </a:p>
          <a:p>
            <a:pPr marL="342900" indent="-342900" eaLnBrk="0" hangingPunct="0">
              <a:spcBef>
                <a:spcPct val="20000"/>
              </a:spcBef>
              <a:buFont typeface="Arial" pitchFamily="34" charset="0"/>
              <a:buChar char="•"/>
            </a:pPr>
            <a:r>
              <a:rPr lang="en-US" sz="2400" dirty="0" smtClean="0"/>
              <a:t>Develop a search engine optimization (SEO) strategy</a:t>
            </a:r>
          </a:p>
          <a:p>
            <a:pPr marL="342900" indent="-342900" eaLnBrk="0" hangingPunct="0">
              <a:spcBef>
                <a:spcPct val="20000"/>
              </a:spcBef>
              <a:buFont typeface="Arial" pitchFamily="34" charset="0"/>
              <a:buChar char="•"/>
            </a:pPr>
            <a:endParaRPr lang="en-US" sz="2400" dirty="0"/>
          </a:p>
          <a:p>
            <a:pPr marL="342900" indent="-342900" eaLnBrk="0" hangingPunct="0">
              <a:spcBef>
                <a:spcPct val="20000"/>
              </a:spcBef>
              <a:buFont typeface="Arial" pitchFamily="34" charset="0"/>
              <a:buChar char="•"/>
            </a:pPr>
            <a:endParaRPr lang="en-US" sz="2400" dirty="0"/>
          </a:p>
          <a:p>
            <a:pPr marL="1600200" lvl="3" indent="-228600" eaLnBrk="0" hangingPunct="0">
              <a:spcBef>
                <a:spcPct val="20000"/>
              </a:spcBef>
              <a:buFont typeface="Arial" pitchFamily="34" charset="0"/>
              <a:buChar char="–"/>
            </a:pPr>
            <a:endParaRPr lang="en-US" dirty="0"/>
          </a:p>
          <a:p>
            <a:pPr marL="1143000" lvl="2" indent="-228600" eaLnBrk="0" hangingPunct="0">
              <a:spcBef>
                <a:spcPct val="20000"/>
              </a:spcBef>
              <a:buFont typeface="Arial" pitchFamily="34" charset="0"/>
              <a:buNone/>
            </a:pPr>
            <a:endParaRPr lang="en-US" dirty="0"/>
          </a:p>
          <a:p>
            <a:pPr marL="1143000" lvl="2" indent="-228600" eaLnBrk="0" hangingPunct="0">
              <a:spcBef>
                <a:spcPct val="20000"/>
              </a:spcBef>
              <a:buFont typeface="Arial" pitchFamily="34" charset="0"/>
              <a:buChar char="•"/>
            </a:pPr>
            <a:endParaRPr lang="en-US" dirty="0"/>
          </a:p>
          <a:p>
            <a:pPr marL="1143000" lvl="2" indent="-228600" eaLnBrk="0" hangingPunct="0">
              <a:spcBef>
                <a:spcPct val="20000"/>
              </a:spcBef>
              <a:buFont typeface="Arial" pitchFamily="34" charset="0"/>
              <a:buChar char="•"/>
            </a:pPr>
            <a:endParaRPr lang="en-US" dirty="0"/>
          </a:p>
          <a:p>
            <a:pPr marL="1143000" lvl="2" indent="-228600" eaLnBrk="0" hangingPunct="0">
              <a:spcBef>
                <a:spcPct val="20000"/>
              </a:spcBef>
              <a:buFont typeface="Arial" pitchFamily="34" charset="0"/>
              <a:buChar char="•"/>
            </a:pPr>
            <a:endParaRPr lang="en-US" dirty="0"/>
          </a:p>
          <a:p>
            <a:pPr marL="1143000" lvl="2" indent="-228600" eaLnBrk="0" hangingPunct="0">
              <a:spcBef>
                <a:spcPct val="20000"/>
              </a:spcBef>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 name="Title 2"/>
          <p:cNvSpPr>
            <a:spLocks/>
          </p:cNvSpPr>
          <p:nvPr/>
        </p:nvSpPr>
        <p:spPr bwMode="auto">
          <a:xfrm>
            <a:off x="177800" y="0"/>
            <a:ext cx="5664200" cy="901700"/>
          </a:xfrm>
          <a:prstGeom prst="rect">
            <a:avLst/>
          </a:prstGeom>
          <a:noFill/>
          <a:ln w="9525">
            <a:noFill/>
            <a:miter lim="800000"/>
            <a:headEnd/>
            <a:tailEnd/>
          </a:ln>
        </p:spPr>
        <p:txBody>
          <a:bodyPr anchor="ctr"/>
          <a:lstStyle/>
          <a:p>
            <a:pPr eaLnBrk="0" hangingPunct="0"/>
            <a:r>
              <a:rPr lang="en-US" sz="2600" dirty="0" smtClean="0">
                <a:solidFill>
                  <a:srgbClr val="FFFFFF"/>
                </a:solidFill>
              </a:rPr>
              <a:t>Redesign Update</a:t>
            </a:r>
            <a:endParaRPr lang="en-US" sz="2600" dirty="0">
              <a:solidFill>
                <a:srgbClr val="FFFFFF"/>
              </a:solidFill>
            </a:endParaRPr>
          </a:p>
        </p:txBody>
      </p:sp>
      <p:pic>
        <p:nvPicPr>
          <p:cNvPr id="1026" name="Picture 2"/>
          <p:cNvPicPr>
            <a:picLocks noChangeAspect="1" noChangeArrowheads="1"/>
          </p:cNvPicPr>
          <p:nvPr/>
        </p:nvPicPr>
        <p:blipFill>
          <a:blip r:embed="rId3"/>
          <a:srcRect/>
          <a:stretch>
            <a:fillRect/>
          </a:stretch>
        </p:blipFill>
        <p:spPr bwMode="auto">
          <a:xfrm>
            <a:off x="228600" y="1430338"/>
            <a:ext cx="9420225" cy="5114925"/>
          </a:xfrm>
          <a:prstGeom prst="rect">
            <a:avLst/>
          </a:prstGeom>
          <a:noFill/>
          <a:ln w="9525">
            <a:noFill/>
            <a:miter lim="800000"/>
            <a:headEnd/>
            <a:tailEnd/>
          </a:ln>
        </p:spPr>
      </p:pic>
      <p:sp>
        <p:nvSpPr>
          <p:cNvPr id="27" name="Text Placeholder 4"/>
          <p:cNvSpPr txBox="1">
            <a:spLocks/>
          </p:cNvSpPr>
          <p:nvPr/>
        </p:nvSpPr>
        <p:spPr bwMode="auto">
          <a:xfrm>
            <a:off x="454025" y="1011238"/>
            <a:ext cx="8237538" cy="5857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Tx/>
              <a:buSzTx/>
              <a:buFont typeface="Arial" pitchFamily="34" charset="0"/>
              <a:buNone/>
              <a:tabLst/>
              <a:defRPr/>
            </a:pPr>
            <a:r>
              <a:rPr kumimoji="0" lang="en-US" sz="2600" b="1" i="0" u="none" strike="noStrike" kern="1200" cap="none" spc="0" normalizeH="0" baseline="0" noProof="0" dirty="0" smtClean="0">
                <a:ln>
                  <a:noFill/>
                </a:ln>
                <a:solidFill>
                  <a:schemeClr val="tx1"/>
                </a:solidFill>
                <a:effectLst/>
                <a:uLnTx/>
                <a:uFillTx/>
                <a:latin typeface="+mn-lt"/>
                <a:ea typeface="ＭＳ Ｐゴシック" charset="-128"/>
                <a:cs typeface="ＭＳ Ｐゴシック" pitchFamily="-108" charset="-128"/>
              </a:rPr>
              <a:t>Establish measurable</a:t>
            </a:r>
            <a:r>
              <a:rPr kumimoji="0" lang="en-US" sz="2600" b="1" i="0" u="none" strike="noStrike" kern="1200" cap="none" spc="0" normalizeH="0" noProof="0" dirty="0" smtClean="0">
                <a:ln>
                  <a:noFill/>
                </a:ln>
                <a:solidFill>
                  <a:schemeClr val="tx1"/>
                </a:solidFill>
                <a:effectLst/>
                <a:uLnTx/>
                <a:uFillTx/>
                <a:latin typeface="+mn-lt"/>
                <a:ea typeface="ＭＳ Ｐゴシック" charset="-128"/>
                <a:cs typeface="ＭＳ Ｐゴシック" pitchFamily="-108" charset="-128"/>
              </a:rPr>
              <a:t> program goals</a:t>
            </a:r>
            <a:endParaRPr kumimoji="0" lang="en-US" sz="2600" b="1" i="0" u="none" strike="noStrike" kern="1200" cap="none" spc="0" normalizeH="0" baseline="0" noProof="0" dirty="0" smtClean="0">
              <a:ln>
                <a:noFill/>
              </a:ln>
              <a:solidFill>
                <a:schemeClr val="tx1"/>
              </a:solidFill>
              <a:effectLst/>
              <a:uLnTx/>
              <a:uFillTx/>
              <a:latin typeface="+mn-lt"/>
              <a:ea typeface="ＭＳ Ｐゴシック" charset="-128"/>
              <a:cs typeface="ＭＳ Ｐゴシック" pitchFamily="-108"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Placeholder 4"/>
          <p:cNvSpPr>
            <a:spLocks noGrp="1"/>
          </p:cNvSpPr>
          <p:nvPr>
            <p:ph type="body" sz="quarter" idx="4294967295"/>
          </p:nvPr>
        </p:nvSpPr>
        <p:spPr>
          <a:xfrm>
            <a:off x="454025" y="1112838"/>
            <a:ext cx="8237538" cy="585787"/>
          </a:xfrm>
        </p:spPr>
        <p:txBody>
          <a:bodyPr/>
          <a:lstStyle/>
          <a:p>
            <a:pPr>
              <a:buFont typeface="Arial" pitchFamily="34" charset="0"/>
              <a:buNone/>
            </a:pPr>
            <a:r>
              <a:rPr lang="en-US" sz="2600" b="1" dirty="0" smtClean="0">
                <a:ea typeface="ＭＳ Ｐゴシック" charset="-128"/>
              </a:rPr>
              <a:t>Who is visiting your site and what are their tasks?</a:t>
            </a:r>
          </a:p>
        </p:txBody>
      </p:sp>
      <p:sp>
        <p:nvSpPr>
          <p:cNvPr id="5123" name="Oval 6"/>
          <p:cNvSpPr>
            <a:spLocks noChangeArrowheads="1"/>
          </p:cNvSpPr>
          <p:nvPr/>
        </p:nvSpPr>
        <p:spPr bwMode="auto">
          <a:xfrm>
            <a:off x="3684588" y="3074988"/>
            <a:ext cx="1887537" cy="1757362"/>
          </a:xfrm>
          <a:prstGeom prst="ellipse">
            <a:avLst/>
          </a:prstGeom>
          <a:solidFill>
            <a:schemeClr val="accent2"/>
          </a:solidFill>
          <a:ln w="3175">
            <a:noFill/>
            <a:round/>
            <a:headEnd/>
            <a:tailEnd/>
          </a:ln>
        </p:spPr>
        <p:txBody>
          <a:bodyPr lIns="0" tIns="0" rIns="0" bIns="0"/>
          <a:lstStyle/>
          <a:p>
            <a:pPr algn="ctr"/>
            <a:endParaRPr kumimoji="1" lang="en-US" sz="2000" b="1">
              <a:solidFill>
                <a:srgbClr val="FFFFFF"/>
              </a:solidFill>
              <a:latin typeface="Bell Gothic Std Light" pitchFamily="34" charset="0"/>
            </a:endParaRPr>
          </a:p>
          <a:p>
            <a:pPr algn="ctr"/>
            <a:r>
              <a:rPr kumimoji="1" lang="en-US" sz="2000" b="1">
                <a:solidFill>
                  <a:srgbClr val="4D4D4D"/>
                </a:solidFill>
                <a:latin typeface="Bell Gothic Std Light" pitchFamily="34" charset="0"/>
              </a:rPr>
              <a:t>User</a:t>
            </a:r>
          </a:p>
          <a:p>
            <a:pPr algn="ctr"/>
            <a:r>
              <a:rPr kumimoji="1" lang="en-US" sz="2000" b="1">
                <a:solidFill>
                  <a:srgbClr val="4D4D4D"/>
                </a:solidFill>
                <a:latin typeface="Bell Gothic Std Light" pitchFamily="34" charset="0"/>
              </a:rPr>
              <a:t>research</a:t>
            </a:r>
          </a:p>
          <a:p>
            <a:pPr algn="ctr"/>
            <a:endParaRPr kumimoji="1" lang="en-US" sz="2000" b="1">
              <a:solidFill>
                <a:srgbClr val="FFFFFF"/>
              </a:solidFill>
              <a:latin typeface="Bell Gothic Std Light" pitchFamily="34" charset="0"/>
            </a:endParaRPr>
          </a:p>
          <a:p>
            <a:pPr algn="ctr"/>
            <a:endParaRPr kumimoji="1" lang="en-US" sz="2000">
              <a:latin typeface="Bell Gothic Std Light" pitchFamily="34" charset="0"/>
            </a:endParaRPr>
          </a:p>
        </p:txBody>
      </p:sp>
      <p:sp>
        <p:nvSpPr>
          <p:cNvPr id="5124" name="AutoShape 9"/>
          <p:cNvSpPr>
            <a:spLocks noChangeArrowheads="1"/>
          </p:cNvSpPr>
          <p:nvPr/>
        </p:nvSpPr>
        <p:spPr bwMode="auto">
          <a:xfrm>
            <a:off x="3632200" y="1701800"/>
            <a:ext cx="1981200" cy="914400"/>
          </a:xfrm>
          <a:prstGeom prst="wedgeEllipseCallout">
            <a:avLst>
              <a:gd name="adj1" fmla="val 6491"/>
              <a:gd name="adj2" fmla="val 87153"/>
            </a:avLst>
          </a:prstGeom>
          <a:solidFill>
            <a:schemeClr val="accent1"/>
          </a:solidFill>
          <a:ln w="3175">
            <a:solidFill>
              <a:srgbClr val="5B9330"/>
            </a:solidFill>
            <a:miter lim="800000"/>
            <a:headEnd/>
            <a:tailEnd/>
          </a:ln>
        </p:spPr>
        <p:txBody>
          <a:bodyPr lIns="69494" tIns="34747" rIns="69494" bIns="34747" anchor="ctr" anchorCtr="1"/>
          <a:lstStyle/>
          <a:p>
            <a:pPr algn="ctr"/>
            <a:r>
              <a:rPr kumimoji="1" lang="en-US" sz="1600" b="1">
                <a:solidFill>
                  <a:srgbClr val="FFFFFF"/>
                </a:solidFill>
                <a:latin typeface="Bell Gothic Std Light" pitchFamily="34" charset="0"/>
              </a:rPr>
              <a:t>Stakeholder input</a:t>
            </a:r>
            <a:endParaRPr kumimoji="1" lang="en-US" sz="1600">
              <a:latin typeface="Bell Gothic Std Light" pitchFamily="34" charset="0"/>
            </a:endParaRPr>
          </a:p>
        </p:txBody>
      </p:sp>
      <p:sp>
        <p:nvSpPr>
          <p:cNvPr id="5125" name="AutoShape 11"/>
          <p:cNvSpPr>
            <a:spLocks noChangeArrowheads="1"/>
          </p:cNvSpPr>
          <p:nvPr/>
        </p:nvSpPr>
        <p:spPr bwMode="auto">
          <a:xfrm flipH="1">
            <a:off x="6032500" y="2387600"/>
            <a:ext cx="1828800" cy="914400"/>
          </a:xfrm>
          <a:prstGeom prst="wedgeEllipseCallout">
            <a:avLst>
              <a:gd name="adj1" fmla="val 72134"/>
              <a:gd name="adj2" fmla="val 70310"/>
            </a:avLst>
          </a:prstGeom>
          <a:solidFill>
            <a:schemeClr val="accent1"/>
          </a:solidFill>
          <a:ln w="3175">
            <a:solidFill>
              <a:srgbClr val="5B9330"/>
            </a:solidFill>
            <a:miter lim="800000"/>
            <a:headEnd/>
            <a:tailEnd/>
          </a:ln>
        </p:spPr>
        <p:txBody>
          <a:bodyPr lIns="69494" tIns="0" rIns="69494" bIns="0" anchor="ctr" anchorCtr="1"/>
          <a:lstStyle/>
          <a:p>
            <a:pPr algn="ctr"/>
            <a:r>
              <a:rPr kumimoji="1" lang="en-US" sz="1600" b="1">
                <a:solidFill>
                  <a:srgbClr val="FFFFFF"/>
                </a:solidFill>
                <a:latin typeface="Bell Gothic Std Light" pitchFamily="34" charset="0"/>
              </a:rPr>
              <a:t>Webmaster feedback</a:t>
            </a:r>
            <a:endParaRPr kumimoji="1" lang="en-US" sz="1600">
              <a:latin typeface="Bell Gothic Std Light" pitchFamily="34" charset="0"/>
            </a:endParaRPr>
          </a:p>
        </p:txBody>
      </p:sp>
      <p:sp>
        <p:nvSpPr>
          <p:cNvPr id="5132" name="AutoShape 12"/>
          <p:cNvSpPr>
            <a:spLocks noChangeArrowheads="1"/>
          </p:cNvSpPr>
          <p:nvPr/>
        </p:nvSpPr>
        <p:spPr bwMode="auto">
          <a:xfrm flipH="1">
            <a:off x="6642100" y="4216400"/>
            <a:ext cx="1828800" cy="914400"/>
          </a:xfrm>
          <a:prstGeom prst="wedgeEllipseCallout">
            <a:avLst>
              <a:gd name="adj1" fmla="val 104861"/>
              <a:gd name="adj2" fmla="val -45314"/>
            </a:avLst>
          </a:prstGeom>
          <a:solidFill>
            <a:schemeClr val="accent1"/>
          </a:solidFill>
          <a:ln w="3175">
            <a:solidFill>
              <a:schemeClr val="accent1">
                <a:lumMod val="75000"/>
              </a:schemeClr>
            </a:solidFill>
            <a:miter lim="800000"/>
            <a:headEnd/>
            <a:tailEnd/>
          </a:ln>
        </p:spPr>
        <p:txBody>
          <a:bodyPr lIns="69494" tIns="34747" rIns="69494" bIns="34747" anchor="ctr" anchorCtr="1"/>
          <a:lstStyle/>
          <a:p>
            <a:pPr algn="ctr">
              <a:defRPr/>
            </a:pPr>
            <a:r>
              <a:rPr kumimoji="1" lang="en-US" sz="1600" b="1" dirty="0">
                <a:solidFill>
                  <a:srgbClr val="FFFFFF"/>
                </a:solidFill>
                <a:latin typeface="Bell Gothic Std Light" pitchFamily="34" charset="0"/>
              </a:rPr>
              <a:t>Previous usability studies</a:t>
            </a:r>
            <a:endParaRPr kumimoji="1" lang="en-US" sz="1600" dirty="0">
              <a:latin typeface="Bell Gothic Std Light" pitchFamily="34" charset="0"/>
            </a:endParaRPr>
          </a:p>
        </p:txBody>
      </p:sp>
      <p:sp>
        <p:nvSpPr>
          <p:cNvPr id="5130" name="AutoShape 10"/>
          <p:cNvSpPr>
            <a:spLocks noChangeArrowheads="1"/>
          </p:cNvSpPr>
          <p:nvPr/>
        </p:nvSpPr>
        <p:spPr bwMode="auto">
          <a:xfrm>
            <a:off x="1143000" y="2438400"/>
            <a:ext cx="1828800" cy="914400"/>
          </a:xfrm>
          <a:prstGeom prst="wedgeEllipseCallout">
            <a:avLst>
              <a:gd name="adj1" fmla="val 85763"/>
              <a:gd name="adj2" fmla="val 63370"/>
            </a:avLst>
          </a:prstGeom>
          <a:solidFill>
            <a:schemeClr val="accent1"/>
          </a:solidFill>
          <a:ln w="3175">
            <a:solidFill>
              <a:schemeClr val="accent1">
                <a:lumMod val="75000"/>
              </a:schemeClr>
            </a:solidFill>
            <a:miter lim="800000"/>
            <a:headEnd/>
            <a:tailEnd/>
          </a:ln>
        </p:spPr>
        <p:txBody>
          <a:bodyPr lIns="69494" tIns="0" rIns="69494" bIns="0" anchor="ctr" anchorCtr="1"/>
          <a:lstStyle/>
          <a:p>
            <a:pPr algn="ctr">
              <a:defRPr/>
            </a:pPr>
            <a:r>
              <a:rPr kumimoji="1" lang="en-US" sz="1600" b="1" dirty="0">
                <a:solidFill>
                  <a:srgbClr val="FFFFFF"/>
                </a:solidFill>
                <a:latin typeface="Bell Gothic Std Light" pitchFamily="34" charset="0"/>
              </a:rPr>
              <a:t>Interviews </a:t>
            </a:r>
            <a:endParaRPr kumimoji="1" lang="en-US" sz="1600" dirty="0">
              <a:latin typeface="Bell Gothic Std Light" pitchFamily="34" charset="0"/>
            </a:endParaRPr>
          </a:p>
        </p:txBody>
      </p:sp>
      <p:sp>
        <p:nvSpPr>
          <p:cNvPr id="16" name="AutoShape 10"/>
          <p:cNvSpPr>
            <a:spLocks noChangeArrowheads="1"/>
          </p:cNvSpPr>
          <p:nvPr/>
        </p:nvSpPr>
        <p:spPr bwMode="auto">
          <a:xfrm>
            <a:off x="2171700" y="5194300"/>
            <a:ext cx="1828800" cy="914400"/>
          </a:xfrm>
          <a:prstGeom prst="wedgeEllipseCallout">
            <a:avLst>
              <a:gd name="adj1" fmla="val 52430"/>
              <a:gd name="adj2" fmla="val -83851"/>
            </a:avLst>
          </a:prstGeom>
          <a:solidFill>
            <a:schemeClr val="accent1"/>
          </a:solidFill>
          <a:ln w="3175">
            <a:solidFill>
              <a:schemeClr val="accent1">
                <a:lumMod val="75000"/>
              </a:schemeClr>
            </a:solidFill>
            <a:miter lim="800000"/>
            <a:headEnd/>
            <a:tailEnd/>
          </a:ln>
        </p:spPr>
        <p:txBody>
          <a:bodyPr lIns="69494" tIns="0" rIns="69494" bIns="0" anchor="ctr" anchorCtr="1"/>
          <a:lstStyle/>
          <a:p>
            <a:pPr algn="ctr">
              <a:defRPr/>
            </a:pPr>
            <a:r>
              <a:rPr kumimoji="1" lang="en-US" sz="1600" b="1" dirty="0">
                <a:solidFill>
                  <a:srgbClr val="FFFFFF"/>
                </a:solidFill>
                <a:latin typeface="Bell Gothic Std Light" pitchFamily="34" charset="0"/>
              </a:rPr>
              <a:t>Online survey </a:t>
            </a:r>
            <a:endParaRPr kumimoji="1" lang="en-US" sz="1600" dirty="0">
              <a:latin typeface="Bell Gothic Std Light" pitchFamily="34" charset="0"/>
            </a:endParaRPr>
          </a:p>
        </p:txBody>
      </p:sp>
      <p:sp>
        <p:nvSpPr>
          <p:cNvPr id="17" name="AutoShape 10"/>
          <p:cNvSpPr>
            <a:spLocks noChangeArrowheads="1"/>
          </p:cNvSpPr>
          <p:nvPr/>
        </p:nvSpPr>
        <p:spPr bwMode="auto">
          <a:xfrm>
            <a:off x="4851400" y="5257800"/>
            <a:ext cx="1828800" cy="914400"/>
          </a:xfrm>
          <a:prstGeom prst="wedgeEllipseCallout">
            <a:avLst>
              <a:gd name="adj1" fmla="val -33680"/>
              <a:gd name="adj2" fmla="val -89407"/>
            </a:avLst>
          </a:prstGeom>
          <a:solidFill>
            <a:schemeClr val="accent1"/>
          </a:solidFill>
          <a:ln w="3175">
            <a:solidFill>
              <a:schemeClr val="accent1">
                <a:lumMod val="75000"/>
              </a:schemeClr>
            </a:solidFill>
            <a:miter lim="800000"/>
            <a:headEnd/>
            <a:tailEnd/>
          </a:ln>
        </p:spPr>
        <p:txBody>
          <a:bodyPr lIns="69494" tIns="0" rIns="69494" bIns="0" anchor="ctr" anchorCtr="1"/>
          <a:lstStyle/>
          <a:p>
            <a:pPr algn="ctr">
              <a:defRPr/>
            </a:pPr>
            <a:r>
              <a:rPr kumimoji="1" lang="en-US" sz="1600" b="1" dirty="0">
                <a:solidFill>
                  <a:srgbClr val="FFFFFF"/>
                </a:solidFill>
                <a:latin typeface="Bell Gothic Std Light" pitchFamily="34" charset="0"/>
              </a:rPr>
              <a:t>Statistics / web logs </a:t>
            </a:r>
            <a:endParaRPr kumimoji="1" lang="en-US" sz="1600" dirty="0">
              <a:latin typeface="Bell Gothic Std Light" pitchFamily="34" charset="0"/>
            </a:endParaRPr>
          </a:p>
        </p:txBody>
      </p:sp>
      <p:sp>
        <p:nvSpPr>
          <p:cNvPr id="18" name="AutoShape 10"/>
          <p:cNvSpPr>
            <a:spLocks noChangeArrowheads="1"/>
          </p:cNvSpPr>
          <p:nvPr/>
        </p:nvSpPr>
        <p:spPr bwMode="auto">
          <a:xfrm>
            <a:off x="889000" y="3898900"/>
            <a:ext cx="1828800" cy="914400"/>
          </a:xfrm>
          <a:prstGeom prst="wedgeEllipseCallout">
            <a:avLst>
              <a:gd name="adj1" fmla="val 93402"/>
              <a:gd name="adj2" fmla="val -19963"/>
            </a:avLst>
          </a:prstGeom>
          <a:solidFill>
            <a:schemeClr val="accent1"/>
          </a:solidFill>
          <a:ln w="3175">
            <a:solidFill>
              <a:schemeClr val="accent1">
                <a:lumMod val="75000"/>
              </a:schemeClr>
            </a:solidFill>
            <a:miter lim="800000"/>
            <a:headEnd/>
            <a:tailEnd/>
          </a:ln>
        </p:spPr>
        <p:txBody>
          <a:bodyPr lIns="69494" tIns="0" rIns="69494" bIns="0" anchor="ctr" anchorCtr="1"/>
          <a:lstStyle/>
          <a:p>
            <a:pPr algn="ctr">
              <a:defRPr/>
            </a:pPr>
            <a:r>
              <a:rPr kumimoji="1" lang="en-US" sz="1600" b="1" dirty="0">
                <a:solidFill>
                  <a:srgbClr val="FFFFFF"/>
                </a:solidFill>
                <a:latin typeface="Bell Gothic Std Light" pitchFamily="34" charset="0"/>
              </a:rPr>
              <a:t>Focus groups </a:t>
            </a:r>
            <a:endParaRPr kumimoji="1" lang="en-US" sz="1600" dirty="0">
              <a:latin typeface="Bell Gothic Std Light" pitchFamily="34" charset="0"/>
            </a:endParaRPr>
          </a:p>
        </p:txBody>
      </p:sp>
      <p:sp>
        <p:nvSpPr>
          <p:cNvPr id="5131" name="Title 2"/>
          <p:cNvSpPr>
            <a:spLocks/>
          </p:cNvSpPr>
          <p:nvPr/>
        </p:nvSpPr>
        <p:spPr bwMode="auto">
          <a:xfrm>
            <a:off x="177800" y="0"/>
            <a:ext cx="5664200" cy="901700"/>
          </a:xfrm>
          <a:prstGeom prst="rect">
            <a:avLst/>
          </a:prstGeom>
          <a:noFill/>
          <a:ln w="9525">
            <a:noFill/>
            <a:miter lim="800000"/>
            <a:headEnd/>
            <a:tailEnd/>
          </a:ln>
        </p:spPr>
        <p:txBody>
          <a:bodyPr anchor="ctr"/>
          <a:lstStyle/>
          <a:p>
            <a:pPr eaLnBrk="0" hangingPunct="0"/>
            <a:r>
              <a:rPr lang="en-US" sz="2600" dirty="0" smtClean="0">
                <a:solidFill>
                  <a:srgbClr val="FFFFFF"/>
                </a:solidFill>
              </a:rPr>
              <a:t>Redesign Update</a:t>
            </a:r>
            <a:endParaRPr lang="en-US" sz="2600" dirty="0">
              <a:solidFill>
                <a:srgbClr val="FFFFFF"/>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Placeholder 4"/>
          <p:cNvSpPr>
            <a:spLocks/>
          </p:cNvSpPr>
          <p:nvPr/>
        </p:nvSpPr>
        <p:spPr bwMode="auto">
          <a:xfrm>
            <a:off x="454025" y="1112838"/>
            <a:ext cx="8237538" cy="585787"/>
          </a:xfrm>
          <a:prstGeom prst="rect">
            <a:avLst/>
          </a:prstGeom>
          <a:noFill/>
          <a:ln w="9525">
            <a:noFill/>
            <a:miter lim="800000"/>
            <a:headEnd/>
            <a:tailEnd/>
          </a:ln>
        </p:spPr>
        <p:txBody>
          <a:bodyPr/>
          <a:lstStyle/>
          <a:p>
            <a:pPr marL="342900" indent="-342900" eaLnBrk="0" hangingPunct="0">
              <a:spcBef>
                <a:spcPct val="20000"/>
              </a:spcBef>
              <a:buFont typeface="Arial" pitchFamily="34" charset="0"/>
              <a:buNone/>
            </a:pPr>
            <a:r>
              <a:rPr lang="en-US" sz="2600" b="1"/>
              <a:t>Incorporate user feedback into your redesign</a:t>
            </a:r>
          </a:p>
          <a:p>
            <a:pPr marL="342900" indent="-342900" eaLnBrk="0" hangingPunct="0">
              <a:spcBef>
                <a:spcPct val="20000"/>
              </a:spcBef>
              <a:buFont typeface="Arial" pitchFamily="34" charset="0"/>
              <a:buNone/>
            </a:pPr>
            <a:endParaRPr lang="en-US" sz="2600" b="1"/>
          </a:p>
        </p:txBody>
      </p:sp>
      <p:graphicFrame>
        <p:nvGraphicFramePr>
          <p:cNvPr id="6" name="Table 5"/>
          <p:cNvGraphicFramePr>
            <a:graphicFrameLocks noGrp="1"/>
          </p:cNvGraphicFramePr>
          <p:nvPr/>
        </p:nvGraphicFramePr>
        <p:xfrm>
          <a:off x="584200" y="1892300"/>
          <a:ext cx="8064500" cy="4178301"/>
        </p:xfrm>
        <a:graphic>
          <a:graphicData uri="http://schemas.openxmlformats.org/drawingml/2006/table">
            <a:tbl>
              <a:tblPr firstRow="1" bandRow="1">
                <a:tableStyleId>{5C22544A-7EE6-4342-B048-85BDC9FD1C3A}</a:tableStyleId>
              </a:tblPr>
              <a:tblGrid>
                <a:gridCol w="4032250"/>
                <a:gridCol w="4032250"/>
              </a:tblGrid>
              <a:tr h="603992">
                <a:tc>
                  <a:txBody>
                    <a:bodyPr/>
                    <a:lstStyle/>
                    <a:p>
                      <a:r>
                        <a:rPr lang="en-US" sz="2400" dirty="0" smtClean="0"/>
                        <a:t>Question</a:t>
                      </a:r>
                      <a:endParaRPr lang="en-US" sz="2400" dirty="0"/>
                    </a:p>
                  </a:txBody>
                  <a:tcPr/>
                </a:tc>
                <a:tc>
                  <a:txBody>
                    <a:bodyPr/>
                    <a:lstStyle/>
                    <a:p>
                      <a:r>
                        <a:rPr lang="en-US" sz="2400" dirty="0" smtClean="0"/>
                        <a:t>Usability technique</a:t>
                      </a:r>
                      <a:endParaRPr lang="en-US" sz="2400" dirty="0"/>
                    </a:p>
                  </a:txBody>
                  <a:tcPr/>
                </a:tc>
              </a:tr>
              <a:tr h="1042507">
                <a:tc>
                  <a:txBody>
                    <a:bodyPr/>
                    <a:lstStyle/>
                    <a:p>
                      <a:r>
                        <a:rPr lang="en-US" sz="2400" dirty="0" smtClean="0"/>
                        <a:t>How</a:t>
                      </a:r>
                      <a:r>
                        <a:rPr lang="en-US" sz="2400" baseline="0" dirty="0" smtClean="0"/>
                        <a:t> does my current site work for my users?</a:t>
                      </a:r>
                      <a:endParaRPr lang="en-US" sz="2400" dirty="0"/>
                    </a:p>
                  </a:txBody>
                  <a:tcPr/>
                </a:tc>
                <a:tc>
                  <a:txBody>
                    <a:bodyPr/>
                    <a:lstStyle/>
                    <a:p>
                      <a:pPr>
                        <a:buFont typeface="Arial" pitchFamily="34" charset="0"/>
                        <a:buChar char="•"/>
                      </a:pPr>
                      <a:r>
                        <a:rPr lang="en-US" sz="2400" dirty="0" smtClean="0"/>
                        <a:t> User observation</a:t>
                      </a:r>
                      <a:endParaRPr lang="en-US" sz="2400" dirty="0"/>
                    </a:p>
                  </a:txBody>
                  <a:tcPr/>
                </a:tc>
              </a:tr>
              <a:tr h="1489295">
                <a:tc>
                  <a:txBody>
                    <a:bodyPr/>
                    <a:lstStyle/>
                    <a:p>
                      <a:r>
                        <a:rPr lang="en-US" sz="2400" dirty="0" smtClean="0"/>
                        <a:t>How</a:t>
                      </a:r>
                      <a:r>
                        <a:rPr lang="en-US" sz="2400" baseline="0" dirty="0" smtClean="0"/>
                        <a:t> should I organize my site so it’s intuitive to my users?</a:t>
                      </a:r>
                      <a:endParaRPr lang="en-US" sz="2400" dirty="0"/>
                    </a:p>
                  </a:txBody>
                  <a:tcPr/>
                </a:tc>
                <a:tc>
                  <a:txBody>
                    <a:bodyPr/>
                    <a:lstStyle/>
                    <a:p>
                      <a:pPr>
                        <a:buFont typeface="Arial" pitchFamily="34" charset="0"/>
                        <a:buChar char="•"/>
                      </a:pPr>
                      <a:r>
                        <a:rPr lang="en-US" sz="2400" dirty="0" smtClean="0"/>
                        <a:t> Card sorting</a:t>
                      </a:r>
                    </a:p>
                    <a:p>
                      <a:pPr>
                        <a:buFont typeface="Arial" pitchFamily="34" charset="0"/>
                        <a:buChar char="•"/>
                      </a:pPr>
                      <a:r>
                        <a:rPr lang="en-US" sz="2400" dirty="0" smtClean="0"/>
                        <a:t> Tree testing</a:t>
                      </a:r>
                      <a:endParaRPr lang="en-US" sz="2400" dirty="0"/>
                    </a:p>
                  </a:txBody>
                  <a:tcPr/>
                </a:tc>
              </a:tr>
              <a:tr h="1042507">
                <a:tc>
                  <a:txBody>
                    <a:bodyPr/>
                    <a:lstStyle/>
                    <a:p>
                      <a:r>
                        <a:rPr lang="en-US" sz="2400" dirty="0" smtClean="0"/>
                        <a:t>Does my new site layout make sense to my users?</a:t>
                      </a:r>
                      <a:endParaRPr lang="en-US" sz="2400" dirty="0"/>
                    </a:p>
                  </a:txBody>
                  <a:tcPr/>
                </a:tc>
                <a:tc>
                  <a:txBody>
                    <a:bodyPr/>
                    <a:lstStyle/>
                    <a:p>
                      <a:pPr>
                        <a:buFont typeface="Arial" pitchFamily="34" charset="0"/>
                        <a:buChar char="•"/>
                      </a:pPr>
                      <a:r>
                        <a:rPr lang="en-US" sz="2400" dirty="0" smtClean="0"/>
                        <a:t> Wireframe</a:t>
                      </a:r>
                      <a:r>
                        <a:rPr lang="en-US" sz="2400" baseline="0" dirty="0" smtClean="0"/>
                        <a:t> testing</a:t>
                      </a:r>
                      <a:endParaRPr lang="en-US" sz="2400" dirty="0" smtClean="0"/>
                    </a:p>
                    <a:p>
                      <a:pPr>
                        <a:buFont typeface="Arial" pitchFamily="34" charset="0"/>
                        <a:buChar char="•"/>
                      </a:pPr>
                      <a:r>
                        <a:rPr lang="en-US" sz="2400" dirty="0" smtClean="0"/>
                        <a:t> Pre-launch usability</a:t>
                      </a:r>
                      <a:r>
                        <a:rPr lang="en-US" sz="2400" baseline="0" dirty="0" smtClean="0"/>
                        <a:t> test</a:t>
                      </a:r>
                      <a:endParaRPr lang="en-US" sz="2400" dirty="0" smtClean="0"/>
                    </a:p>
                  </a:txBody>
                  <a:tcPr/>
                </a:tc>
              </a:tr>
            </a:tbl>
          </a:graphicData>
        </a:graphic>
      </p:graphicFrame>
      <p:sp>
        <p:nvSpPr>
          <p:cNvPr id="6164" name="Title 2"/>
          <p:cNvSpPr>
            <a:spLocks/>
          </p:cNvSpPr>
          <p:nvPr/>
        </p:nvSpPr>
        <p:spPr bwMode="auto">
          <a:xfrm>
            <a:off x="177800" y="0"/>
            <a:ext cx="5664200" cy="901700"/>
          </a:xfrm>
          <a:prstGeom prst="rect">
            <a:avLst/>
          </a:prstGeom>
          <a:noFill/>
          <a:ln w="9525">
            <a:noFill/>
            <a:miter lim="800000"/>
            <a:headEnd/>
            <a:tailEnd/>
          </a:ln>
        </p:spPr>
        <p:txBody>
          <a:bodyPr anchor="ctr"/>
          <a:lstStyle/>
          <a:p>
            <a:pPr eaLnBrk="0" hangingPunct="0"/>
            <a:r>
              <a:rPr lang="en-US" sz="2600" dirty="0" smtClean="0">
                <a:solidFill>
                  <a:srgbClr val="FFFFFF"/>
                </a:solidFill>
              </a:rPr>
              <a:t>Redesign Update</a:t>
            </a:r>
            <a:endParaRPr lang="en-US" sz="2600" dirty="0">
              <a:solidFill>
                <a:srgbClr val="FFFFFF"/>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ere_template_green">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1217</TotalTime>
  <Words>2086</Words>
  <Application>Microsoft Office PowerPoint</Application>
  <PresentationFormat>On-screen Show (4:3)</PresentationFormat>
  <Paragraphs>266</Paragraphs>
  <Slides>21</Slides>
  <Notes>19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eere_template_green</vt:lpstr>
      <vt:lpstr>TECHNOLOGY ADVANCEMENT AND OUTREACH</vt:lpstr>
      <vt:lpstr>Agenda</vt:lpstr>
      <vt:lpstr>Redesign Update</vt:lpstr>
      <vt:lpstr>Redesign Update</vt:lpstr>
      <vt:lpstr>Redesign Update</vt:lpstr>
      <vt:lpstr>Slide 6</vt:lpstr>
      <vt:lpstr>Slide 7</vt:lpstr>
      <vt:lpstr>Slide 8</vt:lpstr>
      <vt:lpstr>Slide 9</vt:lpstr>
      <vt:lpstr>Slide 10</vt:lpstr>
      <vt:lpstr>Slide 11</vt:lpstr>
      <vt:lpstr>Slide 12</vt:lpstr>
      <vt:lpstr>Slide 13</vt:lpstr>
      <vt:lpstr>Slide 14</vt:lpstr>
      <vt:lpstr>Slide 15</vt:lpstr>
      <vt:lpstr>FY11 Maintenance Plans</vt:lpstr>
      <vt:lpstr>EERE Customer Survey</vt:lpstr>
      <vt:lpstr>Energy Savers Lighting Update</vt:lpstr>
      <vt:lpstr>Communication Standards</vt:lpstr>
      <vt:lpstr>Communication Standards</vt:lpstr>
      <vt:lpstr>Wrap Up</vt:lpstr>
    </vt:vector>
  </TitlesOfParts>
  <Company>NREL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EERE Web Coordinators Meeting: October 21, 2010</dc:title>
  <dc:subject>Presentation slides from the October 21, 2010 EERE Web Coordinators Meeting. Topics include an update on the EERE redesign, a summary of available usability tools, a request to submit FY11 maintenance plans, a reminder of the EERE customer survey, and an update on the Energy Savers Lighting content.</dc:subject>
  <dc:creator/>
  <cp:lastModifiedBy>espencer</cp:lastModifiedBy>
  <cp:revision>111</cp:revision>
  <dcterms:created xsi:type="dcterms:W3CDTF">2009-09-28T15:15:44Z</dcterms:created>
  <dcterms:modified xsi:type="dcterms:W3CDTF">2010-10-28T16:58:50Z</dcterms:modified>
</cp:coreProperties>
</file>