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256" r:id="rId2"/>
    <p:sldId id="257" r:id="rId3"/>
    <p:sldId id="263"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289"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260" r:id="rId46"/>
    <p:sldId id="258" r:id="rId47"/>
    <p:sldId id="259" r:id="rId4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ni" initials="" lastIdx="1" clrIdx="0"/>
  <p:cmAuthor id="1" name="Anthro-Tech"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608" y="-480"/>
      </p:cViewPr>
      <p:guideLst>
        <p:guide orient="horz" pos="2160"/>
        <p:guide pos="2880"/>
      </p:guideLst>
    </p:cSldViewPr>
  </p:slideViewPr>
  <p:notesTextViewPr>
    <p:cViewPr>
      <p:scale>
        <a:sx n="100" d="100"/>
        <a:sy n="100" d="100"/>
      </p:scale>
      <p:origin x="0" y="0"/>
    </p:cViewPr>
  </p:notesTextViewPr>
  <p:notesViewPr>
    <p:cSldViewPr snapToGrid="0">
      <p:cViewPr varScale="1">
        <p:scale>
          <a:sx n="99" d="100"/>
          <a:sy n="99" d="100"/>
        </p:scale>
        <p:origin x="-282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7CE8CEB-ADB9-42F2-B9B0-0BBC1D4AC5DF}" type="datetimeFigureOut">
              <a:rPr lang="en-US"/>
              <a:pPr>
                <a:defRPr/>
              </a:pPr>
              <a:t>2/24/2011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9B601F5-606F-4A30-8D99-FF0A97DFA3E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45086F9-3873-43EF-91AA-225FB253979A}" type="datetimeFigureOut">
              <a:rPr lang="en-US"/>
              <a:pPr>
                <a:defRPr/>
              </a:pPr>
              <a:t>2/24/2011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07F1A59-D0E5-46DC-8198-6891DCDCFB0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plainlanguage.gov/howto/guidelines/bigdoc/index.cf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lIns="89730" tIns="44865" rIns="89730" bIns="44865" numCol="1" anchor="t" anchorCtr="0" compatLnSpc="1">
            <a:prstTxWarp prst="textNoShape">
              <a:avLst/>
            </a:prstTxWarp>
          </a:bodyPr>
          <a:lstStyle/>
          <a:p>
            <a:pPr defTabSz="914400" eaLnBrk="1" hangingPunct="1">
              <a:spcBef>
                <a:spcPct val="0"/>
              </a:spcBef>
            </a:pPr>
            <a:r>
              <a:rPr lang="en-US" smtClean="0"/>
              <a:t>Act requires federal agencies to use clear communication that the public can understand.</a:t>
            </a:r>
          </a:p>
          <a:p>
            <a:pPr defTabSz="914400" eaLnBrk="1" hangingPunct="1">
              <a:spcBef>
                <a:spcPct val="0"/>
              </a:spcBef>
            </a:pPr>
            <a:endParaRPr lang="en-US" smtClean="0"/>
          </a:p>
          <a:p>
            <a:pPr defTabSz="914400" eaLnBrk="1" hangingPunct="1">
              <a:spcBef>
                <a:spcPct val="0"/>
              </a:spcBef>
            </a:pPr>
            <a:r>
              <a:rPr lang="en-US" smtClean="0"/>
              <a:t>Documents included under the Act are:</a:t>
            </a:r>
          </a:p>
          <a:p>
            <a:pPr defTabSz="914400" eaLnBrk="1" hangingPunct="1">
              <a:spcBef>
                <a:spcPct val="0"/>
              </a:spcBef>
            </a:pPr>
            <a:endParaRPr lang="en-US" smtClean="0"/>
          </a:p>
          <a:p>
            <a:pPr defTabSz="914400" eaLnBrk="1" hangingPunct="1">
              <a:spcBef>
                <a:spcPct val="0"/>
              </a:spcBef>
            </a:pPr>
            <a:r>
              <a:rPr lang="en-US" smtClean="0"/>
              <a:t>needed to get federal benefits or services or for filing taxes</a:t>
            </a:r>
          </a:p>
          <a:p>
            <a:pPr defTabSz="914400" eaLnBrk="1" hangingPunct="1">
              <a:spcBef>
                <a:spcPct val="0"/>
              </a:spcBef>
            </a:pPr>
            <a:r>
              <a:rPr lang="en-US" smtClean="0"/>
              <a:t>provide information about benefits or services</a:t>
            </a:r>
          </a:p>
          <a:p>
            <a:pPr defTabSz="914400" eaLnBrk="1" hangingPunct="1">
              <a:spcBef>
                <a:spcPct val="0"/>
              </a:spcBef>
            </a:pPr>
            <a:r>
              <a:rPr lang="en-US" smtClean="0"/>
              <a:t>Explain how to comply with requirements administered or enforced by the federal government</a:t>
            </a:r>
          </a:p>
          <a:p>
            <a:pPr defTabSz="914400" eaLnBrk="1" hangingPunct="1">
              <a:spcBef>
                <a:spcPct val="0"/>
              </a:spcBef>
            </a:pPr>
            <a:endParaRPr lang="en-US" smtClean="0"/>
          </a:p>
        </p:txBody>
      </p:sp>
      <p:sp>
        <p:nvSpPr>
          <p:cNvPr id="1638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9730" tIns="44865" rIns="89730" bIns="44865" anchor="b"/>
          <a:lstStyle/>
          <a:p>
            <a:pPr algn="r" defTabSz="896938"/>
            <a:fld id="{4615A9B7-CFB7-48D7-82AA-693C01E5DD76}" type="slidenum">
              <a:rPr lang="en-US" sz="1200"/>
              <a:pPr algn="r" defTabSz="896938"/>
              <a:t>4</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lIns="89730" tIns="44865" rIns="89730" bIns="44865" numCol="1" anchor="t" anchorCtr="0" compatLnSpc="1">
            <a:prstTxWarp prst="textNoShape">
              <a:avLst/>
            </a:prstTxWarp>
          </a:bodyPr>
          <a:lstStyle/>
          <a:p>
            <a:pPr defTabSz="914400" eaLnBrk="1" hangingPunct="1">
              <a:spcBef>
                <a:spcPct val="0"/>
              </a:spcBef>
            </a:pPr>
            <a:r>
              <a:rPr lang="en-US" smtClean="0"/>
              <a:t>Program Tips:</a:t>
            </a:r>
          </a:p>
          <a:p>
            <a:pPr defTabSz="914400" eaLnBrk="1" hangingPunct="1">
              <a:spcBef>
                <a:spcPct val="0"/>
              </a:spcBef>
            </a:pPr>
            <a:endParaRPr lang="en-US" smtClean="0"/>
          </a:p>
          <a:p>
            <a:pPr lvl="1" defTabSz="914400" eaLnBrk="1" hangingPunct="1">
              <a:spcBef>
                <a:spcPct val="0"/>
              </a:spcBef>
              <a:buFontTx/>
              <a:buChar char="•"/>
            </a:pPr>
            <a:r>
              <a:rPr lang="en-US" smtClean="0"/>
              <a:t>Have training classes often (once a month or once a quarter)</a:t>
            </a:r>
          </a:p>
          <a:p>
            <a:pPr lvl="1" defTabSz="914400" eaLnBrk="1" hangingPunct="1">
              <a:spcBef>
                <a:spcPct val="0"/>
              </a:spcBef>
              <a:buFontTx/>
              <a:buChar char="•"/>
            </a:pPr>
            <a:r>
              <a:rPr lang="en-US" smtClean="0"/>
              <a:t>Offer class to HQ and the field </a:t>
            </a:r>
          </a:p>
          <a:p>
            <a:pPr lvl="1" defTabSz="914400" eaLnBrk="1" hangingPunct="1">
              <a:spcBef>
                <a:spcPct val="0"/>
              </a:spcBef>
              <a:buFontTx/>
              <a:buChar char="•"/>
            </a:pPr>
            <a:r>
              <a:rPr lang="en-US" smtClean="0"/>
              <a:t>Send broadcast messages to remind employees about the importance of clear writing</a:t>
            </a:r>
          </a:p>
          <a:p>
            <a:pPr lvl="1" defTabSz="914400" eaLnBrk="1" hangingPunct="1">
              <a:spcBef>
                <a:spcPct val="0"/>
              </a:spcBef>
              <a:buFontTx/>
              <a:buChar char="•"/>
            </a:pPr>
            <a:r>
              <a:rPr lang="en-US" smtClean="0"/>
              <a:t>Create an electronic writing guide accessible to workforce</a:t>
            </a:r>
          </a:p>
          <a:p>
            <a:pPr lvl="1" defTabSz="914400" eaLnBrk="1" hangingPunct="1">
              <a:spcBef>
                <a:spcPct val="0"/>
              </a:spcBef>
              <a:buFontTx/>
              <a:buChar char="•"/>
            </a:pPr>
            <a:r>
              <a:rPr lang="en-US" smtClean="0"/>
              <a:t>Make educational videos</a:t>
            </a:r>
          </a:p>
          <a:p>
            <a:pPr lvl="1" defTabSz="914400" eaLnBrk="1" hangingPunct="1">
              <a:spcBef>
                <a:spcPct val="0"/>
              </a:spcBef>
              <a:buFontTx/>
              <a:buChar char="•"/>
            </a:pPr>
            <a:r>
              <a:rPr lang="en-US" smtClean="0"/>
              <a:t>Create a recognition program</a:t>
            </a:r>
          </a:p>
          <a:p>
            <a:pPr defTabSz="914400" eaLnBrk="1" hangingPunct="1">
              <a:spcBef>
                <a:spcPct val="0"/>
              </a:spcBef>
            </a:pPr>
            <a:endParaRPr lang="en-US" smtClean="0"/>
          </a:p>
        </p:txBody>
      </p:sp>
      <p:sp>
        <p:nvSpPr>
          <p:cNvPr id="3481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9730" tIns="44865" rIns="89730" bIns="44865" anchor="b"/>
          <a:lstStyle/>
          <a:p>
            <a:pPr algn="r" defTabSz="896938"/>
            <a:fld id="{735D63DF-1B8D-428A-B613-E784E23B5051}" type="slidenum">
              <a:rPr lang="en-US" sz="1200"/>
              <a:pPr algn="r" defTabSz="896938"/>
              <a:t>13</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lIns="89730" tIns="44865" rIns="89730" bIns="44865" numCol="1" anchor="t" anchorCtr="0" compatLnSpc="1">
            <a:prstTxWarp prst="textNoShape">
              <a:avLst/>
            </a:prstTxWarp>
          </a:bodyPr>
          <a:lstStyle/>
          <a:p>
            <a:pPr defTabSz="914400" eaLnBrk="1" hangingPunct="1">
              <a:spcBef>
                <a:spcPct val="0"/>
              </a:spcBef>
            </a:pPr>
            <a:endParaRPr lang="en-US" smtClean="0"/>
          </a:p>
          <a:p>
            <a:pPr defTabSz="914400" eaLnBrk="1" hangingPunct="1">
              <a:spcBef>
                <a:spcPct val="0"/>
              </a:spcBef>
            </a:pPr>
            <a:r>
              <a:rPr lang="en-US" smtClean="0"/>
              <a:t>Key Plain Language Techniques</a:t>
            </a:r>
          </a:p>
          <a:p>
            <a:pPr defTabSz="914400" eaLnBrk="1" hangingPunct="1">
              <a:spcBef>
                <a:spcPct val="0"/>
              </a:spcBef>
            </a:pPr>
            <a:endParaRPr lang="en-US" smtClean="0"/>
          </a:p>
          <a:p>
            <a:pPr lvl="1" defTabSz="914400" eaLnBrk="1" hangingPunct="1">
              <a:spcBef>
                <a:spcPct val="0"/>
              </a:spcBef>
              <a:buFontTx/>
              <a:buChar char="•"/>
            </a:pPr>
            <a:r>
              <a:rPr lang="en-US" smtClean="0"/>
              <a:t>Identify and Write for Your Audience – </a:t>
            </a:r>
          </a:p>
          <a:p>
            <a:pPr lvl="1" defTabSz="914400" eaLnBrk="1" hangingPunct="1">
              <a:spcBef>
                <a:spcPct val="0"/>
              </a:spcBef>
              <a:buFontTx/>
              <a:buChar char="•"/>
            </a:pPr>
            <a:r>
              <a:rPr lang="en-US" smtClean="0"/>
              <a:t>Use Active Voice</a:t>
            </a:r>
          </a:p>
          <a:p>
            <a:pPr lvl="1" defTabSz="914400" eaLnBrk="1" hangingPunct="1">
              <a:spcBef>
                <a:spcPct val="0"/>
              </a:spcBef>
              <a:buFontTx/>
              <a:buChar char="•"/>
            </a:pPr>
            <a:r>
              <a:rPr lang="en-US" smtClean="0"/>
              <a:t>Keep paragraphs and sentences short</a:t>
            </a:r>
          </a:p>
          <a:p>
            <a:pPr lvl="1" defTabSz="914400" eaLnBrk="1" hangingPunct="1">
              <a:spcBef>
                <a:spcPct val="0"/>
              </a:spcBef>
              <a:buFontTx/>
              <a:buChar char="•"/>
            </a:pPr>
            <a:r>
              <a:rPr lang="en-US" smtClean="0"/>
              <a:t>Limit jargon, legalese and acronyms</a:t>
            </a:r>
          </a:p>
          <a:p>
            <a:pPr defTabSz="914400" eaLnBrk="1" hangingPunct="1">
              <a:spcBef>
                <a:spcPct val="0"/>
              </a:spcBef>
            </a:pPr>
            <a:endParaRPr lang="en-US" smtClean="0"/>
          </a:p>
        </p:txBody>
      </p:sp>
      <p:sp>
        <p:nvSpPr>
          <p:cNvPr id="3686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9730" tIns="44865" rIns="89730" bIns="44865" anchor="b"/>
          <a:lstStyle/>
          <a:p>
            <a:pPr algn="r" defTabSz="896938"/>
            <a:fld id="{37B43D4C-4C71-4EA1-B77E-D1F1CAC71A3A}" type="slidenum">
              <a:rPr lang="en-US" sz="1200"/>
              <a:pPr algn="r" defTabSz="896938"/>
              <a:t>14</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lIns="89730" tIns="44865" rIns="89730" bIns="44865" numCol="1" anchor="t" anchorCtr="0" compatLnSpc="1">
            <a:prstTxWarp prst="textNoShape">
              <a:avLst/>
            </a:prstTxWarp>
          </a:bodyPr>
          <a:lstStyle/>
          <a:p>
            <a:pPr defTabSz="914400" eaLnBrk="1" hangingPunct="1">
              <a:spcBef>
                <a:spcPct val="0"/>
              </a:spcBef>
              <a:buFont typeface="Wingdings 2" pitchFamily="18" charset="2"/>
              <a:buNone/>
            </a:pPr>
            <a:r>
              <a:rPr lang="en-US" smtClean="0"/>
              <a:t>Put yourself in your reader’s shoes</a:t>
            </a:r>
          </a:p>
          <a:p>
            <a:pPr lvl="1" defTabSz="914400" eaLnBrk="1" hangingPunct="1">
              <a:spcBef>
                <a:spcPct val="0"/>
              </a:spcBef>
              <a:buFontTx/>
              <a:buChar char="•"/>
            </a:pPr>
            <a:r>
              <a:rPr lang="en-US" smtClean="0"/>
              <a:t>Who is my audience?</a:t>
            </a:r>
          </a:p>
          <a:p>
            <a:pPr lvl="1" defTabSz="914400" eaLnBrk="1" hangingPunct="1">
              <a:spcBef>
                <a:spcPct val="0"/>
              </a:spcBef>
              <a:buFontTx/>
              <a:buChar char="•"/>
            </a:pPr>
            <a:r>
              <a:rPr lang="en-US" smtClean="0"/>
              <a:t>What does my audience need to know?</a:t>
            </a:r>
          </a:p>
          <a:p>
            <a:pPr lvl="1" defTabSz="914400" eaLnBrk="1" hangingPunct="1">
              <a:spcBef>
                <a:spcPct val="0"/>
              </a:spcBef>
              <a:buFontTx/>
              <a:buChar char="•"/>
            </a:pPr>
            <a:r>
              <a:rPr lang="en-US" smtClean="0"/>
              <a:t>What does my audience already know about the subject?</a:t>
            </a:r>
          </a:p>
          <a:p>
            <a:pPr lvl="1" defTabSz="914400" eaLnBrk="1" hangingPunct="1">
              <a:spcBef>
                <a:spcPct val="0"/>
              </a:spcBef>
              <a:buFontTx/>
              <a:buChar char="•"/>
            </a:pPr>
            <a:r>
              <a:rPr lang="en-US" smtClean="0"/>
              <a:t>What questions will my audience have?</a:t>
            </a:r>
          </a:p>
          <a:p>
            <a:pPr defTabSz="914400" eaLnBrk="1" hangingPunct="1">
              <a:spcBef>
                <a:spcPct val="0"/>
              </a:spcBef>
            </a:pPr>
            <a:endParaRPr lang="en-US" smtClean="0"/>
          </a:p>
        </p:txBody>
      </p:sp>
      <p:sp>
        <p:nvSpPr>
          <p:cNvPr id="3891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9730" tIns="44865" rIns="89730" bIns="44865" anchor="b"/>
          <a:lstStyle/>
          <a:p>
            <a:pPr algn="r" defTabSz="896938"/>
            <a:fld id="{88BF59CB-CDFF-4EAC-B354-29265E1F6C34}" type="slidenum">
              <a:rPr lang="en-US" sz="1200"/>
              <a:pPr algn="r" defTabSz="896938"/>
              <a:t>15</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lIns="89730" tIns="44865" rIns="89730" bIns="44865" numCol="1" anchor="t" anchorCtr="0" compatLnSpc="1">
            <a:prstTxWarp prst="textNoShape">
              <a:avLst/>
            </a:prstTxWarp>
          </a:bodyPr>
          <a:lstStyle/>
          <a:p>
            <a:pPr defTabSz="914400" eaLnBrk="1" hangingPunct="1">
              <a:spcBef>
                <a:spcPct val="0"/>
              </a:spcBef>
              <a:buFont typeface="Wingdings 2" pitchFamily="18" charset="2"/>
              <a:buNone/>
            </a:pPr>
            <a:r>
              <a:rPr lang="en-US" smtClean="0"/>
              <a:t>Use ACTIVE VOICE</a:t>
            </a:r>
          </a:p>
          <a:p>
            <a:pPr defTabSz="914400" eaLnBrk="1" hangingPunct="1">
              <a:spcBef>
                <a:spcPct val="0"/>
              </a:spcBef>
              <a:buFont typeface="Wingdings 2" pitchFamily="18" charset="2"/>
              <a:buNone/>
            </a:pPr>
            <a:endParaRPr lang="en-US" smtClean="0"/>
          </a:p>
          <a:p>
            <a:pPr defTabSz="914400" eaLnBrk="1" hangingPunct="1">
              <a:spcBef>
                <a:spcPct val="0"/>
              </a:spcBef>
              <a:buFont typeface="Wingdings 2" pitchFamily="18" charset="2"/>
              <a:buNone/>
            </a:pPr>
            <a:r>
              <a:rPr lang="en-US" smtClean="0"/>
              <a:t>Be transparent!  Show who or what is doing the action upfront. </a:t>
            </a:r>
          </a:p>
          <a:p>
            <a:pPr defTabSz="914400" eaLnBrk="1" hangingPunct="1">
              <a:spcBef>
                <a:spcPct val="0"/>
              </a:spcBef>
              <a:buFont typeface="Wingdings 2" pitchFamily="18" charset="2"/>
              <a:buNone/>
            </a:pPr>
            <a:endParaRPr lang="en-US" smtClean="0"/>
          </a:p>
          <a:p>
            <a:pPr defTabSz="914400" eaLnBrk="1" hangingPunct="1">
              <a:spcBef>
                <a:spcPct val="0"/>
              </a:spcBef>
              <a:buFont typeface="Wingdings 2" pitchFamily="18" charset="2"/>
              <a:buNone/>
            </a:pPr>
            <a:r>
              <a:rPr lang="en-US" smtClean="0"/>
              <a:t>Instead of:  	New regulations were proposed. </a:t>
            </a:r>
          </a:p>
          <a:p>
            <a:pPr defTabSz="914400" eaLnBrk="1" hangingPunct="1">
              <a:spcBef>
                <a:spcPct val="0"/>
              </a:spcBef>
              <a:buFont typeface="Wingdings 2" pitchFamily="18" charset="2"/>
              <a:buNone/>
            </a:pPr>
            <a:endParaRPr lang="en-US" smtClean="0"/>
          </a:p>
          <a:p>
            <a:pPr defTabSz="914400" eaLnBrk="1" hangingPunct="1">
              <a:spcBef>
                <a:spcPct val="0"/>
              </a:spcBef>
              <a:buFont typeface="Wingdings 2" pitchFamily="18" charset="2"/>
              <a:buNone/>
            </a:pPr>
            <a:r>
              <a:rPr lang="en-US" smtClean="0"/>
              <a:t>Use:  The Department of Transportation proposed new regulations. </a:t>
            </a:r>
          </a:p>
          <a:p>
            <a:pPr defTabSz="914400" eaLnBrk="1" hangingPunct="1">
              <a:spcBef>
                <a:spcPct val="0"/>
              </a:spcBef>
            </a:pPr>
            <a:endParaRPr lang="en-US" smtClean="0"/>
          </a:p>
        </p:txBody>
      </p:sp>
      <p:sp>
        <p:nvSpPr>
          <p:cNvPr id="4096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9730" tIns="44865" rIns="89730" bIns="44865" anchor="b"/>
          <a:lstStyle/>
          <a:p>
            <a:pPr algn="r" defTabSz="896938"/>
            <a:fld id="{20B45F3D-DFA1-485D-96B4-CC361BE745D9}" type="slidenum">
              <a:rPr lang="en-US" sz="1200"/>
              <a:pPr algn="r" defTabSz="896938"/>
              <a:t>16</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lIns="89730" tIns="44865" rIns="89730" bIns="44865" numCol="1" anchor="t" anchorCtr="0" compatLnSpc="1">
            <a:prstTxWarp prst="textNoShape">
              <a:avLst/>
            </a:prstTxWarp>
          </a:bodyPr>
          <a:lstStyle/>
          <a:p>
            <a:pPr defTabSz="914400" eaLnBrk="1" hangingPunct="1">
              <a:spcBef>
                <a:spcPct val="0"/>
              </a:spcBef>
              <a:buFont typeface="Wingdings 2" pitchFamily="18" charset="2"/>
              <a:buNone/>
            </a:pPr>
            <a:r>
              <a:rPr lang="en-US" smtClean="0"/>
              <a:t>Active Voice:</a:t>
            </a:r>
          </a:p>
          <a:p>
            <a:pPr defTabSz="914400" eaLnBrk="1" hangingPunct="1">
              <a:spcBef>
                <a:spcPct val="0"/>
              </a:spcBef>
            </a:pPr>
            <a:r>
              <a:rPr lang="en-US" smtClean="0"/>
              <a:t> Eliminates ambiguity:</a:t>
            </a:r>
          </a:p>
          <a:p>
            <a:pPr lvl="1" defTabSz="914400" eaLnBrk="1" hangingPunct="1">
              <a:spcBef>
                <a:spcPct val="0"/>
              </a:spcBef>
            </a:pPr>
            <a:r>
              <a:rPr lang="en-US" smtClean="0"/>
              <a:t>Passive: “It must be done.”</a:t>
            </a:r>
          </a:p>
          <a:p>
            <a:pPr lvl="1" defTabSz="914400" eaLnBrk="1" hangingPunct="1">
              <a:spcBef>
                <a:spcPct val="0"/>
              </a:spcBef>
            </a:pPr>
            <a:r>
              <a:rPr lang="en-US" smtClean="0"/>
              <a:t>Active: “You must do it.” </a:t>
            </a:r>
          </a:p>
          <a:p>
            <a:pPr lvl="1" defTabSz="914400" eaLnBrk="1" hangingPunct="1">
              <a:spcBef>
                <a:spcPct val="0"/>
              </a:spcBef>
              <a:buFont typeface="Wingdings 2" pitchFamily="18" charset="2"/>
              <a:buNone/>
            </a:pPr>
            <a:endParaRPr lang="en-US" smtClean="0"/>
          </a:p>
          <a:p>
            <a:pPr defTabSz="914400" eaLnBrk="1" hangingPunct="1">
              <a:spcBef>
                <a:spcPct val="0"/>
              </a:spcBef>
            </a:pPr>
            <a:r>
              <a:rPr lang="en-US" sz="2800" smtClean="0"/>
              <a:t>Emphasizes important messages</a:t>
            </a:r>
          </a:p>
          <a:p>
            <a:pPr lvl="1" defTabSz="914400" eaLnBrk="1" hangingPunct="1">
              <a:spcBef>
                <a:spcPct val="0"/>
              </a:spcBef>
            </a:pPr>
            <a:r>
              <a:rPr lang="en-US" smtClean="0"/>
              <a:t>Passive: “O-ring temperature will be achieved at 32 degrees</a:t>
            </a:r>
          </a:p>
          <a:p>
            <a:pPr lvl="1" defTabSz="914400" eaLnBrk="1" hangingPunct="1">
              <a:spcBef>
                <a:spcPct val="0"/>
              </a:spcBef>
            </a:pPr>
            <a:r>
              <a:rPr lang="en-US" smtClean="0"/>
              <a:t>Active: “The O-rings will fail at 32 degrees.”</a:t>
            </a:r>
          </a:p>
          <a:p>
            <a:pPr defTabSz="914400" eaLnBrk="1" hangingPunct="1">
              <a:spcBef>
                <a:spcPct val="0"/>
              </a:spcBef>
            </a:pPr>
            <a:endParaRPr lang="en-US" smtClean="0"/>
          </a:p>
        </p:txBody>
      </p:sp>
      <p:sp>
        <p:nvSpPr>
          <p:cNvPr id="4301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9730" tIns="44865" rIns="89730" bIns="44865" anchor="b"/>
          <a:lstStyle/>
          <a:p>
            <a:pPr algn="r" defTabSz="896938"/>
            <a:fld id="{C52A75BD-83B6-44B1-93F2-BAB26D951665}" type="slidenum">
              <a:rPr lang="en-US" sz="1200"/>
              <a:pPr algn="r" defTabSz="896938"/>
              <a:t>17</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lIns="89730" tIns="44865" rIns="89730" bIns="44865" numCol="1" anchor="t" anchorCtr="0" compatLnSpc="1">
            <a:prstTxWarp prst="textNoShape">
              <a:avLst/>
            </a:prstTxWarp>
          </a:bodyPr>
          <a:lstStyle/>
          <a:p>
            <a:pPr defTabSz="914400" eaLnBrk="1" hangingPunct="1">
              <a:spcBef>
                <a:spcPct val="0"/>
              </a:spcBef>
            </a:pPr>
            <a:r>
              <a:rPr lang="en-US" smtClean="0"/>
              <a:t>Avoid obscure and archaic language </a:t>
            </a:r>
          </a:p>
          <a:p>
            <a:pPr lvl="1" defTabSz="914400" eaLnBrk="1" hangingPunct="1">
              <a:spcBef>
                <a:spcPct val="0"/>
              </a:spcBef>
            </a:pPr>
            <a:r>
              <a:rPr lang="en-US" smtClean="0"/>
              <a:t>Example: Hereby, Wherefore, ab initio</a:t>
            </a:r>
          </a:p>
          <a:p>
            <a:pPr defTabSz="914400" eaLnBrk="1" hangingPunct="1">
              <a:spcBef>
                <a:spcPct val="0"/>
              </a:spcBef>
            </a:pPr>
            <a:r>
              <a:rPr lang="en-US" smtClean="0"/>
              <a:t>Use language your audience is familiar with</a:t>
            </a:r>
          </a:p>
          <a:p>
            <a:pPr lvl="1" defTabSz="914400" eaLnBrk="1" hangingPunct="1">
              <a:spcBef>
                <a:spcPct val="0"/>
              </a:spcBef>
            </a:pPr>
            <a:r>
              <a:rPr lang="en-US" smtClean="0"/>
              <a:t>Instead of: The patient is being given positive-pressure ventilatory support. </a:t>
            </a:r>
          </a:p>
          <a:p>
            <a:pPr lvl="1" defTabSz="914400" eaLnBrk="1" hangingPunct="1">
              <a:spcBef>
                <a:spcPct val="0"/>
              </a:spcBef>
            </a:pPr>
            <a:r>
              <a:rPr lang="en-US" smtClean="0"/>
              <a:t>Use: The patient is on a respirator. </a:t>
            </a:r>
          </a:p>
          <a:p>
            <a:pPr defTabSz="914400" eaLnBrk="1" hangingPunct="1">
              <a:spcBef>
                <a:spcPct val="0"/>
              </a:spcBef>
            </a:pPr>
            <a:r>
              <a:rPr lang="en-US" smtClean="0"/>
              <a:t>Define your acronyms </a:t>
            </a:r>
          </a:p>
          <a:p>
            <a:pPr lvl="1" defTabSz="914400" eaLnBrk="1" hangingPunct="1">
              <a:spcBef>
                <a:spcPct val="0"/>
              </a:spcBef>
            </a:pPr>
            <a:r>
              <a:rPr lang="en-US" smtClean="0"/>
              <a:t>You may use your Transportation Worker Identification Credential (TWIC) at airport checkpoints. </a:t>
            </a:r>
          </a:p>
          <a:p>
            <a:pPr defTabSz="914400" eaLnBrk="1" hangingPunct="1">
              <a:spcBef>
                <a:spcPct val="0"/>
              </a:spcBef>
            </a:pPr>
            <a:endParaRPr lang="en-US" smtClean="0"/>
          </a:p>
        </p:txBody>
      </p:sp>
      <p:sp>
        <p:nvSpPr>
          <p:cNvPr id="4710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9730" tIns="44865" rIns="89730" bIns="44865" anchor="b"/>
          <a:lstStyle/>
          <a:p>
            <a:pPr algn="r" defTabSz="896938"/>
            <a:fld id="{CA4C25DF-980A-4A44-AE7D-0BB409AAB824}" type="slidenum">
              <a:rPr lang="en-US" sz="1200"/>
              <a:pPr algn="r" defTabSz="896938"/>
              <a:t>20</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E9836A1-E452-4B9A-A2EF-E434328D31DE}" type="slidenum">
              <a:rPr lang="en-US" sz="1200">
                <a:latin typeface="Calibri" pitchFamily="34" charset="0"/>
              </a:rPr>
              <a:pPr algn="r"/>
              <a:t>28</a:t>
            </a:fld>
            <a:endParaRPr lang="en-US"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D4F8ECE-0B63-4881-B582-592F5CEAB24F}" type="slidenum">
              <a:rPr lang="en-US" sz="1200">
                <a:latin typeface="Calibri" pitchFamily="34" charset="0"/>
              </a:rPr>
              <a:pPr algn="r"/>
              <a:t>29</a:t>
            </a:fld>
            <a:endParaRPr lang="en-US"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1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9C19FC7-9973-4E3E-99D5-A90DE0FA4FD6}" type="slidenum">
              <a:rPr lang="en-US" sz="1200">
                <a:latin typeface="Calibri" pitchFamily="34" charset="0"/>
              </a:rPr>
              <a:pPr algn="r"/>
              <a:t>30</a:t>
            </a:fld>
            <a:endParaRPr lang="en-US"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239529F-833A-4F2A-9295-52501AAFF422}" type="slidenum">
              <a:rPr lang="en-US" sz="1200">
                <a:latin typeface="Calibri" pitchFamily="34" charset="0"/>
              </a:rPr>
              <a:pPr algn="r"/>
              <a:t>31</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lIns="89730" tIns="44865" rIns="89730" bIns="44865" numCol="1" anchor="t" anchorCtr="0" compatLnSpc="1">
            <a:prstTxWarp prst="textNoShape">
              <a:avLst/>
            </a:prstTxWarp>
          </a:bodyPr>
          <a:lstStyle/>
          <a:p>
            <a:pPr defTabSz="914400" eaLnBrk="1" hangingPunct="1">
              <a:spcBef>
                <a:spcPct val="0"/>
              </a:spcBef>
              <a:buFont typeface="Wingdings 2" pitchFamily="18" charset="2"/>
              <a:buNone/>
            </a:pPr>
            <a:r>
              <a:rPr lang="en-US" b="1" smtClean="0"/>
              <a:t>What does my agency need to do?</a:t>
            </a:r>
          </a:p>
          <a:p>
            <a:pPr defTabSz="914400" eaLnBrk="1" hangingPunct="1">
              <a:spcBef>
                <a:spcPct val="0"/>
              </a:spcBef>
            </a:pPr>
            <a:r>
              <a:rPr lang="en-US" smtClean="0"/>
              <a:t>Create a plain writing section of its website — we've already written model language for you to use. </a:t>
            </a:r>
          </a:p>
          <a:p>
            <a:pPr defTabSz="914400" eaLnBrk="1" hangingPunct="1">
              <a:spcBef>
                <a:spcPct val="0"/>
              </a:spcBef>
            </a:pPr>
            <a:endParaRPr lang="en-US" smtClean="0"/>
          </a:p>
          <a:p>
            <a:pPr defTabSz="914400" eaLnBrk="1" hangingPunct="1">
              <a:spcBef>
                <a:spcPct val="0"/>
              </a:spcBef>
            </a:pPr>
            <a:r>
              <a:rPr lang="en-US" smtClean="0"/>
              <a:t>Follow OMB–issued Guidance. </a:t>
            </a:r>
          </a:p>
          <a:p>
            <a:pPr defTabSz="914400" eaLnBrk="1" hangingPunct="1">
              <a:spcBef>
                <a:spcPct val="0"/>
              </a:spcBef>
            </a:pPr>
            <a:r>
              <a:rPr lang="en-US" smtClean="0"/>
              <a:t>Create plain writing guidance.</a:t>
            </a:r>
          </a:p>
          <a:p>
            <a:pPr lvl="1" defTabSz="914400" eaLnBrk="1" hangingPunct="1">
              <a:spcBef>
                <a:spcPct val="0"/>
              </a:spcBef>
            </a:pPr>
            <a:r>
              <a:rPr lang="en-US" smtClean="0"/>
              <a:t>Agencies may follow the </a:t>
            </a:r>
            <a:r>
              <a:rPr lang="en-US" smtClean="0">
                <a:hlinkClick r:id="rId3"/>
              </a:rPr>
              <a:t>Federal Plain Language Guidelines</a:t>
            </a:r>
            <a:r>
              <a:rPr lang="en-US" smtClean="0"/>
              <a:t>.</a:t>
            </a:r>
          </a:p>
          <a:p>
            <a:pPr defTabSz="914400" eaLnBrk="1" hangingPunct="1">
              <a:spcBef>
                <a:spcPct val="0"/>
              </a:spcBef>
            </a:pPr>
            <a:endParaRPr lang="en-US" smtClean="0"/>
          </a:p>
        </p:txBody>
      </p:sp>
      <p:sp>
        <p:nvSpPr>
          <p:cNvPr id="1843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9730" tIns="44865" rIns="89730" bIns="44865" anchor="b"/>
          <a:lstStyle/>
          <a:p>
            <a:pPr algn="r" defTabSz="896938"/>
            <a:fld id="{ACA9B82D-996F-489B-ADFC-14C8A45FE2BE}" type="slidenum">
              <a:rPr lang="en-US" sz="1200"/>
              <a:pPr algn="r" defTabSz="896938"/>
              <a:t>5</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523852C-4DDA-4365-BC20-012C6ABC9E8D}" type="slidenum">
              <a:rPr lang="en-US" sz="1200">
                <a:latin typeface="Calibri" pitchFamily="34" charset="0"/>
              </a:rPr>
              <a:pPr algn="r"/>
              <a:t>32</a:t>
            </a:fld>
            <a:endParaRPr lang="en-US" sz="12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5EC91E6-38F8-4546-ABB9-6CBB433F5B1F}" type="slidenum">
              <a:rPr lang="en-US" sz="1200">
                <a:latin typeface="Calibri" pitchFamily="34" charset="0"/>
              </a:rPr>
              <a:pPr algn="r"/>
              <a:t>33</a:t>
            </a:fld>
            <a:endParaRPr lang="en-US" sz="12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473EE5E-EAB3-4663-A792-00853098B3C5}" type="slidenum">
              <a:rPr lang="en-US" sz="1200">
                <a:latin typeface="Calibri" pitchFamily="34" charset="0"/>
              </a:rPr>
              <a:pPr algn="r"/>
              <a:t>34</a:t>
            </a:fld>
            <a:endParaRPr lang="en-US" sz="12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5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9DF6422-C430-49F3-8717-EE4066EC94AF}" type="slidenum">
              <a:rPr lang="en-US" sz="1200">
                <a:latin typeface="Calibri" pitchFamily="34" charset="0"/>
              </a:rPr>
              <a:pPr algn="r"/>
              <a:t>35</a:t>
            </a:fld>
            <a:endParaRPr lang="en-US" sz="12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38CB492-0672-473B-BCBE-443F8B150B84}" type="slidenum">
              <a:rPr lang="en-US" sz="1200">
                <a:latin typeface="Calibri" pitchFamily="34" charset="0"/>
              </a:rPr>
              <a:pPr algn="r"/>
              <a:t>36</a:t>
            </a:fld>
            <a:endParaRPr lang="en-US" sz="120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9EB0A3E-D140-44F9-9BB1-CE9D5D61F5F9}" type="slidenum">
              <a:rPr lang="en-US" sz="1200">
                <a:latin typeface="Calibri" pitchFamily="34" charset="0"/>
              </a:rPr>
              <a:pPr algn="r"/>
              <a:t>37</a:t>
            </a:fld>
            <a:endParaRPr lang="en-US" sz="120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3E67F4B-F8D9-4F82-8E4E-21165E669F1A}" type="slidenum">
              <a:rPr lang="en-US" sz="1200">
                <a:latin typeface="Calibri" pitchFamily="34" charset="0"/>
              </a:rPr>
              <a:pPr algn="r"/>
              <a:t>38</a:t>
            </a:fld>
            <a:endParaRPr lang="en-US" sz="120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48C44D9-260D-49D1-B4CD-3E9F16E858A7}" type="slidenum">
              <a:rPr lang="en-US" sz="1200">
                <a:latin typeface="Calibri" pitchFamily="34" charset="0"/>
              </a:rPr>
              <a:pPr algn="r"/>
              <a:t>39</a:t>
            </a:fld>
            <a:endParaRPr lang="en-US" sz="120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TextEdit="1"/>
          </p:cNvSpPr>
          <p:nvPr>
            <p:ph type="sldImg"/>
          </p:nvPr>
        </p:nvSpPr>
        <p:spPr bwMode="auto">
          <a:xfrm>
            <a:off x="2020888" y="515938"/>
            <a:ext cx="2857500" cy="2144712"/>
          </a:xfrm>
          <a:noFill/>
          <a:ln>
            <a:solidFill>
              <a:srgbClr val="000000"/>
            </a:solidFill>
            <a:miter lim="800000"/>
            <a:headEnd/>
            <a:tailEnd/>
          </a:ln>
        </p:spPr>
      </p:sp>
      <p:sp>
        <p:nvSpPr>
          <p:cNvPr id="82946" name="Rectangle 3"/>
          <p:cNvSpPr>
            <a:spLocks noGrp="1"/>
          </p:cNvSpPr>
          <p:nvPr>
            <p:ph type="body" idx="1"/>
          </p:nvPr>
        </p:nvSpPr>
        <p:spPr bwMode="auto">
          <a:xfrm>
            <a:off x="798513" y="2773363"/>
            <a:ext cx="5486400" cy="6176962"/>
          </a:xfrm>
          <a:noFill/>
        </p:spPr>
        <p:txBody>
          <a:bodyPr wrap="square" numCol="1" anchor="t" anchorCtr="0" compatLnSpc="1">
            <a:prstTxWarp prst="textNoShape">
              <a:avLst/>
            </a:prstTxWarp>
          </a:bodyPr>
          <a:lstStyle/>
          <a:p>
            <a:pPr eaLnBrk="1" hangingPunct="1">
              <a:spcBef>
                <a:spcPct val="0"/>
              </a:spcBef>
            </a:pPr>
            <a:r>
              <a:rPr lang="en-US" smtClean="0">
                <a:ea typeface="ＭＳ Ｐゴシック"/>
                <a:cs typeface="ＭＳ Ｐゴシック"/>
              </a:rPr>
              <a:t>There’s been a lot of great usability work happening so far this year, and I’ve spoken to several of you and understand a lot of programs have plans to do user research or other usability activities later this year.  </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(READ SLIDE)</a:t>
            </a:r>
          </a:p>
          <a:p>
            <a:pPr eaLnBrk="1" hangingPunct="1">
              <a:spcBef>
                <a:spcPct val="0"/>
              </a:spcBef>
            </a:pPr>
            <a:endParaRPr lang="en-US" smtClean="0">
              <a:ea typeface="ＭＳ Ｐゴシック"/>
              <a:cs typeface="ＭＳ Ｐゴシック"/>
            </a:endParaRPr>
          </a:p>
          <a:p>
            <a:pPr eaLnBrk="1" hangingPunct="1">
              <a:spcBef>
                <a:spcPct val="0"/>
              </a:spcBef>
              <a:buFontTx/>
              <a:buChar char="•"/>
            </a:pPr>
            <a:r>
              <a:rPr lang="en-US" smtClean="0">
                <a:ea typeface="ＭＳ Ｐゴシック"/>
                <a:cs typeface="ＭＳ Ｐゴシック"/>
              </a:rPr>
              <a:t>9 out of 10 programs (not wind)</a:t>
            </a:r>
          </a:p>
          <a:p>
            <a:pPr eaLnBrk="1" hangingPunct="1">
              <a:spcBef>
                <a:spcPct val="0"/>
              </a:spcBef>
              <a:buFontTx/>
              <a:buChar char="•"/>
            </a:pPr>
            <a:r>
              <a:rPr lang="en-US" smtClean="0">
                <a:ea typeface="ＭＳ Ｐゴシック"/>
                <a:cs typeface="ＭＳ Ｐゴシック"/>
              </a:rPr>
              <a:t>Use research (biomass, buildings, Energy Savers, Geothermal); others thinking about surveys, and several looking at statistics and Information Center reports to see what they can learn about their users.</a:t>
            </a:r>
          </a:p>
          <a:p>
            <a:pPr eaLnBrk="1" hangingPunct="1">
              <a:spcBef>
                <a:spcPct val="0"/>
              </a:spcBef>
              <a:buFontTx/>
              <a:buChar char="•"/>
            </a:pPr>
            <a:r>
              <a:rPr lang="en-US" smtClean="0">
                <a:ea typeface="ＭＳ Ｐゴシック"/>
                <a:cs typeface="ＭＳ Ｐゴシック"/>
              </a:rPr>
              <a:t>Ux studies (ITP, Solar completed; CTS, library, Energy Savers, Solar)</a:t>
            </a:r>
          </a:p>
          <a:p>
            <a:pPr eaLnBrk="1" hangingPunct="1">
              <a:spcBef>
                <a:spcPct val="0"/>
              </a:spcBef>
              <a:buFontTx/>
              <a:buChar char="•"/>
            </a:pPr>
            <a:r>
              <a:rPr lang="en-US" smtClean="0">
                <a:ea typeface="ＭＳ Ｐゴシック"/>
                <a:cs typeface="ＭＳ Ｐゴシック"/>
              </a:rPr>
              <a:t>Card sorting (Comm standards, buildings)</a:t>
            </a:r>
          </a:p>
          <a:p>
            <a:pPr eaLnBrk="1" hangingPunct="1">
              <a:spcBef>
                <a:spcPct val="0"/>
              </a:spcBef>
              <a:buFontTx/>
              <a:buChar char="•"/>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I really appreciate the fact that many of you have been so good about looping me into your plans for usability and user research work.</a:t>
            </a:r>
          </a:p>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TextEdit="1"/>
          </p:cNvSpPr>
          <p:nvPr>
            <p:ph type="sldImg"/>
          </p:nvPr>
        </p:nvSpPr>
        <p:spPr bwMode="auto">
          <a:xfrm>
            <a:off x="2020888" y="515938"/>
            <a:ext cx="2857500" cy="2144712"/>
          </a:xfrm>
          <a:noFill/>
          <a:ln>
            <a:solidFill>
              <a:srgbClr val="000000"/>
            </a:solidFill>
            <a:miter lim="800000"/>
            <a:headEnd/>
            <a:tailEnd/>
          </a:ln>
        </p:spPr>
      </p:sp>
      <p:sp>
        <p:nvSpPr>
          <p:cNvPr id="84994" name="Rectangle 3"/>
          <p:cNvSpPr>
            <a:spLocks noGrp="1"/>
          </p:cNvSpPr>
          <p:nvPr>
            <p:ph type="body" idx="1"/>
          </p:nvPr>
        </p:nvSpPr>
        <p:spPr bwMode="auto">
          <a:xfrm>
            <a:off x="798513" y="2773363"/>
            <a:ext cx="5486400" cy="6176962"/>
          </a:xfrm>
          <a:noFill/>
        </p:spPr>
        <p:txBody>
          <a:bodyPr wrap="square" numCol="1" anchor="t" anchorCtr="0" compatLnSpc="1">
            <a:prstTxWarp prst="textNoShape">
              <a:avLst/>
            </a:prstTxWarp>
          </a:bodyPr>
          <a:lstStyle/>
          <a:p>
            <a:pPr eaLnBrk="1" hangingPunct="1">
              <a:spcBef>
                <a:spcPct val="0"/>
              </a:spcBef>
            </a:pPr>
            <a:r>
              <a:rPr lang="en-US" smtClean="0">
                <a:ea typeface="ＭＳ Ｐゴシック"/>
                <a:cs typeface="ＭＳ Ｐゴシック"/>
              </a:rPr>
              <a:t>There have been some questions from a couple folks recently about the specifics of TAO’s usability consulting services, so I thought it might be helpful to share that information with everyone, so we’re all on the same page.</a:t>
            </a:r>
          </a:p>
          <a:p>
            <a:pPr eaLnBrk="1" hangingPunct="1">
              <a:spcBef>
                <a:spcPct val="0"/>
              </a:spcBef>
            </a:pPr>
            <a:endParaRPr lang="en-US" smtClean="0">
              <a:ea typeface="ＭＳ Ｐゴシック"/>
              <a:cs typeface="ＭＳ Ｐゴシック"/>
            </a:endParaRPr>
          </a:p>
          <a:p>
            <a:pPr eaLnBrk="1" hangingPunct="1"/>
            <a:r>
              <a:rPr lang="en-US" smtClean="0">
                <a:ea typeface="ＭＳ Ｐゴシック"/>
                <a:cs typeface="ＭＳ Ｐゴシック"/>
              </a:rPr>
              <a:t>TAO has two goals with regard to usability:</a:t>
            </a:r>
          </a:p>
          <a:p>
            <a:pPr eaLnBrk="1" hangingPunct="1"/>
            <a:r>
              <a:rPr lang="en-US" smtClean="0">
                <a:ea typeface="ＭＳ Ｐゴシック"/>
                <a:cs typeface="ＭＳ Ｐゴシック"/>
              </a:rPr>
              <a:t> </a:t>
            </a:r>
          </a:p>
          <a:p>
            <a:pPr eaLnBrk="1" hangingPunct="1"/>
            <a:r>
              <a:rPr lang="en-US" smtClean="0">
                <a:ea typeface="ＭＳ Ｐゴシック"/>
                <a:cs typeface="ＭＳ Ｐゴシック"/>
              </a:rPr>
              <a:t>(READ GOALS)</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To help achieve these goals, TAO provides a number of different resources as well as my time in helping to facilitate the usability efforts that are happening across EERE.  (READ BULLETS)</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Access to online tools (Crazy Egg, Tree Jack, Web Sort, Survey Gizmo) – TAO takes care of the cost of these tools, I can train you on how to use them, and in addition, we have an expert on staff now who can build your surveys out for you in our standard template to make that process easier for you.</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I can provide Templates and examples for you so you aren’t starting from scratch in developing survey questions or user profiles, for example. </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I offer one on one mentoring and group training on usability techniques.</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I have also been asked to provide consultations on usability plans and work products.  This is really in part an effort to ensure that we are all being consist in how we are practicing usability.  It’s also an opportunity for me to share with you what other programs have done and are finding, since that might influence your usability study designs.</a:t>
            </a:r>
          </a:p>
          <a:p>
            <a:pPr eaLnBrk="1" hangingPunct="1">
              <a:spcBef>
                <a:spcPct val="0"/>
              </a:spcBef>
            </a:pPr>
            <a:endParaRPr lang="en-US" smtClean="0">
              <a:ea typeface="ＭＳ Ｐゴシック"/>
              <a:cs typeface="ＭＳ Ｐゴシック"/>
            </a:endParaRPr>
          </a:p>
          <a:p>
            <a:pPr eaLnBrk="1" hangingPunct="1">
              <a:spcBef>
                <a:spcPct val="0"/>
              </a:spcBef>
            </a:pPr>
            <a:endParaRPr lang="en-US" smtClean="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lIns="89730" tIns="44865" rIns="89730" bIns="44865" numCol="1" anchor="t" anchorCtr="0" compatLnSpc="1">
            <a:prstTxWarp prst="textNoShape">
              <a:avLst/>
            </a:prstTxWarp>
          </a:bodyPr>
          <a:lstStyle/>
          <a:p>
            <a:pPr defTabSz="914400" eaLnBrk="1" hangingPunct="1">
              <a:spcBef>
                <a:spcPct val="0"/>
              </a:spcBef>
              <a:buFont typeface="Wingdings 2" pitchFamily="18" charset="2"/>
              <a:buNone/>
            </a:pPr>
            <a:r>
              <a:rPr lang="en-US" smtClean="0"/>
              <a:t>Under the Act OMB must issue guidance for the Act by April 13, 2011 </a:t>
            </a:r>
          </a:p>
          <a:p>
            <a:pPr defTabSz="914400" eaLnBrk="1" hangingPunct="1">
              <a:spcBef>
                <a:spcPct val="0"/>
              </a:spcBef>
            </a:pPr>
            <a:endParaRPr lang="en-US" smtClean="0"/>
          </a:p>
          <a:p>
            <a:pPr defTabSz="914400" eaLnBrk="1" hangingPunct="1">
              <a:spcBef>
                <a:spcPct val="0"/>
              </a:spcBef>
            </a:pPr>
            <a:endParaRPr lang="en-US" smtClean="0"/>
          </a:p>
          <a:p>
            <a:pPr defTabSz="914400" eaLnBrk="1" hangingPunct="1">
              <a:spcBef>
                <a:spcPct val="0"/>
              </a:spcBef>
            </a:pPr>
            <a:r>
              <a:rPr lang="en-US" smtClean="0"/>
              <a:t>OMB has issued preliminary guidance on the Act – Nick will be discussing it.  I’ll just mention that it is posted on plainlanguage.gov.</a:t>
            </a:r>
          </a:p>
          <a:p>
            <a:pPr defTabSz="914400" eaLnBrk="1" hangingPunct="1">
              <a:spcBef>
                <a:spcPct val="0"/>
              </a:spcBef>
            </a:pPr>
            <a:endParaRPr lang="en-US" smtClean="0"/>
          </a:p>
          <a:p>
            <a:pPr defTabSz="914400" eaLnBrk="1" hangingPunct="1">
              <a:spcBef>
                <a:spcPct val="0"/>
              </a:spcBef>
            </a:pPr>
            <a:endParaRPr lang="en-US" smtClean="0"/>
          </a:p>
          <a:p>
            <a:pPr defTabSz="914400" eaLnBrk="1" hangingPunct="1">
              <a:spcBef>
                <a:spcPct val="0"/>
              </a:spcBef>
            </a:pPr>
            <a:r>
              <a:rPr lang="en-US" smtClean="0"/>
              <a:t>For specific plain writing guidance use:</a:t>
            </a:r>
          </a:p>
          <a:p>
            <a:pPr defTabSz="914400" eaLnBrk="1" hangingPunct="1">
              <a:spcBef>
                <a:spcPct val="0"/>
              </a:spcBef>
            </a:pPr>
            <a:r>
              <a:rPr lang="en-US" smtClean="0"/>
              <a:t>	your agency’s internal plain language guidance OR</a:t>
            </a:r>
          </a:p>
          <a:p>
            <a:pPr defTabSz="914400" eaLnBrk="1" hangingPunct="1">
              <a:spcBef>
                <a:spcPct val="0"/>
              </a:spcBef>
            </a:pPr>
            <a:r>
              <a:rPr lang="en-US" smtClean="0"/>
              <a:t>	the Federal Plain Language Guidelines found on PLAIN’s web site – plainlanguage.gov</a:t>
            </a:r>
          </a:p>
          <a:p>
            <a:pPr defTabSz="914400" eaLnBrk="1" hangingPunct="1">
              <a:spcBef>
                <a:spcPct val="0"/>
              </a:spcBef>
            </a:pPr>
            <a:endParaRPr lang="en-US" smtClean="0"/>
          </a:p>
          <a:p>
            <a:pPr defTabSz="914400" eaLnBrk="1" hangingPunct="1">
              <a:spcBef>
                <a:spcPct val="0"/>
              </a:spcBef>
            </a:pPr>
            <a:endParaRPr lang="en-US" smtClean="0"/>
          </a:p>
        </p:txBody>
      </p:sp>
      <p:sp>
        <p:nvSpPr>
          <p:cNvPr id="2048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9730" tIns="44865" rIns="89730" bIns="44865" anchor="b"/>
          <a:lstStyle/>
          <a:p>
            <a:pPr algn="r" defTabSz="896938"/>
            <a:fld id="{69BEFC03-EEAD-4F6B-AAF1-44FC6FD446C9}" type="slidenum">
              <a:rPr lang="en-US" sz="1200"/>
              <a:pPr algn="r" defTabSz="896938"/>
              <a:t>6</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bwMode="auto">
          <a:xfrm>
            <a:off x="2020888" y="515938"/>
            <a:ext cx="2857500" cy="2144712"/>
          </a:xfrm>
          <a:noFill/>
          <a:ln>
            <a:solidFill>
              <a:srgbClr val="000000"/>
            </a:solidFill>
            <a:miter lim="800000"/>
            <a:headEnd/>
            <a:tailEnd/>
          </a:ln>
        </p:spPr>
      </p:sp>
      <p:sp>
        <p:nvSpPr>
          <p:cNvPr id="87042" name="Rectangle 3"/>
          <p:cNvSpPr>
            <a:spLocks noGrp="1"/>
          </p:cNvSpPr>
          <p:nvPr>
            <p:ph type="body" idx="1"/>
          </p:nvPr>
        </p:nvSpPr>
        <p:spPr bwMode="auto">
          <a:xfrm>
            <a:off x="798513" y="2773363"/>
            <a:ext cx="5486400" cy="6176962"/>
          </a:xfrm>
          <a:noFill/>
        </p:spPr>
        <p:txBody>
          <a:bodyPr wrap="square" numCol="1" anchor="t" anchorCtr="0" compatLnSpc="1">
            <a:prstTxWarp prst="textNoShape">
              <a:avLst/>
            </a:prstTxWarp>
          </a:bodyPr>
          <a:lstStyle/>
          <a:p>
            <a:pPr eaLnBrk="1" hangingPunct="1">
              <a:spcBef>
                <a:spcPct val="0"/>
              </a:spcBef>
            </a:pPr>
            <a:r>
              <a:rPr lang="en-US" smtClean="0">
                <a:ea typeface="ＭＳ Ｐゴシック"/>
                <a:cs typeface="ＭＳ Ｐゴシック"/>
              </a:rPr>
              <a:t>So to help me help you, what we’re asking you to do is keep me in the loop when you’re planning and doing your usability work. </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At the very minimum, please plan to check in with me:</a:t>
            </a:r>
          </a:p>
          <a:p>
            <a:pPr eaLnBrk="1" hangingPunct="1">
              <a:spcBef>
                <a:spcPct val="0"/>
              </a:spcBef>
              <a:buFontTx/>
              <a:buChar char="•"/>
            </a:pPr>
            <a:r>
              <a:rPr lang="en-US" smtClean="0">
                <a:ea typeface="ＭＳ Ｐゴシック"/>
                <a:cs typeface="ＭＳ Ｐゴシック"/>
              </a:rPr>
              <a:t>when you are in the process of fleshing out your usability or user research plans; </a:t>
            </a:r>
          </a:p>
          <a:p>
            <a:pPr eaLnBrk="1" hangingPunct="1">
              <a:spcBef>
                <a:spcPct val="0"/>
              </a:spcBef>
              <a:buFontTx/>
              <a:buChar char="•"/>
            </a:pPr>
            <a:r>
              <a:rPr lang="en-US" smtClean="0">
                <a:ea typeface="ＭＳ Ｐゴシック"/>
                <a:cs typeface="ＭＳ Ｐゴシック"/>
              </a:rPr>
              <a:t>when you have developed work products like card sorting labels, survey questions, or user testing scripts; and </a:t>
            </a:r>
          </a:p>
          <a:p>
            <a:pPr eaLnBrk="1" hangingPunct="1">
              <a:spcBef>
                <a:spcPct val="0"/>
              </a:spcBef>
              <a:buFontTx/>
              <a:buChar char="•"/>
            </a:pPr>
            <a:r>
              <a:rPr lang="en-US" smtClean="0">
                <a:ea typeface="ＭＳ Ｐゴシック"/>
                <a:cs typeface="ＭＳ Ｐゴシック"/>
              </a:rPr>
              <a:t>when you produce reports on your usability efforts.</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I’ll may have some feedback for you on your plans and products; taking my suggestions is optional, but at least this gives me the chance to share knowledge from the experience of other programs with you.   </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Here’s my contact information, in case you don’t already have it.</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Questions?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lIns="89730" tIns="44865" rIns="89730" bIns="44865" numCol="1" anchor="t" anchorCtr="0" compatLnSpc="1">
            <a:prstTxWarp prst="textNoShape">
              <a:avLst/>
            </a:prstTxWarp>
          </a:bodyPr>
          <a:lstStyle/>
          <a:p>
            <a:pPr defTabSz="914400" eaLnBrk="1" hangingPunct="1">
              <a:spcBef>
                <a:spcPct val="0"/>
              </a:spcBef>
              <a:buFont typeface="Wingdings 2" pitchFamily="18" charset="2"/>
              <a:buNone/>
            </a:pPr>
            <a:r>
              <a:rPr lang="en-US" b="1" smtClean="0"/>
              <a:t>By July 13, 2011 agencies must:</a:t>
            </a:r>
          </a:p>
          <a:p>
            <a:pPr defTabSz="914400" eaLnBrk="1" hangingPunct="1">
              <a:spcBef>
                <a:spcPct val="0"/>
              </a:spcBef>
              <a:buFontTx/>
              <a:buChar char="•"/>
            </a:pPr>
            <a:r>
              <a:rPr lang="en-US" smtClean="0"/>
              <a:t>Designate a senior official for "plain writing" </a:t>
            </a:r>
          </a:p>
          <a:p>
            <a:pPr defTabSz="914400" eaLnBrk="1" hangingPunct="1">
              <a:spcBef>
                <a:spcPct val="0"/>
              </a:spcBef>
              <a:buFontTx/>
              <a:buChar char="•"/>
            </a:pPr>
            <a:r>
              <a:rPr lang="en-US" smtClean="0"/>
              <a:t>Explain the Act's requirements to staff </a:t>
            </a:r>
          </a:p>
          <a:p>
            <a:pPr defTabSz="914400" eaLnBrk="1" hangingPunct="1">
              <a:spcBef>
                <a:spcPct val="0"/>
              </a:spcBef>
              <a:buFontTx/>
              <a:buChar char="•"/>
            </a:pPr>
            <a:r>
              <a:rPr lang="en-US" smtClean="0"/>
              <a:t>Train agency staff in plain writing </a:t>
            </a:r>
          </a:p>
          <a:p>
            <a:pPr defTabSz="914400" eaLnBrk="1" hangingPunct="1">
              <a:spcBef>
                <a:spcPct val="0"/>
              </a:spcBef>
              <a:buFontTx/>
              <a:buChar char="•"/>
            </a:pPr>
            <a:r>
              <a:rPr lang="en-US" smtClean="0"/>
              <a:t>Establish a procedure to oversee the implementation of the Act within the agency </a:t>
            </a:r>
          </a:p>
          <a:p>
            <a:pPr defTabSz="914400" eaLnBrk="1" hangingPunct="1">
              <a:spcBef>
                <a:spcPct val="0"/>
              </a:spcBef>
              <a:buFontTx/>
              <a:buChar char="•"/>
            </a:pPr>
            <a:r>
              <a:rPr lang="en-US" smtClean="0"/>
              <a:t>Designate staff as points of contact for the agency plain writing web page </a:t>
            </a:r>
          </a:p>
          <a:p>
            <a:pPr lvl="1" defTabSz="914400" eaLnBrk="1" hangingPunct="1">
              <a:spcBef>
                <a:spcPct val="0"/>
              </a:spcBef>
              <a:buFontTx/>
              <a:buChar char="•"/>
            </a:pPr>
            <a:r>
              <a:rPr lang="en-US" smtClean="0"/>
              <a:t>Web page needs to give the public a way to provide input on:</a:t>
            </a:r>
          </a:p>
          <a:p>
            <a:pPr lvl="2" defTabSz="914400" eaLnBrk="1" hangingPunct="1">
              <a:spcBef>
                <a:spcPct val="0"/>
              </a:spcBef>
              <a:buFontTx/>
              <a:buChar char="•"/>
            </a:pPr>
            <a:r>
              <a:rPr lang="en-US" smtClean="0"/>
              <a:t> its implementation of the Act and</a:t>
            </a:r>
          </a:p>
          <a:p>
            <a:pPr lvl="2" defTabSz="914400" eaLnBrk="1" hangingPunct="1">
              <a:spcBef>
                <a:spcPct val="0"/>
              </a:spcBef>
              <a:buFontTx/>
              <a:buChar char="•"/>
            </a:pPr>
            <a:r>
              <a:rPr lang="en-US" smtClean="0"/>
              <a:t> its reports under the Act</a:t>
            </a:r>
          </a:p>
          <a:p>
            <a:pPr defTabSz="914400" eaLnBrk="1" hangingPunct="1">
              <a:spcBef>
                <a:spcPct val="0"/>
              </a:spcBef>
              <a:buFontTx/>
              <a:buChar char="•"/>
            </a:pPr>
            <a:r>
              <a:rPr lang="en-US" smtClean="0"/>
              <a:t>Post compliance plan for meeting the requirements of the Act on its plain writing web page </a:t>
            </a:r>
          </a:p>
          <a:p>
            <a:pPr defTabSz="914400" eaLnBrk="1" hangingPunct="1">
              <a:spcBef>
                <a:spcPct val="0"/>
              </a:spcBef>
              <a:buFontTx/>
              <a:buChar char="•"/>
            </a:pPr>
            <a:endParaRPr lang="en-US" smtClean="0"/>
          </a:p>
        </p:txBody>
      </p:sp>
      <p:sp>
        <p:nvSpPr>
          <p:cNvPr id="2253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9730" tIns="44865" rIns="89730" bIns="44865" anchor="b"/>
          <a:lstStyle/>
          <a:p>
            <a:pPr algn="r" defTabSz="896938"/>
            <a:fld id="{7DA90CB2-CD4F-422B-912C-0F114599D2CB}" type="slidenum">
              <a:rPr lang="en-US" sz="1200"/>
              <a:pPr algn="r" defTabSz="896938"/>
              <a:t>7</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lIns="89730" tIns="44865" rIns="89730" bIns="44865" numCol="1" anchor="t" anchorCtr="0" compatLnSpc="1">
            <a:prstTxWarp prst="textNoShape">
              <a:avLst/>
            </a:prstTxWarp>
          </a:bodyPr>
          <a:lstStyle/>
          <a:p>
            <a:pPr defTabSz="914400" eaLnBrk="1" hangingPunct="1">
              <a:spcBef>
                <a:spcPct val="0"/>
              </a:spcBef>
              <a:buFont typeface="Wingdings 2" pitchFamily="18" charset="2"/>
              <a:buNone/>
            </a:pPr>
            <a:r>
              <a:rPr lang="en-US" b="1" smtClean="0"/>
              <a:t>Starting October 13, 2011 agencies must:</a:t>
            </a:r>
          </a:p>
          <a:p>
            <a:pPr defTabSz="914400" eaLnBrk="1" hangingPunct="1">
              <a:spcBef>
                <a:spcPct val="0"/>
              </a:spcBef>
            </a:pPr>
            <a:r>
              <a:rPr lang="en-US" smtClean="0"/>
              <a:t>Use plain language in any new or substantially revised document that:</a:t>
            </a:r>
          </a:p>
          <a:p>
            <a:pPr defTabSz="914400" eaLnBrk="1" hangingPunct="1">
              <a:spcBef>
                <a:spcPct val="0"/>
              </a:spcBef>
            </a:pPr>
            <a:endParaRPr lang="en-US" smtClean="0"/>
          </a:p>
          <a:p>
            <a:pPr defTabSz="914400" eaLnBrk="1" hangingPunct="1">
              <a:spcBef>
                <a:spcPct val="0"/>
              </a:spcBef>
            </a:pPr>
            <a:r>
              <a:rPr lang="en-US" smtClean="0"/>
              <a:t>Is needed to get federal benefits or services or for filing taxes, or</a:t>
            </a:r>
          </a:p>
          <a:p>
            <a:pPr defTabSz="914400" eaLnBrk="1" hangingPunct="1">
              <a:spcBef>
                <a:spcPct val="0"/>
              </a:spcBef>
            </a:pPr>
            <a:r>
              <a:rPr lang="en-US" smtClean="0"/>
              <a:t>Provides information about benefits or services, or</a:t>
            </a:r>
          </a:p>
          <a:p>
            <a:pPr defTabSz="914400" eaLnBrk="1" hangingPunct="1">
              <a:spcBef>
                <a:spcPct val="0"/>
              </a:spcBef>
            </a:pPr>
            <a:r>
              <a:rPr lang="en-US" smtClean="0"/>
              <a:t>Explains how to comply with requirements administered or enforced by the federal government</a:t>
            </a:r>
          </a:p>
          <a:p>
            <a:pPr defTabSz="914400" eaLnBrk="1" hangingPunct="1">
              <a:spcBef>
                <a:spcPct val="0"/>
              </a:spcBef>
            </a:pPr>
            <a:endParaRPr lang="en-US" smtClean="0"/>
          </a:p>
          <a:p>
            <a:pPr defTabSz="914400" eaLnBrk="1" hangingPunct="1">
              <a:spcBef>
                <a:spcPct val="0"/>
              </a:spcBef>
            </a:pPr>
            <a:endParaRPr lang="en-US" smtClean="0"/>
          </a:p>
          <a:p>
            <a:pPr defTabSz="914400" eaLnBrk="1" hangingPunct="1">
              <a:spcBef>
                <a:spcPct val="0"/>
              </a:spcBef>
            </a:pPr>
            <a:r>
              <a:rPr lang="en-US" smtClean="0"/>
              <a:t>Write annual compliance reports and post these reports on its plain writing web page.  Pl.gov has a sample page and DoI already has its page posted.</a:t>
            </a:r>
          </a:p>
          <a:p>
            <a:pPr defTabSz="914400" eaLnBrk="1" hangingPunct="1">
              <a:spcBef>
                <a:spcPct val="0"/>
              </a:spcBef>
            </a:pPr>
            <a:endParaRPr lang="en-US" smtClean="0"/>
          </a:p>
        </p:txBody>
      </p:sp>
      <p:sp>
        <p:nvSpPr>
          <p:cNvPr id="2457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9730" tIns="44865" rIns="89730" bIns="44865" anchor="b"/>
          <a:lstStyle/>
          <a:p>
            <a:pPr algn="r" defTabSz="896938"/>
            <a:fld id="{F855F356-B42C-4CD0-BFC7-D2653D8968F4}" type="slidenum">
              <a:rPr lang="en-US" sz="1200"/>
              <a:pPr algn="r" defTabSz="896938"/>
              <a:t>8</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bwMode="auto"/>
        <p:txBody>
          <a:bodyPr wrap="square" lIns="89730" tIns="44865" rIns="89730" bIns="44865" numCol="1" anchor="t" anchorCtr="0" compatLnSpc="1">
            <a:prstTxWarp prst="textNoShape">
              <a:avLst/>
            </a:prstTxWarp>
          </a:bodyPr>
          <a:lstStyle/>
          <a:p>
            <a:pPr defTabSz="914400" eaLnBrk="1" fontAlgn="auto" hangingPunct="1">
              <a:spcBef>
                <a:spcPts val="0"/>
              </a:spcBef>
              <a:spcAft>
                <a:spcPts val="0"/>
              </a:spcAft>
              <a:defRPr/>
            </a:pPr>
            <a:r>
              <a:rPr lang="en-US" dirty="0" smtClean="0"/>
              <a:t>While the Act does not cover regulations, the following Executive Orders emphasize the need for plain language </a:t>
            </a:r>
            <a:r>
              <a:rPr lang="en-US" smtClean="0"/>
              <a:t>in regulations: </a:t>
            </a:r>
            <a:endParaRPr lang="en-US" dirty="0" smtClean="0"/>
          </a:p>
          <a:p>
            <a:pPr defTabSz="914400" eaLnBrk="1" fontAlgn="auto" hangingPunct="1">
              <a:spcBef>
                <a:spcPts val="0"/>
              </a:spcBef>
              <a:spcAft>
                <a:spcPts val="0"/>
              </a:spcAft>
              <a:defRPr/>
            </a:pPr>
            <a:endParaRPr lang="en-US" dirty="0" smtClean="0"/>
          </a:p>
          <a:p>
            <a:pPr marL="0" lvl="1" defTabSz="914400" eaLnBrk="1" fontAlgn="auto" hangingPunct="1">
              <a:spcBef>
                <a:spcPts val="0"/>
              </a:spcBef>
              <a:spcAft>
                <a:spcPts val="0"/>
              </a:spcAft>
              <a:defRPr/>
            </a:pPr>
            <a:r>
              <a:rPr lang="en-US" dirty="0" smtClean="0"/>
              <a:t>         E.O. 13563 says that our regulatory system must ensure that regulations are written in plain language. (Sec. 1 Par. (a)).</a:t>
            </a:r>
          </a:p>
          <a:p>
            <a:pPr defTabSz="914400" eaLnBrk="1" fontAlgn="auto" hangingPunct="1">
              <a:spcBef>
                <a:spcPts val="0"/>
              </a:spcBef>
              <a:spcAft>
                <a:spcPts val="0"/>
              </a:spcAft>
              <a:defRPr/>
            </a:pPr>
            <a:endParaRPr lang="en-US" dirty="0" smtClean="0"/>
          </a:p>
          <a:p>
            <a:pPr lvl="1" defTabSz="914400" eaLnBrk="1" fontAlgn="auto" hangingPunct="1">
              <a:spcBef>
                <a:spcPts val="0"/>
              </a:spcBef>
              <a:spcAft>
                <a:spcPts val="0"/>
              </a:spcAft>
              <a:defRPr/>
            </a:pPr>
            <a:endParaRPr lang="en-US" dirty="0" smtClean="0"/>
          </a:p>
          <a:p>
            <a:pPr lvl="1" defTabSz="914400" eaLnBrk="1" fontAlgn="auto" hangingPunct="1">
              <a:spcBef>
                <a:spcPts val="0"/>
              </a:spcBef>
              <a:spcAft>
                <a:spcPts val="0"/>
              </a:spcAft>
              <a:defRPr/>
            </a:pPr>
            <a:r>
              <a:rPr lang="en-US" dirty="0" smtClean="0"/>
              <a:t>E.O. 12866 Regulatory planning and review - says that regulations must be "simple and easy to understand, with the goal of minimizing uncertainty and litigation..." (Sec. 1, Par. (b)(12)) </a:t>
            </a:r>
          </a:p>
          <a:p>
            <a:pPr lvl="1" defTabSz="914400" eaLnBrk="1" fontAlgn="auto" hangingPunct="1">
              <a:spcBef>
                <a:spcPts val="0"/>
              </a:spcBef>
              <a:spcAft>
                <a:spcPts val="0"/>
              </a:spcAft>
              <a:defRPr/>
            </a:pPr>
            <a:endParaRPr lang="en-US" dirty="0" smtClean="0"/>
          </a:p>
          <a:p>
            <a:pPr lvl="1" defTabSz="914400" eaLnBrk="1" fontAlgn="auto" hangingPunct="1">
              <a:spcBef>
                <a:spcPts val="0"/>
              </a:spcBef>
              <a:spcAft>
                <a:spcPts val="0"/>
              </a:spcAft>
              <a:defRPr/>
            </a:pPr>
            <a:endParaRPr lang="en-US" dirty="0" smtClean="0"/>
          </a:p>
          <a:p>
            <a:pPr lvl="1" defTabSz="914400" eaLnBrk="1" fontAlgn="auto" hangingPunct="1">
              <a:spcBef>
                <a:spcPts val="0"/>
              </a:spcBef>
              <a:spcAft>
                <a:spcPts val="0"/>
              </a:spcAft>
              <a:defRPr/>
            </a:pPr>
            <a:r>
              <a:rPr lang="en-US" dirty="0" smtClean="0"/>
              <a:t>E.O. 12988  Civil Justice Reform says that each regulation must specify its effect "in clear language". (Sec. 3 Par. (b)(2)).</a:t>
            </a:r>
          </a:p>
          <a:p>
            <a:pPr defTabSz="914400" eaLnBrk="1" fontAlgn="auto" hangingPunct="1">
              <a:spcBef>
                <a:spcPts val="0"/>
              </a:spcBef>
              <a:spcAft>
                <a:spcPts val="0"/>
              </a:spcAft>
              <a:defRPr/>
            </a:pPr>
            <a:endParaRPr lang="en-US" dirty="0" smtClean="0"/>
          </a:p>
          <a:p>
            <a:pPr defTabSz="914400" eaLnBrk="1" fontAlgn="auto" hangingPunct="1">
              <a:spcBef>
                <a:spcPts val="0"/>
              </a:spcBef>
              <a:spcAft>
                <a:spcPts val="0"/>
              </a:spcAft>
              <a:defRPr/>
            </a:pPr>
            <a:endParaRPr lang="en-US" dirty="0" smtClean="0"/>
          </a:p>
          <a:p>
            <a:pPr defTabSz="914400" eaLnBrk="1" fontAlgn="auto" hangingPunct="1">
              <a:spcBef>
                <a:spcPts val="0"/>
              </a:spcBef>
              <a:spcAft>
                <a:spcPts val="0"/>
              </a:spcAft>
              <a:defRPr/>
            </a:pPr>
            <a:endParaRPr lang="en-US" dirty="0" smtClean="0"/>
          </a:p>
          <a:p>
            <a:pPr defTabSz="914400" eaLnBrk="1" fontAlgn="auto" hangingPunct="1">
              <a:spcBef>
                <a:spcPts val="0"/>
              </a:spcBef>
              <a:spcAft>
                <a:spcPts val="0"/>
              </a:spcAft>
              <a:defRPr/>
            </a:pPr>
            <a:r>
              <a:rPr lang="en-US" dirty="0" smtClean="0"/>
              <a:t>Best Practices for Federal Agencies – for regulations.gov and Federal Docket Management System (FDMS)</a:t>
            </a:r>
          </a:p>
          <a:p>
            <a:pPr defTabSz="914400" eaLnBrk="1" fontAlgn="auto" hangingPunct="1">
              <a:spcBef>
                <a:spcPts val="0"/>
              </a:spcBef>
              <a:spcAft>
                <a:spcPts val="0"/>
              </a:spcAft>
              <a:defRPr/>
            </a:pPr>
            <a:r>
              <a:rPr lang="en-US" dirty="0" smtClean="0"/>
              <a:t>	states that agencies should use plain writing:</a:t>
            </a:r>
          </a:p>
          <a:p>
            <a:pPr lvl="2" defTabSz="914400" eaLnBrk="1" fontAlgn="auto" hangingPunct="1">
              <a:spcBef>
                <a:spcPts val="0"/>
              </a:spcBef>
              <a:spcAft>
                <a:spcPts val="0"/>
              </a:spcAft>
              <a:buFont typeface="Arial" pitchFamily="34" charset="0"/>
              <a:buChar char="•"/>
              <a:defRPr/>
            </a:pPr>
            <a:r>
              <a:rPr lang="en-US" dirty="0" smtClean="0"/>
              <a:t>In regulatory documents, descriptions, and content to make sure that stakeholders have a clear understanding of agency requirements and intentions, and</a:t>
            </a:r>
          </a:p>
          <a:p>
            <a:pPr lvl="2" defTabSz="914400" eaLnBrk="1" fontAlgn="auto" hangingPunct="1">
              <a:spcBef>
                <a:spcPts val="0"/>
              </a:spcBef>
              <a:spcAft>
                <a:spcPts val="0"/>
              </a:spcAft>
              <a:buFont typeface="Arial" pitchFamily="34" charset="0"/>
              <a:buNone/>
              <a:defRPr/>
            </a:pPr>
            <a:r>
              <a:rPr lang="en-US" dirty="0" smtClean="0"/>
              <a:t>[plain writing should also be used]</a:t>
            </a:r>
          </a:p>
          <a:p>
            <a:pPr lvl="2" defTabSz="914400" eaLnBrk="1" fontAlgn="auto" hangingPunct="1">
              <a:spcBef>
                <a:spcPts val="0"/>
              </a:spcBef>
              <a:spcAft>
                <a:spcPts val="0"/>
              </a:spcAft>
              <a:buFont typeface="Arial" pitchFamily="34" charset="0"/>
              <a:buChar char="•"/>
              <a:defRPr/>
            </a:pPr>
            <a:r>
              <a:rPr lang="en-US" dirty="0" smtClean="0"/>
              <a:t>when conducting detailed analyses, comparisons of alternative solutions, and creating supporting documentation to increase understanding and reduce uncertainty. </a:t>
            </a:r>
          </a:p>
          <a:p>
            <a:pPr lvl="2" defTabSz="914400" eaLnBrk="1" fontAlgn="auto" hangingPunct="1">
              <a:spcBef>
                <a:spcPts val="0"/>
              </a:spcBef>
              <a:spcAft>
                <a:spcPts val="0"/>
              </a:spcAft>
              <a:buFont typeface="Arial" pitchFamily="34" charset="0"/>
              <a:buChar char="•"/>
              <a:defRPr/>
            </a:pPr>
            <a:endParaRPr lang="en-US" dirty="0" smtClean="0"/>
          </a:p>
          <a:p>
            <a:pPr defTabSz="914400" eaLnBrk="1" fontAlgn="auto" hangingPunct="1">
              <a:spcBef>
                <a:spcPts val="0"/>
              </a:spcBef>
              <a:spcAft>
                <a:spcPts val="0"/>
              </a:spcAft>
              <a:defRPr/>
            </a:pPr>
            <a:endParaRPr lang="en-US" dirty="0" smtClean="0"/>
          </a:p>
          <a:p>
            <a:pPr defTabSz="914400" eaLnBrk="1" fontAlgn="auto" hangingPunct="1">
              <a:spcBef>
                <a:spcPts val="0"/>
              </a:spcBef>
              <a:spcAft>
                <a:spcPts val="0"/>
              </a:spcAft>
              <a:defRPr/>
            </a:pPr>
            <a:endParaRPr lang="en-US" dirty="0" smtClean="0"/>
          </a:p>
          <a:p>
            <a:pPr defTabSz="914400" eaLnBrk="1" fontAlgn="auto" hangingPunct="1">
              <a:spcBef>
                <a:spcPts val="0"/>
              </a:spcBef>
              <a:spcAft>
                <a:spcPts val="0"/>
              </a:spcAft>
              <a:defRPr/>
            </a:pPr>
            <a:endParaRPr lang="en-US" dirty="0"/>
          </a:p>
        </p:txBody>
      </p:sp>
      <p:sp>
        <p:nvSpPr>
          <p:cNvPr id="2662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9730" tIns="44865" rIns="89730" bIns="44865" anchor="b"/>
          <a:lstStyle/>
          <a:p>
            <a:pPr algn="r" defTabSz="896938"/>
            <a:fld id="{01F09E86-84EA-43E2-8F8D-901377B91FF8}" type="slidenum">
              <a:rPr lang="en-US" sz="1200"/>
              <a:pPr algn="r" defTabSz="896938"/>
              <a:t>9</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lIns="89730" tIns="44865" rIns="89730" bIns="44865" numCol="1" anchor="t" anchorCtr="0" compatLnSpc="1">
            <a:prstTxWarp prst="textNoShape">
              <a:avLst/>
            </a:prstTxWarp>
          </a:bodyPr>
          <a:lstStyle/>
          <a:p>
            <a:pPr defTabSz="914400" eaLnBrk="1" hangingPunct="1">
              <a:spcBef>
                <a:spcPct val="0"/>
              </a:spcBef>
            </a:pPr>
            <a:r>
              <a:rPr lang="en-US" smtClean="0"/>
              <a:t>Starting a Plain Language Program</a:t>
            </a:r>
          </a:p>
          <a:p>
            <a:pPr defTabSz="914400" eaLnBrk="1" hangingPunct="1">
              <a:spcBef>
                <a:spcPct val="0"/>
              </a:spcBef>
            </a:pPr>
            <a:endParaRPr lang="en-US" smtClean="0"/>
          </a:p>
          <a:p>
            <a:pPr defTabSz="914400" eaLnBrk="1" hangingPunct="1">
              <a:spcBef>
                <a:spcPct val="0"/>
              </a:spcBef>
              <a:buFont typeface="Wingdings 2" pitchFamily="18" charset="2"/>
              <a:buNone/>
            </a:pPr>
            <a:r>
              <a:rPr lang="en-US" smtClean="0"/>
              <a:t>Make it SMART: </a:t>
            </a:r>
          </a:p>
          <a:p>
            <a:pPr lvl="1" defTabSz="914400" eaLnBrk="1" hangingPunct="1">
              <a:spcBef>
                <a:spcPct val="0"/>
              </a:spcBef>
            </a:pPr>
            <a:r>
              <a:rPr lang="en-US" smtClean="0"/>
              <a:t>Specific </a:t>
            </a:r>
          </a:p>
          <a:p>
            <a:pPr lvl="1" defTabSz="914400" eaLnBrk="1" hangingPunct="1">
              <a:spcBef>
                <a:spcPct val="0"/>
              </a:spcBef>
            </a:pPr>
            <a:r>
              <a:rPr lang="en-US" smtClean="0"/>
              <a:t>Measurable</a:t>
            </a:r>
          </a:p>
          <a:p>
            <a:pPr lvl="1" defTabSz="914400" eaLnBrk="1" hangingPunct="1">
              <a:spcBef>
                <a:spcPct val="0"/>
              </a:spcBef>
            </a:pPr>
            <a:r>
              <a:rPr lang="en-US" smtClean="0"/>
              <a:t>Achievable</a:t>
            </a:r>
          </a:p>
          <a:p>
            <a:pPr lvl="1" defTabSz="914400" eaLnBrk="1" hangingPunct="1">
              <a:spcBef>
                <a:spcPct val="0"/>
              </a:spcBef>
            </a:pPr>
            <a:r>
              <a:rPr lang="en-US" smtClean="0"/>
              <a:t>Realistic </a:t>
            </a:r>
          </a:p>
          <a:p>
            <a:pPr lvl="1" defTabSz="914400" eaLnBrk="1" hangingPunct="1">
              <a:spcBef>
                <a:spcPct val="0"/>
              </a:spcBef>
            </a:pPr>
            <a:r>
              <a:rPr lang="en-US" smtClean="0"/>
              <a:t>have a Timeframe </a:t>
            </a:r>
          </a:p>
          <a:p>
            <a:pPr defTabSz="914400" eaLnBrk="1" hangingPunct="1">
              <a:spcBef>
                <a:spcPct val="0"/>
              </a:spcBef>
            </a:pPr>
            <a:endParaRPr lang="en-US" smtClean="0"/>
          </a:p>
        </p:txBody>
      </p:sp>
      <p:sp>
        <p:nvSpPr>
          <p:cNvPr id="2867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9730" tIns="44865" rIns="89730" bIns="44865" anchor="b"/>
          <a:lstStyle/>
          <a:p>
            <a:pPr algn="r" defTabSz="896938"/>
            <a:fld id="{76A24DB9-3683-4823-A5DF-555F44FBA016}" type="slidenum">
              <a:rPr lang="en-US" sz="1200"/>
              <a:pPr algn="r" defTabSz="896938"/>
              <a:t>10</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lIns="89730" tIns="44865" rIns="89730" bIns="44865" numCol="1" anchor="t" anchorCtr="0" compatLnSpc="1">
            <a:prstTxWarp prst="textNoShape">
              <a:avLst/>
            </a:prstTxWarp>
          </a:bodyPr>
          <a:lstStyle/>
          <a:p>
            <a:pPr defTabSz="914400" eaLnBrk="1" hangingPunct="1">
              <a:spcBef>
                <a:spcPct val="0"/>
              </a:spcBef>
            </a:pPr>
            <a:r>
              <a:rPr lang="en-US" smtClean="0"/>
              <a:t>Define Goals Clearly:</a:t>
            </a:r>
          </a:p>
          <a:p>
            <a:pPr defTabSz="914400" eaLnBrk="1" hangingPunct="1">
              <a:spcBef>
                <a:spcPct val="0"/>
              </a:spcBef>
            </a:pPr>
            <a:endParaRPr lang="en-US" smtClean="0"/>
          </a:p>
          <a:p>
            <a:pPr defTabSz="914400" eaLnBrk="1" hangingPunct="1">
              <a:spcBef>
                <a:spcPct val="0"/>
              </a:spcBef>
              <a:buFont typeface="Wingdings 2" pitchFamily="18" charset="2"/>
              <a:buNone/>
            </a:pPr>
            <a:r>
              <a:rPr lang="en-US" smtClean="0"/>
              <a:t>Make sure your organization: </a:t>
            </a:r>
          </a:p>
          <a:p>
            <a:pPr defTabSz="914400" eaLnBrk="1" hangingPunct="1">
              <a:spcBef>
                <a:spcPct val="0"/>
              </a:spcBef>
            </a:pPr>
            <a:r>
              <a:rPr lang="en-US" smtClean="0"/>
              <a:t>Understands what Plain Language is</a:t>
            </a:r>
          </a:p>
          <a:p>
            <a:pPr defTabSz="914400" eaLnBrk="1" hangingPunct="1">
              <a:spcBef>
                <a:spcPct val="0"/>
              </a:spcBef>
            </a:pPr>
            <a:r>
              <a:rPr lang="en-US" smtClean="0"/>
              <a:t>Is on the same page: 1 training program for the entire organization</a:t>
            </a:r>
          </a:p>
          <a:p>
            <a:pPr defTabSz="914400" eaLnBrk="1" hangingPunct="1">
              <a:spcBef>
                <a:spcPct val="0"/>
              </a:spcBef>
            </a:pPr>
            <a:r>
              <a:rPr lang="en-US" smtClean="0"/>
              <a:t>Identifies key “pain points” and works to improve those documents first</a:t>
            </a:r>
          </a:p>
          <a:p>
            <a:pPr defTabSz="914400" eaLnBrk="1" hangingPunct="1">
              <a:spcBef>
                <a:spcPct val="0"/>
              </a:spcBef>
            </a:pPr>
            <a:r>
              <a:rPr lang="en-US" smtClean="0"/>
              <a:t>Looks for small successes and aims for continuous improvements</a:t>
            </a:r>
          </a:p>
          <a:p>
            <a:pPr defTabSz="914400" eaLnBrk="1" hangingPunct="1">
              <a:spcBef>
                <a:spcPct val="0"/>
              </a:spcBef>
            </a:pPr>
            <a:endParaRPr lang="en-US" smtClean="0"/>
          </a:p>
        </p:txBody>
      </p:sp>
      <p:sp>
        <p:nvSpPr>
          <p:cNvPr id="3072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9730" tIns="44865" rIns="89730" bIns="44865" anchor="b"/>
          <a:lstStyle/>
          <a:p>
            <a:pPr algn="r" defTabSz="896938"/>
            <a:fld id="{5E864954-7544-4775-BE40-0379D73863FE}" type="slidenum">
              <a:rPr lang="en-US" sz="1200"/>
              <a:pPr algn="r" defTabSz="896938"/>
              <a:t>11</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lIns="89730" tIns="44865" rIns="89730" bIns="44865" numCol="1" anchor="t" anchorCtr="0" compatLnSpc="1">
            <a:prstTxWarp prst="textNoShape">
              <a:avLst/>
            </a:prstTxWarp>
          </a:bodyPr>
          <a:lstStyle/>
          <a:p>
            <a:pPr defTabSz="914400" eaLnBrk="1" hangingPunct="1">
              <a:spcBef>
                <a:spcPct val="0"/>
              </a:spcBef>
            </a:pPr>
            <a:r>
              <a:rPr lang="en-US" smtClean="0"/>
              <a:t>High level support</a:t>
            </a:r>
          </a:p>
          <a:p>
            <a:pPr defTabSz="914400" eaLnBrk="1" hangingPunct="1">
              <a:spcBef>
                <a:spcPct val="0"/>
              </a:spcBef>
            </a:pPr>
            <a:endParaRPr lang="en-US" smtClean="0"/>
          </a:p>
          <a:p>
            <a:pPr defTabSz="914400" eaLnBrk="1" hangingPunct="1">
              <a:spcBef>
                <a:spcPct val="0"/>
              </a:spcBef>
              <a:buFontTx/>
              <a:buChar char="•"/>
            </a:pPr>
            <a:r>
              <a:rPr lang="en-US" smtClean="0"/>
              <a:t>Your program will fail without top level support!</a:t>
            </a:r>
          </a:p>
          <a:p>
            <a:pPr defTabSz="914400" eaLnBrk="1" hangingPunct="1">
              <a:spcBef>
                <a:spcPct val="0"/>
              </a:spcBef>
              <a:buFontTx/>
              <a:buChar char="•"/>
            </a:pPr>
            <a:endParaRPr lang="en-US" smtClean="0"/>
          </a:p>
          <a:p>
            <a:pPr defTabSz="914400" eaLnBrk="1" hangingPunct="1">
              <a:spcBef>
                <a:spcPct val="0"/>
              </a:spcBef>
              <a:buFontTx/>
              <a:buChar char="•"/>
            </a:pPr>
            <a:r>
              <a:rPr lang="en-US" smtClean="0"/>
              <a:t>Your senior managers need to be plain language champions</a:t>
            </a:r>
          </a:p>
          <a:p>
            <a:pPr defTabSz="914400" eaLnBrk="1" hangingPunct="1">
              <a:spcBef>
                <a:spcPct val="0"/>
              </a:spcBef>
              <a:buFontTx/>
              <a:buChar char="•"/>
            </a:pPr>
            <a:r>
              <a:rPr lang="en-US" smtClean="0"/>
              <a:t>Have top level messages promote plain language</a:t>
            </a:r>
          </a:p>
          <a:p>
            <a:pPr defTabSz="914400" eaLnBrk="1" hangingPunct="1">
              <a:spcBef>
                <a:spcPct val="0"/>
              </a:spcBef>
              <a:buFontTx/>
              <a:buChar char="•"/>
            </a:pPr>
            <a:r>
              <a:rPr lang="en-US" smtClean="0"/>
              <a:t>Encourage managers to attend plain language class</a:t>
            </a:r>
          </a:p>
          <a:p>
            <a:pPr defTabSz="914400" eaLnBrk="1" hangingPunct="1">
              <a:spcBef>
                <a:spcPct val="0"/>
              </a:spcBef>
              <a:buFontTx/>
              <a:buChar char="•"/>
            </a:pPr>
            <a:r>
              <a:rPr lang="en-US" smtClean="0"/>
              <a:t>Have regular meetings to brief management on your program</a:t>
            </a:r>
          </a:p>
          <a:p>
            <a:pPr defTabSz="914400" eaLnBrk="1" hangingPunct="1">
              <a:spcBef>
                <a:spcPct val="0"/>
              </a:spcBef>
            </a:pPr>
            <a:endParaRPr lang="en-US" smtClean="0"/>
          </a:p>
        </p:txBody>
      </p:sp>
      <p:sp>
        <p:nvSpPr>
          <p:cNvPr id="3277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9730" tIns="44865" rIns="89730" bIns="44865" anchor="b"/>
          <a:lstStyle/>
          <a:p>
            <a:pPr algn="r" defTabSz="896938"/>
            <a:fld id="{61FF7F96-16EC-4359-87E8-22D036021C06}" type="slidenum">
              <a:rPr lang="en-US" sz="1200"/>
              <a:pPr algn="r" defTabSz="896938"/>
              <a:t>12</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7" descr="13823.jpg"/>
          <p:cNvPicPr>
            <a:picLocks noChangeAspect="1"/>
          </p:cNvPicPr>
          <p:nvPr userDrawn="1"/>
        </p:nvPicPr>
        <p:blipFill>
          <a:blip r:embed="rId2"/>
          <a:srcRect/>
          <a:stretch>
            <a:fillRect/>
          </a:stretch>
        </p:blipFill>
        <p:spPr bwMode="auto">
          <a:xfrm>
            <a:off x="-12700" y="947738"/>
            <a:ext cx="9178925" cy="4191000"/>
          </a:xfrm>
          <a:prstGeom prst="rect">
            <a:avLst/>
          </a:prstGeom>
          <a:noFill/>
          <a:ln w="9525">
            <a:noFill/>
            <a:miter lim="800000"/>
            <a:headEnd/>
            <a:tailEnd/>
          </a:ln>
        </p:spPr>
      </p:pic>
      <p:sp>
        <p:nvSpPr>
          <p:cNvPr id="8"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7"/>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6"/>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8"/>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9"/>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3" name="Group 21"/>
          <p:cNvGrpSpPr>
            <a:grpSpLocks/>
          </p:cNvGrpSpPr>
          <p:nvPr userDrawn="1"/>
        </p:nvGrpSpPr>
        <p:grpSpPr bwMode="auto">
          <a:xfrm flipH="1" flipV="1">
            <a:off x="0" y="920750"/>
            <a:ext cx="9144000" cy="55563"/>
            <a:chOff x="0" y="832104"/>
            <a:chExt cx="9144000" cy="54864"/>
          </a:xfrm>
        </p:grpSpPr>
        <p:sp>
          <p:nvSpPr>
            <p:cNvPr id="14"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24"/>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25"/>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7" name="Picture 26" descr="doe_logo_ppt.png"/>
          <p:cNvPicPr>
            <a:picLocks noChangeAspect="1"/>
          </p:cNvPicPr>
          <p:nvPr userDrawn="1"/>
        </p:nvPicPr>
        <p:blipFill>
          <a:blip r:embed="rId3"/>
          <a:srcRect/>
          <a:stretch>
            <a:fillRect/>
          </a:stretch>
        </p:blipFill>
        <p:spPr bwMode="auto">
          <a:xfrm>
            <a:off x="6121400" y="276225"/>
            <a:ext cx="2743200" cy="412750"/>
          </a:xfrm>
          <a:prstGeom prst="rect">
            <a:avLst/>
          </a:prstGeom>
          <a:noFill/>
          <a:ln w="9525">
            <a:noFill/>
            <a:miter lim="800000"/>
            <a:headEnd/>
            <a:tailEnd/>
          </a:ln>
        </p:spPr>
      </p:pic>
      <p:sp>
        <p:nvSpPr>
          <p:cNvPr id="2"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mj-lt"/>
                <a:cs typeface="Arial Narrow"/>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j-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j-lt"/>
                <a:cs typeface="Arial"/>
              </a:defRPr>
            </a:lvl1pPr>
          </a:lstStyle>
          <a:p>
            <a:pPr lvl="0"/>
            <a:r>
              <a:rPr lang="en-US" noProof="0" dirty="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mn-lt"/>
              </a:defRPr>
            </a:lvl1pPr>
            <a:lvl5pPr>
              <a:defRPr/>
            </a:lvl5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2"/>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3"/>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4"/>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5"/>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13"/>
          <p:cNvSpPr>
            <a:spLocks noGrp="1"/>
          </p:cNvSpPr>
          <p:nvPr>
            <p:ph type="title"/>
          </p:nvPr>
        </p:nvSpPr>
        <p:spPr bwMode="auto">
          <a:xfrm>
            <a:off x="177800" y="0"/>
            <a:ext cx="56642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14"/>
          <p:cNvSpPr>
            <a:spLocks noGrp="1"/>
          </p:cNvSpPr>
          <p:nvPr>
            <p:ph type="body" idx="1"/>
          </p:nvPr>
        </p:nvSpPr>
        <p:spPr bwMode="auto">
          <a:xfrm>
            <a:off x="457200" y="1590675"/>
            <a:ext cx="8229600" cy="480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fontAlgn="auto">
              <a:spcBef>
                <a:spcPct val="20000"/>
              </a:spcBef>
              <a:spcAft>
                <a:spcPts val="0"/>
              </a:spcAft>
              <a:buFont typeface="Arial"/>
              <a:buNone/>
              <a:defRPr/>
            </a:pPr>
            <a:fld id="{A02BF31E-387C-4B0A-BC49-7E4C8A31257A}" type="slidenum">
              <a:rPr lang="en-US" smtClean="0"/>
              <a:pPr marL="342900" indent="-342900" fontAlgn="auto">
                <a:spcBef>
                  <a:spcPct val="20000"/>
                </a:spcBef>
                <a:spcAft>
                  <a:spcPts val="0"/>
                </a:spcAft>
                <a:buFont typeface="Arial"/>
                <a:buNone/>
                <a:defRPr/>
              </a:pPr>
              <a:t>‹#›</a:t>
            </a:fld>
            <a:r>
              <a:rPr lang="en-US" dirty="0" smtClean="0"/>
              <a:t> | Technology Advancement and Outreach</a:t>
            </a:r>
            <a:endParaRPr lang="en-US" dirty="0"/>
          </a:p>
        </p:txBody>
      </p:sp>
      <p:grpSp>
        <p:nvGrpSpPr>
          <p:cNvPr id="1031" name="Group 20"/>
          <p:cNvGrpSpPr>
            <a:grpSpLocks/>
          </p:cNvGrpSpPr>
          <p:nvPr/>
        </p:nvGrpSpPr>
        <p:grpSpPr bwMode="auto">
          <a:xfrm flipH="1" flipV="1">
            <a:off x="0" y="920750"/>
            <a:ext cx="9144000" cy="55563"/>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fontAlgn="auto">
              <a:spcBef>
                <a:spcPct val="20000"/>
              </a:spcBef>
              <a:spcAft>
                <a:spcPts val="0"/>
              </a:spcAft>
              <a:buFont typeface="Arial"/>
              <a:buNone/>
              <a:defRPr/>
            </a:pPr>
            <a:r>
              <a:rPr lang="en-US" dirty="0" smtClean="0"/>
              <a:t>eere.energy.gov</a:t>
            </a:r>
            <a:endParaRPr lang="en-US" dirty="0"/>
          </a:p>
        </p:txBody>
      </p:sp>
      <p:pic>
        <p:nvPicPr>
          <p:cNvPr id="1033" name="Picture 18" descr="doe_logo_ppt.png"/>
          <p:cNvPicPr>
            <a:picLocks noChangeAspect="1"/>
          </p:cNvPicPr>
          <p:nvPr/>
        </p:nvPicPr>
        <p:blipFill>
          <a:blip r:embed="rId10"/>
          <a:srcRect/>
          <a:stretch>
            <a:fillRect/>
          </a:stretch>
        </p:blipFill>
        <p:spPr bwMode="auto">
          <a:xfrm>
            <a:off x="6121400" y="276225"/>
            <a:ext cx="27432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7" r:id="rId1"/>
    <p:sldLayoutId id="2147483656" r:id="rId2"/>
    <p:sldLayoutId id="2147483655" r:id="rId3"/>
    <p:sldLayoutId id="2147483654" r:id="rId4"/>
    <p:sldLayoutId id="2147483653" r:id="rId5"/>
    <p:sldLayoutId id="2147483652" r:id="rId6"/>
    <p:sldLayoutId id="2147483658" r:id="rId7"/>
    <p:sldLayoutId id="2147483651" r:id="rId8"/>
  </p:sldLayoutIdLst>
  <p:txStyles>
    <p:titleStyle>
      <a:lvl1pPr algn="l" defTabSz="457200" rtl="0" eaLnBrk="0" fontAlgn="base" hangingPunct="0">
        <a:lnSpc>
          <a:spcPts val="2800"/>
        </a:lnSpc>
        <a:spcBef>
          <a:spcPct val="0"/>
        </a:spcBef>
        <a:spcAft>
          <a:spcPct val="0"/>
        </a:spcAft>
        <a:defRPr sz="2600"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www.plainlanguage.gov/howto/guidelines/bigdoc/index.cfm" TargetMode="External"/><Relationship Id="rId2" Type="http://schemas.openxmlformats.org/officeDocument/2006/relationships/hyperlink" Target="http://www.plainlanguage.gov/"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www.eere.energy.gov/vehiclesandfuels/technologies/systems/index.html" TargetMode="External"/><Relationship Id="rId2" Type="http://schemas.openxmlformats.org/officeDocument/2006/relationships/hyperlink" Target="http://www.eere.energy.gov/vehiclesandfuels/" TargetMode="External"/><Relationship Id="rId1" Type="http://schemas.openxmlformats.org/officeDocument/2006/relationships/slideLayout" Target="../slideLayouts/slideLayout8.xml"/><Relationship Id="rId5" Type="http://schemas.openxmlformats.org/officeDocument/2006/relationships/hyperlink" Target="http://www.eere.energy.gov/vehiclesandfuels/about/index.html" TargetMode="External"/><Relationship Id="rId4" Type="http://schemas.openxmlformats.org/officeDocument/2006/relationships/hyperlink" Target="http://www.eere.energy.gov/vehiclesandfuels/epact/index.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lainlanguage.gov/howto/guidelines/bigdoc/index.cfm"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0"/>
          <p:cNvSpPr>
            <a:spLocks noGrp="1"/>
          </p:cNvSpPr>
          <p:nvPr>
            <p:ph type="ctrTitle"/>
          </p:nvPr>
        </p:nvSpPr>
        <p:spPr>
          <a:xfrm>
            <a:off x="203200" y="147638"/>
            <a:ext cx="5626100" cy="603250"/>
          </a:xfrm>
        </p:spPr>
        <p:txBody>
          <a:bodyPr/>
          <a:lstStyle/>
          <a:p>
            <a:pPr eaLnBrk="1" hangingPunct="1"/>
            <a:r>
              <a:rPr lang="en-US" smtClean="0"/>
              <a:t>EERE Web Coordinators</a:t>
            </a:r>
          </a:p>
        </p:txBody>
      </p:sp>
      <p:sp>
        <p:nvSpPr>
          <p:cNvPr id="12" name="Subtitle 11"/>
          <p:cNvSpPr>
            <a:spLocks noGrp="1"/>
          </p:cNvSpPr>
          <p:nvPr>
            <p:ph type="subTitle" idx="1"/>
          </p:nvPr>
        </p:nvSpPr>
        <p:spPr>
          <a:xfrm>
            <a:off x="163513" y="5253038"/>
            <a:ext cx="4381500" cy="1174750"/>
          </a:xfrm>
        </p:spPr>
        <p:txBody>
          <a:bodyPr rtlCol="0"/>
          <a:lstStyle/>
          <a:p>
            <a:pPr eaLnBrk="1" fontAlgn="auto" hangingPunct="1">
              <a:spcAft>
                <a:spcPts val="0"/>
              </a:spcAft>
              <a:buFont typeface="Arial"/>
              <a:buNone/>
              <a:defRPr/>
            </a:pPr>
            <a:r>
              <a:rPr lang="en-US" dirty="0" smtClean="0"/>
              <a:t>Monthly Meeting</a:t>
            </a:r>
            <a:endParaRPr lang="en-US" dirty="0"/>
          </a:p>
        </p:txBody>
      </p:sp>
      <p:sp>
        <p:nvSpPr>
          <p:cNvPr id="13" name="Text Placeholder 12"/>
          <p:cNvSpPr>
            <a:spLocks noGrp="1"/>
          </p:cNvSpPr>
          <p:nvPr>
            <p:ph type="body" sz="quarter" idx="10"/>
          </p:nvPr>
        </p:nvSpPr>
        <p:spPr>
          <a:xfrm>
            <a:off x="6054725" y="5205413"/>
            <a:ext cx="3081338" cy="331787"/>
          </a:xfrm>
        </p:spPr>
        <p:txBody>
          <a:bodyPr rtlCol="0">
            <a:normAutofit lnSpcReduction="10000"/>
          </a:bodyPr>
          <a:lstStyle/>
          <a:p>
            <a:pPr>
              <a:defRPr/>
            </a:pPr>
            <a:r>
              <a:rPr dirty="0" smtClean="0"/>
              <a:t>Hosted by Drew Bittner</a:t>
            </a:r>
            <a:endParaRPr dirty="0"/>
          </a:p>
        </p:txBody>
      </p:sp>
      <p:sp>
        <p:nvSpPr>
          <p:cNvPr id="12292" name="Text Placeholder 14"/>
          <p:cNvSpPr>
            <a:spLocks noGrp="1"/>
          </p:cNvSpPr>
          <p:nvPr>
            <p:ph type="body" sz="quarter" idx="13"/>
          </p:nvPr>
        </p:nvSpPr>
        <p:spPr>
          <a:xfrm>
            <a:off x="168275" y="5672138"/>
            <a:ext cx="1390650" cy="288925"/>
          </a:xfrm>
        </p:spPr>
        <p:txBody>
          <a:bodyPr>
            <a:normAutofit lnSpcReduction="10000"/>
          </a:bodyPr>
          <a:lstStyle/>
          <a:p>
            <a:pPr eaLnBrk="1" hangingPunct="1">
              <a:lnSpc>
                <a:spcPct val="80000"/>
              </a:lnSpc>
            </a:pPr>
            <a:r>
              <a:rPr lang="en-US" sz="800" smtClean="0"/>
              <a:t>Feb. 17, 2011</a:t>
            </a:r>
          </a:p>
          <a:p>
            <a:pPr eaLnBrk="1" hangingPunct="1">
              <a:lnSpc>
                <a:spcPct val="80000"/>
              </a:lnSpc>
            </a:pPr>
            <a:r>
              <a:rPr lang="en-US" sz="800" smtClean="0"/>
              <a:t>(630) 869-1013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idx="4294967295"/>
          </p:nvPr>
        </p:nvSpPr>
        <p:spPr/>
        <p:txBody>
          <a:bodyPr anchor="b"/>
          <a:lstStyle/>
          <a:p>
            <a:pPr eaLnBrk="1" hangingPunct="1"/>
            <a:r>
              <a:rPr lang="en-US" smtClean="0"/>
              <a:t>Starting a Plain Language Program</a:t>
            </a:r>
          </a:p>
        </p:txBody>
      </p:sp>
      <p:sp>
        <p:nvSpPr>
          <p:cNvPr id="27650" name="Rectangle 3"/>
          <p:cNvSpPr>
            <a:spLocks noGrp="1"/>
          </p:cNvSpPr>
          <p:nvPr>
            <p:ph type="body" idx="4294967295"/>
          </p:nvPr>
        </p:nvSpPr>
        <p:spPr/>
        <p:txBody>
          <a:bodyPr/>
          <a:lstStyle/>
          <a:p>
            <a:pPr marL="273050" indent="-273050" defTabSz="914400" eaLnBrk="1" hangingPunct="1">
              <a:buFont typeface="Arial" charset="0"/>
              <a:buNone/>
            </a:pPr>
            <a:r>
              <a:rPr lang="en-US" smtClean="0"/>
              <a:t>Make it SMART: </a:t>
            </a:r>
          </a:p>
          <a:p>
            <a:pPr marL="639763" lvl="1" indent="-273050" defTabSz="914400" eaLnBrk="1" hangingPunct="1"/>
            <a:r>
              <a:rPr lang="en-US" smtClean="0"/>
              <a:t>Specific </a:t>
            </a:r>
          </a:p>
          <a:p>
            <a:pPr marL="639763" lvl="1" indent="-273050" defTabSz="914400" eaLnBrk="1" hangingPunct="1"/>
            <a:r>
              <a:rPr lang="en-US" smtClean="0"/>
              <a:t>Measurable</a:t>
            </a:r>
          </a:p>
          <a:p>
            <a:pPr marL="639763" lvl="1" indent="-273050" defTabSz="914400" eaLnBrk="1" hangingPunct="1"/>
            <a:r>
              <a:rPr lang="en-US" smtClean="0"/>
              <a:t>Achievable</a:t>
            </a:r>
          </a:p>
          <a:p>
            <a:pPr marL="639763" lvl="1" indent="-273050" defTabSz="914400" eaLnBrk="1" hangingPunct="1"/>
            <a:r>
              <a:rPr lang="en-US" smtClean="0"/>
              <a:t>Realistic </a:t>
            </a:r>
          </a:p>
          <a:p>
            <a:pPr marL="639763" lvl="1" indent="-273050" defTabSz="914400" eaLnBrk="1" hangingPunct="1"/>
            <a:r>
              <a:rPr lang="en-US" smtClean="0"/>
              <a:t>have a Timeframe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idx="4294967295"/>
          </p:nvPr>
        </p:nvSpPr>
        <p:spPr/>
        <p:txBody>
          <a:bodyPr anchor="b"/>
          <a:lstStyle/>
          <a:p>
            <a:pPr eaLnBrk="1" hangingPunct="1"/>
            <a:r>
              <a:rPr lang="en-US" smtClean="0"/>
              <a:t>Define Goals Clearly</a:t>
            </a:r>
          </a:p>
        </p:txBody>
      </p:sp>
      <p:sp>
        <p:nvSpPr>
          <p:cNvPr id="29698" name="Rectangle 3"/>
          <p:cNvSpPr>
            <a:spLocks noGrp="1"/>
          </p:cNvSpPr>
          <p:nvPr>
            <p:ph type="body" idx="4294967295"/>
          </p:nvPr>
        </p:nvSpPr>
        <p:spPr/>
        <p:txBody>
          <a:bodyPr/>
          <a:lstStyle/>
          <a:p>
            <a:pPr marL="273050" indent="-273050" defTabSz="914400" eaLnBrk="1" hangingPunct="1">
              <a:buFont typeface="Arial" charset="0"/>
              <a:buNone/>
            </a:pPr>
            <a:r>
              <a:rPr lang="en-US" smtClean="0"/>
              <a:t>Make sure your organization: </a:t>
            </a:r>
          </a:p>
          <a:p>
            <a:pPr marL="273050" indent="-273050" defTabSz="914400" eaLnBrk="1" hangingPunct="1"/>
            <a:r>
              <a:rPr lang="en-US" smtClean="0"/>
              <a:t>Understands what Plain Language is</a:t>
            </a:r>
          </a:p>
          <a:p>
            <a:pPr marL="273050" indent="-273050" defTabSz="914400" eaLnBrk="1" hangingPunct="1"/>
            <a:r>
              <a:rPr lang="en-US" smtClean="0"/>
              <a:t>Is on the same page: 1 training program for the entire organization</a:t>
            </a:r>
          </a:p>
          <a:p>
            <a:pPr marL="273050" indent="-273050" defTabSz="914400" eaLnBrk="1" hangingPunct="1"/>
            <a:r>
              <a:rPr lang="en-US" smtClean="0"/>
              <a:t>Identifies key “pain points” and works to improve those documents first</a:t>
            </a:r>
          </a:p>
          <a:p>
            <a:pPr marL="273050" indent="-273050" defTabSz="914400" eaLnBrk="1" hangingPunct="1"/>
            <a:r>
              <a:rPr lang="en-US" smtClean="0"/>
              <a:t>Looks for small successes and aim for continuous improvements</a:t>
            </a:r>
          </a:p>
          <a:p>
            <a:pPr marL="273050" indent="-273050" defTabSz="914400" eaLnBrk="1" hangingPunct="1">
              <a:buFont typeface="Arial" charset="0"/>
              <a:buNone/>
            </a:pPr>
            <a:endParaRPr lang="en-US" smtClean="0"/>
          </a:p>
          <a:p>
            <a:pPr marL="273050" indent="-273050" defTabSz="914400" eaLnBrk="1" hangingPunct="1"/>
            <a:endParaRPr lang="en-US" smtClean="0"/>
          </a:p>
          <a:p>
            <a:pPr marL="273050" indent="-273050" defTabSz="914400" eaLnBrk="1" hangingPunct="1">
              <a:buFont typeface="Arial" charset="0"/>
              <a:buNone/>
            </a:pPr>
            <a:endParaRPr lang="en-US" smtClean="0"/>
          </a:p>
          <a:p>
            <a:pPr marL="273050" indent="-273050" defTabSz="914400" eaLnBrk="1" hangingPunct="1"/>
            <a:endParaRPr lang="en-US" smtClean="0"/>
          </a:p>
          <a:p>
            <a:pPr marL="273050" indent="-273050" defTabSz="914400" eaLnBrk="1" hangingPunct="1"/>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idx="4294967295"/>
          </p:nvPr>
        </p:nvSpPr>
        <p:spPr/>
        <p:txBody>
          <a:bodyPr anchor="b"/>
          <a:lstStyle/>
          <a:p>
            <a:pPr eaLnBrk="1" hangingPunct="1"/>
            <a:r>
              <a:rPr lang="en-US" smtClean="0"/>
              <a:t>High Level Support</a:t>
            </a:r>
          </a:p>
        </p:txBody>
      </p:sp>
      <p:sp>
        <p:nvSpPr>
          <p:cNvPr id="31746" name="Rectangle 3"/>
          <p:cNvSpPr>
            <a:spLocks noGrp="1"/>
          </p:cNvSpPr>
          <p:nvPr>
            <p:ph type="body" idx="4294967295"/>
          </p:nvPr>
        </p:nvSpPr>
        <p:spPr/>
        <p:txBody>
          <a:bodyPr/>
          <a:lstStyle/>
          <a:p>
            <a:pPr marL="273050" indent="-273050" defTabSz="914400" eaLnBrk="1" hangingPunct="1">
              <a:buFont typeface="Arial" charset="0"/>
              <a:buNone/>
            </a:pPr>
            <a:r>
              <a:rPr lang="en-US" smtClean="0"/>
              <a:t>Your program will fail without top level support!</a:t>
            </a:r>
          </a:p>
          <a:p>
            <a:pPr marL="273050" indent="-273050" defTabSz="914400" eaLnBrk="1" hangingPunct="1">
              <a:buFont typeface="Arial" charset="0"/>
              <a:buNone/>
            </a:pPr>
            <a:endParaRPr lang="en-US" smtClean="0"/>
          </a:p>
          <a:p>
            <a:pPr marL="273050" indent="-273050" defTabSz="914400" eaLnBrk="1" hangingPunct="1"/>
            <a:r>
              <a:rPr lang="en-US" smtClean="0"/>
              <a:t>Your senior managers need to be plain language champions</a:t>
            </a:r>
          </a:p>
          <a:p>
            <a:pPr marL="273050" indent="-273050" defTabSz="914400" eaLnBrk="1" hangingPunct="1"/>
            <a:r>
              <a:rPr lang="en-US" smtClean="0"/>
              <a:t>Have top level messages promote plain language</a:t>
            </a:r>
          </a:p>
          <a:p>
            <a:pPr marL="273050" indent="-273050" defTabSz="914400" eaLnBrk="1" hangingPunct="1"/>
            <a:r>
              <a:rPr lang="en-US" smtClean="0"/>
              <a:t>Encourage managers to attend plain language class</a:t>
            </a:r>
          </a:p>
          <a:p>
            <a:pPr marL="273050" indent="-273050" defTabSz="914400" eaLnBrk="1" hangingPunct="1"/>
            <a:r>
              <a:rPr lang="en-US" smtClean="0"/>
              <a:t>Have regular meetings to brief management on your program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idx="4294967295"/>
          </p:nvPr>
        </p:nvSpPr>
        <p:spPr/>
        <p:txBody>
          <a:bodyPr anchor="b"/>
          <a:lstStyle/>
          <a:p>
            <a:pPr eaLnBrk="1" hangingPunct="1"/>
            <a:r>
              <a:rPr lang="en-US" smtClean="0"/>
              <a:t>Program Tips</a:t>
            </a:r>
          </a:p>
        </p:txBody>
      </p:sp>
      <p:sp>
        <p:nvSpPr>
          <p:cNvPr id="33794" name="Rectangle 3"/>
          <p:cNvSpPr>
            <a:spLocks noGrp="1"/>
          </p:cNvSpPr>
          <p:nvPr>
            <p:ph type="body" idx="4294967295"/>
          </p:nvPr>
        </p:nvSpPr>
        <p:spPr/>
        <p:txBody>
          <a:bodyPr/>
          <a:lstStyle/>
          <a:p>
            <a:pPr marL="273050" indent="-273050" defTabSz="914400" eaLnBrk="1" hangingPunct="1"/>
            <a:r>
              <a:rPr lang="en-US" smtClean="0"/>
              <a:t>Have training classes often (once a month or once a quarter)</a:t>
            </a:r>
          </a:p>
          <a:p>
            <a:pPr marL="273050" indent="-273050" defTabSz="914400" eaLnBrk="1" hangingPunct="1"/>
            <a:r>
              <a:rPr lang="en-US" smtClean="0"/>
              <a:t>Offer class to HQ and the field </a:t>
            </a:r>
          </a:p>
          <a:p>
            <a:pPr marL="273050" indent="-273050" defTabSz="914400" eaLnBrk="1" hangingPunct="1"/>
            <a:r>
              <a:rPr lang="en-US" smtClean="0"/>
              <a:t>Send broadcast messages to remind employees about the importance of clear writing</a:t>
            </a:r>
          </a:p>
          <a:p>
            <a:pPr marL="273050" indent="-273050" defTabSz="914400" eaLnBrk="1" hangingPunct="1"/>
            <a:r>
              <a:rPr lang="en-US" smtClean="0"/>
              <a:t>Create an electronic writing guide accessible to workforce</a:t>
            </a:r>
          </a:p>
          <a:p>
            <a:pPr marL="273050" indent="-273050" defTabSz="914400" eaLnBrk="1" hangingPunct="1"/>
            <a:r>
              <a:rPr lang="en-US" smtClean="0"/>
              <a:t>Make educational videos</a:t>
            </a:r>
          </a:p>
          <a:p>
            <a:pPr marL="273050" indent="-273050" defTabSz="914400" eaLnBrk="1" hangingPunct="1"/>
            <a:r>
              <a:rPr lang="en-US" smtClean="0"/>
              <a:t>Create a recognition program</a:t>
            </a:r>
          </a:p>
          <a:p>
            <a:pPr marL="273050" indent="-273050" defTabSz="914400" eaLnBrk="1" hangingPunct="1"/>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idx="4294967295"/>
          </p:nvPr>
        </p:nvSpPr>
        <p:spPr/>
        <p:txBody>
          <a:bodyPr anchor="b"/>
          <a:lstStyle/>
          <a:p>
            <a:pPr eaLnBrk="1" hangingPunct="1"/>
            <a:r>
              <a:rPr lang="en-US" smtClean="0"/>
              <a:t>Key Plain Language Techniques</a:t>
            </a:r>
          </a:p>
        </p:txBody>
      </p:sp>
      <p:sp>
        <p:nvSpPr>
          <p:cNvPr id="35842" name="Rectangle 3"/>
          <p:cNvSpPr>
            <a:spLocks noGrp="1"/>
          </p:cNvSpPr>
          <p:nvPr>
            <p:ph type="body" idx="4294967295"/>
          </p:nvPr>
        </p:nvSpPr>
        <p:spPr/>
        <p:txBody>
          <a:bodyPr/>
          <a:lstStyle/>
          <a:p>
            <a:pPr marL="273050" indent="-273050" defTabSz="914400" eaLnBrk="1" hangingPunct="1"/>
            <a:r>
              <a:rPr lang="en-US" smtClean="0"/>
              <a:t>Identify and Write for Your Audience</a:t>
            </a:r>
          </a:p>
          <a:p>
            <a:pPr marL="273050" indent="-273050" defTabSz="914400" eaLnBrk="1" hangingPunct="1"/>
            <a:r>
              <a:rPr lang="en-US" smtClean="0"/>
              <a:t>Use Active Voice</a:t>
            </a:r>
          </a:p>
          <a:p>
            <a:pPr marL="273050" indent="-273050" defTabSz="914400" eaLnBrk="1" hangingPunct="1"/>
            <a:r>
              <a:rPr lang="en-US" smtClean="0"/>
              <a:t>Keep paragraphs and sentences short</a:t>
            </a:r>
          </a:p>
          <a:p>
            <a:pPr marL="273050" indent="-273050" defTabSz="914400" eaLnBrk="1" hangingPunct="1"/>
            <a:r>
              <a:rPr lang="en-US" smtClean="0"/>
              <a:t>Limit jargon, legalese and acronyms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idx="4294967295"/>
          </p:nvPr>
        </p:nvSpPr>
        <p:spPr/>
        <p:txBody>
          <a:bodyPr anchor="b"/>
          <a:lstStyle/>
          <a:p>
            <a:pPr eaLnBrk="1" hangingPunct="1"/>
            <a:r>
              <a:rPr lang="en-US" smtClean="0"/>
              <a:t>Writing for your audience</a:t>
            </a:r>
          </a:p>
        </p:txBody>
      </p:sp>
      <p:sp>
        <p:nvSpPr>
          <p:cNvPr id="37890" name="Rectangle 3"/>
          <p:cNvSpPr>
            <a:spLocks noGrp="1"/>
          </p:cNvSpPr>
          <p:nvPr>
            <p:ph type="body" idx="4294967295"/>
          </p:nvPr>
        </p:nvSpPr>
        <p:spPr/>
        <p:txBody>
          <a:bodyPr/>
          <a:lstStyle/>
          <a:p>
            <a:pPr marL="273050" indent="-273050" defTabSz="914400" eaLnBrk="1" hangingPunct="1">
              <a:buFont typeface="Arial" charset="0"/>
              <a:buNone/>
            </a:pPr>
            <a:r>
              <a:rPr lang="en-US" smtClean="0"/>
              <a:t>Put yourself in your reader’s shoes</a:t>
            </a:r>
          </a:p>
          <a:p>
            <a:pPr marL="273050" indent="-273050" defTabSz="914400" eaLnBrk="1" hangingPunct="1"/>
            <a:r>
              <a:rPr lang="en-US" smtClean="0"/>
              <a:t>Who is my audience?</a:t>
            </a:r>
          </a:p>
          <a:p>
            <a:pPr marL="273050" indent="-273050" defTabSz="914400" eaLnBrk="1" hangingPunct="1"/>
            <a:r>
              <a:rPr lang="en-US" smtClean="0"/>
              <a:t>What does my audience need to know?</a:t>
            </a:r>
          </a:p>
          <a:p>
            <a:pPr marL="273050" indent="-273050" defTabSz="914400" eaLnBrk="1" hangingPunct="1"/>
            <a:r>
              <a:rPr lang="en-US" smtClean="0"/>
              <a:t>What does my audience already know about the subject?</a:t>
            </a:r>
          </a:p>
          <a:p>
            <a:pPr marL="273050" indent="-273050" defTabSz="914400" eaLnBrk="1" hangingPunct="1"/>
            <a:r>
              <a:rPr lang="en-US" smtClean="0"/>
              <a:t>What questions will my audience have?</a:t>
            </a:r>
          </a:p>
          <a:p>
            <a:pPr marL="273050" indent="-273050" defTabSz="914400" eaLnBrk="1" hangingPunct="1">
              <a:buFont typeface="Arial" charset="0"/>
              <a:buNone/>
            </a:pPr>
            <a:endParaRPr lang="en-US" smtClean="0"/>
          </a:p>
        </p:txBody>
      </p:sp>
      <p:sp>
        <p:nvSpPr>
          <p:cNvPr id="37891" name="Rectangle 5"/>
          <p:cNvSpPr>
            <a:spLocks noChangeArrowheads="1"/>
          </p:cNvSpPr>
          <p:nvPr/>
        </p:nvSpPr>
        <p:spPr bwMode="auto">
          <a:xfrm>
            <a:off x="533400" y="3694113"/>
            <a:ext cx="6935788" cy="915987"/>
          </a:xfrm>
          <a:prstGeom prst="rect">
            <a:avLst/>
          </a:prstGeom>
          <a:noFill/>
          <a:ln w="9525">
            <a:noFill/>
            <a:miter lim="800000"/>
            <a:headEnd/>
            <a:tailEnd/>
          </a:ln>
        </p:spPr>
        <p:txBody>
          <a:bodyPr anchor="ctr">
            <a:spAutoFit/>
          </a:bodyPr>
          <a:lstStyle/>
          <a:p>
            <a:pPr defTabSz="914400">
              <a:buFontTx/>
              <a:buChar char="•"/>
            </a:pPr>
            <a:endParaRPr lang="en-US">
              <a:latin typeface="Constantia" pitchFamily="18" charset="0"/>
            </a:endParaRPr>
          </a:p>
          <a:p>
            <a:pPr defTabSz="914400">
              <a:buFontTx/>
              <a:buChar char="•"/>
            </a:pPr>
            <a:endParaRPr lang="en-US">
              <a:latin typeface="Constantia" pitchFamily="18" charset="0"/>
            </a:endParaRPr>
          </a:p>
          <a:p>
            <a:pPr defTabSz="914400">
              <a:buFontTx/>
              <a:buChar cha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idx="4294967295"/>
          </p:nvPr>
        </p:nvSpPr>
        <p:spPr/>
        <p:txBody>
          <a:bodyPr anchor="b"/>
          <a:lstStyle/>
          <a:p>
            <a:pPr eaLnBrk="1" hangingPunct="1"/>
            <a:r>
              <a:rPr lang="en-US" smtClean="0"/>
              <a:t>Active Voice</a:t>
            </a:r>
          </a:p>
        </p:txBody>
      </p:sp>
      <p:sp>
        <p:nvSpPr>
          <p:cNvPr id="39938" name="Rectangle 3"/>
          <p:cNvSpPr>
            <a:spLocks noGrp="1"/>
          </p:cNvSpPr>
          <p:nvPr>
            <p:ph type="body" idx="4294967295"/>
          </p:nvPr>
        </p:nvSpPr>
        <p:spPr/>
        <p:txBody>
          <a:bodyPr/>
          <a:lstStyle/>
          <a:p>
            <a:pPr marL="273050" indent="-273050" defTabSz="914400" eaLnBrk="1" hangingPunct="1">
              <a:buFont typeface="Arial" charset="0"/>
              <a:buNone/>
            </a:pPr>
            <a:r>
              <a:rPr lang="en-US" smtClean="0"/>
              <a:t>Be transparent!  Show who or what is doing the action upfront. </a:t>
            </a:r>
          </a:p>
          <a:p>
            <a:pPr marL="273050" indent="-273050" defTabSz="914400" eaLnBrk="1" hangingPunct="1">
              <a:buFont typeface="Arial" charset="0"/>
              <a:buNone/>
            </a:pPr>
            <a:endParaRPr lang="en-US" smtClean="0"/>
          </a:p>
          <a:p>
            <a:pPr marL="273050" indent="-273050" defTabSz="914400" eaLnBrk="1" hangingPunct="1">
              <a:buFont typeface="Arial" charset="0"/>
              <a:buNone/>
            </a:pPr>
            <a:r>
              <a:rPr lang="en-US" smtClean="0"/>
              <a:t>Instead of:  	New regulations were proposed. </a:t>
            </a:r>
          </a:p>
          <a:p>
            <a:pPr marL="273050" indent="-273050" defTabSz="914400" eaLnBrk="1" hangingPunct="1">
              <a:buFont typeface="Arial" charset="0"/>
              <a:buNone/>
            </a:pPr>
            <a:endParaRPr lang="en-US" smtClean="0"/>
          </a:p>
          <a:p>
            <a:pPr marL="273050" indent="-273050" defTabSz="914400" eaLnBrk="1" hangingPunct="1">
              <a:buFont typeface="Arial" charset="0"/>
              <a:buNone/>
            </a:pPr>
            <a:r>
              <a:rPr lang="en-US" smtClean="0"/>
              <a:t>Use:		The Department of Transportation 			proposed new regulations. </a:t>
            </a:r>
          </a:p>
          <a:p>
            <a:pPr marL="273050" indent="-273050" defTabSz="914400" eaLnBrk="1" hangingPunct="1">
              <a:buFont typeface="Arial" charset="0"/>
              <a:buNone/>
            </a:pPr>
            <a:endParaRPr lang="en-US" smtClean="0"/>
          </a:p>
          <a:p>
            <a:pPr marL="639763" lvl="1" indent="-273050" defTabSz="914400" eaLnBrk="1" hangingPunct="1"/>
            <a:endParaRPr lang="en-US" sz="22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idx="4294967295"/>
          </p:nvPr>
        </p:nvSpPr>
        <p:spPr/>
        <p:txBody>
          <a:bodyPr anchor="b"/>
          <a:lstStyle/>
          <a:p>
            <a:pPr eaLnBrk="1" hangingPunct="1"/>
            <a:r>
              <a:rPr lang="en-US" smtClean="0"/>
              <a:t>Active Voice (cont)</a:t>
            </a:r>
          </a:p>
        </p:txBody>
      </p:sp>
      <p:sp>
        <p:nvSpPr>
          <p:cNvPr id="41986" name="Rectangle 3"/>
          <p:cNvSpPr>
            <a:spLocks noGrp="1"/>
          </p:cNvSpPr>
          <p:nvPr>
            <p:ph type="body" idx="4294967295"/>
          </p:nvPr>
        </p:nvSpPr>
        <p:spPr/>
        <p:txBody>
          <a:bodyPr/>
          <a:lstStyle/>
          <a:p>
            <a:pPr marL="273050" indent="-273050" defTabSz="914400" eaLnBrk="1" hangingPunct="1">
              <a:buFont typeface="Arial" charset="0"/>
              <a:buNone/>
            </a:pPr>
            <a:r>
              <a:rPr lang="en-US" smtClean="0"/>
              <a:t>Active Voice:</a:t>
            </a:r>
          </a:p>
          <a:p>
            <a:pPr marL="273050" indent="-273050" defTabSz="914400" eaLnBrk="1" hangingPunct="1"/>
            <a:r>
              <a:rPr lang="en-US" smtClean="0"/>
              <a:t> Eliminates ambiguity:</a:t>
            </a:r>
          </a:p>
          <a:p>
            <a:pPr marL="639763" lvl="1" indent="-273050" defTabSz="914400" eaLnBrk="1" hangingPunct="1"/>
            <a:r>
              <a:rPr lang="en-US" smtClean="0"/>
              <a:t>Passive: “It must be done.”</a:t>
            </a:r>
          </a:p>
          <a:p>
            <a:pPr marL="639763" lvl="1" indent="-273050" defTabSz="914400" eaLnBrk="1" hangingPunct="1"/>
            <a:r>
              <a:rPr lang="en-US" smtClean="0"/>
              <a:t>Active: “You must do it.” </a:t>
            </a:r>
          </a:p>
          <a:p>
            <a:pPr marL="639763" lvl="1" indent="-273050" defTabSz="914400" eaLnBrk="1" hangingPunct="1">
              <a:buFont typeface="Arial" charset="0"/>
              <a:buNone/>
            </a:pPr>
            <a:endParaRPr lang="en-US" smtClean="0"/>
          </a:p>
          <a:p>
            <a:pPr marL="273050" indent="-273050" defTabSz="914400" eaLnBrk="1" hangingPunct="1"/>
            <a:r>
              <a:rPr lang="en-US" sz="2600" smtClean="0"/>
              <a:t>Emphasizes important messages</a:t>
            </a:r>
          </a:p>
          <a:p>
            <a:pPr marL="639763" lvl="1" indent="-273050" defTabSz="914400" eaLnBrk="1" hangingPunct="1"/>
            <a:r>
              <a:rPr lang="en-US" smtClean="0"/>
              <a:t>Passive: “O-ring temperature will be achieved at 32 degrees</a:t>
            </a:r>
          </a:p>
          <a:p>
            <a:pPr marL="639763" lvl="1" indent="-273050" defTabSz="914400" eaLnBrk="1" hangingPunct="1"/>
            <a:r>
              <a:rPr lang="en-US" smtClean="0"/>
              <a:t>Active: “The O-rings will fail at 32 degrees.”</a:t>
            </a:r>
          </a:p>
          <a:p>
            <a:pPr marL="273050" indent="-273050" defTabSz="914400" eaLnBrk="1" hangingPunct="1"/>
            <a:endParaRPr lang="en-US" sz="22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idx="4294967295"/>
          </p:nvPr>
        </p:nvSpPr>
        <p:spPr/>
        <p:txBody>
          <a:bodyPr anchor="b"/>
          <a:lstStyle/>
          <a:p>
            <a:pPr eaLnBrk="1" hangingPunct="1"/>
            <a:r>
              <a:rPr lang="en-US" smtClean="0"/>
              <a:t>Keep it short</a:t>
            </a:r>
          </a:p>
        </p:txBody>
      </p:sp>
      <p:sp>
        <p:nvSpPr>
          <p:cNvPr id="44034" name="Rectangle 3"/>
          <p:cNvSpPr>
            <a:spLocks noGrp="1"/>
          </p:cNvSpPr>
          <p:nvPr>
            <p:ph type="body" idx="4294967295"/>
          </p:nvPr>
        </p:nvSpPr>
        <p:spPr/>
        <p:txBody>
          <a:bodyPr/>
          <a:lstStyle/>
          <a:p>
            <a:pPr marL="273050" indent="-273050" defTabSz="914400" eaLnBrk="1" hangingPunct="1">
              <a:buFont typeface="Arial" charset="0"/>
              <a:buNone/>
            </a:pPr>
            <a:endParaRPr lang="en-US" smtClean="0"/>
          </a:p>
          <a:p>
            <a:pPr marL="273050" indent="-273050" defTabSz="914400" eaLnBrk="1" hangingPunct="1"/>
            <a:endParaRPr lang="en-US" smtClean="0"/>
          </a:p>
        </p:txBody>
      </p:sp>
      <p:sp>
        <p:nvSpPr>
          <p:cNvPr id="35846" name="Text Box 6"/>
          <p:cNvSpPr txBox="1">
            <a:spLocks noChangeArrowheads="1"/>
          </p:cNvSpPr>
          <p:nvPr/>
        </p:nvSpPr>
        <p:spPr bwMode="auto">
          <a:xfrm>
            <a:off x="609600" y="1447800"/>
            <a:ext cx="8077200" cy="5105400"/>
          </a:xfrm>
          <a:prstGeom prst="rect">
            <a:avLst/>
          </a:prstGeom>
          <a:noFill/>
          <a:ln w="9525">
            <a:noFill/>
            <a:miter lim="800000"/>
            <a:headEnd/>
            <a:tailEnd/>
          </a:ln>
          <a:effectLst/>
        </p:spPr>
        <p:txBody>
          <a:bodyPr>
            <a:spAutoFit/>
          </a:bodyPr>
          <a:lstStyle/>
          <a:p>
            <a:pPr defTabSz="914400">
              <a:lnSpc>
                <a:spcPct val="80000"/>
              </a:lnSpc>
              <a:spcBef>
                <a:spcPct val="20000"/>
              </a:spcBef>
              <a:buClr>
                <a:schemeClr val="hlink"/>
              </a:buClr>
              <a:buSzPct val="90000"/>
              <a:buFont typeface="Wingdings" pitchFamily="2" charset="2"/>
              <a:buNone/>
              <a:defRPr/>
            </a:pPr>
            <a:r>
              <a:rPr lang="en-US" dirty="0">
                <a:effectLst>
                  <a:outerShdw blurRad="38100" dist="38100" dir="2700000" algn="tl">
                    <a:srgbClr val="444D26"/>
                  </a:outerShdw>
                </a:effectLst>
              </a:rPr>
              <a:t>With respect to the review of existing regulations and the  promulgation of new regulations, section 3(a) of Executive Order 12988</a:t>
            </a:r>
            <a:r>
              <a:rPr lang="en-US" b="1" dirty="0">
                <a:effectLst>
                  <a:outerShdw blurRad="38100" dist="38100" dir="2700000" algn="tl">
                    <a:srgbClr val="444D26"/>
                  </a:outerShdw>
                </a:effectLst>
              </a:rPr>
              <a:t>,</a:t>
            </a:r>
            <a:r>
              <a:rPr lang="en-US" dirty="0">
                <a:effectLst>
                  <a:outerShdw blurRad="38100" dist="38100" dir="2700000" algn="tl">
                    <a:srgbClr val="444D26"/>
                  </a:outerShdw>
                </a:effectLst>
              </a:rPr>
              <a:t> “Civil Justice Reform,” 61 FR 4729 (February 7, 1996), imposes on Executive agencies the general duty to adhere to the following requirements:  (1) Eliminate drafting errors and ambiguity; (2) write regulations to minimize litigation; and (3) provide a clear legal standard for affected conduct rather than a general standard and promote simplification and burden reduction.  With regard to the review required by section 3(a), section 3(b) of Executive Order 12988 specifically requires that Executive agencies make every reasonable effort to ensure that the regulation:  (1) Clearly specifies the preemptive effect, if any; (2) clearly specifies any effect on existing Federal law or regulation; (3) provides a clear legal standard for affected conduct while promoting simplification and burden reduction; (4) specifies the retroactive effect, if any; (5) adequately defines key terms; and (6) addresses other important issues affecting clarity and general draftsmanship under any guidelines issued by the Attorney General.  Section 3(c) of Executive Order 12988 requires Executive agencies to review regulations in light of applicable standards in section 3(a) and section 3(b) to determine whether they are met or it is unreasonable to meet one or more of them.  DHS has completed the required review and determined that, to the extent permitted by law, this final rule meets the relevant standards of Executive Order 12988.</a:t>
            </a:r>
            <a:r>
              <a:rPr lang="en-US" b="1" dirty="0">
                <a:effectLst>
                  <a:outerShdw blurRad="38100" dist="38100" dir="2700000" algn="tl">
                    <a:srgbClr val="444D26"/>
                  </a:outerShdw>
                </a:effectLst>
              </a:rPr>
              <a:t> </a:t>
            </a:r>
          </a:p>
          <a:p>
            <a:pPr defTabSz="914400">
              <a:spcBef>
                <a:spcPct val="50000"/>
              </a:spcBef>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idx="4294967295"/>
          </p:nvPr>
        </p:nvSpPr>
        <p:spPr/>
        <p:txBody>
          <a:bodyPr anchor="b"/>
          <a:lstStyle/>
          <a:p>
            <a:pPr eaLnBrk="1" hangingPunct="1"/>
            <a:r>
              <a:rPr lang="en-US" smtClean="0"/>
              <a:t>Keep it short</a:t>
            </a:r>
          </a:p>
        </p:txBody>
      </p:sp>
      <p:sp>
        <p:nvSpPr>
          <p:cNvPr id="36867" name="Rectangle 3"/>
          <p:cNvSpPr>
            <a:spLocks noGrp="1"/>
          </p:cNvSpPr>
          <p:nvPr>
            <p:ph type="body" idx="4294967295"/>
          </p:nvPr>
        </p:nvSpPr>
        <p:spPr/>
        <p:txBody>
          <a:bodyPr/>
          <a:lstStyle/>
          <a:p>
            <a:pPr marL="273050" indent="-273050" defTabSz="914400" eaLnBrk="1" hangingPunct="1">
              <a:buFont typeface="Arial" charset="0"/>
              <a:buNone/>
              <a:defRPr/>
            </a:pPr>
            <a:r>
              <a:rPr lang="en-US" sz="2500" smtClean="0">
                <a:effectLst>
                  <a:outerShdw blurRad="38100" dist="38100" dir="2700000" algn="tl">
                    <a:srgbClr val="C0C0C0"/>
                  </a:outerShdw>
                </a:effectLst>
                <a:latin typeface="Times New Roman" pitchFamily="18" charset="0"/>
              </a:rPr>
              <a:t>This rule meets the applicable standards in sections 3(a) and 3(b)(2) of Executive Order 12988. </a:t>
            </a:r>
          </a:p>
          <a:p>
            <a:pPr marL="273050" indent="-273050" defTabSz="914400" eaLnBrk="1" hangingPunct="1">
              <a:buFont typeface="Arial" charset="0"/>
              <a:buNone/>
              <a:defRPr/>
            </a:pPr>
            <a:endParaRPr lang="en-US" smtClean="0"/>
          </a:p>
        </p:txBody>
      </p:sp>
      <p:sp>
        <p:nvSpPr>
          <p:cNvPr id="45059" name="Rectangle 4"/>
          <p:cNvSpPr>
            <a:spLocks noChangeArrowheads="1"/>
          </p:cNvSpPr>
          <p:nvPr/>
        </p:nvSpPr>
        <p:spPr bwMode="auto">
          <a:xfrm>
            <a:off x="1752600" y="3581400"/>
            <a:ext cx="5410200" cy="1190625"/>
          </a:xfrm>
          <a:prstGeom prst="rect">
            <a:avLst/>
          </a:prstGeom>
          <a:solidFill>
            <a:schemeClr val="tx2"/>
          </a:solidFill>
          <a:ln w="9525">
            <a:noFill/>
            <a:miter lim="800000"/>
            <a:headEnd/>
            <a:tailEnd/>
          </a:ln>
        </p:spPr>
        <p:txBody>
          <a:bodyPr>
            <a:spAutoFit/>
          </a:bodyPr>
          <a:lstStyle/>
          <a:p>
            <a:pPr algn="ctr" defTabSz="914400"/>
            <a:r>
              <a:rPr lang="en-US">
                <a:solidFill>
                  <a:schemeClr val="bg1"/>
                </a:solidFill>
              </a:rPr>
              <a:t>“The most valuable of all talents is never using two words when one will do.”</a:t>
            </a:r>
          </a:p>
          <a:p>
            <a:pPr algn="ctr" defTabSz="914400"/>
            <a:endParaRPr lang="en-US">
              <a:solidFill>
                <a:schemeClr val="bg1"/>
              </a:solidFill>
            </a:endParaRPr>
          </a:p>
          <a:p>
            <a:pPr algn="ctr" defTabSz="914400"/>
            <a:r>
              <a:rPr lang="en-US">
                <a:solidFill>
                  <a:schemeClr val="bg1"/>
                </a:solidFill>
              </a:rPr>
              <a:t>~Thomas Jefferson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Content Placeholder 1"/>
          <p:cNvSpPr>
            <a:spLocks noGrp="1"/>
          </p:cNvSpPr>
          <p:nvPr>
            <p:ph idx="1"/>
          </p:nvPr>
        </p:nvSpPr>
        <p:spPr/>
        <p:txBody>
          <a:bodyPr/>
          <a:lstStyle/>
          <a:p>
            <a:pPr eaLnBrk="1" hangingPunct="1"/>
            <a:r>
              <a:rPr lang="en-US" smtClean="0"/>
              <a:t>Around the Room  (15 min) – Drew </a:t>
            </a:r>
            <a:endParaRPr lang="en-US" sz="1800" smtClean="0"/>
          </a:p>
          <a:p>
            <a:pPr eaLnBrk="1" hangingPunct="1">
              <a:spcBef>
                <a:spcPct val="0"/>
              </a:spcBef>
              <a:buFontTx/>
              <a:buChar char="•"/>
            </a:pPr>
            <a:r>
              <a:rPr lang="en-US" smtClean="0"/>
              <a:t>Plain Writing Act (20 min) – Amy Bunk, Miriam Vincent</a:t>
            </a:r>
          </a:p>
          <a:p>
            <a:pPr eaLnBrk="1" hangingPunct="1">
              <a:spcBef>
                <a:spcPct val="0"/>
              </a:spcBef>
              <a:buFontTx/>
              <a:buChar char="•"/>
            </a:pPr>
            <a:r>
              <a:rPr lang="en-US" smtClean="0"/>
              <a:t>Energy.gov Refresh (10 min) – Liz Meckes </a:t>
            </a:r>
            <a:endParaRPr lang="en-US" sz="1800" smtClean="0"/>
          </a:p>
          <a:p>
            <a:pPr eaLnBrk="1" hangingPunct="1"/>
            <a:r>
              <a:rPr lang="en-US" smtClean="0"/>
              <a:t>Vehicles Crazy Egg Data (10 min) – Suzanne Williams </a:t>
            </a:r>
            <a:endParaRPr lang="en-US" sz="1800" smtClean="0"/>
          </a:p>
          <a:p>
            <a:pPr eaLnBrk="1" hangingPunct="1"/>
            <a:r>
              <a:rPr lang="en-US" smtClean="0"/>
              <a:t>Usability Consulting (5 min) – Wendy Littman </a:t>
            </a:r>
            <a:endParaRPr lang="en-US" sz="1800" smtClean="0"/>
          </a:p>
          <a:p>
            <a:pPr eaLnBrk="1" hangingPunct="1"/>
            <a:r>
              <a:rPr lang="en-US" smtClean="0"/>
              <a:t>Standards Tip (5 min) – Elizabeth Spencer</a:t>
            </a:r>
          </a:p>
          <a:p>
            <a:pPr eaLnBrk="1" hangingPunct="1"/>
            <a:r>
              <a:rPr lang="en-US" smtClean="0"/>
              <a:t>Progress Alerts &amp; News Releases (10 min) – Kevin Brosnahan</a:t>
            </a:r>
          </a:p>
        </p:txBody>
      </p:sp>
      <p:sp>
        <p:nvSpPr>
          <p:cNvPr id="13314" name="Title 2"/>
          <p:cNvSpPr>
            <a:spLocks noGrp="1"/>
          </p:cNvSpPr>
          <p:nvPr>
            <p:ph type="title"/>
          </p:nvPr>
        </p:nvSpPr>
        <p:spPr/>
        <p:txBody>
          <a:bodyPr/>
          <a:lstStyle/>
          <a:p>
            <a:pPr eaLnBrk="1" hangingPunct="1"/>
            <a:r>
              <a:rPr lang="en-US" smtClean="0"/>
              <a:t>Agenda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idx="4294967295"/>
          </p:nvPr>
        </p:nvSpPr>
        <p:spPr/>
        <p:txBody>
          <a:bodyPr anchor="b"/>
          <a:lstStyle/>
          <a:p>
            <a:pPr eaLnBrk="1" hangingPunct="1"/>
            <a:r>
              <a:rPr lang="en-US" smtClean="0"/>
              <a:t>Jargon and acronyms</a:t>
            </a:r>
          </a:p>
        </p:txBody>
      </p:sp>
      <p:sp>
        <p:nvSpPr>
          <p:cNvPr id="46082" name="Rectangle 3"/>
          <p:cNvSpPr>
            <a:spLocks noGrp="1"/>
          </p:cNvSpPr>
          <p:nvPr>
            <p:ph type="body" idx="4294967295"/>
          </p:nvPr>
        </p:nvSpPr>
        <p:spPr/>
        <p:txBody>
          <a:bodyPr/>
          <a:lstStyle/>
          <a:p>
            <a:pPr marL="273050" indent="-273050" defTabSz="914400" eaLnBrk="1" hangingPunct="1"/>
            <a:r>
              <a:rPr lang="en-US" smtClean="0"/>
              <a:t>Avoid obscure and archaic language </a:t>
            </a:r>
          </a:p>
          <a:p>
            <a:pPr marL="639763" lvl="1" indent="-273050" defTabSz="914400" eaLnBrk="1" hangingPunct="1"/>
            <a:r>
              <a:rPr lang="en-US" smtClean="0"/>
              <a:t>Example: Hereby, Wherefore, ab initio</a:t>
            </a:r>
          </a:p>
          <a:p>
            <a:pPr marL="273050" indent="-273050" defTabSz="914400" eaLnBrk="1" hangingPunct="1"/>
            <a:r>
              <a:rPr lang="en-US" smtClean="0"/>
              <a:t>Use language your audience is familiar with</a:t>
            </a:r>
          </a:p>
          <a:p>
            <a:pPr marL="639763" lvl="1" indent="-273050" defTabSz="914400" eaLnBrk="1" hangingPunct="1"/>
            <a:r>
              <a:rPr lang="en-US" smtClean="0"/>
              <a:t>Instead of: The patient is being given positive-pressure ventilatory support. </a:t>
            </a:r>
          </a:p>
          <a:p>
            <a:pPr marL="639763" lvl="1" indent="-273050" defTabSz="914400" eaLnBrk="1" hangingPunct="1"/>
            <a:r>
              <a:rPr lang="en-US" smtClean="0"/>
              <a:t>Use: The patient is on a respirator. </a:t>
            </a:r>
          </a:p>
          <a:p>
            <a:pPr marL="273050" indent="-273050" defTabSz="914400" eaLnBrk="1" hangingPunct="1"/>
            <a:r>
              <a:rPr lang="en-US" smtClean="0"/>
              <a:t>Define your acronyms </a:t>
            </a:r>
          </a:p>
          <a:p>
            <a:pPr marL="639763" lvl="1" indent="-273050" defTabSz="914400" eaLnBrk="1" hangingPunct="1"/>
            <a:r>
              <a:rPr lang="en-US" smtClean="0"/>
              <a:t>You may use your Transportation Worker Identification Credential (TWIC) at airport checkpoints.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1"/>
          <p:cNvSpPr>
            <a:spLocks noGrp="1"/>
          </p:cNvSpPr>
          <p:nvPr>
            <p:ph idx="4294967295"/>
          </p:nvPr>
        </p:nvSpPr>
        <p:spPr>
          <a:xfrm>
            <a:off x="457200" y="1668463"/>
            <a:ext cx="8229600" cy="4692650"/>
          </a:xfrm>
        </p:spPr>
        <p:txBody>
          <a:bodyPr/>
          <a:lstStyle/>
          <a:p>
            <a:pPr marL="273050" indent="-273050" defTabSz="914400" eaLnBrk="1" hangingPunct="1"/>
            <a:r>
              <a:rPr lang="en-US" smtClean="0"/>
              <a:t>PLAIN monthly meetings</a:t>
            </a:r>
          </a:p>
          <a:p>
            <a:pPr marL="639763" lvl="1" indent="-273050" defTabSz="914400" eaLnBrk="1" hangingPunct="1"/>
            <a:r>
              <a:rPr lang="en-US" smtClean="0"/>
              <a:t>Held the 2</a:t>
            </a:r>
            <a:r>
              <a:rPr lang="en-US" baseline="30000" smtClean="0"/>
              <a:t>nd</a:t>
            </a:r>
            <a:r>
              <a:rPr lang="en-US" smtClean="0"/>
              <a:t> Wednesday of each month.</a:t>
            </a:r>
          </a:p>
          <a:p>
            <a:pPr marL="273050" indent="-273050" defTabSz="914400" eaLnBrk="1" hangingPunct="1"/>
            <a:r>
              <a:rPr lang="en-US" smtClean="0"/>
              <a:t>PLAIN’s website: </a:t>
            </a:r>
            <a:r>
              <a:rPr lang="en-US" smtClean="0">
                <a:hlinkClick r:id="rId2"/>
              </a:rPr>
              <a:t>www.plainlanguage.gov</a:t>
            </a:r>
            <a:endParaRPr lang="en-US" smtClean="0"/>
          </a:p>
          <a:p>
            <a:pPr marL="273050" indent="-273050" defTabSz="914400" eaLnBrk="1" hangingPunct="1"/>
            <a:r>
              <a:rPr lang="en-US" smtClean="0"/>
              <a:t>Federal Plain Language Guidelines.</a:t>
            </a:r>
          </a:p>
          <a:p>
            <a:pPr marL="639763" lvl="1" indent="-273050" defTabSz="914400" eaLnBrk="1" hangingPunct="1"/>
            <a:r>
              <a:rPr lang="en-US" smtClean="0">
                <a:solidFill>
                  <a:schemeClr val="bg1"/>
                </a:solidFill>
                <a:hlinkClick r:id="rId3"/>
              </a:rPr>
              <a:t>http://www.plainlanguage.gov/howto/guidelines/bigdoc/index.cfm</a:t>
            </a:r>
            <a:endParaRPr lang="en-US" smtClean="0">
              <a:solidFill>
                <a:schemeClr val="bg1"/>
              </a:solidFill>
            </a:endParaRPr>
          </a:p>
        </p:txBody>
      </p:sp>
      <p:sp>
        <p:nvSpPr>
          <p:cNvPr id="48130" name="Rectangle 2"/>
          <p:cNvSpPr>
            <a:spLocks/>
          </p:cNvSpPr>
          <p:nvPr/>
        </p:nvSpPr>
        <p:spPr bwMode="auto">
          <a:xfrm>
            <a:off x="177800" y="0"/>
            <a:ext cx="5664200" cy="901700"/>
          </a:xfrm>
          <a:prstGeom prst="rect">
            <a:avLst/>
          </a:prstGeom>
          <a:noFill/>
          <a:ln w="9525">
            <a:noFill/>
            <a:miter lim="800000"/>
            <a:headEnd/>
            <a:tailEnd/>
          </a:ln>
        </p:spPr>
        <p:txBody>
          <a:bodyPr anchor="b"/>
          <a:lstStyle/>
          <a:p>
            <a:pPr>
              <a:lnSpc>
                <a:spcPts val="2800"/>
              </a:lnSpc>
            </a:pPr>
            <a:r>
              <a:rPr lang="en-US" sz="2600">
                <a:solidFill>
                  <a:srgbClr val="FFFFFF"/>
                </a:solidFill>
              </a:rPr>
              <a:t>Resources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idx="4294967295"/>
          </p:nvPr>
        </p:nvSpPr>
        <p:spPr/>
        <p:txBody>
          <a:bodyPr anchor="b"/>
          <a:lstStyle/>
          <a:p>
            <a:pPr eaLnBrk="1" hangingPunct="1"/>
            <a:r>
              <a:rPr lang="en-US" smtClean="0"/>
              <a:t>Resources</a:t>
            </a:r>
          </a:p>
        </p:txBody>
      </p:sp>
      <p:sp>
        <p:nvSpPr>
          <p:cNvPr id="49154" name="Rectangle 3"/>
          <p:cNvSpPr>
            <a:spLocks noGrp="1"/>
          </p:cNvSpPr>
          <p:nvPr>
            <p:ph type="body" idx="4294967295"/>
          </p:nvPr>
        </p:nvSpPr>
        <p:spPr/>
        <p:txBody>
          <a:bodyPr/>
          <a:lstStyle/>
          <a:p>
            <a:pPr marL="273050" indent="-273050" defTabSz="914400" eaLnBrk="1" hangingPunct="1">
              <a:buFont typeface="Arial" charset="0"/>
              <a:buNone/>
            </a:pPr>
            <a:r>
              <a:rPr lang="en-US" smtClean="0"/>
              <a:t>PLAIN offers free, half day training to all federal agencies.</a:t>
            </a:r>
          </a:p>
          <a:p>
            <a:pPr marL="273050" indent="-273050" defTabSz="914400" eaLnBrk="1" hangingPunct="1">
              <a:buFont typeface="Arial" charset="0"/>
              <a:buNone/>
            </a:pPr>
            <a:r>
              <a:rPr lang="en-US" smtClean="0"/>
              <a:t>Provide us with:</a:t>
            </a:r>
          </a:p>
          <a:p>
            <a:pPr marL="273050" indent="-273050" defTabSz="914400" eaLnBrk="1" hangingPunct="1"/>
            <a:r>
              <a:rPr lang="en-US" smtClean="0"/>
              <a:t>A few tentative dates for class</a:t>
            </a:r>
          </a:p>
          <a:p>
            <a:pPr marL="273050" indent="-273050" defTabSz="914400" eaLnBrk="1" hangingPunct="1"/>
            <a:r>
              <a:rPr lang="en-US" smtClean="0"/>
              <a:t>Location of training</a:t>
            </a:r>
          </a:p>
          <a:p>
            <a:pPr marL="273050" indent="-273050" defTabSz="914400" eaLnBrk="1" hangingPunct="1"/>
            <a:r>
              <a:rPr lang="en-US" smtClean="0"/>
              <a:t>Number of students (We prefer 20 or more)</a:t>
            </a:r>
          </a:p>
          <a:p>
            <a:pPr marL="273050" indent="-273050" defTabSz="914400" eaLnBrk="1" hangingPunct="1">
              <a:buFont typeface="Arial" charset="0"/>
              <a:buNone/>
            </a:pPr>
            <a:endParaRPr lang="en-US" smtClean="0"/>
          </a:p>
          <a:p>
            <a:pPr marL="273050" indent="-273050" defTabSz="914400" eaLnBrk="1" hangingPunct="1">
              <a:buFont typeface="Arial" charset="0"/>
              <a:buNone/>
            </a:pPr>
            <a:r>
              <a:rPr lang="en-US" smtClean="0"/>
              <a:t>You can have your trainers take the class and develop</a:t>
            </a:r>
          </a:p>
          <a:p>
            <a:pPr marL="273050" indent="-273050" defTabSz="914400" eaLnBrk="1" hangingPunct="1">
              <a:buFont typeface="Arial" charset="0"/>
              <a:buNone/>
            </a:pPr>
            <a:r>
              <a:rPr lang="en-US" smtClean="0"/>
              <a:t>an agency specific training class based on our class.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idx="4294967295"/>
          </p:nvPr>
        </p:nvSpPr>
        <p:spPr/>
        <p:txBody>
          <a:bodyPr anchor="b"/>
          <a:lstStyle/>
          <a:p>
            <a:pPr eaLnBrk="1" hangingPunct="1"/>
            <a:r>
              <a:rPr lang="en-US" smtClean="0"/>
              <a:t>Additional resources</a:t>
            </a:r>
          </a:p>
        </p:txBody>
      </p:sp>
      <p:sp>
        <p:nvSpPr>
          <p:cNvPr id="50178" name="Rectangle 3"/>
          <p:cNvSpPr>
            <a:spLocks noGrp="1"/>
          </p:cNvSpPr>
          <p:nvPr>
            <p:ph type="body" idx="4294967295"/>
          </p:nvPr>
        </p:nvSpPr>
        <p:spPr/>
        <p:txBody>
          <a:bodyPr/>
          <a:lstStyle/>
          <a:p>
            <a:pPr marL="273050" indent="-273050" defTabSz="914400" eaLnBrk="1" hangingPunct="1"/>
            <a:r>
              <a:rPr lang="en-US" smtClean="0"/>
              <a:t>GSA Webcontent Managers are developing plain language webinars</a:t>
            </a:r>
          </a:p>
          <a:p>
            <a:pPr marL="273050" indent="-273050" defTabSz="914400" eaLnBrk="1" hangingPunct="1"/>
            <a:r>
              <a:rPr lang="en-US" smtClean="0"/>
              <a:t>NIH has an online plain language course open to the public</a:t>
            </a:r>
          </a:p>
          <a:p>
            <a:pPr marL="273050" indent="-273050" defTabSz="914400" eaLnBrk="1" hangingPunct="1"/>
            <a:r>
              <a:rPr lang="en-US" smtClean="0"/>
              <a:t>FAA Plain Language program</a:t>
            </a:r>
          </a:p>
          <a:p>
            <a:pPr marL="273050" indent="-273050" defTabSz="914400" eaLnBrk="1" hangingPunct="1"/>
            <a:r>
              <a:rPr lang="en-US" smtClean="0"/>
              <a:t>USCIS Plain Language program</a:t>
            </a:r>
          </a:p>
          <a:p>
            <a:pPr marL="273050" indent="-273050" defTabSz="914400" eaLnBrk="1" hangingPunct="1"/>
            <a:r>
              <a:rPr lang="en-US" smtClean="0"/>
              <a:t>SEC Plain English Initiative</a:t>
            </a:r>
          </a:p>
          <a:p>
            <a:pPr marL="273050" indent="-273050" defTabSz="914400" eaLnBrk="1" hangingPunct="1">
              <a:buFont typeface="Arial" charset="0"/>
              <a:buNone/>
            </a:pPr>
            <a:endParaRPr lang="en-US" smtClean="0"/>
          </a:p>
          <a:p>
            <a:pPr marL="273050" indent="-273050" defTabSz="914400" eaLnBrk="1" hangingPunct="1">
              <a:buFont typeface="Arial" charset="0"/>
              <a:buNone/>
            </a:pPr>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2"/>
          <p:cNvSpPr>
            <a:spLocks noGrp="1"/>
          </p:cNvSpPr>
          <p:nvPr>
            <p:ph type="title"/>
          </p:nvPr>
        </p:nvSpPr>
        <p:spPr/>
        <p:txBody>
          <a:bodyPr/>
          <a:lstStyle/>
          <a:p>
            <a:pPr eaLnBrk="1" hangingPunct="1"/>
            <a:r>
              <a:rPr lang="en-US" smtClean="0"/>
              <a:t>Energy.gov Refresh</a:t>
            </a:r>
          </a:p>
        </p:txBody>
      </p:sp>
      <p:pic>
        <p:nvPicPr>
          <p:cNvPr id="51202" name="Picture 5"/>
          <p:cNvPicPr>
            <a:picLocks noChangeAspect="1" noChangeArrowheads="1"/>
          </p:cNvPicPr>
          <p:nvPr/>
        </p:nvPicPr>
        <p:blipFill>
          <a:blip r:embed="rId2"/>
          <a:srcRect l="4543" t="8887" r="6726" b="9254"/>
          <a:stretch>
            <a:fillRect/>
          </a:stretch>
        </p:blipFill>
        <p:spPr bwMode="auto">
          <a:xfrm>
            <a:off x="815975" y="1009650"/>
            <a:ext cx="7537450" cy="5564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1"/>
          <p:cNvSpPr>
            <a:spLocks noGrp="1"/>
          </p:cNvSpPr>
          <p:nvPr>
            <p:ph idx="4294967295"/>
          </p:nvPr>
        </p:nvSpPr>
        <p:spPr>
          <a:xfrm>
            <a:off x="457200" y="1590675"/>
            <a:ext cx="8229600" cy="4876800"/>
          </a:xfrm>
        </p:spPr>
        <p:txBody>
          <a:bodyPr/>
          <a:lstStyle/>
          <a:p>
            <a:pPr eaLnBrk="1" hangingPunct="1">
              <a:spcBef>
                <a:spcPts val="600"/>
              </a:spcBef>
              <a:spcAft>
                <a:spcPts val="600"/>
              </a:spcAft>
            </a:pPr>
            <a:r>
              <a:rPr lang="en-US" smtClean="0">
                <a:ea typeface="ＭＳ Ｐゴシック"/>
                <a:cs typeface="ＭＳ Ｐゴシック"/>
              </a:rPr>
              <a:t>The DOE Vehicle Technologies Program web site has been live since 2003. </a:t>
            </a:r>
          </a:p>
          <a:p>
            <a:pPr eaLnBrk="1" hangingPunct="1">
              <a:spcBef>
                <a:spcPts val="600"/>
              </a:spcBef>
              <a:spcAft>
                <a:spcPts val="600"/>
              </a:spcAft>
            </a:pPr>
            <a:r>
              <a:rPr lang="en-US" smtClean="0">
                <a:ea typeface="ＭＳ Ｐゴシック"/>
                <a:cs typeface="ＭＳ Ｐゴシック"/>
              </a:rPr>
              <a:t>The site has grown quite large over the course of eight years. In that time, it has been refaced but has had no systematic evaluation of site content. </a:t>
            </a:r>
          </a:p>
          <a:p>
            <a:pPr eaLnBrk="1" hangingPunct="1">
              <a:spcBef>
                <a:spcPts val="600"/>
              </a:spcBef>
              <a:spcAft>
                <a:spcPts val="600"/>
              </a:spcAft>
            </a:pPr>
            <a:r>
              <a:rPr lang="en-US" smtClean="0">
                <a:ea typeface="ＭＳ Ｐゴシック"/>
                <a:cs typeface="ＭＳ Ｐゴシック"/>
              </a:rPr>
              <a:t>As the first step in a site evaluation, the VTP program contacted Wendy Littman of EES to conduct a Crazy Egg survey on four of the site’s pages.</a:t>
            </a:r>
            <a:br>
              <a:rPr lang="en-US" smtClean="0">
                <a:ea typeface="ＭＳ Ｐゴシック"/>
                <a:cs typeface="ＭＳ Ｐゴシック"/>
              </a:rPr>
            </a:br>
            <a:r>
              <a:rPr lang="en-US" smtClean="0">
                <a:ea typeface="ＭＳ Ｐゴシック"/>
                <a:cs typeface="ＭＳ Ｐゴシック"/>
              </a:rPr>
              <a:t/>
            </a:r>
            <a:br>
              <a:rPr lang="en-US" smtClean="0">
                <a:ea typeface="ＭＳ Ｐゴシック"/>
                <a:cs typeface="ＭＳ Ｐゴシック"/>
              </a:rPr>
            </a:br>
            <a:r>
              <a:rPr lang="en-US" smtClean="0">
                <a:ea typeface="ＭＳ Ｐゴシック"/>
                <a:cs typeface="ＭＳ Ｐゴシック"/>
              </a:rPr>
              <a:t>	</a:t>
            </a:r>
          </a:p>
        </p:txBody>
      </p:sp>
      <p:sp>
        <p:nvSpPr>
          <p:cNvPr id="52226" name="Title 2"/>
          <p:cNvSpPr>
            <a:spLocks noGrp="1"/>
          </p:cNvSpPr>
          <p:nvPr>
            <p:ph type="title" idx="4294967295"/>
          </p:nvPr>
        </p:nvSpPr>
        <p:spPr/>
        <p:txBody>
          <a:bodyPr/>
          <a:lstStyle/>
          <a:p>
            <a:pPr eaLnBrk="1" hangingPunct="1"/>
            <a:r>
              <a:rPr lang="en-US" smtClean="0">
                <a:ea typeface="ＭＳ Ｐゴシック"/>
                <a:cs typeface="ＭＳ Ｐゴシック"/>
              </a:rPr>
              <a:t>VTP Crazy Egg Study - Background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52425" y="1233488"/>
            <a:ext cx="8510588" cy="5233987"/>
          </a:xfrm>
        </p:spPr>
        <p:txBody>
          <a:bodyPr rtlCol="0">
            <a:normAutofit/>
          </a:bodyPr>
          <a:lstStyle/>
          <a:p>
            <a:pPr marL="0" indent="0" eaLnBrk="1" fontAlgn="auto" hangingPunct="1">
              <a:spcAft>
                <a:spcPts val="0"/>
              </a:spcAft>
              <a:buFont typeface="Arial"/>
              <a:buNone/>
              <a:defRPr/>
            </a:pPr>
            <a:r>
              <a:rPr lang="en-US" dirty="0" smtClean="0"/>
              <a:t>Pages surveyed were chosen based on traffic statistics from the preceding six months. They included:</a:t>
            </a:r>
          </a:p>
          <a:p>
            <a:pPr eaLnBrk="1" fontAlgn="auto" hangingPunct="1">
              <a:spcBef>
                <a:spcPts val="600"/>
              </a:spcBef>
              <a:spcAft>
                <a:spcPts val="600"/>
              </a:spcAft>
              <a:buFont typeface="Arial"/>
              <a:buChar char="•"/>
              <a:defRPr/>
            </a:pPr>
            <a:r>
              <a:rPr lang="en-US" b="1" dirty="0" smtClean="0">
                <a:ea typeface="ＭＳ Ｐゴシック" pitchFamily="-106" charset="-128"/>
                <a:cs typeface="ＭＳ Ｐゴシック" pitchFamily="-106" charset="-128"/>
              </a:rPr>
              <a:t>Home Page </a:t>
            </a:r>
            <a:r>
              <a:rPr lang="en-US" dirty="0" smtClean="0">
                <a:hlinkClick r:id="rId2"/>
              </a:rPr>
              <a:t>http://www.eere.energy.gov/vehiclesandfuels/</a:t>
            </a:r>
            <a:endParaRPr lang="en-US" dirty="0" smtClean="0"/>
          </a:p>
          <a:p>
            <a:pPr eaLnBrk="1" fontAlgn="auto" hangingPunct="1">
              <a:spcBef>
                <a:spcPts val="600"/>
              </a:spcBef>
              <a:spcAft>
                <a:spcPts val="600"/>
              </a:spcAft>
              <a:buFont typeface="Arial"/>
              <a:buChar char="•"/>
              <a:defRPr/>
            </a:pPr>
            <a:r>
              <a:rPr lang="en-US" b="1" dirty="0" smtClean="0"/>
              <a:t>Hybrid and Vehicle Systems Page</a:t>
            </a:r>
            <a:r>
              <a:rPr lang="en-US" dirty="0" smtClean="0"/>
              <a:t/>
            </a:r>
            <a:br>
              <a:rPr lang="en-US" dirty="0" smtClean="0"/>
            </a:br>
            <a:r>
              <a:rPr lang="en-US" dirty="0" smtClean="0">
                <a:hlinkClick r:id="rId3"/>
              </a:rPr>
              <a:t>http://www.eere.energy.gov/vehiclesandfuels/</a:t>
            </a:r>
            <a:br>
              <a:rPr lang="en-US" dirty="0" smtClean="0">
                <a:hlinkClick r:id="rId3"/>
              </a:rPr>
            </a:br>
            <a:r>
              <a:rPr lang="en-US" dirty="0" smtClean="0">
                <a:hlinkClick r:id="rId3"/>
              </a:rPr>
              <a:t>technologies/systems/index.html</a:t>
            </a:r>
            <a:endParaRPr lang="en-US" dirty="0" smtClean="0"/>
          </a:p>
          <a:p>
            <a:pPr eaLnBrk="1" fontAlgn="auto" hangingPunct="1">
              <a:spcBef>
                <a:spcPts val="600"/>
              </a:spcBef>
              <a:spcAft>
                <a:spcPts val="600"/>
              </a:spcAft>
              <a:buFont typeface="Arial"/>
              <a:buChar char="•"/>
              <a:defRPr/>
            </a:pPr>
            <a:r>
              <a:rPr lang="en-US" b="1" dirty="0" smtClean="0"/>
              <a:t>EPAct Home Page</a:t>
            </a:r>
            <a:r>
              <a:rPr lang="en-US" dirty="0" smtClean="0"/>
              <a:t/>
            </a:r>
            <a:br>
              <a:rPr lang="en-US" dirty="0" smtClean="0"/>
            </a:br>
            <a:r>
              <a:rPr lang="en-US" dirty="0" smtClean="0">
                <a:hlinkClick r:id="rId4"/>
              </a:rPr>
              <a:t>http://www.eere.energy.gov/vehiclesandfuels/epact/</a:t>
            </a:r>
            <a:br>
              <a:rPr lang="en-US" dirty="0" smtClean="0">
                <a:hlinkClick r:id="rId4"/>
              </a:rPr>
            </a:br>
            <a:r>
              <a:rPr lang="en-US" dirty="0" smtClean="0">
                <a:hlinkClick r:id="rId4"/>
              </a:rPr>
              <a:t>index.html</a:t>
            </a:r>
            <a:endParaRPr lang="en-US" dirty="0" smtClean="0"/>
          </a:p>
          <a:p>
            <a:pPr eaLnBrk="1" fontAlgn="auto" hangingPunct="1">
              <a:spcBef>
                <a:spcPts val="600"/>
              </a:spcBef>
              <a:spcAft>
                <a:spcPts val="600"/>
              </a:spcAft>
              <a:buFont typeface="Arial"/>
              <a:buChar char="•"/>
              <a:defRPr/>
            </a:pPr>
            <a:r>
              <a:rPr lang="en-US" b="1" dirty="0" smtClean="0"/>
              <a:t>About the Program Page</a:t>
            </a:r>
            <a:r>
              <a:rPr lang="en-US" dirty="0" smtClean="0"/>
              <a:t/>
            </a:r>
            <a:br>
              <a:rPr lang="en-US" dirty="0" smtClean="0"/>
            </a:br>
            <a:r>
              <a:rPr lang="en-US" dirty="0" smtClean="0">
                <a:hlinkClick r:id="rId5"/>
              </a:rPr>
              <a:t>http://www.eere.energy.gov/vehiclesandfuels/about/</a:t>
            </a:r>
            <a:br>
              <a:rPr lang="en-US" dirty="0" smtClean="0">
                <a:hlinkClick r:id="rId5"/>
              </a:rPr>
            </a:br>
            <a:r>
              <a:rPr lang="en-US" dirty="0" smtClean="0">
                <a:hlinkClick r:id="rId5"/>
              </a:rPr>
              <a:t>index.html</a:t>
            </a:r>
            <a:endParaRPr lang="en-US" dirty="0" smtClean="0"/>
          </a:p>
          <a:p>
            <a:pPr eaLnBrk="1" fontAlgn="auto" hangingPunct="1">
              <a:spcAft>
                <a:spcPts val="0"/>
              </a:spcAft>
              <a:buFont typeface="Arial"/>
              <a:buNone/>
              <a:defRPr/>
            </a:pPr>
            <a:endParaRPr lang="en-US" dirty="0" smtClean="0">
              <a:ea typeface="ＭＳ Ｐゴシック" pitchFamily="-106" charset="-128"/>
              <a:cs typeface="ＭＳ Ｐゴシック" pitchFamily="-106" charset="-128"/>
            </a:endParaRPr>
          </a:p>
          <a:p>
            <a:pPr eaLnBrk="1" fontAlgn="auto" hangingPunct="1">
              <a:spcAft>
                <a:spcPts val="0"/>
              </a:spcAft>
              <a:buFont typeface="Arial"/>
              <a:buChar char="•"/>
              <a:defRPr/>
            </a:pPr>
            <a:endParaRPr lang="en-US" dirty="0"/>
          </a:p>
        </p:txBody>
      </p:sp>
      <p:sp>
        <p:nvSpPr>
          <p:cNvPr id="53250" name="Title 2"/>
          <p:cNvSpPr>
            <a:spLocks noGrp="1"/>
          </p:cNvSpPr>
          <p:nvPr>
            <p:ph type="title" idx="4294967295"/>
          </p:nvPr>
        </p:nvSpPr>
        <p:spPr/>
        <p:txBody>
          <a:bodyPr/>
          <a:lstStyle/>
          <a:p>
            <a:pPr eaLnBrk="1" hangingPunct="1"/>
            <a:r>
              <a:rPr lang="en-US" smtClean="0"/>
              <a:t>Pages Surveyed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1"/>
          <p:cNvSpPr>
            <a:spLocks noGrp="1"/>
          </p:cNvSpPr>
          <p:nvPr>
            <p:ph idx="4294967295"/>
          </p:nvPr>
        </p:nvSpPr>
        <p:spPr>
          <a:xfrm>
            <a:off x="457200" y="1590675"/>
            <a:ext cx="8229600" cy="4876800"/>
          </a:xfrm>
        </p:spPr>
        <p:txBody>
          <a:bodyPr/>
          <a:lstStyle/>
          <a:p>
            <a:pPr eaLnBrk="1" hangingPunct="1">
              <a:spcBef>
                <a:spcPts val="600"/>
              </a:spcBef>
              <a:spcAft>
                <a:spcPts val="600"/>
              </a:spcAft>
            </a:pPr>
            <a:r>
              <a:rPr lang="en-US" smtClean="0"/>
              <a:t>Wendy Littman helped us set up Crazy Egg to track the selected pages for two weeks in December 2010.</a:t>
            </a:r>
          </a:p>
          <a:p>
            <a:pPr eaLnBrk="1" hangingPunct="1">
              <a:spcBef>
                <a:spcPts val="600"/>
              </a:spcBef>
              <a:spcAft>
                <a:spcPts val="600"/>
              </a:spcAft>
            </a:pPr>
            <a:r>
              <a:rPr lang="en-US" smtClean="0"/>
              <a:t>Crazy Egg reports were accessible throughout the time statistics were being gathered.</a:t>
            </a:r>
          </a:p>
          <a:p>
            <a:pPr eaLnBrk="1" hangingPunct="1">
              <a:spcBef>
                <a:spcPts val="600"/>
              </a:spcBef>
              <a:spcAft>
                <a:spcPts val="600"/>
              </a:spcAft>
            </a:pPr>
            <a:r>
              <a:rPr lang="en-US" smtClean="0"/>
              <a:t>The VTP web team at Argonne National Laboratory held a conference call with Wendy in early January 2011 to go over the results.</a:t>
            </a:r>
          </a:p>
          <a:p>
            <a:pPr eaLnBrk="1" hangingPunct="1">
              <a:spcBef>
                <a:spcPts val="600"/>
              </a:spcBef>
              <a:spcAft>
                <a:spcPts val="600"/>
              </a:spcAft>
            </a:pPr>
            <a:r>
              <a:rPr lang="en-US" smtClean="0"/>
              <a:t>The results will be used as part of a larger evaluation of site use, leading ultimately to a site redesign.</a:t>
            </a:r>
          </a:p>
        </p:txBody>
      </p:sp>
      <p:sp>
        <p:nvSpPr>
          <p:cNvPr id="54274" name="Title 2"/>
          <p:cNvSpPr>
            <a:spLocks noGrp="1"/>
          </p:cNvSpPr>
          <p:nvPr>
            <p:ph type="title" idx="4294967295"/>
          </p:nvPr>
        </p:nvSpPr>
        <p:spPr/>
        <p:txBody>
          <a:bodyPr/>
          <a:lstStyle/>
          <a:p>
            <a:pPr eaLnBrk="1" hangingPunct="1"/>
            <a:r>
              <a:rPr lang="en-US" smtClean="0"/>
              <a:t>Process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1"/>
          <p:cNvSpPr>
            <a:spLocks noGrp="1"/>
          </p:cNvSpPr>
          <p:nvPr>
            <p:ph idx="4294967295"/>
          </p:nvPr>
        </p:nvSpPr>
        <p:spPr>
          <a:xfrm>
            <a:off x="363538" y="1033463"/>
            <a:ext cx="8323262" cy="5434012"/>
          </a:xfrm>
        </p:spPr>
        <p:txBody>
          <a:bodyPr/>
          <a:lstStyle/>
          <a:p>
            <a:pPr marL="0" indent="1588" eaLnBrk="1" hangingPunct="1">
              <a:buFont typeface="Arial" charset="0"/>
              <a:buNone/>
            </a:pPr>
            <a:r>
              <a:rPr lang="en-US" sz="2000" smtClean="0"/>
              <a:t>Areas receiving the most attention were About the Program, Hybrid &amp; Vehicle Systems/Energy Storage, and Financial Opportunities.</a:t>
            </a:r>
          </a:p>
        </p:txBody>
      </p:sp>
      <p:sp>
        <p:nvSpPr>
          <p:cNvPr id="55298" name="Title 2"/>
          <p:cNvSpPr>
            <a:spLocks noGrp="1"/>
          </p:cNvSpPr>
          <p:nvPr>
            <p:ph type="title" idx="4294967295"/>
          </p:nvPr>
        </p:nvSpPr>
        <p:spPr/>
        <p:txBody>
          <a:bodyPr/>
          <a:lstStyle/>
          <a:p>
            <a:pPr eaLnBrk="1" hangingPunct="1"/>
            <a:r>
              <a:rPr lang="en-US" smtClean="0"/>
              <a:t>Heatmap – Home</a:t>
            </a:r>
          </a:p>
        </p:txBody>
      </p:sp>
      <p:pic>
        <p:nvPicPr>
          <p:cNvPr id="55299" name="Picture 1"/>
          <p:cNvPicPr>
            <a:picLocks noChangeAspect="1" noChangeArrowheads="1"/>
          </p:cNvPicPr>
          <p:nvPr/>
        </p:nvPicPr>
        <p:blipFill>
          <a:blip r:embed="rId3"/>
          <a:srcRect/>
          <a:stretch>
            <a:fillRect/>
          </a:stretch>
        </p:blipFill>
        <p:spPr bwMode="auto">
          <a:xfrm>
            <a:off x="474663" y="1817688"/>
            <a:ext cx="8150225" cy="46291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1"/>
          <p:cNvSpPr>
            <a:spLocks noGrp="1"/>
          </p:cNvSpPr>
          <p:nvPr>
            <p:ph idx="4294967295"/>
          </p:nvPr>
        </p:nvSpPr>
        <p:spPr>
          <a:xfrm>
            <a:off x="457200" y="1020763"/>
            <a:ext cx="8229600" cy="5446712"/>
          </a:xfrm>
        </p:spPr>
        <p:txBody>
          <a:bodyPr/>
          <a:lstStyle/>
          <a:p>
            <a:pPr marL="0" indent="1588" eaLnBrk="1" hangingPunct="1">
              <a:buFont typeface="Arial" charset="0"/>
              <a:buNone/>
            </a:pPr>
            <a:r>
              <a:rPr lang="en-US" sz="2000" smtClean="0"/>
              <a:t>Largest number of visitors to the VTP Home page came in through the EERE site.</a:t>
            </a:r>
          </a:p>
        </p:txBody>
      </p:sp>
      <p:sp>
        <p:nvSpPr>
          <p:cNvPr id="57346" name="Title 2"/>
          <p:cNvSpPr>
            <a:spLocks noGrp="1"/>
          </p:cNvSpPr>
          <p:nvPr>
            <p:ph type="title" idx="4294967295"/>
          </p:nvPr>
        </p:nvSpPr>
        <p:spPr/>
        <p:txBody>
          <a:bodyPr/>
          <a:lstStyle/>
          <a:p>
            <a:pPr eaLnBrk="1" hangingPunct="1"/>
            <a:r>
              <a:rPr lang="en-US" smtClean="0"/>
              <a:t>Confetti Map – Home</a:t>
            </a:r>
          </a:p>
        </p:txBody>
      </p:sp>
      <p:pic>
        <p:nvPicPr>
          <p:cNvPr id="57347" name="Picture 2"/>
          <p:cNvPicPr>
            <a:picLocks noChangeAspect="1" noChangeArrowheads="1"/>
          </p:cNvPicPr>
          <p:nvPr/>
        </p:nvPicPr>
        <p:blipFill>
          <a:blip r:embed="rId3"/>
          <a:srcRect/>
          <a:stretch>
            <a:fillRect/>
          </a:stretch>
        </p:blipFill>
        <p:spPr bwMode="auto">
          <a:xfrm>
            <a:off x="1709738" y="1752600"/>
            <a:ext cx="5961062" cy="471963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1"/>
          <p:cNvSpPr>
            <a:spLocks noGrp="1"/>
          </p:cNvSpPr>
          <p:nvPr>
            <p:ph idx="1"/>
          </p:nvPr>
        </p:nvSpPr>
        <p:spPr>
          <a:xfrm>
            <a:off x="488950" y="2344738"/>
            <a:ext cx="8229600" cy="3622675"/>
          </a:xfrm>
        </p:spPr>
        <p:txBody>
          <a:bodyPr/>
          <a:lstStyle/>
          <a:p>
            <a:pPr algn="ctr" eaLnBrk="1" hangingPunct="1">
              <a:buFont typeface="Arial" charset="0"/>
              <a:buNone/>
            </a:pPr>
            <a:r>
              <a:rPr lang="en-US" smtClean="0">
                <a:solidFill>
                  <a:schemeClr val="tx2"/>
                </a:solidFill>
              </a:rPr>
              <a:t>Amy Bunk</a:t>
            </a:r>
          </a:p>
          <a:p>
            <a:pPr algn="ctr" eaLnBrk="1" hangingPunct="1">
              <a:buFont typeface="Arial" charset="0"/>
              <a:buNone/>
            </a:pPr>
            <a:r>
              <a:rPr lang="en-US" smtClean="0">
                <a:solidFill>
                  <a:schemeClr val="tx2"/>
                </a:solidFill>
              </a:rPr>
              <a:t>Miriam Vincent</a:t>
            </a:r>
          </a:p>
          <a:p>
            <a:pPr algn="ctr" eaLnBrk="1" hangingPunct="1">
              <a:buFont typeface="Arial" charset="0"/>
              <a:buNone/>
            </a:pPr>
            <a:endParaRPr lang="en-US" smtClean="0">
              <a:solidFill>
                <a:schemeClr val="tx2"/>
              </a:solidFill>
            </a:endParaRPr>
          </a:p>
          <a:p>
            <a:pPr algn="ctr" eaLnBrk="1" hangingPunct="1">
              <a:buFont typeface="Arial" charset="0"/>
              <a:buNone/>
            </a:pPr>
            <a:r>
              <a:rPr lang="en-US" smtClean="0">
                <a:solidFill>
                  <a:schemeClr val="tx2"/>
                </a:solidFill>
              </a:rPr>
              <a:t>Plain Language Action and Information Network (PLAIN)</a:t>
            </a:r>
          </a:p>
          <a:p>
            <a:pPr eaLnBrk="1" hangingPunct="1">
              <a:buFont typeface="Arial" charset="0"/>
              <a:buNone/>
            </a:pPr>
            <a:endParaRPr lang="en-US" smtClean="0">
              <a:solidFill>
                <a:schemeClr val="tx2"/>
              </a:solidFill>
            </a:endParaRPr>
          </a:p>
        </p:txBody>
      </p:sp>
      <p:sp>
        <p:nvSpPr>
          <p:cNvPr id="14338" name="Title 2"/>
          <p:cNvSpPr>
            <a:spLocks noGrp="1"/>
          </p:cNvSpPr>
          <p:nvPr>
            <p:ph type="title"/>
          </p:nvPr>
        </p:nvSpPr>
        <p:spPr/>
        <p:txBody>
          <a:bodyPr/>
          <a:lstStyle/>
          <a:p>
            <a:pPr eaLnBrk="1" hangingPunct="1"/>
            <a:r>
              <a:rPr lang="en-US" smtClean="0"/>
              <a:t>Best Practice - Plain Language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ontent Placeholder 1"/>
          <p:cNvSpPr>
            <a:spLocks noGrp="1"/>
          </p:cNvSpPr>
          <p:nvPr>
            <p:ph idx="4294967295"/>
          </p:nvPr>
        </p:nvSpPr>
        <p:spPr>
          <a:xfrm>
            <a:off x="398463" y="1044575"/>
            <a:ext cx="8288337" cy="5422900"/>
          </a:xfrm>
        </p:spPr>
        <p:txBody>
          <a:bodyPr/>
          <a:lstStyle/>
          <a:p>
            <a:pPr marL="0" indent="1588" eaLnBrk="1" hangingPunct="1">
              <a:buFont typeface="Arial" charset="0"/>
              <a:buNone/>
            </a:pPr>
            <a:r>
              <a:rPr lang="en-US" sz="2000" smtClean="0"/>
              <a:t>Most-clicked items were Financial Opportunities in the top nav bar and Announcement of Financial Opportunity down in the feature area (below the fold).</a:t>
            </a:r>
          </a:p>
        </p:txBody>
      </p:sp>
      <p:sp>
        <p:nvSpPr>
          <p:cNvPr id="59394" name="Title 2"/>
          <p:cNvSpPr>
            <a:spLocks noGrp="1"/>
          </p:cNvSpPr>
          <p:nvPr>
            <p:ph type="title" idx="4294967295"/>
          </p:nvPr>
        </p:nvSpPr>
        <p:spPr/>
        <p:txBody>
          <a:bodyPr/>
          <a:lstStyle/>
          <a:p>
            <a:pPr eaLnBrk="1" hangingPunct="1"/>
            <a:r>
              <a:rPr lang="en-US" smtClean="0"/>
              <a:t>Click Count – Home</a:t>
            </a:r>
          </a:p>
        </p:txBody>
      </p:sp>
      <p:pic>
        <p:nvPicPr>
          <p:cNvPr id="59395" name="Picture 2"/>
          <p:cNvPicPr>
            <a:picLocks noChangeAspect="1" noChangeArrowheads="1"/>
          </p:cNvPicPr>
          <p:nvPr/>
        </p:nvPicPr>
        <p:blipFill>
          <a:blip r:embed="rId3"/>
          <a:srcRect/>
          <a:stretch>
            <a:fillRect/>
          </a:stretch>
        </p:blipFill>
        <p:spPr bwMode="auto">
          <a:xfrm>
            <a:off x="1655763" y="2238375"/>
            <a:ext cx="5164137" cy="39814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ontent Placeholder 1"/>
          <p:cNvSpPr>
            <a:spLocks noGrp="1"/>
          </p:cNvSpPr>
          <p:nvPr>
            <p:ph idx="4294967295"/>
          </p:nvPr>
        </p:nvSpPr>
        <p:spPr>
          <a:xfrm>
            <a:off x="457200" y="1101725"/>
            <a:ext cx="8229600" cy="5365750"/>
          </a:xfrm>
        </p:spPr>
        <p:txBody>
          <a:bodyPr/>
          <a:lstStyle/>
          <a:p>
            <a:pPr marL="0" indent="0" eaLnBrk="1" hangingPunct="1">
              <a:buFont typeface="Arial" charset="0"/>
              <a:buNone/>
            </a:pPr>
            <a:r>
              <a:rPr lang="en-US" sz="2000" smtClean="0"/>
              <a:t>Hybrid Electric Vehicles (HEVs) left-nav link generated the most interest.</a:t>
            </a:r>
          </a:p>
        </p:txBody>
      </p:sp>
      <p:sp>
        <p:nvSpPr>
          <p:cNvPr id="61442" name="Title 2"/>
          <p:cNvSpPr>
            <a:spLocks noGrp="1"/>
          </p:cNvSpPr>
          <p:nvPr>
            <p:ph type="title" idx="4294967295"/>
          </p:nvPr>
        </p:nvSpPr>
        <p:spPr>
          <a:xfrm>
            <a:off x="71438" y="0"/>
            <a:ext cx="5807075" cy="901700"/>
          </a:xfrm>
        </p:spPr>
        <p:txBody>
          <a:bodyPr/>
          <a:lstStyle/>
          <a:p>
            <a:pPr eaLnBrk="1" hangingPunct="1"/>
            <a:r>
              <a:rPr lang="en-US" smtClean="0"/>
              <a:t>Heatmap – Hybrid &amp; Vehicle Systems</a:t>
            </a:r>
          </a:p>
        </p:txBody>
      </p:sp>
      <p:pic>
        <p:nvPicPr>
          <p:cNvPr id="61443" name="Picture 1"/>
          <p:cNvPicPr>
            <a:picLocks noChangeAspect="1" noChangeArrowheads="1"/>
          </p:cNvPicPr>
          <p:nvPr/>
        </p:nvPicPr>
        <p:blipFill>
          <a:blip r:embed="rId3"/>
          <a:srcRect/>
          <a:stretch>
            <a:fillRect/>
          </a:stretch>
        </p:blipFill>
        <p:spPr bwMode="auto">
          <a:xfrm>
            <a:off x="1781175" y="1677988"/>
            <a:ext cx="5475288" cy="4811712"/>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1"/>
          <p:cNvSpPr>
            <a:spLocks noGrp="1"/>
          </p:cNvSpPr>
          <p:nvPr>
            <p:ph idx="4294967295"/>
          </p:nvPr>
        </p:nvSpPr>
        <p:spPr>
          <a:xfrm>
            <a:off x="457200" y="1055688"/>
            <a:ext cx="8229600" cy="5411787"/>
          </a:xfrm>
        </p:spPr>
        <p:txBody>
          <a:bodyPr/>
          <a:lstStyle/>
          <a:p>
            <a:pPr marL="0" indent="0" eaLnBrk="1" hangingPunct="1">
              <a:buFont typeface="Arial" charset="0"/>
              <a:buNone/>
            </a:pPr>
            <a:r>
              <a:rPr lang="en-US" sz="2000" smtClean="0"/>
              <a:t>EERE page generated the most referrals to the Hybrid and Vehicle Systems page, by far.</a:t>
            </a:r>
          </a:p>
        </p:txBody>
      </p:sp>
      <p:sp>
        <p:nvSpPr>
          <p:cNvPr id="63490" name="Title 2"/>
          <p:cNvSpPr>
            <a:spLocks noGrp="1"/>
          </p:cNvSpPr>
          <p:nvPr>
            <p:ph type="title" idx="4294967295"/>
          </p:nvPr>
        </p:nvSpPr>
        <p:spPr>
          <a:xfrm>
            <a:off x="201613" y="0"/>
            <a:ext cx="5640387" cy="901700"/>
          </a:xfrm>
        </p:spPr>
        <p:txBody>
          <a:bodyPr/>
          <a:lstStyle/>
          <a:p>
            <a:pPr eaLnBrk="1" hangingPunct="1"/>
            <a:r>
              <a:rPr lang="en-US" smtClean="0"/>
              <a:t>Confetti Map - Hybrid &amp; Vehicle Systems</a:t>
            </a:r>
          </a:p>
        </p:txBody>
      </p:sp>
      <p:pic>
        <p:nvPicPr>
          <p:cNvPr id="63491" name="Picture 1"/>
          <p:cNvPicPr>
            <a:picLocks noChangeAspect="1" noChangeArrowheads="1"/>
          </p:cNvPicPr>
          <p:nvPr/>
        </p:nvPicPr>
        <p:blipFill>
          <a:blip r:embed="rId3"/>
          <a:srcRect/>
          <a:stretch>
            <a:fillRect/>
          </a:stretch>
        </p:blipFill>
        <p:spPr bwMode="auto">
          <a:xfrm>
            <a:off x="1687513" y="1828800"/>
            <a:ext cx="5886450" cy="46259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Content Placeholder 1"/>
          <p:cNvSpPr>
            <a:spLocks noGrp="1"/>
          </p:cNvSpPr>
          <p:nvPr>
            <p:ph idx="4294967295"/>
          </p:nvPr>
        </p:nvSpPr>
        <p:spPr>
          <a:xfrm>
            <a:off x="457200" y="1055688"/>
            <a:ext cx="8229600" cy="5411787"/>
          </a:xfrm>
        </p:spPr>
        <p:txBody>
          <a:bodyPr/>
          <a:lstStyle/>
          <a:p>
            <a:pPr marL="0" indent="0" eaLnBrk="1" hangingPunct="1">
              <a:buFont typeface="Arial" charset="0"/>
              <a:buNone/>
            </a:pPr>
            <a:r>
              <a:rPr lang="en-US" sz="2000" smtClean="0"/>
              <a:t>Hybrid Electric Vehicles left-nav link was most clicked-on, followed by the left link for Plug-in Hybrid Electric Vehicles.</a:t>
            </a:r>
          </a:p>
        </p:txBody>
      </p:sp>
      <p:sp>
        <p:nvSpPr>
          <p:cNvPr id="65538" name="Title 2"/>
          <p:cNvSpPr>
            <a:spLocks noGrp="1"/>
          </p:cNvSpPr>
          <p:nvPr>
            <p:ph type="title" idx="4294967295"/>
          </p:nvPr>
        </p:nvSpPr>
        <p:spPr/>
        <p:txBody>
          <a:bodyPr/>
          <a:lstStyle/>
          <a:p>
            <a:pPr eaLnBrk="1" hangingPunct="1"/>
            <a:r>
              <a:rPr lang="en-US" smtClean="0"/>
              <a:t>Click Count - Hybrid &amp; Vehicle Systems</a:t>
            </a:r>
          </a:p>
        </p:txBody>
      </p:sp>
      <p:pic>
        <p:nvPicPr>
          <p:cNvPr id="65539" name="Picture 1"/>
          <p:cNvPicPr>
            <a:picLocks noChangeAspect="1" noChangeArrowheads="1"/>
          </p:cNvPicPr>
          <p:nvPr/>
        </p:nvPicPr>
        <p:blipFill>
          <a:blip r:embed="rId3"/>
          <a:srcRect/>
          <a:stretch>
            <a:fillRect/>
          </a:stretch>
        </p:blipFill>
        <p:spPr bwMode="auto">
          <a:xfrm>
            <a:off x="1584325" y="1789113"/>
            <a:ext cx="6038850" cy="46831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Content Placeholder 1"/>
          <p:cNvSpPr>
            <a:spLocks noGrp="1"/>
          </p:cNvSpPr>
          <p:nvPr>
            <p:ph idx="4294967295"/>
          </p:nvPr>
        </p:nvSpPr>
        <p:spPr>
          <a:xfrm>
            <a:off x="457200" y="1019175"/>
            <a:ext cx="8229600" cy="5448300"/>
          </a:xfrm>
        </p:spPr>
        <p:txBody>
          <a:bodyPr/>
          <a:lstStyle/>
          <a:p>
            <a:pPr marL="0" indent="0" eaLnBrk="1" hangingPunct="1">
              <a:buFont typeface="Arial" charset="0"/>
              <a:buNone/>
            </a:pPr>
            <a:r>
              <a:rPr lang="en-US" sz="2000" smtClean="0"/>
              <a:t>Left-nav link for Resources and PDF of the Energy Policy Act of 1992 generated the most interest.</a:t>
            </a:r>
          </a:p>
        </p:txBody>
      </p:sp>
      <p:sp>
        <p:nvSpPr>
          <p:cNvPr id="67586" name="Title 2"/>
          <p:cNvSpPr>
            <a:spLocks noGrp="1"/>
          </p:cNvSpPr>
          <p:nvPr>
            <p:ph type="title" idx="4294967295"/>
          </p:nvPr>
        </p:nvSpPr>
        <p:spPr/>
        <p:txBody>
          <a:bodyPr/>
          <a:lstStyle/>
          <a:p>
            <a:pPr eaLnBrk="1" hangingPunct="1"/>
            <a:r>
              <a:rPr lang="en-US" smtClean="0"/>
              <a:t>Heatmap – EPAct</a:t>
            </a:r>
          </a:p>
        </p:txBody>
      </p:sp>
      <p:pic>
        <p:nvPicPr>
          <p:cNvPr id="67587" name="Picture 1"/>
          <p:cNvPicPr>
            <a:picLocks noChangeAspect="1" noChangeArrowheads="1"/>
          </p:cNvPicPr>
          <p:nvPr/>
        </p:nvPicPr>
        <p:blipFill>
          <a:blip r:embed="rId3"/>
          <a:srcRect/>
          <a:stretch>
            <a:fillRect/>
          </a:stretch>
        </p:blipFill>
        <p:spPr bwMode="auto">
          <a:xfrm>
            <a:off x="1619250" y="1781175"/>
            <a:ext cx="5989638" cy="46958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1"/>
          <p:cNvSpPr>
            <a:spLocks noGrp="1"/>
          </p:cNvSpPr>
          <p:nvPr>
            <p:ph idx="4294967295"/>
          </p:nvPr>
        </p:nvSpPr>
        <p:spPr>
          <a:xfrm>
            <a:off x="457200" y="1031875"/>
            <a:ext cx="8229600" cy="5435600"/>
          </a:xfrm>
        </p:spPr>
        <p:txBody>
          <a:bodyPr/>
          <a:lstStyle/>
          <a:p>
            <a:pPr marL="0" indent="0" eaLnBrk="1" hangingPunct="1">
              <a:buFont typeface="Arial" charset="0"/>
              <a:buNone/>
            </a:pPr>
            <a:r>
              <a:rPr lang="en-US" sz="2000" smtClean="0"/>
              <a:t>The AFDC site referred the most visitors to the EPAct page, followed closely by the EERE site.</a:t>
            </a:r>
          </a:p>
        </p:txBody>
      </p:sp>
      <p:sp>
        <p:nvSpPr>
          <p:cNvPr id="69634" name="Title 2"/>
          <p:cNvSpPr>
            <a:spLocks noGrp="1"/>
          </p:cNvSpPr>
          <p:nvPr>
            <p:ph type="title" idx="4294967295"/>
          </p:nvPr>
        </p:nvSpPr>
        <p:spPr/>
        <p:txBody>
          <a:bodyPr/>
          <a:lstStyle/>
          <a:p>
            <a:pPr eaLnBrk="1" hangingPunct="1"/>
            <a:r>
              <a:rPr lang="en-US" smtClean="0"/>
              <a:t>Confetti Map – EPAct</a:t>
            </a:r>
          </a:p>
        </p:txBody>
      </p:sp>
      <p:pic>
        <p:nvPicPr>
          <p:cNvPr id="69635" name="Picture 1"/>
          <p:cNvPicPr>
            <a:picLocks noChangeAspect="1" noChangeArrowheads="1"/>
          </p:cNvPicPr>
          <p:nvPr/>
        </p:nvPicPr>
        <p:blipFill>
          <a:blip r:embed="rId3"/>
          <a:srcRect/>
          <a:stretch>
            <a:fillRect/>
          </a:stretch>
        </p:blipFill>
        <p:spPr bwMode="auto">
          <a:xfrm>
            <a:off x="1631950" y="1739900"/>
            <a:ext cx="5991225" cy="471011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ontent Placeholder 1"/>
          <p:cNvSpPr>
            <a:spLocks noGrp="1"/>
          </p:cNvSpPr>
          <p:nvPr>
            <p:ph idx="4294967295"/>
          </p:nvPr>
        </p:nvSpPr>
        <p:spPr>
          <a:xfrm>
            <a:off x="457200" y="1020763"/>
            <a:ext cx="8229600" cy="5446712"/>
          </a:xfrm>
        </p:spPr>
        <p:txBody>
          <a:bodyPr/>
          <a:lstStyle/>
          <a:p>
            <a:pPr marL="0" indent="0" eaLnBrk="1" hangingPunct="1">
              <a:buFont typeface="Arial" charset="0"/>
              <a:buNone/>
            </a:pPr>
            <a:r>
              <a:rPr lang="en-US" sz="2000" smtClean="0"/>
              <a:t>PDF of the Energy Policy Act and Resources in left nav were clicked </a:t>
            </a:r>
            <a:br>
              <a:rPr lang="en-US" sz="2000" smtClean="0"/>
            </a:br>
            <a:r>
              <a:rPr lang="en-US" sz="2000" smtClean="0"/>
              <a:t>on most.</a:t>
            </a:r>
          </a:p>
        </p:txBody>
      </p:sp>
      <p:sp>
        <p:nvSpPr>
          <p:cNvPr id="71682" name="Title 2"/>
          <p:cNvSpPr>
            <a:spLocks noGrp="1"/>
          </p:cNvSpPr>
          <p:nvPr>
            <p:ph type="title" idx="4294967295"/>
          </p:nvPr>
        </p:nvSpPr>
        <p:spPr/>
        <p:txBody>
          <a:bodyPr/>
          <a:lstStyle/>
          <a:p>
            <a:pPr eaLnBrk="1" hangingPunct="1"/>
            <a:r>
              <a:rPr lang="en-US" smtClean="0"/>
              <a:t>Click Count - EPAct</a:t>
            </a:r>
          </a:p>
        </p:txBody>
      </p:sp>
      <p:pic>
        <p:nvPicPr>
          <p:cNvPr id="71683" name="Picture 1"/>
          <p:cNvPicPr>
            <a:picLocks noChangeAspect="1" noChangeArrowheads="1"/>
          </p:cNvPicPr>
          <p:nvPr/>
        </p:nvPicPr>
        <p:blipFill>
          <a:blip r:embed="rId3"/>
          <a:srcRect/>
          <a:stretch>
            <a:fillRect/>
          </a:stretch>
        </p:blipFill>
        <p:spPr bwMode="auto">
          <a:xfrm>
            <a:off x="1266825" y="1774825"/>
            <a:ext cx="6583363" cy="4672013"/>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Content Placeholder 1"/>
          <p:cNvSpPr>
            <a:spLocks noGrp="1"/>
          </p:cNvSpPr>
          <p:nvPr>
            <p:ph idx="4294967295"/>
          </p:nvPr>
        </p:nvSpPr>
        <p:spPr>
          <a:xfrm>
            <a:off x="457200" y="1020763"/>
            <a:ext cx="8229600" cy="5446712"/>
          </a:xfrm>
        </p:spPr>
        <p:txBody>
          <a:bodyPr/>
          <a:lstStyle/>
          <a:p>
            <a:pPr marL="0" indent="0" eaLnBrk="1" hangingPunct="1">
              <a:buFont typeface="Arial" charset="0"/>
              <a:buNone/>
            </a:pPr>
            <a:r>
              <a:rPr lang="en-US" sz="2000" smtClean="0"/>
              <a:t>Program Areas in the top nav, and Organization &amp; Contacts and Budget links in the left nav generated the most interest.</a:t>
            </a:r>
          </a:p>
        </p:txBody>
      </p:sp>
      <p:sp>
        <p:nvSpPr>
          <p:cNvPr id="73730" name="Title 2"/>
          <p:cNvSpPr>
            <a:spLocks noGrp="1"/>
          </p:cNvSpPr>
          <p:nvPr>
            <p:ph type="title" idx="4294967295"/>
          </p:nvPr>
        </p:nvSpPr>
        <p:spPr/>
        <p:txBody>
          <a:bodyPr/>
          <a:lstStyle/>
          <a:p>
            <a:pPr eaLnBrk="1" hangingPunct="1"/>
            <a:r>
              <a:rPr lang="en-US" smtClean="0"/>
              <a:t>Heatmap - About the Program</a:t>
            </a:r>
          </a:p>
        </p:txBody>
      </p:sp>
      <p:pic>
        <p:nvPicPr>
          <p:cNvPr id="73731" name="Picture 1"/>
          <p:cNvPicPr>
            <a:picLocks noChangeAspect="1" noChangeArrowheads="1"/>
          </p:cNvPicPr>
          <p:nvPr/>
        </p:nvPicPr>
        <p:blipFill>
          <a:blip r:embed="rId3"/>
          <a:srcRect/>
          <a:stretch>
            <a:fillRect/>
          </a:stretch>
        </p:blipFill>
        <p:spPr bwMode="auto">
          <a:xfrm>
            <a:off x="1044575" y="1752600"/>
            <a:ext cx="7208838" cy="4719638"/>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Content Placeholder 1"/>
          <p:cNvSpPr>
            <a:spLocks noGrp="1"/>
          </p:cNvSpPr>
          <p:nvPr>
            <p:ph idx="4294967295"/>
          </p:nvPr>
        </p:nvSpPr>
        <p:spPr>
          <a:xfrm>
            <a:off x="457200" y="1031875"/>
            <a:ext cx="8229600" cy="5435600"/>
          </a:xfrm>
        </p:spPr>
        <p:txBody>
          <a:bodyPr/>
          <a:lstStyle/>
          <a:p>
            <a:pPr marL="0" indent="0" eaLnBrk="1" hangingPunct="1">
              <a:buFont typeface="Arial" charset="0"/>
              <a:buNone/>
            </a:pPr>
            <a:r>
              <a:rPr lang="en-US" sz="2000" smtClean="0"/>
              <a:t>Most visitors to the About the Program page came from the EERE site.</a:t>
            </a:r>
          </a:p>
        </p:txBody>
      </p:sp>
      <p:sp>
        <p:nvSpPr>
          <p:cNvPr id="75778" name="Title 2"/>
          <p:cNvSpPr>
            <a:spLocks noGrp="1"/>
          </p:cNvSpPr>
          <p:nvPr>
            <p:ph type="title" idx="4294967295"/>
          </p:nvPr>
        </p:nvSpPr>
        <p:spPr/>
        <p:txBody>
          <a:bodyPr/>
          <a:lstStyle/>
          <a:p>
            <a:pPr eaLnBrk="1" hangingPunct="1"/>
            <a:r>
              <a:rPr lang="en-US" smtClean="0"/>
              <a:t>Confetti Map – About the Program</a:t>
            </a:r>
          </a:p>
        </p:txBody>
      </p:sp>
      <p:pic>
        <p:nvPicPr>
          <p:cNvPr id="75779" name="Picture 1"/>
          <p:cNvPicPr>
            <a:picLocks noChangeAspect="1" noChangeArrowheads="1"/>
          </p:cNvPicPr>
          <p:nvPr/>
        </p:nvPicPr>
        <p:blipFill>
          <a:blip r:embed="rId3"/>
          <a:srcRect/>
          <a:stretch>
            <a:fillRect/>
          </a:stretch>
        </p:blipFill>
        <p:spPr bwMode="auto">
          <a:xfrm>
            <a:off x="1289050" y="1522413"/>
            <a:ext cx="6619875" cy="49657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Content Placeholder 1"/>
          <p:cNvSpPr>
            <a:spLocks noGrp="1"/>
          </p:cNvSpPr>
          <p:nvPr>
            <p:ph idx="4294967295"/>
          </p:nvPr>
        </p:nvSpPr>
        <p:spPr>
          <a:xfrm>
            <a:off x="457200" y="1019175"/>
            <a:ext cx="8229600" cy="5448300"/>
          </a:xfrm>
        </p:spPr>
        <p:txBody>
          <a:bodyPr/>
          <a:lstStyle/>
          <a:p>
            <a:pPr marL="0" indent="0" eaLnBrk="1" hangingPunct="1">
              <a:buFont typeface="Arial" charset="0"/>
              <a:buNone/>
            </a:pPr>
            <a:r>
              <a:rPr lang="en-US" sz="2000" smtClean="0"/>
              <a:t>Largest numbers of clicks were evenly divided between Program Areas, and Organization &amp; Contacts, followed by the VTP Program fact sheet; left-nav Mission, Vision, &amp; Goals link; and left-nav Budget link.</a:t>
            </a:r>
          </a:p>
        </p:txBody>
      </p:sp>
      <p:sp>
        <p:nvSpPr>
          <p:cNvPr id="77826" name="Title 2"/>
          <p:cNvSpPr>
            <a:spLocks noGrp="1"/>
          </p:cNvSpPr>
          <p:nvPr>
            <p:ph type="title" idx="4294967295"/>
          </p:nvPr>
        </p:nvSpPr>
        <p:spPr/>
        <p:txBody>
          <a:bodyPr/>
          <a:lstStyle/>
          <a:p>
            <a:pPr eaLnBrk="1" hangingPunct="1"/>
            <a:r>
              <a:rPr lang="en-US" smtClean="0"/>
              <a:t>Click Count – About the Program</a:t>
            </a:r>
          </a:p>
        </p:txBody>
      </p:sp>
      <p:pic>
        <p:nvPicPr>
          <p:cNvPr id="77827" name="Picture 1"/>
          <p:cNvPicPr>
            <a:picLocks noChangeAspect="1" noChangeArrowheads="1"/>
          </p:cNvPicPr>
          <p:nvPr/>
        </p:nvPicPr>
        <p:blipFill>
          <a:blip r:embed="rId3"/>
          <a:srcRect/>
          <a:stretch>
            <a:fillRect/>
          </a:stretch>
        </p:blipFill>
        <p:spPr bwMode="auto">
          <a:xfrm>
            <a:off x="1644650" y="2074863"/>
            <a:ext cx="5670550" cy="437356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1"/>
          <p:cNvSpPr>
            <a:spLocks noGrp="1"/>
          </p:cNvSpPr>
          <p:nvPr>
            <p:ph idx="4294967295"/>
          </p:nvPr>
        </p:nvSpPr>
        <p:spPr>
          <a:xfrm>
            <a:off x="457200" y="1668463"/>
            <a:ext cx="8229600" cy="4692650"/>
          </a:xfrm>
        </p:spPr>
        <p:txBody>
          <a:bodyPr/>
          <a:lstStyle/>
          <a:p>
            <a:pPr marL="273050" indent="-273050" defTabSz="914400" eaLnBrk="1" hangingPunct="1"/>
            <a:r>
              <a:rPr lang="en-US" smtClean="0"/>
              <a:t>Act requires federal agencies to use clear communication that the public can understand.</a:t>
            </a:r>
          </a:p>
          <a:p>
            <a:pPr marL="273050" indent="-273050" defTabSz="914400" eaLnBrk="1" hangingPunct="1"/>
            <a:endParaRPr lang="en-US" smtClean="0"/>
          </a:p>
          <a:p>
            <a:pPr marL="273050" indent="-273050" defTabSz="914400" eaLnBrk="1" hangingPunct="1"/>
            <a:r>
              <a:rPr lang="en-US" smtClean="0"/>
              <a:t>Included are  documents that:</a:t>
            </a:r>
          </a:p>
          <a:p>
            <a:pPr marL="639763" lvl="1" indent="-273050" defTabSz="914400" eaLnBrk="1" hangingPunct="1"/>
            <a:r>
              <a:rPr lang="en-US" smtClean="0"/>
              <a:t>Are needed to get federal benefits or services or for filing taxes</a:t>
            </a:r>
          </a:p>
          <a:p>
            <a:pPr marL="639763" lvl="1" indent="-273050" defTabSz="914400" eaLnBrk="1" hangingPunct="1"/>
            <a:r>
              <a:rPr lang="en-US" smtClean="0"/>
              <a:t>Provide information about benefits or services</a:t>
            </a:r>
          </a:p>
          <a:p>
            <a:pPr marL="639763" lvl="1" indent="-273050" defTabSz="914400" eaLnBrk="1" hangingPunct="1"/>
            <a:r>
              <a:rPr lang="en-US" smtClean="0"/>
              <a:t>Explain how to comply with requirements administered or enforced by the federal government</a:t>
            </a:r>
          </a:p>
          <a:p>
            <a:pPr marL="639763" lvl="1" indent="-273050" defTabSz="914400" eaLnBrk="1" hangingPunct="1"/>
            <a:endParaRPr lang="en-US" smtClean="0"/>
          </a:p>
        </p:txBody>
      </p:sp>
      <p:sp>
        <p:nvSpPr>
          <p:cNvPr id="15362" name="Title 2"/>
          <p:cNvSpPr>
            <a:spLocks/>
          </p:cNvSpPr>
          <p:nvPr/>
        </p:nvSpPr>
        <p:spPr bwMode="auto">
          <a:xfrm>
            <a:off x="177800" y="0"/>
            <a:ext cx="5664200" cy="901700"/>
          </a:xfrm>
          <a:prstGeom prst="rect">
            <a:avLst/>
          </a:prstGeom>
          <a:noFill/>
          <a:ln w="9525">
            <a:noFill/>
            <a:miter lim="800000"/>
            <a:headEnd/>
            <a:tailEnd/>
          </a:ln>
        </p:spPr>
        <p:txBody>
          <a:bodyPr anchor="ctr"/>
          <a:lstStyle/>
          <a:p>
            <a:pPr>
              <a:lnSpc>
                <a:spcPts val="2800"/>
              </a:lnSpc>
            </a:pPr>
            <a:r>
              <a:rPr lang="en-US" sz="2600">
                <a:solidFill>
                  <a:srgbClr val="FFFFFF"/>
                </a:solidFill>
              </a:rPr>
              <a:t>Plain Writing Act of 2010</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Content Placeholder 1"/>
          <p:cNvSpPr>
            <a:spLocks noGrp="1"/>
          </p:cNvSpPr>
          <p:nvPr>
            <p:ph idx="4294967295"/>
          </p:nvPr>
        </p:nvSpPr>
        <p:spPr>
          <a:xfrm>
            <a:off x="457200" y="1323975"/>
            <a:ext cx="8229600" cy="5143500"/>
          </a:xfrm>
        </p:spPr>
        <p:txBody>
          <a:bodyPr/>
          <a:lstStyle/>
          <a:p>
            <a:pPr eaLnBrk="1" hangingPunct="1">
              <a:spcBef>
                <a:spcPts val="600"/>
              </a:spcBef>
              <a:spcAft>
                <a:spcPts val="600"/>
              </a:spcAft>
              <a:buFont typeface="Arial" charset="0"/>
              <a:buNone/>
            </a:pPr>
            <a:r>
              <a:rPr lang="en-US" smtClean="0"/>
              <a:t>Other findings from the Crazy Egg survey include:</a:t>
            </a:r>
          </a:p>
          <a:p>
            <a:pPr eaLnBrk="1" hangingPunct="1">
              <a:spcBef>
                <a:spcPts val="600"/>
              </a:spcBef>
              <a:spcAft>
                <a:spcPts val="600"/>
              </a:spcAft>
            </a:pPr>
            <a:r>
              <a:rPr lang="en-US" smtClean="0"/>
              <a:t>Click-through rates are surprisingly high.</a:t>
            </a:r>
          </a:p>
          <a:p>
            <a:pPr eaLnBrk="1" hangingPunct="1">
              <a:spcBef>
                <a:spcPts val="600"/>
              </a:spcBef>
              <a:spcAft>
                <a:spcPts val="600"/>
              </a:spcAft>
            </a:pPr>
            <a:r>
              <a:rPr lang="en-US" smtClean="0"/>
              <a:t>Lots of visitors come to the site overnight.</a:t>
            </a:r>
          </a:p>
          <a:p>
            <a:pPr eaLnBrk="1" hangingPunct="1">
              <a:spcBef>
                <a:spcPts val="600"/>
              </a:spcBef>
              <a:spcAft>
                <a:spcPts val="600"/>
              </a:spcAft>
            </a:pPr>
            <a:r>
              <a:rPr lang="en-US" smtClean="0"/>
              <a:t>Visitors use the top navigation more than expected. </a:t>
            </a:r>
          </a:p>
          <a:p>
            <a:pPr eaLnBrk="1" hangingPunct="1">
              <a:spcBef>
                <a:spcPts val="600"/>
              </a:spcBef>
              <a:spcAft>
                <a:spcPts val="600"/>
              </a:spcAft>
            </a:pPr>
            <a:r>
              <a:rPr lang="en-US" smtClean="0"/>
              <a:t>Deployment top-nav link isn’t being used much.</a:t>
            </a:r>
          </a:p>
          <a:p>
            <a:pPr eaLnBrk="1" hangingPunct="1">
              <a:spcBef>
                <a:spcPts val="600"/>
              </a:spcBef>
              <a:spcAft>
                <a:spcPts val="600"/>
              </a:spcAft>
            </a:pPr>
            <a:r>
              <a:rPr lang="en-US" smtClean="0"/>
              <a:t>Right-side page features don’t get a lot of attention.</a:t>
            </a:r>
          </a:p>
          <a:p>
            <a:pPr eaLnBrk="1" hangingPunct="1">
              <a:spcBef>
                <a:spcPts val="600"/>
              </a:spcBef>
              <a:spcAft>
                <a:spcPts val="600"/>
              </a:spcAft>
            </a:pPr>
            <a:r>
              <a:rPr lang="en-US" smtClean="0"/>
              <a:t>Visitors aren’t conducting a lot of searches.</a:t>
            </a:r>
          </a:p>
          <a:p>
            <a:pPr eaLnBrk="1" hangingPunct="1">
              <a:spcBef>
                <a:spcPts val="600"/>
              </a:spcBef>
              <a:spcAft>
                <a:spcPts val="600"/>
              </a:spcAft>
            </a:pPr>
            <a:r>
              <a:rPr lang="en-US" smtClean="0"/>
              <a:t>Site map isn’t used much.</a:t>
            </a:r>
          </a:p>
          <a:p>
            <a:pPr eaLnBrk="1" hangingPunct="1"/>
            <a:endParaRPr lang="en-US" smtClean="0"/>
          </a:p>
        </p:txBody>
      </p:sp>
      <p:sp>
        <p:nvSpPr>
          <p:cNvPr id="79874" name="Title 2"/>
          <p:cNvSpPr>
            <a:spLocks noGrp="1"/>
          </p:cNvSpPr>
          <p:nvPr>
            <p:ph type="title" idx="4294967295"/>
          </p:nvPr>
        </p:nvSpPr>
        <p:spPr/>
        <p:txBody>
          <a:bodyPr/>
          <a:lstStyle/>
          <a:p>
            <a:pPr eaLnBrk="1" hangingPunct="1"/>
            <a:r>
              <a:rPr lang="en-US" smtClean="0"/>
              <a:t>Summary of Findings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371600"/>
            <a:ext cx="8229600" cy="5095875"/>
          </a:xfrm>
        </p:spPr>
        <p:txBody>
          <a:bodyPr rtlCol="0">
            <a:normAutofit lnSpcReduction="10000"/>
          </a:bodyPr>
          <a:lstStyle/>
          <a:p>
            <a:pPr eaLnBrk="1" fontAlgn="auto" hangingPunct="1">
              <a:spcAft>
                <a:spcPts val="0"/>
              </a:spcAft>
              <a:buFont typeface="Arial"/>
              <a:buNone/>
              <a:defRPr/>
            </a:pPr>
            <a:r>
              <a:rPr lang="en-US" dirty="0" smtClean="0"/>
              <a:t>The VTP web team is/will be: </a:t>
            </a:r>
          </a:p>
          <a:p>
            <a:pPr eaLnBrk="1" fontAlgn="auto" hangingPunct="1">
              <a:spcBef>
                <a:spcPts val="600"/>
              </a:spcBef>
              <a:spcAft>
                <a:spcPts val="600"/>
              </a:spcAft>
              <a:buFont typeface="Arial"/>
              <a:buChar char="•"/>
              <a:defRPr/>
            </a:pPr>
            <a:r>
              <a:rPr lang="en-US" dirty="0" smtClean="0"/>
              <a:t>Working with EES to archive outdated PDF files to make search results more relevant and HTML-page-centric.</a:t>
            </a:r>
          </a:p>
          <a:p>
            <a:pPr eaLnBrk="1" fontAlgn="auto" hangingPunct="1">
              <a:spcBef>
                <a:spcPts val="600"/>
              </a:spcBef>
              <a:spcAft>
                <a:spcPts val="600"/>
              </a:spcAft>
              <a:buFont typeface="Arial"/>
              <a:buChar char="•"/>
              <a:defRPr/>
            </a:pPr>
            <a:r>
              <a:rPr lang="en-US" dirty="0" smtClean="0"/>
              <a:t>Preparing to interview EERE Information Center Staff for insight into the VTP audience and its needs.</a:t>
            </a:r>
          </a:p>
          <a:p>
            <a:pPr eaLnBrk="1" fontAlgn="auto" hangingPunct="1">
              <a:spcBef>
                <a:spcPts val="600"/>
              </a:spcBef>
              <a:spcAft>
                <a:spcPts val="600"/>
              </a:spcAft>
              <a:buFont typeface="Arial"/>
              <a:buChar char="•"/>
              <a:defRPr/>
            </a:pPr>
            <a:r>
              <a:rPr lang="en-US" dirty="0" smtClean="0"/>
              <a:t>Analyzing search logs to see what people seek on the VTP site.</a:t>
            </a:r>
          </a:p>
          <a:p>
            <a:pPr eaLnBrk="1" fontAlgn="auto" hangingPunct="1">
              <a:spcBef>
                <a:spcPts val="600"/>
              </a:spcBef>
              <a:spcAft>
                <a:spcPts val="600"/>
              </a:spcAft>
              <a:buFont typeface="Arial"/>
              <a:buChar char="•"/>
              <a:defRPr/>
            </a:pPr>
            <a:r>
              <a:rPr lang="en-US" dirty="0" smtClean="0"/>
              <a:t>Planning to perform a card sort on major VTP information categories. </a:t>
            </a:r>
          </a:p>
          <a:p>
            <a:pPr eaLnBrk="1" fontAlgn="auto" hangingPunct="1">
              <a:spcBef>
                <a:spcPts val="600"/>
              </a:spcBef>
              <a:spcAft>
                <a:spcPts val="600"/>
              </a:spcAft>
              <a:buFont typeface="Arial"/>
              <a:buChar char="•"/>
              <a:defRPr/>
            </a:pPr>
            <a:r>
              <a:rPr lang="en-US" dirty="0" smtClean="0"/>
              <a:t>Assembling recommendations for reworking the VTP site architecture and content.</a:t>
            </a:r>
            <a:br>
              <a:rPr lang="en-US" dirty="0" smtClean="0"/>
            </a:br>
            <a:endParaRPr lang="en-US" dirty="0" smtClean="0"/>
          </a:p>
          <a:p>
            <a:pPr eaLnBrk="1" fontAlgn="auto" hangingPunct="1">
              <a:spcAft>
                <a:spcPts val="0"/>
              </a:spcAft>
              <a:buFont typeface="Arial"/>
              <a:buChar char="•"/>
              <a:defRPr/>
            </a:pPr>
            <a:endParaRPr lang="en-US" dirty="0"/>
          </a:p>
        </p:txBody>
      </p:sp>
      <p:sp>
        <p:nvSpPr>
          <p:cNvPr id="80898" name="Title 2"/>
          <p:cNvSpPr>
            <a:spLocks noGrp="1"/>
          </p:cNvSpPr>
          <p:nvPr>
            <p:ph type="title" idx="4294967295"/>
          </p:nvPr>
        </p:nvSpPr>
        <p:spPr/>
        <p:txBody>
          <a:bodyPr/>
          <a:lstStyle/>
          <a:p>
            <a:pPr eaLnBrk="1" hangingPunct="1"/>
            <a:r>
              <a:rPr lang="en-US" smtClean="0"/>
              <a:t>Next Steps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Placeholder 4"/>
          <p:cNvSpPr>
            <a:spLocks noGrp="1"/>
          </p:cNvSpPr>
          <p:nvPr>
            <p:ph type="body" sz="quarter" idx="4294967295"/>
          </p:nvPr>
        </p:nvSpPr>
        <p:spPr>
          <a:xfrm>
            <a:off x="454025" y="1112838"/>
            <a:ext cx="8237538" cy="585787"/>
          </a:xfrm>
        </p:spPr>
        <p:txBody>
          <a:bodyPr/>
          <a:lstStyle/>
          <a:p>
            <a:pPr eaLnBrk="1" hangingPunct="1">
              <a:buFont typeface="Arial" charset="0"/>
              <a:buNone/>
            </a:pPr>
            <a:r>
              <a:rPr lang="en-US" sz="2600" b="1" smtClean="0">
                <a:ea typeface="ＭＳ Ｐゴシック"/>
                <a:cs typeface="ＭＳ Ｐゴシック"/>
              </a:rPr>
              <a:t>Current EERE Usability Efforts</a:t>
            </a:r>
          </a:p>
        </p:txBody>
      </p:sp>
      <p:sp>
        <p:nvSpPr>
          <p:cNvPr id="81922" name="Content Placeholder 1"/>
          <p:cNvSpPr>
            <a:spLocks/>
          </p:cNvSpPr>
          <p:nvPr/>
        </p:nvSpPr>
        <p:spPr bwMode="auto">
          <a:xfrm>
            <a:off x="533400" y="1657350"/>
            <a:ext cx="8178800" cy="4657725"/>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400"/>
              <a:t>9 out of 10 programs have recently, are currently, or soon plan to  engage in usability or user research activities.</a:t>
            </a:r>
          </a:p>
          <a:p>
            <a:pPr marL="342900" indent="-342900" eaLnBrk="0" hangingPunct="0">
              <a:spcBef>
                <a:spcPct val="20000"/>
              </a:spcBef>
              <a:buFont typeface="Arial" charset="0"/>
              <a:buChar char="•"/>
            </a:pPr>
            <a:r>
              <a:rPr lang="en-US" sz="2400"/>
              <a:t>Most popular research activity this FY: Crazy Egg click stream analysis (4 corporate sites, 7 programs)</a:t>
            </a:r>
          </a:p>
          <a:p>
            <a:pPr marL="342900" indent="-342900" eaLnBrk="0" hangingPunct="0">
              <a:spcBef>
                <a:spcPct val="20000"/>
              </a:spcBef>
              <a:buFont typeface="Arial" charset="0"/>
              <a:buChar char="•"/>
            </a:pPr>
            <a:r>
              <a:rPr lang="en-US" sz="2400"/>
              <a:t>4 sites currently engaging in or planning user research (surveys)</a:t>
            </a:r>
          </a:p>
          <a:p>
            <a:pPr marL="342900" indent="-342900" eaLnBrk="0" hangingPunct="0">
              <a:spcBef>
                <a:spcPct val="20000"/>
              </a:spcBef>
              <a:buFont typeface="Arial" charset="0"/>
              <a:buChar char="•"/>
            </a:pPr>
            <a:r>
              <a:rPr lang="en-US" sz="2400"/>
              <a:t>2 sites completed, 4 sites planning usability studies  </a:t>
            </a:r>
          </a:p>
          <a:p>
            <a:pPr marL="342900" indent="-342900" eaLnBrk="0" hangingPunct="0">
              <a:spcBef>
                <a:spcPct val="20000"/>
              </a:spcBef>
              <a:buFont typeface="Arial" charset="0"/>
              <a:buChar char="•"/>
            </a:pPr>
            <a:r>
              <a:rPr lang="en-US" sz="2400"/>
              <a:t>2 sites completed card sorts, 1 planning a card sort</a:t>
            </a:r>
          </a:p>
          <a:p>
            <a:pPr marL="342900" indent="-342900" eaLnBrk="0" hangingPunct="0">
              <a:spcBef>
                <a:spcPct val="20000"/>
              </a:spcBef>
            </a:pPr>
            <a:endParaRPr lang="en-US" b="1"/>
          </a:p>
          <a:p>
            <a:pPr marL="342900" indent="-342900" eaLnBrk="0" hangingPunct="0">
              <a:spcBef>
                <a:spcPct val="20000"/>
              </a:spcBef>
            </a:pPr>
            <a:endParaRPr lang="en-US" sz="2400"/>
          </a:p>
          <a:p>
            <a:pPr marL="342900" indent="-342900" eaLnBrk="0" hangingPunct="0">
              <a:spcBef>
                <a:spcPct val="20000"/>
              </a:spcBef>
              <a:buFont typeface="Arial" charset="0"/>
              <a:buChar char="•"/>
            </a:pPr>
            <a:endParaRPr lang="en-US" sz="2400"/>
          </a:p>
          <a:p>
            <a:pPr marL="1600200" lvl="3" indent="-228600" eaLnBrk="0" hangingPunct="0">
              <a:spcBef>
                <a:spcPct val="20000"/>
              </a:spcBef>
              <a:buFont typeface="Arial" charset="0"/>
              <a:buChar char="–"/>
            </a:pPr>
            <a:endParaRPr lang="en-US"/>
          </a:p>
          <a:p>
            <a:pPr marL="1143000" lvl="2" indent="-228600" eaLnBrk="0" hangingPunct="0">
              <a:spcBef>
                <a:spcPct val="20000"/>
              </a:spcBef>
              <a:buFont typeface="Arial" charset="0"/>
              <a:buNone/>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p:txBody>
      </p:sp>
      <p:sp>
        <p:nvSpPr>
          <p:cNvPr id="81923" name="Title 2"/>
          <p:cNvSpPr>
            <a:spLocks/>
          </p:cNvSpPr>
          <p:nvPr/>
        </p:nvSpPr>
        <p:spPr bwMode="auto">
          <a:xfrm>
            <a:off x="177800" y="0"/>
            <a:ext cx="5664200" cy="901700"/>
          </a:xfrm>
          <a:prstGeom prst="rect">
            <a:avLst/>
          </a:prstGeom>
          <a:noFill/>
          <a:ln w="9525">
            <a:noFill/>
            <a:miter lim="800000"/>
            <a:headEnd/>
            <a:tailEnd/>
          </a:ln>
        </p:spPr>
        <p:txBody>
          <a:bodyPr anchor="ctr"/>
          <a:lstStyle/>
          <a:p>
            <a:pPr eaLnBrk="0" hangingPunct="0"/>
            <a:r>
              <a:rPr lang="en-US" sz="2600">
                <a:solidFill>
                  <a:srgbClr val="FFFFFF"/>
                </a:solidFill>
              </a:rPr>
              <a:t>Usability Update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Placeholder 4"/>
          <p:cNvSpPr>
            <a:spLocks noGrp="1"/>
          </p:cNvSpPr>
          <p:nvPr>
            <p:ph type="body" sz="quarter" idx="4294967295"/>
          </p:nvPr>
        </p:nvSpPr>
        <p:spPr>
          <a:xfrm>
            <a:off x="454025" y="1112838"/>
            <a:ext cx="8237538" cy="585787"/>
          </a:xfrm>
        </p:spPr>
        <p:txBody>
          <a:bodyPr/>
          <a:lstStyle/>
          <a:p>
            <a:pPr eaLnBrk="1" hangingPunct="1">
              <a:buFont typeface="Arial" charset="0"/>
              <a:buNone/>
            </a:pPr>
            <a:r>
              <a:rPr lang="en-US" sz="2600" b="1" smtClean="0">
                <a:ea typeface="ＭＳ Ｐゴシック"/>
                <a:cs typeface="ＭＳ Ｐゴシック"/>
              </a:rPr>
              <a:t>TAO’s Usability Coordination Services</a:t>
            </a:r>
          </a:p>
        </p:txBody>
      </p:sp>
      <p:sp>
        <p:nvSpPr>
          <p:cNvPr id="83970" name="Content Placeholder 1"/>
          <p:cNvSpPr>
            <a:spLocks/>
          </p:cNvSpPr>
          <p:nvPr/>
        </p:nvSpPr>
        <p:spPr bwMode="auto">
          <a:xfrm>
            <a:off x="533400" y="1657350"/>
            <a:ext cx="8178800" cy="4657725"/>
          </a:xfrm>
          <a:prstGeom prst="rect">
            <a:avLst/>
          </a:prstGeom>
          <a:noFill/>
          <a:ln w="9525">
            <a:noFill/>
            <a:miter lim="800000"/>
            <a:headEnd/>
            <a:tailEnd/>
          </a:ln>
        </p:spPr>
        <p:txBody>
          <a:bodyPr/>
          <a:lstStyle/>
          <a:p>
            <a:pPr marL="342900" indent="-342900" eaLnBrk="0" hangingPunct="0">
              <a:spcBef>
                <a:spcPct val="20000"/>
              </a:spcBef>
            </a:pPr>
            <a:r>
              <a:rPr lang="en-US" sz="2000" b="1"/>
              <a:t>TAO’s goals:</a:t>
            </a:r>
          </a:p>
          <a:p>
            <a:pPr marL="342900" indent="-342900" eaLnBrk="0" hangingPunct="0">
              <a:spcBef>
                <a:spcPct val="20000"/>
              </a:spcBef>
              <a:buFont typeface="Arial" charset="0"/>
              <a:buChar char="•"/>
            </a:pPr>
            <a:r>
              <a:rPr lang="en-US" sz="2000"/>
              <a:t>Build a community of Web communicators who are knowledgeable about and consistently practice user-centered design.</a:t>
            </a:r>
          </a:p>
          <a:p>
            <a:pPr marL="342900" indent="-342900" eaLnBrk="0" hangingPunct="0">
              <a:spcBef>
                <a:spcPct val="20000"/>
              </a:spcBef>
              <a:buFont typeface="Arial" charset="0"/>
              <a:buChar char="•"/>
            </a:pPr>
            <a:r>
              <a:rPr lang="en-US" sz="2000"/>
              <a:t>Help coordinate knowledge-sharing within that community such that members can actively learn from each other. </a:t>
            </a:r>
          </a:p>
          <a:p>
            <a:pPr marL="342900" indent="-342900" eaLnBrk="0" hangingPunct="0">
              <a:spcBef>
                <a:spcPct val="20000"/>
              </a:spcBef>
            </a:pPr>
            <a:endParaRPr lang="en-US" sz="2000"/>
          </a:p>
          <a:p>
            <a:pPr marL="342900" indent="-342900" eaLnBrk="0" hangingPunct="0">
              <a:spcBef>
                <a:spcPct val="20000"/>
              </a:spcBef>
            </a:pPr>
            <a:r>
              <a:rPr lang="en-US" sz="2000" b="1"/>
              <a:t>To help achieve these goals, TAO provides:</a:t>
            </a:r>
          </a:p>
          <a:p>
            <a:pPr marL="342900" indent="-342900" eaLnBrk="0" hangingPunct="0">
              <a:spcBef>
                <a:spcPct val="20000"/>
              </a:spcBef>
              <a:buFont typeface="Arial" charset="0"/>
              <a:buChar char="•"/>
            </a:pPr>
            <a:r>
              <a:rPr lang="en-US" sz="2000"/>
              <a:t>Access to online tools</a:t>
            </a:r>
          </a:p>
          <a:p>
            <a:pPr marL="342900" indent="-342900" eaLnBrk="0" hangingPunct="0">
              <a:spcBef>
                <a:spcPct val="20000"/>
              </a:spcBef>
              <a:buFont typeface="Arial" charset="0"/>
              <a:buChar char="•"/>
            </a:pPr>
            <a:r>
              <a:rPr lang="en-US" sz="2000"/>
              <a:t>Templates and examples</a:t>
            </a:r>
          </a:p>
          <a:p>
            <a:pPr marL="342900" indent="-342900" eaLnBrk="0" hangingPunct="0">
              <a:spcBef>
                <a:spcPct val="20000"/>
              </a:spcBef>
              <a:buFont typeface="Arial" charset="0"/>
              <a:buChar char="•"/>
            </a:pPr>
            <a:r>
              <a:rPr lang="en-US" sz="2000"/>
              <a:t>Mentoring and training on usability techniques</a:t>
            </a:r>
          </a:p>
          <a:p>
            <a:pPr marL="342900" indent="-342900" eaLnBrk="0" hangingPunct="0">
              <a:spcBef>
                <a:spcPct val="20000"/>
              </a:spcBef>
              <a:buFont typeface="Arial" charset="0"/>
              <a:buChar char="•"/>
            </a:pPr>
            <a:r>
              <a:rPr lang="en-US" sz="2000"/>
              <a:t>Usability plans and work product consultation</a:t>
            </a:r>
          </a:p>
          <a:p>
            <a:pPr marL="342900" indent="-342900" eaLnBrk="0" hangingPunct="0">
              <a:spcBef>
                <a:spcPct val="20000"/>
              </a:spcBef>
              <a:buFont typeface="Arial" charset="0"/>
              <a:buChar char="•"/>
            </a:pPr>
            <a:endParaRPr lang="en-US" sz="2400"/>
          </a:p>
          <a:p>
            <a:pPr marL="1600200" lvl="3" indent="-228600" eaLnBrk="0" hangingPunct="0">
              <a:spcBef>
                <a:spcPct val="20000"/>
              </a:spcBef>
              <a:buFont typeface="Arial" charset="0"/>
              <a:buChar char="–"/>
            </a:pPr>
            <a:endParaRPr lang="en-US"/>
          </a:p>
          <a:p>
            <a:pPr marL="1143000" lvl="2" indent="-228600" eaLnBrk="0" hangingPunct="0">
              <a:spcBef>
                <a:spcPct val="20000"/>
              </a:spcBef>
              <a:buFont typeface="Arial" charset="0"/>
              <a:buNone/>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p:txBody>
      </p:sp>
      <p:sp>
        <p:nvSpPr>
          <p:cNvPr id="83971" name="Title 2"/>
          <p:cNvSpPr>
            <a:spLocks/>
          </p:cNvSpPr>
          <p:nvPr/>
        </p:nvSpPr>
        <p:spPr bwMode="auto">
          <a:xfrm>
            <a:off x="177800" y="0"/>
            <a:ext cx="5664200" cy="901700"/>
          </a:xfrm>
          <a:prstGeom prst="rect">
            <a:avLst/>
          </a:prstGeom>
          <a:noFill/>
          <a:ln w="9525">
            <a:noFill/>
            <a:miter lim="800000"/>
            <a:headEnd/>
            <a:tailEnd/>
          </a:ln>
        </p:spPr>
        <p:txBody>
          <a:bodyPr anchor="ctr"/>
          <a:lstStyle/>
          <a:p>
            <a:pPr eaLnBrk="0" hangingPunct="0"/>
            <a:r>
              <a:rPr lang="en-US" sz="2600">
                <a:solidFill>
                  <a:srgbClr val="FFFFFF"/>
                </a:solidFill>
              </a:rPr>
              <a:t>Usability Update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Placeholder 4"/>
          <p:cNvSpPr>
            <a:spLocks noGrp="1"/>
          </p:cNvSpPr>
          <p:nvPr>
            <p:ph type="body" sz="quarter" idx="4294967295"/>
          </p:nvPr>
        </p:nvSpPr>
        <p:spPr>
          <a:xfrm>
            <a:off x="454025" y="1112838"/>
            <a:ext cx="8237538" cy="585787"/>
          </a:xfrm>
        </p:spPr>
        <p:txBody>
          <a:bodyPr/>
          <a:lstStyle/>
          <a:p>
            <a:pPr eaLnBrk="1" hangingPunct="1">
              <a:buFont typeface="Arial" charset="0"/>
              <a:buNone/>
            </a:pPr>
            <a:r>
              <a:rPr lang="en-US" sz="2600" b="1" smtClean="0">
                <a:ea typeface="ＭＳ Ｐゴシック"/>
                <a:cs typeface="ＭＳ Ｐゴシック"/>
              </a:rPr>
              <a:t>TAO’s Usability Coordination Services</a:t>
            </a:r>
          </a:p>
        </p:txBody>
      </p:sp>
      <p:sp>
        <p:nvSpPr>
          <p:cNvPr id="86018" name="Content Placeholder 1"/>
          <p:cNvSpPr>
            <a:spLocks/>
          </p:cNvSpPr>
          <p:nvPr/>
        </p:nvSpPr>
        <p:spPr bwMode="auto">
          <a:xfrm>
            <a:off x="533400" y="1657350"/>
            <a:ext cx="8178800" cy="4657725"/>
          </a:xfrm>
          <a:prstGeom prst="rect">
            <a:avLst/>
          </a:prstGeom>
          <a:noFill/>
          <a:ln w="9525">
            <a:noFill/>
            <a:miter lim="800000"/>
            <a:headEnd/>
            <a:tailEnd/>
          </a:ln>
        </p:spPr>
        <p:txBody>
          <a:bodyPr/>
          <a:lstStyle/>
          <a:p>
            <a:pPr marL="342900" indent="-342900" eaLnBrk="0" hangingPunct="0">
              <a:spcBef>
                <a:spcPct val="20000"/>
              </a:spcBef>
            </a:pPr>
            <a:r>
              <a:rPr lang="en-US" sz="2000" b="1"/>
              <a:t>Please keep me in the loop, early and often!</a:t>
            </a:r>
          </a:p>
          <a:p>
            <a:pPr marL="342900" indent="-342900" eaLnBrk="0" hangingPunct="0">
              <a:spcBef>
                <a:spcPct val="20000"/>
              </a:spcBef>
            </a:pPr>
            <a:endParaRPr lang="en-US" sz="2000"/>
          </a:p>
          <a:p>
            <a:pPr marL="342900" indent="-342900" eaLnBrk="0" hangingPunct="0">
              <a:spcBef>
                <a:spcPct val="20000"/>
              </a:spcBef>
            </a:pPr>
            <a:r>
              <a:rPr lang="en-US" sz="2000" b="1"/>
              <a:t>Check in points:</a:t>
            </a:r>
          </a:p>
          <a:p>
            <a:pPr marL="342900" indent="-342900" eaLnBrk="0" hangingPunct="0">
              <a:spcBef>
                <a:spcPct val="20000"/>
              </a:spcBef>
              <a:buFont typeface="Arial" charset="0"/>
              <a:buChar char="•"/>
            </a:pPr>
            <a:r>
              <a:rPr lang="en-US" sz="2000"/>
              <a:t>Usability plans</a:t>
            </a:r>
          </a:p>
          <a:p>
            <a:pPr marL="342900" indent="-342900" eaLnBrk="0" hangingPunct="0">
              <a:spcBef>
                <a:spcPct val="20000"/>
              </a:spcBef>
              <a:buFont typeface="Arial" charset="0"/>
              <a:buChar char="•"/>
            </a:pPr>
            <a:r>
              <a:rPr lang="en-US" sz="2000"/>
              <a:t>Work products (card sorting labels, survey questions, etc.)</a:t>
            </a:r>
          </a:p>
          <a:p>
            <a:pPr marL="342900" indent="-342900" eaLnBrk="0" hangingPunct="0">
              <a:spcBef>
                <a:spcPct val="20000"/>
              </a:spcBef>
              <a:buFont typeface="Arial" charset="0"/>
              <a:buChar char="•"/>
            </a:pPr>
            <a:r>
              <a:rPr lang="en-US" sz="2000"/>
              <a:t>Reports</a:t>
            </a:r>
          </a:p>
          <a:p>
            <a:pPr marL="342900" indent="-342900" eaLnBrk="0" hangingPunct="0">
              <a:spcBef>
                <a:spcPct val="20000"/>
              </a:spcBef>
            </a:pPr>
            <a:endParaRPr lang="en-US" sz="2000"/>
          </a:p>
          <a:p>
            <a:pPr marL="342900" indent="-342900" eaLnBrk="0" hangingPunct="0">
              <a:spcBef>
                <a:spcPct val="20000"/>
              </a:spcBef>
            </a:pPr>
            <a:r>
              <a:rPr lang="en-US" sz="2000" b="1"/>
              <a:t>Contact:</a:t>
            </a:r>
          </a:p>
          <a:p>
            <a:pPr marL="342900" indent="-342900" eaLnBrk="0" hangingPunct="0">
              <a:spcBef>
                <a:spcPct val="20000"/>
              </a:spcBef>
            </a:pPr>
            <a:r>
              <a:rPr lang="en-US" sz="2000"/>
              <a:t>Wendy Littman</a:t>
            </a:r>
          </a:p>
          <a:p>
            <a:pPr marL="342900" indent="-342900" eaLnBrk="0" hangingPunct="0">
              <a:spcBef>
                <a:spcPct val="20000"/>
              </a:spcBef>
            </a:pPr>
            <a:r>
              <a:rPr lang="en-US" sz="2000"/>
              <a:t>TAO Usability Coordinator</a:t>
            </a:r>
          </a:p>
          <a:p>
            <a:pPr marL="342900" indent="-342900" eaLnBrk="0" hangingPunct="0">
              <a:spcBef>
                <a:spcPct val="20000"/>
              </a:spcBef>
            </a:pPr>
            <a:r>
              <a:rPr lang="en-US" sz="2000"/>
              <a:t>301-525-7521</a:t>
            </a:r>
          </a:p>
          <a:p>
            <a:pPr marL="342900" indent="-342900" eaLnBrk="0" hangingPunct="0">
              <a:spcBef>
                <a:spcPct val="20000"/>
              </a:spcBef>
            </a:pPr>
            <a:r>
              <a:rPr lang="en-US" sz="2000"/>
              <a:t>wendy.littman@ee.doe.gov</a:t>
            </a:r>
            <a:endParaRPr lang="en-US"/>
          </a:p>
          <a:p>
            <a:pPr marL="1143000" lvl="2" indent="-228600" eaLnBrk="0" hangingPunct="0">
              <a:spcBef>
                <a:spcPct val="20000"/>
              </a:spcBef>
              <a:buFont typeface="Arial" charset="0"/>
              <a:buNone/>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p:txBody>
      </p:sp>
      <p:sp>
        <p:nvSpPr>
          <p:cNvPr id="86019" name="Title 2"/>
          <p:cNvSpPr>
            <a:spLocks/>
          </p:cNvSpPr>
          <p:nvPr/>
        </p:nvSpPr>
        <p:spPr bwMode="auto">
          <a:xfrm>
            <a:off x="177800" y="0"/>
            <a:ext cx="5664200" cy="901700"/>
          </a:xfrm>
          <a:prstGeom prst="rect">
            <a:avLst/>
          </a:prstGeom>
          <a:noFill/>
          <a:ln w="9525">
            <a:noFill/>
            <a:miter lim="800000"/>
            <a:headEnd/>
            <a:tailEnd/>
          </a:ln>
        </p:spPr>
        <p:txBody>
          <a:bodyPr anchor="ctr"/>
          <a:lstStyle/>
          <a:p>
            <a:pPr eaLnBrk="0" hangingPunct="0"/>
            <a:r>
              <a:rPr lang="en-US" sz="2600">
                <a:solidFill>
                  <a:srgbClr val="FFFFFF"/>
                </a:solidFill>
              </a:rPr>
              <a:t>Usability Update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Content Placeholder 1"/>
          <p:cNvSpPr>
            <a:spLocks noGrp="1"/>
          </p:cNvSpPr>
          <p:nvPr>
            <p:ph idx="1"/>
          </p:nvPr>
        </p:nvSpPr>
        <p:spPr/>
        <p:txBody>
          <a:bodyPr/>
          <a:lstStyle/>
          <a:p>
            <a:pPr eaLnBrk="1" hangingPunct="1">
              <a:buFont typeface="Arial" charset="0"/>
              <a:buNone/>
            </a:pPr>
            <a:r>
              <a:rPr lang="en-US" b="1" smtClean="0"/>
              <a:t>Podcast Series</a:t>
            </a:r>
          </a:p>
          <a:p>
            <a:pPr eaLnBrk="1" hangingPunct="1"/>
            <a:r>
              <a:rPr lang="en-US" smtClean="0"/>
              <a:t>Coming Soon: Podcast #6</a:t>
            </a:r>
            <a:br>
              <a:rPr lang="en-US" smtClean="0"/>
            </a:br>
            <a:r>
              <a:rPr lang="en-US" smtClean="0"/>
              <a:t>“How to Start and Maintain a Blog”</a:t>
            </a:r>
          </a:p>
          <a:p>
            <a:pPr eaLnBrk="1" hangingPunct="1">
              <a:buFont typeface="Arial" charset="0"/>
              <a:buNone/>
            </a:pPr>
            <a:endParaRPr lang="en-US" smtClean="0"/>
          </a:p>
        </p:txBody>
      </p:sp>
      <p:sp>
        <p:nvSpPr>
          <p:cNvPr id="88066" name="Title 2"/>
          <p:cNvSpPr>
            <a:spLocks noGrp="1"/>
          </p:cNvSpPr>
          <p:nvPr>
            <p:ph type="title"/>
          </p:nvPr>
        </p:nvSpPr>
        <p:spPr/>
        <p:txBody>
          <a:bodyPr/>
          <a:lstStyle/>
          <a:p>
            <a:pPr eaLnBrk="1" hangingPunct="1"/>
            <a:r>
              <a:rPr lang="en-US" smtClean="0"/>
              <a:t>Communication Standards Tip</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2"/>
          <p:cNvSpPr>
            <a:spLocks noGrp="1"/>
          </p:cNvSpPr>
          <p:nvPr>
            <p:ph type="title"/>
          </p:nvPr>
        </p:nvSpPr>
        <p:spPr/>
        <p:txBody>
          <a:bodyPr/>
          <a:lstStyle/>
          <a:p>
            <a:pPr eaLnBrk="1" hangingPunct="1"/>
            <a:r>
              <a:rPr lang="en-US" smtClean="0"/>
              <a:t>Progress Alerts &amp; News Releases</a:t>
            </a:r>
          </a:p>
        </p:txBody>
      </p:sp>
      <p:sp>
        <p:nvSpPr>
          <p:cNvPr id="89090" name="Content Placeholder 1"/>
          <p:cNvSpPr txBox="1">
            <a:spLocks/>
          </p:cNvSpPr>
          <p:nvPr/>
        </p:nvSpPr>
        <p:spPr bwMode="auto">
          <a:xfrm>
            <a:off x="609600" y="1743075"/>
            <a:ext cx="8229600" cy="4876800"/>
          </a:xfrm>
          <a:prstGeom prst="rect">
            <a:avLst/>
          </a:prstGeom>
          <a:noFill/>
          <a:ln w="9525">
            <a:noFill/>
            <a:miter lim="800000"/>
            <a:headEnd/>
            <a:tailEnd/>
          </a:ln>
        </p:spPr>
        <p:txBody>
          <a:bodyPr/>
          <a:lstStyle/>
          <a:p>
            <a:pPr marL="342900" indent="-342900">
              <a:spcBef>
                <a:spcPct val="20000"/>
              </a:spcBef>
              <a:buFont typeface="Arial" charset="0"/>
              <a:buNone/>
            </a:pPr>
            <a:endParaRPr lang="en-US" sz="2400"/>
          </a:p>
        </p:txBody>
      </p:sp>
      <p:pic>
        <p:nvPicPr>
          <p:cNvPr id="89091" name="Picture 5"/>
          <p:cNvPicPr>
            <a:picLocks noChangeAspect="1" noChangeArrowheads="1"/>
          </p:cNvPicPr>
          <p:nvPr/>
        </p:nvPicPr>
        <p:blipFill>
          <a:blip r:embed="rId2"/>
          <a:srcRect l="1241" t="10260" r="2806"/>
          <a:stretch>
            <a:fillRect/>
          </a:stretch>
        </p:blipFill>
        <p:spPr bwMode="auto">
          <a:xfrm>
            <a:off x="303213" y="998538"/>
            <a:ext cx="8247062" cy="5618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Content Placeholder 1"/>
          <p:cNvSpPr>
            <a:spLocks noGrp="1"/>
          </p:cNvSpPr>
          <p:nvPr>
            <p:ph idx="1"/>
          </p:nvPr>
        </p:nvSpPr>
        <p:spPr/>
        <p:txBody>
          <a:bodyPr/>
          <a:lstStyle/>
          <a:p>
            <a:pPr eaLnBrk="1" hangingPunct="1">
              <a:buFont typeface="Arial" charset="0"/>
              <a:buNone/>
            </a:pPr>
            <a:r>
              <a:rPr lang="en-US" b="1" smtClean="0"/>
              <a:t>Next meeting</a:t>
            </a:r>
          </a:p>
          <a:p>
            <a:pPr eaLnBrk="1" hangingPunct="1">
              <a:buFont typeface="Arial" charset="0"/>
              <a:buNone/>
            </a:pPr>
            <a:r>
              <a:rPr lang="en-US" smtClean="0"/>
              <a:t>	March 17</a:t>
            </a:r>
          </a:p>
          <a:p>
            <a:pPr eaLnBrk="1" hangingPunct="1">
              <a:buFont typeface="Arial" charset="0"/>
              <a:buNone/>
            </a:pPr>
            <a:r>
              <a:rPr lang="en-US" smtClean="0"/>
              <a:t>	5E-081</a:t>
            </a:r>
          </a:p>
          <a:p>
            <a:pPr eaLnBrk="1" hangingPunct="1"/>
            <a:endParaRPr lang="en-US" smtClean="0"/>
          </a:p>
        </p:txBody>
      </p:sp>
      <p:sp>
        <p:nvSpPr>
          <p:cNvPr id="90114" name="Title 2"/>
          <p:cNvSpPr>
            <a:spLocks noGrp="1"/>
          </p:cNvSpPr>
          <p:nvPr>
            <p:ph type="title"/>
          </p:nvPr>
        </p:nvSpPr>
        <p:spPr/>
        <p:txBody>
          <a:bodyPr/>
          <a:lstStyle/>
          <a:p>
            <a:pPr eaLnBrk="1" hangingPunct="1"/>
            <a:r>
              <a:rPr lang="en-US" smtClean="0"/>
              <a:t>Wrap Up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9" name="Content Placeholder 1"/>
          <p:cNvSpPr>
            <a:spLocks noGrp="1"/>
          </p:cNvSpPr>
          <p:nvPr>
            <p:ph idx="4294967295"/>
          </p:nvPr>
        </p:nvSpPr>
        <p:spPr>
          <a:xfrm>
            <a:off x="457200" y="1668463"/>
            <a:ext cx="8229600" cy="4692650"/>
          </a:xfrm>
        </p:spPr>
        <p:txBody>
          <a:bodyPr/>
          <a:lstStyle/>
          <a:p>
            <a:pPr marL="273050" indent="-273050" defTabSz="914400" eaLnBrk="1" hangingPunct="1">
              <a:buFont typeface="Arial" charset="0"/>
              <a:buNone/>
            </a:pPr>
            <a:r>
              <a:rPr lang="en-US" b="1" smtClean="0"/>
              <a:t>What does my agency need to do?</a:t>
            </a:r>
          </a:p>
          <a:p>
            <a:pPr marL="273050" indent="-273050" defTabSz="914400" eaLnBrk="1" hangingPunct="1"/>
            <a:r>
              <a:rPr lang="en-US" smtClean="0"/>
              <a:t>Create a plain writing section of its website.</a:t>
            </a:r>
          </a:p>
          <a:p>
            <a:pPr marL="273050" indent="-273050" defTabSz="914400" eaLnBrk="1" hangingPunct="1"/>
            <a:r>
              <a:rPr lang="en-US" smtClean="0"/>
              <a:t>Follow OMB–issued Guidance. </a:t>
            </a:r>
          </a:p>
          <a:p>
            <a:pPr marL="273050" indent="-273050" defTabSz="914400" eaLnBrk="1" hangingPunct="1"/>
            <a:r>
              <a:rPr lang="en-US" smtClean="0"/>
              <a:t>Create plain writing guidance.</a:t>
            </a:r>
          </a:p>
          <a:p>
            <a:pPr marL="639763" lvl="1" indent="-273050" defTabSz="914400" eaLnBrk="1" hangingPunct="1"/>
            <a:r>
              <a:rPr lang="en-US" smtClean="0"/>
              <a:t>Agencies may follow the </a:t>
            </a:r>
            <a:r>
              <a:rPr lang="en-US" smtClean="0">
                <a:hlinkClick r:id="rId3"/>
              </a:rPr>
              <a:t>Federal Plain Language Guidelines</a:t>
            </a:r>
            <a:r>
              <a:rPr lang="en-US" smtClean="0"/>
              <a:t>.</a:t>
            </a:r>
          </a:p>
          <a:p>
            <a:pPr marL="273050" indent="-273050" defTabSz="914400" eaLnBrk="1" hangingPunct="1"/>
            <a:endParaRPr lang="en-US" smtClean="0"/>
          </a:p>
        </p:txBody>
      </p:sp>
      <p:sp>
        <p:nvSpPr>
          <p:cNvPr id="17410" name="Title 2"/>
          <p:cNvSpPr>
            <a:spLocks/>
          </p:cNvSpPr>
          <p:nvPr/>
        </p:nvSpPr>
        <p:spPr bwMode="auto">
          <a:xfrm>
            <a:off x="177800" y="0"/>
            <a:ext cx="5664200" cy="901700"/>
          </a:xfrm>
          <a:prstGeom prst="rect">
            <a:avLst/>
          </a:prstGeom>
          <a:noFill/>
          <a:ln w="9525">
            <a:noFill/>
            <a:miter lim="800000"/>
            <a:headEnd/>
            <a:tailEnd/>
          </a:ln>
        </p:spPr>
        <p:txBody>
          <a:bodyPr anchor="ctr"/>
          <a:lstStyle/>
          <a:p>
            <a:pPr>
              <a:lnSpc>
                <a:spcPts val="2800"/>
              </a:lnSpc>
            </a:pPr>
            <a:r>
              <a:rPr lang="en-US" sz="2600">
                <a:solidFill>
                  <a:srgbClr val="FFFFFF"/>
                </a:solidFill>
              </a:rPr>
              <a:t>Plain Writing Act of 2010</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4294967295"/>
          </p:nvPr>
        </p:nvSpPr>
        <p:spPr>
          <a:xfrm>
            <a:off x="457200" y="1668463"/>
            <a:ext cx="8229600" cy="4692650"/>
          </a:xfrm>
        </p:spPr>
        <p:txBody>
          <a:bodyPr/>
          <a:lstStyle/>
          <a:p>
            <a:pPr marL="273050" indent="-273050" defTabSz="914400" eaLnBrk="1" hangingPunct="1">
              <a:buFont typeface="Arial" charset="0"/>
              <a:buNone/>
            </a:pPr>
            <a:r>
              <a:rPr lang="en-US" b="1" smtClean="0"/>
              <a:t>On April 13, 2011 OMB must:</a:t>
            </a:r>
          </a:p>
          <a:p>
            <a:pPr marL="273050" indent="-273050" defTabSz="914400" eaLnBrk="1" hangingPunct="1"/>
            <a:r>
              <a:rPr lang="en-US" smtClean="0"/>
              <a:t>Issue final guidance for the Act.</a:t>
            </a:r>
          </a:p>
        </p:txBody>
      </p:sp>
      <p:sp>
        <p:nvSpPr>
          <p:cNvPr id="19458" name="Title 2"/>
          <p:cNvSpPr>
            <a:spLocks/>
          </p:cNvSpPr>
          <p:nvPr/>
        </p:nvSpPr>
        <p:spPr bwMode="auto">
          <a:xfrm>
            <a:off x="177800" y="0"/>
            <a:ext cx="5664200" cy="901700"/>
          </a:xfrm>
          <a:prstGeom prst="rect">
            <a:avLst/>
          </a:prstGeom>
          <a:noFill/>
          <a:ln w="9525">
            <a:noFill/>
            <a:miter lim="800000"/>
            <a:headEnd/>
            <a:tailEnd/>
          </a:ln>
        </p:spPr>
        <p:txBody>
          <a:bodyPr anchor="ctr"/>
          <a:lstStyle/>
          <a:p>
            <a:pPr>
              <a:lnSpc>
                <a:spcPts val="2800"/>
              </a:lnSpc>
            </a:pPr>
            <a:r>
              <a:rPr lang="en-US" sz="2600">
                <a:solidFill>
                  <a:srgbClr val="FFFFFF"/>
                </a:solidFill>
              </a:rPr>
              <a:t>Plain Writing Act of 2010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a:spLocks noGrp="1"/>
          </p:cNvSpPr>
          <p:nvPr>
            <p:ph idx="4294967295"/>
          </p:nvPr>
        </p:nvSpPr>
        <p:spPr>
          <a:xfrm>
            <a:off x="457200" y="1668463"/>
            <a:ext cx="8229600" cy="4692650"/>
          </a:xfrm>
        </p:spPr>
        <p:txBody>
          <a:bodyPr/>
          <a:lstStyle/>
          <a:p>
            <a:pPr marL="273050" indent="-273050" defTabSz="914400" eaLnBrk="1" hangingPunct="1">
              <a:buFont typeface="Arial" charset="0"/>
              <a:buNone/>
            </a:pPr>
            <a:r>
              <a:rPr lang="en-US" b="1" smtClean="0"/>
              <a:t>By July 13, 2011 agencies must:</a:t>
            </a:r>
          </a:p>
          <a:p>
            <a:pPr marL="273050" indent="-273050" defTabSz="914400" eaLnBrk="1" hangingPunct="1"/>
            <a:r>
              <a:rPr lang="en-US" smtClean="0"/>
              <a:t>Designate a senior official for "plain writing" </a:t>
            </a:r>
          </a:p>
          <a:p>
            <a:pPr marL="273050" indent="-273050" defTabSz="914400" eaLnBrk="1" hangingPunct="1"/>
            <a:r>
              <a:rPr lang="en-US" smtClean="0"/>
              <a:t>Explain and train agency staff on the Act</a:t>
            </a:r>
          </a:p>
          <a:p>
            <a:pPr marL="273050" indent="-273050" defTabSz="914400" eaLnBrk="1" hangingPunct="1"/>
            <a:r>
              <a:rPr lang="en-US" smtClean="0"/>
              <a:t>Set up  a procedure to oversee implementation of the Act</a:t>
            </a:r>
          </a:p>
          <a:p>
            <a:pPr marL="273050" indent="-273050" defTabSz="914400" eaLnBrk="1" hangingPunct="1"/>
            <a:r>
              <a:rPr lang="en-US" smtClean="0"/>
              <a:t>Have agency points of contact for the Act</a:t>
            </a:r>
          </a:p>
          <a:p>
            <a:pPr marL="273050" indent="-273050" defTabSz="914400" eaLnBrk="1" hangingPunct="1"/>
            <a:r>
              <a:rPr lang="en-US" smtClean="0"/>
              <a:t> Post compliance plans on line</a:t>
            </a:r>
          </a:p>
          <a:p>
            <a:pPr marL="273050" indent="-273050" defTabSz="914400" eaLnBrk="1" hangingPunct="1"/>
            <a:endParaRPr lang="en-US" smtClean="0"/>
          </a:p>
        </p:txBody>
      </p:sp>
      <p:sp>
        <p:nvSpPr>
          <p:cNvPr id="21506" name="Title 2"/>
          <p:cNvSpPr>
            <a:spLocks/>
          </p:cNvSpPr>
          <p:nvPr/>
        </p:nvSpPr>
        <p:spPr bwMode="auto">
          <a:xfrm>
            <a:off x="177800" y="0"/>
            <a:ext cx="5664200" cy="901700"/>
          </a:xfrm>
          <a:prstGeom prst="rect">
            <a:avLst/>
          </a:prstGeom>
          <a:noFill/>
          <a:ln w="9525">
            <a:noFill/>
            <a:miter lim="800000"/>
            <a:headEnd/>
            <a:tailEnd/>
          </a:ln>
        </p:spPr>
        <p:txBody>
          <a:bodyPr anchor="ctr"/>
          <a:lstStyle/>
          <a:p>
            <a:pPr>
              <a:lnSpc>
                <a:spcPts val="2800"/>
              </a:lnSpc>
            </a:pPr>
            <a:r>
              <a:rPr lang="en-US" sz="2600">
                <a:solidFill>
                  <a:srgbClr val="FFFFFF"/>
                </a:solidFill>
              </a:rPr>
              <a:t>Plain Writing Act of 2010</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1"/>
          <p:cNvSpPr>
            <a:spLocks noGrp="1"/>
          </p:cNvSpPr>
          <p:nvPr>
            <p:ph idx="4294967295"/>
          </p:nvPr>
        </p:nvSpPr>
        <p:spPr>
          <a:xfrm>
            <a:off x="457200" y="1668463"/>
            <a:ext cx="8229600" cy="4692650"/>
          </a:xfrm>
        </p:spPr>
        <p:txBody>
          <a:bodyPr/>
          <a:lstStyle/>
          <a:p>
            <a:pPr marL="273050" indent="-273050" defTabSz="914400" eaLnBrk="1" hangingPunct="1">
              <a:buFont typeface="Arial" charset="0"/>
              <a:buNone/>
            </a:pPr>
            <a:r>
              <a:rPr lang="en-US" b="1" smtClean="0"/>
              <a:t>Starting October 13, 2011 agencies must:</a:t>
            </a:r>
          </a:p>
          <a:p>
            <a:pPr marL="273050" indent="-273050" defTabSz="914400" eaLnBrk="1" hangingPunct="1"/>
            <a:r>
              <a:rPr lang="en-US" smtClean="0"/>
              <a:t>Use plain language in any new or substantially revised document </a:t>
            </a:r>
          </a:p>
          <a:p>
            <a:pPr marL="273050" indent="-273050" defTabSz="914400" eaLnBrk="1" hangingPunct="1"/>
            <a:r>
              <a:rPr lang="en-US" smtClean="0"/>
              <a:t>Write annual compliance reports and post these reports on its plain language web page</a:t>
            </a:r>
          </a:p>
        </p:txBody>
      </p:sp>
      <p:sp>
        <p:nvSpPr>
          <p:cNvPr id="23554" name="Title 2"/>
          <p:cNvSpPr>
            <a:spLocks/>
          </p:cNvSpPr>
          <p:nvPr/>
        </p:nvSpPr>
        <p:spPr bwMode="auto">
          <a:xfrm>
            <a:off x="177800" y="0"/>
            <a:ext cx="5664200" cy="901700"/>
          </a:xfrm>
          <a:prstGeom prst="rect">
            <a:avLst/>
          </a:prstGeom>
          <a:noFill/>
          <a:ln w="9525">
            <a:noFill/>
            <a:miter lim="800000"/>
            <a:headEnd/>
            <a:tailEnd/>
          </a:ln>
        </p:spPr>
        <p:txBody>
          <a:bodyPr anchor="ctr"/>
          <a:lstStyle/>
          <a:p>
            <a:pPr>
              <a:lnSpc>
                <a:spcPts val="2800"/>
              </a:lnSpc>
            </a:pPr>
            <a:r>
              <a:rPr lang="en-US" sz="2600">
                <a:solidFill>
                  <a:srgbClr val="FFFFFF"/>
                </a:solidFill>
              </a:rPr>
              <a:t>Plain Writing Act of 2010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1"/>
          <p:cNvSpPr>
            <a:spLocks noGrp="1"/>
          </p:cNvSpPr>
          <p:nvPr>
            <p:ph idx="4294967295"/>
          </p:nvPr>
        </p:nvSpPr>
        <p:spPr>
          <a:xfrm>
            <a:off x="457200" y="1668463"/>
            <a:ext cx="8229600" cy="4692650"/>
          </a:xfrm>
        </p:spPr>
        <p:txBody>
          <a:bodyPr/>
          <a:lstStyle/>
          <a:p>
            <a:pPr marL="273050" indent="-273050" defTabSz="914400" eaLnBrk="1" hangingPunct="1"/>
            <a:r>
              <a:rPr lang="en-US" smtClean="0"/>
              <a:t>The Act does not cover regulations</a:t>
            </a:r>
          </a:p>
          <a:p>
            <a:pPr marL="273050" indent="-273050" defTabSz="914400" eaLnBrk="1" hangingPunct="1"/>
            <a:r>
              <a:rPr lang="en-US" smtClean="0"/>
              <a:t> The following Executive Orders emphasize the need for plain language in regulations: </a:t>
            </a:r>
          </a:p>
          <a:p>
            <a:pPr marL="639763" lvl="1" indent="-273050" defTabSz="914400" eaLnBrk="1" hangingPunct="1"/>
            <a:r>
              <a:rPr lang="en-US" smtClean="0"/>
              <a:t>E.O.  13563 Improving Regulation and Regulatory Review</a:t>
            </a:r>
          </a:p>
          <a:p>
            <a:pPr marL="639763" lvl="1" indent="-273050" defTabSz="914400" eaLnBrk="1" hangingPunct="1"/>
            <a:r>
              <a:rPr lang="en-US" smtClean="0"/>
              <a:t>E.O. 12866  Regulatory Planning and Review</a:t>
            </a:r>
          </a:p>
          <a:p>
            <a:pPr marL="639763" lvl="1" indent="-273050" defTabSz="914400" eaLnBrk="1" hangingPunct="1"/>
            <a:r>
              <a:rPr lang="en-US" smtClean="0"/>
              <a:t>E.O. 12988  Civil Justice Reform</a:t>
            </a:r>
          </a:p>
          <a:p>
            <a:pPr marL="273050" indent="-273050" defTabSz="914400" eaLnBrk="1" hangingPunct="1"/>
            <a:r>
              <a:rPr lang="en-US" smtClean="0"/>
              <a:t>Best Practices for Federal Agencies</a:t>
            </a:r>
          </a:p>
        </p:txBody>
      </p:sp>
      <p:sp>
        <p:nvSpPr>
          <p:cNvPr id="25602" name="Title 2"/>
          <p:cNvSpPr>
            <a:spLocks/>
          </p:cNvSpPr>
          <p:nvPr/>
        </p:nvSpPr>
        <p:spPr bwMode="auto">
          <a:xfrm>
            <a:off x="177800" y="0"/>
            <a:ext cx="5664200" cy="901700"/>
          </a:xfrm>
          <a:prstGeom prst="rect">
            <a:avLst/>
          </a:prstGeom>
          <a:noFill/>
          <a:ln w="9525">
            <a:noFill/>
            <a:miter lim="800000"/>
            <a:headEnd/>
            <a:tailEnd/>
          </a:ln>
        </p:spPr>
        <p:txBody>
          <a:bodyPr anchor="ctr"/>
          <a:lstStyle/>
          <a:p>
            <a:pPr>
              <a:lnSpc>
                <a:spcPts val="2800"/>
              </a:lnSpc>
            </a:pPr>
            <a:r>
              <a:rPr lang="en-US" sz="2600">
                <a:solidFill>
                  <a:srgbClr val="FFFFFF"/>
                </a:solidFill>
              </a:rPr>
              <a:t>Regulations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ere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eere_template_blue</Template>
  <TotalTime>625</TotalTime>
  <Words>3383</Words>
  <Application>Microsoft Office PowerPoint</Application>
  <PresentationFormat>On-screen Show (4:3)</PresentationFormat>
  <Paragraphs>445</Paragraphs>
  <Slides>47</Slides>
  <Notes>30</Notes>
  <HiddenSlides>1</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eere_template_blue</vt:lpstr>
      <vt:lpstr>EERE Web Coordinators</vt:lpstr>
      <vt:lpstr>Agenda</vt:lpstr>
      <vt:lpstr>Best Practice - Plain Language</vt:lpstr>
      <vt:lpstr>Slide 4</vt:lpstr>
      <vt:lpstr>Slide 5</vt:lpstr>
      <vt:lpstr>Slide 6</vt:lpstr>
      <vt:lpstr>Slide 7</vt:lpstr>
      <vt:lpstr>Slide 8</vt:lpstr>
      <vt:lpstr>Slide 9</vt:lpstr>
      <vt:lpstr>Starting a Plain Language Program</vt:lpstr>
      <vt:lpstr>Define Goals Clearly</vt:lpstr>
      <vt:lpstr>High Level Support</vt:lpstr>
      <vt:lpstr>Program Tips</vt:lpstr>
      <vt:lpstr>Key Plain Language Techniques</vt:lpstr>
      <vt:lpstr>Writing for your audience</vt:lpstr>
      <vt:lpstr>Active Voice</vt:lpstr>
      <vt:lpstr>Active Voice (cont)</vt:lpstr>
      <vt:lpstr>Keep it short</vt:lpstr>
      <vt:lpstr>Keep it short</vt:lpstr>
      <vt:lpstr>Jargon and acronyms</vt:lpstr>
      <vt:lpstr>Slide 21</vt:lpstr>
      <vt:lpstr>Resources</vt:lpstr>
      <vt:lpstr>Additional resources</vt:lpstr>
      <vt:lpstr>Energy.gov Refresh</vt:lpstr>
      <vt:lpstr>VTP Crazy Egg Study - Background</vt:lpstr>
      <vt:lpstr>Pages Surveyed</vt:lpstr>
      <vt:lpstr>Process</vt:lpstr>
      <vt:lpstr>Heatmap – Home</vt:lpstr>
      <vt:lpstr>Confetti Map – Home</vt:lpstr>
      <vt:lpstr>Click Count – Home</vt:lpstr>
      <vt:lpstr>Heatmap – Hybrid &amp; Vehicle Systems</vt:lpstr>
      <vt:lpstr>Confetti Map - Hybrid &amp; Vehicle Systems</vt:lpstr>
      <vt:lpstr>Click Count - Hybrid &amp; Vehicle Systems</vt:lpstr>
      <vt:lpstr>Heatmap – EPAct</vt:lpstr>
      <vt:lpstr>Confetti Map – EPAct</vt:lpstr>
      <vt:lpstr>Click Count - EPAct</vt:lpstr>
      <vt:lpstr>Heatmap - About the Program</vt:lpstr>
      <vt:lpstr>Confetti Map – About the Program</vt:lpstr>
      <vt:lpstr>Click Count – About the Program</vt:lpstr>
      <vt:lpstr>Summary of Findings</vt:lpstr>
      <vt:lpstr>Next Steps</vt:lpstr>
      <vt:lpstr>Slide 42</vt:lpstr>
      <vt:lpstr>Slide 43</vt:lpstr>
      <vt:lpstr>Slide 44</vt:lpstr>
      <vt:lpstr>Communication Standards Tip</vt:lpstr>
      <vt:lpstr>Progress Alerts &amp; News Releases</vt:lpstr>
      <vt:lpstr>Wrap Up</vt:lpstr>
    </vt:vector>
  </TitlesOfParts>
  <Company>NREL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EERE Web Coordinators Meeting: February 17, 2011</dc:title>
  <dc:subject>Presentation slides from the February 17, 2011 Web Coordinator Meeting. Topics include an overview of the Plain Writing Act of 2010, the Energy.gov redesign, the VTP Crazy Egg study results, an update on usability consulting, and an explanation on how to submit Progress Alerts and press releases.</dc:subject>
  <dc:creator/>
  <cp:lastModifiedBy>espencer</cp:lastModifiedBy>
  <cp:revision>16</cp:revision>
  <dcterms:created xsi:type="dcterms:W3CDTF">2011-01-18T20:50:18Z</dcterms:created>
  <dcterms:modified xsi:type="dcterms:W3CDTF">2011-02-24T22:25:53Z</dcterms:modified>
</cp:coreProperties>
</file>