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57" r:id="rId3"/>
    <p:sldId id="263" r:id="rId4"/>
    <p:sldId id="289" r:id="rId5"/>
    <p:sldId id="290" r:id="rId6"/>
    <p:sldId id="292" r:id="rId7"/>
    <p:sldId id="293" r:id="rId8"/>
    <p:sldId id="294" r:id="rId9"/>
    <p:sldId id="295" r:id="rId10"/>
    <p:sldId id="296" r:id="rId11"/>
    <p:sldId id="297" r:id="rId12"/>
    <p:sldId id="298" r:id="rId13"/>
    <p:sldId id="299" r:id="rId14"/>
    <p:sldId id="300" r:id="rId15"/>
    <p:sldId id="301"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20" r:id="rId31"/>
    <p:sldId id="321" r:id="rId32"/>
    <p:sldId id="304" r:id="rId33"/>
    <p:sldId id="302" r:id="rId34"/>
    <p:sldId id="25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i" initials="L" lastIdx="1" clrIdx="0"/>
  <p:cmAuthor id="1" name="Anthro-Tech" initials="AT" lastIdx="2"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3" autoAdjust="0"/>
  </p:normalViewPr>
  <p:slideViewPr>
    <p:cSldViewPr snapToGrid="0">
      <p:cViewPr>
        <p:scale>
          <a:sx n="110" d="100"/>
          <a:sy n="110" d="100"/>
        </p:scale>
        <p:origin x="-924" y="-72"/>
      </p:cViewPr>
      <p:guideLst>
        <p:guide orient="horz" pos="2160"/>
        <p:guide pos="2880"/>
      </p:guideLst>
    </p:cSldViewPr>
  </p:slideViewPr>
  <p:outlineViewPr>
    <p:cViewPr>
      <p:scale>
        <a:sx n="33" d="100"/>
        <a:sy n="33" d="100"/>
      </p:scale>
      <p:origin x="0" y="3582"/>
    </p:cViewPr>
  </p:outlineViewPr>
  <p:notesTextViewPr>
    <p:cViewPr>
      <p:scale>
        <a:sx n="100" d="100"/>
        <a:sy n="100" d="100"/>
      </p:scale>
      <p:origin x="0" y="0"/>
    </p:cViewPr>
  </p:notesTextViewPr>
  <p:notesViewPr>
    <p:cSldViewPr snapToGrid="0" showGuides="1">
      <p:cViewPr varScale="1">
        <p:scale>
          <a:sx n="99" d="100"/>
          <a:sy n="99" d="100"/>
        </p:scale>
        <p:origin x="-282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latin typeface="Franklin Gothic Medium"/>
                <a:cs typeface="Franklin Gothic Medium"/>
              </a:defRPr>
            </a:pPr>
            <a:r>
              <a:rPr lang="en-US" dirty="0">
                <a:latin typeface="Franklin Gothic Medium"/>
                <a:cs typeface="Franklin Gothic Medium"/>
              </a:rPr>
              <a:t>Worldwide</a:t>
            </a:r>
          </a:p>
          <a:p>
            <a:pPr>
              <a:defRPr>
                <a:latin typeface="Franklin Gothic Medium"/>
                <a:cs typeface="Franklin Gothic Medium"/>
              </a:defRPr>
            </a:pPr>
            <a:r>
              <a:rPr lang="en-US" dirty="0">
                <a:latin typeface="Franklin Gothic Medium"/>
                <a:cs typeface="Franklin Gothic Medium"/>
              </a:rPr>
              <a:t>Handset Market Share vs. Web and App Usage</a:t>
            </a:r>
          </a:p>
        </c:rich>
      </c:tx>
      <c:layout>
        <c:manualLayout>
          <c:xMode val="edge"/>
          <c:yMode val="edge"/>
          <c:x val="0.20107450384491415"/>
          <c:y val="0.15811965811965811"/>
        </c:manualLayout>
      </c:layout>
    </c:title>
    <c:plotArea>
      <c:layout>
        <c:manualLayout>
          <c:layoutTarget val="inner"/>
          <c:xMode val="edge"/>
          <c:yMode val="edge"/>
          <c:x val="7.9166896901045447E-2"/>
          <c:y val="0.26846137021333899"/>
          <c:w val="0.91242252613160157"/>
          <c:h val="0.50128238777844936"/>
        </c:manualLayout>
      </c:layout>
      <c:barChart>
        <c:barDir val="col"/>
        <c:grouping val="clustered"/>
        <c:ser>
          <c:idx val="0"/>
          <c:order val="0"/>
          <c:tx>
            <c:strRef>
              <c:f>Sheet1!$B$1</c:f>
              <c:strCache>
                <c:ptCount val="1"/>
                <c:pt idx="0">
                  <c:v>Handset Share</c:v>
                </c:pt>
              </c:strCache>
            </c:strRef>
          </c:tx>
          <c:spPr>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Symbian</c:v>
                </c:pt>
                <c:pt idx="1">
                  <c:v>BlackBerry</c:v>
                </c:pt>
                <c:pt idx="2">
                  <c:v>Apple</c:v>
                </c:pt>
                <c:pt idx="3">
                  <c:v>Microsoft</c:v>
                </c:pt>
                <c:pt idx="4">
                  <c:v>Android</c:v>
                </c:pt>
                <c:pt idx="5">
                  <c:v>Other</c:v>
                </c:pt>
              </c:strCache>
            </c:strRef>
          </c:cat>
          <c:val>
            <c:numRef>
              <c:f>Sheet1!$B$2:$B$7</c:f>
              <c:numCache>
                <c:formatCode>0%</c:formatCode>
                <c:ptCount val="6"/>
                <c:pt idx="0">
                  <c:v>0.44000000000000017</c:v>
                </c:pt>
                <c:pt idx="1">
                  <c:v>0.19000000000000009</c:v>
                </c:pt>
                <c:pt idx="2">
                  <c:v>0.15000000000000024</c:v>
                </c:pt>
                <c:pt idx="3">
                  <c:v>7.0000000000000034E-2</c:v>
                </c:pt>
                <c:pt idx="4">
                  <c:v>0.1</c:v>
                </c:pt>
                <c:pt idx="5">
                  <c:v>5.0000000000000037E-2</c:v>
                </c:pt>
              </c:numCache>
            </c:numRef>
          </c:val>
        </c:ser>
        <c:ser>
          <c:idx val="1"/>
          <c:order val="1"/>
          <c:tx>
            <c:strRef>
              <c:f>Sheet1!$C$1</c:f>
              <c:strCache>
                <c:ptCount val="1"/>
                <c:pt idx="0">
                  <c:v>Web/App Usage</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Sheet1!$A$2:$A$7</c:f>
              <c:strCache>
                <c:ptCount val="6"/>
                <c:pt idx="0">
                  <c:v>Symbian</c:v>
                </c:pt>
                <c:pt idx="1">
                  <c:v>BlackBerry</c:v>
                </c:pt>
                <c:pt idx="2">
                  <c:v>Apple</c:v>
                </c:pt>
                <c:pt idx="3">
                  <c:v>Microsoft</c:v>
                </c:pt>
                <c:pt idx="4">
                  <c:v>Android</c:v>
                </c:pt>
                <c:pt idx="5">
                  <c:v>Other</c:v>
                </c:pt>
              </c:strCache>
            </c:strRef>
          </c:cat>
          <c:val>
            <c:numRef>
              <c:f>Sheet1!$C$2:$C$7</c:f>
              <c:numCache>
                <c:formatCode>0%</c:formatCode>
                <c:ptCount val="6"/>
                <c:pt idx="0">
                  <c:v>0.24000000000000021</c:v>
                </c:pt>
                <c:pt idx="1">
                  <c:v>6.0000000000000046E-2</c:v>
                </c:pt>
                <c:pt idx="2">
                  <c:v>0.4</c:v>
                </c:pt>
                <c:pt idx="3">
                  <c:v>2.0000000000000018E-2</c:v>
                </c:pt>
                <c:pt idx="4">
                  <c:v>0.26</c:v>
                </c:pt>
                <c:pt idx="5">
                  <c:v>2.0000000000000018E-2</c:v>
                </c:pt>
              </c:numCache>
            </c:numRef>
          </c:val>
        </c:ser>
        <c:dLbls>
          <c:showVal val="1"/>
        </c:dLbls>
        <c:axId val="83380096"/>
        <c:axId val="83402752"/>
      </c:barChart>
      <c:catAx>
        <c:axId val="83380096"/>
        <c:scaling>
          <c:orientation val="minMax"/>
        </c:scaling>
        <c:axPos val="b"/>
        <c:tickLblPos val="nextTo"/>
        <c:crossAx val="83402752"/>
        <c:crosses val="autoZero"/>
        <c:auto val="1"/>
        <c:lblAlgn val="ctr"/>
        <c:lblOffset val="100"/>
      </c:catAx>
      <c:valAx>
        <c:axId val="83402752"/>
        <c:scaling>
          <c:orientation val="minMax"/>
        </c:scaling>
        <c:axPos val="l"/>
        <c:title>
          <c:tx>
            <c:rich>
              <a:bodyPr rot="0" vert="horz"/>
              <a:lstStyle/>
              <a:p>
                <a:pPr>
                  <a:defRPr sz="1400"/>
                </a:pPr>
                <a:r>
                  <a:rPr lang="en-US" sz="1400"/>
                  <a:t>Market</a:t>
                </a:r>
              </a:p>
              <a:p>
                <a:pPr>
                  <a:defRPr sz="1400"/>
                </a:pPr>
                <a:r>
                  <a:rPr lang="en-US" sz="1400"/>
                  <a:t>Share</a:t>
                </a:r>
              </a:p>
            </c:rich>
          </c:tx>
          <c:layout>
            <c:manualLayout>
              <c:xMode val="edge"/>
              <c:yMode val="edge"/>
              <c:x val="8.7719298245614048E-3"/>
              <c:y val="0.16632478632478589"/>
            </c:manualLayout>
          </c:layout>
        </c:title>
        <c:numFmt formatCode="0%" sourceLinked="1"/>
        <c:tickLblPos val="nextTo"/>
        <c:crossAx val="83380096"/>
        <c:crosses val="autoZero"/>
        <c:crossBetween val="between"/>
        <c:majorUnit val="0.1"/>
      </c:valAx>
    </c:plotArea>
    <c:legend>
      <c:legendPos val="r"/>
      <c:layout>
        <c:manualLayout>
          <c:xMode val="edge"/>
          <c:yMode val="edge"/>
          <c:x val="0.39363620665837801"/>
          <c:y val="0.88356686183457722"/>
          <c:w val="0.21308893954045252"/>
          <c:h val="0.11643313816542204"/>
        </c:manualLayout>
      </c:layout>
    </c:legend>
    <c:plotVisOnly val="1"/>
    <c:dispBlanksAs val="gap"/>
  </c:chart>
  <c:txPr>
    <a:bodyPr/>
    <a:lstStyle/>
    <a:p>
      <a:pPr>
        <a:defRPr sz="1800">
          <a:latin typeface="Franklin Gothic Book"/>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5556AA-B426-A043-94C2-EFB70AB34302}" type="datetimeFigureOut">
              <a:rPr lang="en-US" smtClean="0"/>
              <a:pPr/>
              <a:t>3/30/2011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9FE64F-30D1-A84D-847A-58999D913A1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A1333-6768-3343-A9EA-131F9FD005A4}" type="datetimeFigureOut">
              <a:rPr lang="en-US" smtClean="0"/>
              <a:pPr/>
              <a:t>3/30/2011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0DE4B-A05B-FD44-A7F1-2D6F133DD6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AB2CA6-55D0-488B-9233-204DA47D8E5F}"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a:noFill/>
          <a:ln/>
        </p:spPr>
        <p:txBody>
          <a:bodyPr/>
          <a:lstStyle/>
          <a:p>
            <a:pPr eaLnBrk="1" hangingPunct="1"/>
            <a:r>
              <a:rPr lang="en-US" smtClean="0">
                <a:ea typeface="ＭＳ Ｐゴシック" charset="-128"/>
              </a:rPr>
              <a:t>Crazy Egg is one of 4 new online software packages that TAO has purchased for the programs to use to gather feedback on our sites remotely. </a:t>
            </a:r>
          </a:p>
          <a:p>
            <a:pPr eaLnBrk="1" hangingPunct="1"/>
            <a:endParaRPr lang="en-US" smtClean="0">
              <a:ea typeface="ＭＳ Ｐゴシック" charset="-128"/>
            </a:endParaRPr>
          </a:p>
          <a:p>
            <a:pPr eaLnBrk="1" hangingPunct="1"/>
            <a:r>
              <a:rPr lang="en-US" smtClean="0">
                <a:ea typeface="ＭＳ Ｐゴシック" charset="-128"/>
              </a:rPr>
              <a:t>For those of you who are new to this, Crazy Egg collects information on where users are clicking when they come to your page during a certain time period, and then it uses that data to create heat maps and other reports of usage patterns. </a:t>
            </a:r>
          </a:p>
          <a:p>
            <a:pPr eaLnBrk="1" hangingPunct="1"/>
            <a:endParaRPr lang="en-US" smtClean="0">
              <a:ea typeface="ＭＳ Ｐゴシック" charset="-128"/>
            </a:endParaRPr>
          </a:p>
          <a:p>
            <a:pPr eaLnBrk="1" hangingPunct="1"/>
            <a:r>
              <a:rPr lang="en-US" smtClean="0">
                <a:ea typeface="ＭＳ Ｐゴシック" charset="-128"/>
              </a:rPr>
              <a:t>This tool is a great place to start addressing some of our questions about how users are interacting with our web sites.</a:t>
            </a:r>
          </a:p>
          <a:p>
            <a:pPr eaLnBrk="1" hangingPunct="1"/>
            <a:endParaRPr lang="en-US" smtClean="0">
              <a:ea typeface="ＭＳ Ｐゴシック" charset="-128"/>
            </a:endParaRPr>
          </a:p>
          <a:p>
            <a:pPr eaLnBrk="1" hangingPunct="1"/>
            <a:r>
              <a:rPr lang="en-US" smtClean="0">
                <a:ea typeface="ＭＳ Ｐゴシック" charset="-128"/>
              </a:rPr>
              <a:t>Over the last year, many EERE sites have done Crazy Egg studies, some several times.  In particular, it’s now been used on 7 of the 10 refaced  program sites, and we’re starting to see some trends emerging in how people are interacting with our program level sites in the new template.  </a:t>
            </a:r>
          </a:p>
          <a:p>
            <a:pPr eaLnBrk="1" hangingPunct="1"/>
            <a:endParaRPr lang="en-US"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a:noFill/>
          <a:ln/>
        </p:spPr>
        <p:txBody>
          <a:bodyPr/>
          <a:lstStyle/>
          <a:p>
            <a:pPr eaLnBrk="1" hangingPunct="1"/>
            <a:endParaRPr lang="en-US" smtClean="0">
              <a:ea typeface="ＭＳ Ｐゴシック" charset="-128"/>
            </a:endParaRPr>
          </a:p>
          <a:p>
            <a:pPr eaLnBrk="1" hangingPunct="1"/>
            <a:r>
              <a:rPr lang="en-US" smtClean="0">
                <a:ea typeface="ＭＳ Ｐゴシック" charset="-128"/>
              </a:rPr>
              <a:t>Today we wanted to share with you some of the usage trends that are starting to emerge for sites in the new program template.</a:t>
            </a:r>
          </a:p>
          <a:p>
            <a:pPr eaLnBrk="1" hangingPunct="1"/>
            <a:endParaRPr lang="en-US" smtClean="0">
              <a:ea typeface="ＭＳ Ｐゴシック" charset="-128"/>
            </a:endParaRPr>
          </a:p>
          <a:p>
            <a:pPr eaLnBrk="1" hangingPunct="1"/>
            <a:r>
              <a:rPr lang="en-US" smtClean="0">
                <a:ea typeface="ＭＳ Ｐゴシック" charset="-128"/>
              </a:rPr>
              <a:t>Then we’ll provide some recommendations for you to consider when developing content for your pages based on the click analytics.</a:t>
            </a:r>
          </a:p>
          <a:p>
            <a:pPr eaLnBrk="1" hangingPunct="1"/>
            <a:endParaRPr lang="en-US" smtClean="0">
              <a:ea typeface="ＭＳ Ｐゴシック" charset="-128"/>
            </a:endParaRPr>
          </a:p>
          <a:p>
            <a:pPr eaLnBrk="1" hangingPunct="1"/>
            <a:r>
              <a:rPr lang="en-US" smtClean="0">
                <a:ea typeface="ＭＳ Ｐゴシック" charset="-128"/>
              </a:rPr>
              <a:t>Chris will talk about some of the ways EERE is planning to address some of the template-level findings.</a:t>
            </a:r>
          </a:p>
          <a:p>
            <a:pPr eaLnBrk="1" hangingPunct="1"/>
            <a:endParaRPr lang="en-US"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a:noFill/>
          <a:ln/>
        </p:spPr>
        <p:txBody>
          <a:bodyPr/>
          <a:lstStyle/>
          <a:p>
            <a:pPr eaLnBrk="1" hangingPunct="1"/>
            <a:r>
              <a:rPr lang="en-US" smtClean="0">
                <a:ea typeface="ＭＳ Ｐゴシック" charset="-128"/>
              </a:rPr>
              <a:t>Let’s start by taking a look at a typical usage heat map of a program home page.  The brighter areas indicate more clicks, dark areas indicate less clicks. In general, you can see that the top navigation and the center content area receives the most traffic; the right column gets less.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a:noFill/>
          <a:ln/>
        </p:spPr>
        <p:txBody>
          <a:bodyPr/>
          <a:lstStyle/>
          <a:p>
            <a:pPr eaLnBrk="1" hangingPunct="1"/>
            <a:r>
              <a:rPr lang="en-US" smtClean="0">
                <a:ea typeface="ＭＳ Ｐゴシック" charset="-128"/>
              </a:rPr>
              <a:t>Here’s a typical second level page.  Again, links in the center content receive the most traffic.  The left navigation and the top navigation also draw some clicks, but generally less than on home pages (in the case of top navigation).  Elements in the right column consistently draw less traffic.</a:t>
            </a:r>
          </a:p>
          <a:p>
            <a:pPr eaLnBrk="1" hangingPunct="1"/>
            <a:endParaRPr lang="en-US"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Few visitors navigate back to DOE/EERE from program sites.</a:t>
            </a:r>
          </a:p>
          <a:p>
            <a:pPr marL="342900" indent="-342900">
              <a:spcBef>
                <a:spcPct val="20000"/>
              </a:spcBef>
              <a:buFontTx/>
              <a:buChar char="•"/>
            </a:pPr>
            <a:r>
              <a:rPr lang="en-US" smtClean="0">
                <a:ea typeface="ＭＳ Ｐゴシック" charset="-128"/>
              </a:rPr>
              <a:t>Those that do primarily use left side of blue banner (fewer use breadcrumb, right side of blue banner, footer).</a:t>
            </a:r>
          </a:p>
          <a:p>
            <a:pPr marL="342900" indent="-342900">
              <a:spcBef>
                <a:spcPct val="20000"/>
              </a:spcBef>
              <a:buFontTx/>
              <a:buChar char="•"/>
            </a:pPr>
            <a:r>
              <a:rPr lang="en-US" smtClean="0">
                <a:ea typeface="ＭＳ Ｐゴシック" charset="-128"/>
              </a:rPr>
              <a:t>Visitors click on “Home” in the top navigation on the program home pages (0.4-0.7%)  – could be because they expect this will take them back to EERE/DOE (requires further investigation).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Most common way for people to navigate from second levels back to home page is by using the “home” button in the green bar (can receive up to 7% of click traffic).  </a:t>
            </a:r>
          </a:p>
          <a:p>
            <a:pPr marL="342900" indent="-342900">
              <a:spcBef>
                <a:spcPct val="20000"/>
              </a:spcBef>
              <a:buFontTx/>
              <a:buChar char="•"/>
            </a:pPr>
            <a:r>
              <a:rPr lang="en-US" smtClean="0">
                <a:ea typeface="ＭＳ Ｐゴシック" charset="-128"/>
              </a:rPr>
              <a:t>The program name in the green bar and the breadcrumb are used less often (generally less than 1% each).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 Not drawing much attention (Programs &amp; Offices, Consumer Information each get 0-0.5% of clicks.</a:t>
            </a:r>
          </a:p>
          <a:p>
            <a:pPr marL="342900" indent="-342900">
              <a:spcBef>
                <a:spcPct val="20000"/>
              </a:spcBef>
              <a:buFontTx/>
              <a:buChar char="•"/>
            </a:pPr>
            <a:r>
              <a:rPr lang="en-US" smtClean="0">
                <a:ea typeface="ＭＳ Ｐゴシック" charset="-128"/>
              </a:rPr>
              <a:t>Preliminary evidence suggests that this trend also extends to subsites. </a:t>
            </a:r>
          </a:p>
          <a:p>
            <a:pPr marL="342900" indent="-342900">
              <a:spcBef>
                <a:spcPct val="20000"/>
              </a:spcBef>
              <a:buFontTx/>
              <a:buChar char="•"/>
            </a:pPr>
            <a:r>
              <a:rPr lang="en-US" smtClean="0">
                <a:ea typeface="ＭＳ Ｐゴシック" charset="-128"/>
              </a:rPr>
              <a:t>This was also something Chris and his team observed in the template usability study they did in the fall.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Generally we’re finding that approximately 2-4% of visitors are doing searches from home or second level pages.</a:t>
            </a:r>
          </a:p>
          <a:p>
            <a:pPr marL="342900" indent="-342900">
              <a:spcBef>
                <a:spcPct val="20000"/>
              </a:spcBef>
              <a:buFontTx/>
              <a:buChar char="•"/>
            </a:pPr>
            <a:r>
              <a:rPr lang="en-US" smtClean="0">
                <a:ea typeface="ＭＳ Ｐゴシック" charset="-128"/>
              </a:rPr>
              <a:t>Search help is not being used at all.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Visitors do interact with these features (usually draw 0-0.5% of page clicks).</a:t>
            </a:r>
          </a:p>
          <a:p>
            <a:pPr marL="342900" indent="-342900">
              <a:spcBef>
                <a:spcPct val="20000"/>
              </a:spcBef>
              <a:buFontTx/>
              <a:buChar char="•"/>
            </a:pPr>
            <a:r>
              <a:rPr lang="en-US" smtClean="0">
                <a:ea typeface="ＭＳ Ｐゴシック" charset="-128"/>
              </a:rPr>
              <a:t>Share is rarely used.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Receives 0-1% of page traffic.</a:t>
            </a:r>
          </a:p>
          <a:p>
            <a:pPr marL="342900" indent="-342900">
              <a:spcBef>
                <a:spcPct val="20000"/>
              </a:spcBef>
              <a:buFontTx/>
              <a:buChar char="•"/>
            </a:pPr>
            <a:r>
              <a:rPr lang="en-US" smtClean="0">
                <a:ea typeface="ＭＳ Ｐゴシック" charset="-128"/>
              </a:rPr>
              <a:t>Contacts is most popular; Policies, DOE get some traffic.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AB2CA6-55D0-488B-9233-204DA47D8E5F}"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Primarily used on home pages (can constitute 15-25% of page traffic).</a:t>
            </a:r>
          </a:p>
          <a:p>
            <a:pPr marL="342900" indent="-342900">
              <a:spcBef>
                <a:spcPct val="20000"/>
              </a:spcBef>
              <a:buFontTx/>
              <a:buChar char="•"/>
            </a:pPr>
            <a:r>
              <a:rPr lang="en-US" smtClean="0">
                <a:ea typeface="ＭＳ Ｐゴシック" charset="-128"/>
              </a:rPr>
              <a:t>Usage on second levels varies considerably (6-26%).</a:t>
            </a:r>
          </a:p>
          <a:p>
            <a:pPr marL="342900" indent="-342900">
              <a:spcBef>
                <a:spcPct val="20000"/>
              </a:spcBef>
              <a:buFontTx/>
              <a:buChar char="•"/>
            </a:pPr>
            <a:r>
              <a:rPr lang="en-US" smtClean="0">
                <a:ea typeface="ＭＳ Ｐゴシック" charset="-128"/>
              </a:rPr>
              <a:t>About, Financial Opportunities, and to some degree, Information Resources are the most utilized top navigation items on home pages.  In addition to these items, Program Areas and some of the program-specific buttons are popular on second levels.</a:t>
            </a:r>
          </a:p>
          <a:p>
            <a:pPr marL="342900" indent="-342900">
              <a:spcBef>
                <a:spcPct val="20000"/>
              </a:spcBef>
              <a:buFontTx/>
              <a:buChar char="•"/>
            </a:pPr>
            <a:r>
              <a:rPr lang="en-US" smtClean="0">
                <a:ea typeface="ＭＳ Ｐゴシック" charset="-128"/>
              </a:rPr>
              <a:t>News, Events, and Deployment are the least popular top navigation choices on both home and second level pages.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The right column consistently draws less traffic than the center or the navigation.</a:t>
            </a:r>
          </a:p>
          <a:p>
            <a:pPr marL="342900" indent="-342900">
              <a:spcBef>
                <a:spcPct val="20000"/>
              </a:spcBef>
              <a:buFontTx/>
              <a:buChar char="•"/>
            </a:pPr>
            <a:r>
              <a:rPr lang="en-US" smtClean="0">
                <a:ea typeface="ＭＳ Ｐゴシック" charset="-128"/>
              </a:rPr>
              <a:t>Particular news stories or features draw more traffic than most (this seems to depend on content of the story/feature). </a:t>
            </a:r>
          </a:p>
          <a:p>
            <a:pPr marL="342900" indent="-342900">
              <a:spcBef>
                <a:spcPct val="20000"/>
              </a:spcBef>
              <a:buFontTx/>
              <a:buChar char="•"/>
            </a:pPr>
            <a:r>
              <a:rPr lang="en-US" smtClean="0">
                <a:ea typeface="ＭＳ Ｐゴシック" charset="-128"/>
              </a:rPr>
              <a:t>A few visitors use the “Subscribe to News, More News” links.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The left navigation receives up to 43% of the page clicks, and seems to effectively draw people’s attention on second levels.  </a:t>
            </a:r>
          </a:p>
          <a:p>
            <a:pPr marL="342900" indent="-342900">
              <a:spcBef>
                <a:spcPct val="20000"/>
              </a:spcBef>
              <a:buFontTx/>
              <a:buChar char="•"/>
            </a:pPr>
            <a:r>
              <a:rPr lang="en-US" smtClean="0">
                <a:ea typeface="ＭＳ Ｐゴシック" charset="-128"/>
              </a:rPr>
              <a:t>It consistently gets more clicks than the top navigation on second level pages.</a:t>
            </a:r>
            <a:r>
              <a:rPr lang="en-US" b="1" smtClean="0">
                <a:ea typeface="ＭＳ Ｐゴシック" charset="-128"/>
              </a:rPr>
              <a:t> </a:t>
            </a:r>
            <a:endParaRPr lang="en-US"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a:ln/>
        </p:spPr>
        <p:txBody>
          <a:bodyPr/>
          <a:lstStyle/>
          <a:p>
            <a:pPr marL="342900" indent="-342900">
              <a:spcBef>
                <a:spcPct val="20000"/>
              </a:spcBef>
              <a:buFontTx/>
              <a:buChar char="•"/>
            </a:pPr>
            <a:r>
              <a:rPr lang="en-US" smtClean="0">
                <a:ea typeface="ＭＳ Ｐゴシック" charset="-128"/>
              </a:rPr>
              <a:t>Content in the center area (especially underlined links) generally attracts more clicks than other parts of the page. </a:t>
            </a:r>
          </a:p>
          <a:p>
            <a:pPr marL="342900" indent="-342900">
              <a:spcBef>
                <a:spcPct val="20000"/>
              </a:spcBef>
              <a:buFontTx/>
              <a:buChar char="•"/>
            </a:pPr>
            <a:r>
              <a:rPr lang="en-US" smtClean="0">
                <a:ea typeface="ＭＳ Ｐゴシック" charset="-128"/>
              </a:rPr>
              <a:t>Generally information above the fold is more clicked than information at the bottom of the page, but you can see here that visitors will scroll down and click on content that is of interest to them at the bottom of the page. </a:t>
            </a:r>
          </a:p>
          <a:p>
            <a:pPr marL="342900" indent="-342900">
              <a:spcBef>
                <a:spcPct val="20000"/>
              </a:spcBef>
              <a:buFontTx/>
              <a:buChar char="•"/>
            </a:pPr>
            <a:r>
              <a:rPr lang="en-US" smtClean="0">
                <a:ea typeface="ＭＳ Ｐゴシック" charset="-128"/>
              </a:rPr>
              <a:t>Generally links near the top of lists get more clicks than links at the bottom of lists (but not always). </a:t>
            </a:r>
          </a:p>
          <a:p>
            <a:pPr marL="342900" indent="-342900">
              <a:spcBef>
                <a:spcPct val="20000"/>
              </a:spcBef>
              <a:buFontTx/>
              <a:buChar char="•"/>
            </a:pPr>
            <a:r>
              <a:rPr lang="en-US" smtClean="0">
                <a:ea typeface="ＭＳ Ｐゴシック" charset="-128"/>
              </a:rPr>
              <a:t>A surprising number of visitors attempt to click on the program descriptions found on most program home pages.  These are blocks of text that contain no links.  </a:t>
            </a:r>
          </a:p>
          <a:p>
            <a:pPr marL="342900" indent="-342900">
              <a:spcBef>
                <a:spcPct val="20000"/>
              </a:spcBef>
              <a:buFontTx/>
              <a:buChar char="•"/>
            </a:pPr>
            <a:r>
              <a:rPr lang="en-US" smtClean="0">
                <a:ea typeface="ＭＳ Ｐゴシック" charset="-128"/>
              </a:rPr>
              <a:t>Visitors interact with rotators (~2-4% of clicks).  They click on the text and on the image.</a:t>
            </a:r>
          </a:p>
          <a:p>
            <a:pPr marL="342900" indent="-342900">
              <a:spcBef>
                <a:spcPct val="20000"/>
              </a:spcBef>
              <a:buFontTx/>
              <a:buChar char="•"/>
            </a:pPr>
            <a:r>
              <a:rPr lang="en-US" smtClean="0">
                <a:ea typeface="ＭＳ Ｐゴシック" charset="-128"/>
              </a:rPr>
              <a:t>Traffic for feature graphics seems to depend on the content of the feature graphic (state-specific or financial content is drawing attention; bright colors draw attention).</a:t>
            </a:r>
          </a:p>
          <a:p>
            <a:pPr marL="342900" indent="-342900">
              <a:spcBef>
                <a:spcPct val="20000"/>
              </a:spcBef>
              <a:buFontTx/>
              <a:buChar char="•"/>
            </a:pPr>
            <a:r>
              <a:rPr lang="en-US" smtClean="0">
                <a:ea typeface="ＭＳ Ｐゴシック" charset="-128"/>
              </a:rPr>
              <a:t>Visitors try to click on unlinked graphics sometimes.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a:ln/>
        </p:spPr>
        <p:txBody>
          <a:bodyPr/>
          <a:lstStyle/>
          <a:p>
            <a:pPr eaLnBrk="1" hangingPunct="1">
              <a:defRPr/>
            </a:pPr>
            <a:r>
              <a:rPr lang="en-US" b="1" dirty="0" smtClean="0">
                <a:ea typeface="ＭＳ Ｐゴシック" charset="-128"/>
              </a:rPr>
              <a:t>(CHRIS) </a:t>
            </a:r>
            <a:r>
              <a:rPr lang="en-US" dirty="0" smtClean="0">
                <a:ea typeface="ＭＳ Ｐゴシック" charset="-128"/>
              </a:rPr>
              <a:t>We are planning to do additional usability work so we can better understand how people are using the template, and continue to refine it.  We would like you to help us with this by gathering data on template usage when you do your own program usability studies.  </a:t>
            </a:r>
          </a:p>
          <a:p>
            <a:pPr eaLnBrk="1" hangingPunct="1">
              <a:defRPr/>
            </a:pPr>
            <a:endParaRPr lang="en-US" dirty="0" smtClean="0">
              <a:ea typeface="ＭＳ Ｐゴシック" charset="-128"/>
            </a:endParaRPr>
          </a:p>
          <a:p>
            <a:pPr eaLnBrk="1" hangingPunct="1">
              <a:defRPr/>
            </a:pPr>
            <a:r>
              <a:rPr lang="en-US" dirty="0" smtClean="0">
                <a:ea typeface="ＭＳ Ｐゴシック" charset="-128"/>
              </a:rPr>
              <a:t>Here are some of the questions we’d like to get more feed back on:</a:t>
            </a:r>
          </a:p>
          <a:p>
            <a:pPr eaLnBrk="1" hangingPunct="1">
              <a:defRPr/>
            </a:pPr>
            <a:endParaRPr lang="en-US" dirty="0" smtClean="0">
              <a:ea typeface="ＭＳ Ｐゴシック" charset="-128"/>
            </a:endParaRPr>
          </a:p>
          <a:p>
            <a:pPr marL="342900" indent="-342900">
              <a:spcBef>
                <a:spcPct val="20000"/>
              </a:spcBef>
              <a:buFont typeface="Arial" pitchFamily="34" charset="0"/>
              <a:buChar char="•"/>
              <a:defRPr/>
            </a:pPr>
            <a:r>
              <a:rPr lang="en-US" dirty="0" smtClean="0"/>
              <a:t>Why is the global navigation drawing so little attention? (Is it not visible enough?  Are people finding consumer information a different way instead?  Do people generally have a need to view multiple program sites at each visit, or do they stick to one program?)</a:t>
            </a:r>
          </a:p>
          <a:p>
            <a:pPr marL="342900" indent="-342900">
              <a:spcBef>
                <a:spcPct val="20000"/>
              </a:spcBef>
              <a:buFont typeface="Arial" pitchFamily="34" charset="0"/>
              <a:buChar char="•"/>
              <a:defRPr/>
            </a:pPr>
            <a:r>
              <a:rPr lang="en-US" dirty="0" smtClean="0"/>
              <a:t>Why are visitors clicking on “Home” in the horizontal navigation on home pages?  (Are they confused by the purpose of this button on home pages?  Do they expect it to take them back to DOE/EERE?)</a:t>
            </a:r>
          </a:p>
          <a:p>
            <a:pPr marL="342900" indent="-342900">
              <a:spcBef>
                <a:spcPct val="20000"/>
              </a:spcBef>
              <a:buFont typeface="Arial" pitchFamily="34" charset="0"/>
              <a:buChar char="•"/>
              <a:defRPr/>
            </a:pPr>
            <a:r>
              <a:rPr lang="en-US" dirty="0" smtClean="0"/>
              <a:t>Do EERE visitors tend to visit one or multiple programs when they come?  If so, are they able to successfully go between program sites using the new template?</a:t>
            </a:r>
          </a:p>
          <a:p>
            <a:pPr marL="342900" indent="-342900">
              <a:spcBef>
                <a:spcPct val="20000"/>
              </a:spcBef>
              <a:buFont typeface="Arial" pitchFamily="34" charset="0"/>
              <a:buChar char="•"/>
              <a:defRPr/>
            </a:pPr>
            <a:r>
              <a:rPr lang="en-US" dirty="0" smtClean="0"/>
              <a:t>How do visitors feel about the rotators? (Do they like them or find they annoying?  How do they interact with them – do they like to know how many features there are?  Do they like having a pause button?)</a:t>
            </a:r>
          </a:p>
          <a:p>
            <a:pPr marL="342900" indent="-342900">
              <a:spcBef>
                <a:spcPct val="20000"/>
              </a:spcBef>
              <a:buFont typeface="Arial" pitchFamily="34" charset="0"/>
              <a:buChar char="•"/>
              <a:defRPr/>
            </a:pPr>
            <a:r>
              <a:rPr lang="en-US" dirty="0" smtClean="0"/>
              <a:t>What accounts for the great popularity of a select few feature graphics? (Are visitors overwhelmed by number of features?  Are certain features effectively capturing user top tasks, while the rest do not?  Do visitors find the graphical treatment of particular features more compelling than others?)</a:t>
            </a:r>
          </a:p>
          <a:p>
            <a:pPr marL="342900" indent="-342900">
              <a:spcBef>
                <a:spcPct val="20000"/>
              </a:spcBef>
              <a:buFont typeface="Arial" pitchFamily="34" charset="0"/>
              <a:buChar char="•"/>
              <a:defRPr/>
            </a:pPr>
            <a:r>
              <a:rPr lang="en-US" dirty="0" smtClean="0"/>
              <a:t>Why are visitors clicking on the home page program descriptions? (Do they expect them to be linked?  What are they trying to find when they do this?)</a:t>
            </a:r>
          </a:p>
          <a:p>
            <a:pPr marL="342900" indent="-342900">
              <a:spcBef>
                <a:spcPct val="20000"/>
              </a:spcBef>
              <a:buFont typeface="Arial" pitchFamily="34" charset="0"/>
              <a:buChar char="•"/>
              <a:defRPr/>
            </a:pPr>
            <a:r>
              <a:rPr lang="en-US" dirty="0" smtClean="0"/>
              <a:t>Can visitors clearly distinguish between text/images that are clickable and those that are static? </a:t>
            </a:r>
          </a:p>
          <a:p>
            <a:pPr marL="342900" indent="-342900">
              <a:spcBef>
                <a:spcPct val="20000"/>
              </a:spcBef>
              <a:buFont typeface="Arial" pitchFamily="34" charset="0"/>
              <a:buChar char="•"/>
              <a:defRPr/>
            </a:pPr>
            <a:r>
              <a:rPr lang="en-US" dirty="0" smtClean="0"/>
              <a:t>Do visitors understand what they will find in the Information Resources section (this section is often clicked on, but the click rate could be due to the fact that this is a very broad and general label as was shown in the ITP usability study)?</a:t>
            </a:r>
          </a:p>
          <a:p>
            <a:pPr marL="342900" indent="-342900">
              <a:spcBef>
                <a:spcPct val="20000"/>
              </a:spcBef>
              <a:buFont typeface="Arial" pitchFamily="34" charset="0"/>
              <a:buChar char="•"/>
              <a:defRPr/>
            </a:pPr>
            <a:r>
              <a:rPr lang="en-US" dirty="0" smtClean="0"/>
              <a:t>Do visitors find value in the content found under labels like Deployment and Market Transformation, since they are often not heavily clicked on?  (Do people not click on these items because they don’t find value in the topics, or because the labels are </a:t>
            </a:r>
            <a:r>
              <a:rPr lang="en-US" dirty="0" err="1" smtClean="0"/>
              <a:t>jargony</a:t>
            </a:r>
            <a:r>
              <a:rPr lang="en-US" dirty="0" smtClean="0"/>
              <a:t> and confusing?)</a:t>
            </a:r>
          </a:p>
          <a:p>
            <a:pPr marL="342900" indent="-342900">
              <a:spcBef>
                <a:spcPct val="20000"/>
              </a:spcBef>
              <a:buFont typeface="Arial" pitchFamily="34" charset="0"/>
              <a:buChar char="•"/>
              <a:defRPr/>
            </a:pPr>
            <a:r>
              <a:rPr lang="en-US" dirty="0" smtClean="0"/>
              <a:t>Do users understand what site they are searching?</a:t>
            </a:r>
          </a:p>
          <a:p>
            <a:pPr marL="342900" indent="-342900">
              <a:spcBef>
                <a:spcPct val="20000"/>
              </a:spcBef>
              <a:buFont typeface="Arial" pitchFamily="34" charset="0"/>
              <a:buChar char="•"/>
              <a:defRPr/>
            </a:pPr>
            <a:r>
              <a:rPr lang="en-US" dirty="0" smtClean="0"/>
              <a:t>How are users interacting with the right navigation, and what is the right number of stories to draw attention but not overwhelm?</a:t>
            </a:r>
            <a:endParaRPr lang="en-US" dirty="0" smtClean="0">
              <a:ea typeface="ＭＳ Ｐゴシック" charset="-128"/>
            </a:endParaRPr>
          </a:p>
          <a:p>
            <a:pPr eaLnBrk="1" hangingPunct="1">
              <a:defRPr/>
            </a:pPr>
            <a:endParaRPr lang="en-US" dirty="0" smtClean="0">
              <a:ea typeface="ＭＳ Ｐゴシック" charset="-128"/>
            </a:endParaRPr>
          </a:p>
          <a:p>
            <a:pPr eaLnBrk="1" hangingPunct="1">
              <a:defRPr/>
            </a:pPr>
            <a:r>
              <a:rPr lang="en-US" dirty="0" smtClean="0">
                <a:ea typeface="ＭＳ Ｐゴシック" charset="-128"/>
              </a:rPr>
              <a:t>Wendy and I will be working together to develop some questions/follow ups that you could add to your usability studies in order to help us answer these questions.</a:t>
            </a:r>
          </a:p>
          <a:p>
            <a:pPr eaLnBrk="1" hangingPunct="1">
              <a:defRPr/>
            </a:pPr>
            <a:endParaRPr lang="en-US" dirty="0" smtClean="0">
              <a:ea typeface="ＭＳ Ｐゴシック" charset="-128"/>
            </a:endParaRPr>
          </a:p>
          <a:p>
            <a:pPr eaLnBrk="1" hangingPunct="1">
              <a:defRPr/>
            </a:pPr>
            <a:endParaRPr lang="en-US" dirty="0"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noFill/>
          <a:ln/>
        </p:spPr>
        <p:txBody>
          <a:bodyPr/>
          <a:lstStyle/>
          <a:p>
            <a:r>
              <a:rPr lang="en-US" smtClean="0">
                <a:ea typeface="ＭＳ Ｐゴシック" charset="-128"/>
              </a:rPr>
              <a:t>Here is our contact info if you have questions…</a:t>
            </a:r>
          </a:p>
        </p:txBody>
      </p:sp>
      <p:sp>
        <p:nvSpPr>
          <p:cNvPr id="38916" name="Slide Number Placeholder 3"/>
          <p:cNvSpPr>
            <a:spLocks noGrp="1"/>
          </p:cNvSpPr>
          <p:nvPr>
            <p:ph type="sldNum" sz="quarter" idx="5"/>
          </p:nvPr>
        </p:nvSpPr>
        <p:spPr>
          <a:noFill/>
        </p:spPr>
        <p:txBody>
          <a:bodyPr/>
          <a:lstStyle/>
          <a:p>
            <a:pPr defTabSz="455613"/>
            <a:fld id="{E261B208-27DD-42BA-B890-2DCE59511CFC}" type="slidenum">
              <a:rPr lang="en-US" smtClean="0">
                <a:latin typeface="Calibri" charset="0"/>
                <a:ea typeface="ＭＳ Ｐゴシック" charset="-128"/>
              </a:rPr>
              <a:pPr defTabSz="455613"/>
              <a:t>31</a:t>
            </a:fld>
            <a:endParaRPr lang="en-US" smtClean="0">
              <a:latin typeface="Calibri"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3AB2CA6-55D0-488B-9233-204DA47D8E5F}"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BFC0834-AAF5-415B-8B91-4ECEBE5D9C02}" type="slidenum">
              <a:rPr lang="en-US" smtClean="0"/>
              <a:pPr/>
              <a:t>10</a:t>
            </a:fld>
            <a:endParaRPr lang="en-US"/>
          </a:p>
        </p:txBody>
      </p:sp>
    </p:spTree>
    <p:extLst>
      <p:ext uri="{BB962C8B-B14F-4D97-AF65-F5344CB8AC3E}">
        <p14:creationId xmlns="" xmlns:p14="http://schemas.microsoft.com/office/powerpoint/2010/main" val="218428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3AB2CA6-55D0-488B-9233-204DA47D8E5F}"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0DE4B-A05B-FD44-A7F1-2D6F133DD6D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0DE4B-A05B-FD44-A7F1-2D6F133DD6D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AB2CA6-55D0-488B-9233-204DA47D8E5F}"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42AA591-0D12-43BC-BB09-F031C0AC363F}"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8" name="Picture 27" descr="13823.jpg"/>
          <p:cNvPicPr>
            <a:picLocks noChangeAspect="1"/>
          </p:cNvPicPr>
          <p:nvPr userDrawn="1"/>
        </p:nvPicPr>
        <p:blipFill>
          <a:blip r:embed="rId2"/>
          <a:stretch>
            <a:fillRect/>
          </a:stretch>
        </p:blipFill>
        <p:spPr>
          <a:xfrm>
            <a:off x="-12299" y="948269"/>
            <a:ext cx="9178000" cy="4189846"/>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02680" y="147797"/>
            <a:ext cx="5626620" cy="603505"/>
          </a:xfrm>
          <a:prstGeom prst="rect">
            <a:avLst/>
          </a:prstGeom>
        </p:spPr>
        <p:txBody>
          <a:bodyPr lIns="0" rIns="0" anchor="ctr" anchorCtr="0">
            <a:normAutofit/>
          </a:bodyPr>
          <a:lstStyle>
            <a:lvl1pPr algn="l">
              <a:defRPr sz="1600">
                <a:solidFill>
                  <a:srgbClr val="FFFFFF"/>
                </a:solidFill>
                <a:latin typeface="+mj-lt"/>
                <a:cs typeface="Arial Narrow"/>
              </a:defRPr>
            </a:lvl1pPr>
          </a:lstStyle>
          <a:p>
            <a:r>
              <a:rPr lang="en-US" dirty="0" smtClean="0"/>
              <a:t>PROGRAM NAME (CAPS)</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smtClean="0"/>
              <a:t>Presenter </a:t>
            </a:r>
            <a:r>
              <a:rPr lang="en-US" noProof="0" dirty="0" err="1" smtClean="0"/>
              <a:t>Name(s</a:t>
            </a:r>
            <a:r>
              <a:rPr lang="en-US" noProof="0" dirty="0" smtClean="0"/>
              <a:t>)</a:t>
            </a:r>
          </a:p>
        </p:txBody>
      </p:sp>
      <p:sp>
        <p:nvSpPr>
          <p:cNvPr id="24" name="Text Placeholder 22"/>
          <p:cNvSpPr>
            <a:spLocks noGrp="1"/>
          </p:cNvSpPr>
          <p:nvPr userDrawn="1">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smtClean="0"/>
              <a:t>Click to edit Master text styles</a:t>
            </a: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smtClean="0"/>
              <a:t>Date</a:t>
            </a:r>
            <a:endParaRPr lang="en-US" dirty="0"/>
          </a:p>
        </p:txBody>
      </p:sp>
      <p:grpSp>
        <p:nvGrpSpPr>
          <p:cNvPr id="22"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9"/>
          <p:cNvSpPr txBox="1">
            <a:spLocks/>
          </p:cNvSpPr>
          <p:nvPr/>
        </p:nvSpPr>
        <p:spPr>
          <a:xfrm>
            <a:off x="129513"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42900" marR="0" lvl="0" indent="-342900" algn="l" defTabSz="457200" rtl="0" eaLnBrk="1" fontAlgn="auto" latinLnBrk="0" hangingPunct="1">
                <a:lnSpc>
                  <a:spcPct val="100000"/>
                </a:lnSpc>
                <a:spcBef>
                  <a:spcPct val="20000"/>
                </a:spcBef>
                <a:spcAft>
                  <a:spcPts val="0"/>
                </a:spcAft>
                <a:buClrTx/>
                <a:buSzTx/>
                <a:buFont typeface="Arial"/>
                <a:buNone/>
                <a:tabLst/>
                <a:defRPr/>
              </a:pPr>
              <a:t>‹#›</a:t>
            </a:fld>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 Communications and Outreach</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nvGrpSpPr>
          <p:cNvPr id="21" name="Group 20"/>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eere.energy.gov</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1"/>
          <a:stretch>
            <a:fillRect/>
          </a:stretch>
        </p:blipFill>
        <p:spPr>
          <a:xfrm>
            <a:off x="6121400" y="276225"/>
            <a:ext cx="2743200" cy="4127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60" r:id="rId6"/>
    <p:sldLayoutId id="2147483661" r:id="rId7"/>
    <p:sldLayoutId id="2147483662" r:id="rId8"/>
    <p:sldLayoutId id="2147483663" r:id="rId9"/>
  </p:sldLayoutIdLst>
  <p:txStyles>
    <p:titleStyle>
      <a:lvl1pPr algn="l" defTabSz="457200" rtl="0" eaLnBrk="1" latinLnBrk="0" hangingPunct="1">
        <a:lnSpc>
          <a:spcPts val="2800"/>
        </a:lnSpc>
        <a:spcBef>
          <a:spcPct val="0"/>
        </a:spcBef>
        <a:buNone/>
        <a:defRPr sz="2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pps.us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wendy.littman@hq.doe.gov"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fdc.energy.gov/afdc/locator/sta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EERE Web Coordinators</a:t>
            </a:r>
            <a:endParaRPr lang="en-US" dirty="0"/>
          </a:p>
        </p:txBody>
      </p:sp>
      <p:sp>
        <p:nvSpPr>
          <p:cNvPr id="12" name="Subtitle 11"/>
          <p:cNvSpPr>
            <a:spLocks noGrp="1"/>
          </p:cNvSpPr>
          <p:nvPr>
            <p:ph type="subTitle" idx="1"/>
          </p:nvPr>
        </p:nvSpPr>
        <p:spPr/>
        <p:txBody>
          <a:bodyPr/>
          <a:lstStyle/>
          <a:p>
            <a:r>
              <a:rPr lang="en-US" dirty="0" smtClean="0"/>
              <a:t>Monthly Meeting</a:t>
            </a:r>
            <a:endParaRPr lang="en-US" dirty="0"/>
          </a:p>
        </p:txBody>
      </p:sp>
      <p:sp>
        <p:nvSpPr>
          <p:cNvPr id="13" name="Text Placeholder 12"/>
          <p:cNvSpPr>
            <a:spLocks noGrp="1"/>
          </p:cNvSpPr>
          <p:nvPr>
            <p:ph type="body" sz="quarter" idx="10"/>
          </p:nvPr>
        </p:nvSpPr>
        <p:spPr/>
        <p:txBody>
          <a:bodyPr>
            <a:normAutofit lnSpcReduction="10000"/>
          </a:bodyPr>
          <a:lstStyle/>
          <a:p>
            <a:r>
              <a:rPr lang="en-US" dirty="0" smtClean="0"/>
              <a:t>Hosted by Drew Bittner</a:t>
            </a:r>
            <a:endParaRPr lang="en-US" dirty="0"/>
          </a:p>
        </p:txBody>
      </p:sp>
      <p:sp>
        <p:nvSpPr>
          <p:cNvPr id="15" name="Text Placeholder 14"/>
          <p:cNvSpPr>
            <a:spLocks noGrp="1"/>
          </p:cNvSpPr>
          <p:nvPr>
            <p:ph type="body" sz="quarter" idx="12"/>
          </p:nvPr>
        </p:nvSpPr>
        <p:spPr/>
        <p:txBody>
          <a:bodyPr/>
          <a:lstStyle/>
          <a:p>
            <a:r>
              <a:rPr lang="en-US" dirty="0" smtClean="0"/>
              <a:t>March 24,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4254016113"/>
              </p:ext>
            </p:extLst>
          </p:nvPr>
        </p:nvGraphicFramePr>
        <p:xfrm>
          <a:off x="228600" y="228600"/>
          <a:ext cx="86868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62075" y="6219825"/>
            <a:ext cx="6477000" cy="276999"/>
          </a:xfrm>
          <a:prstGeom prst="rect">
            <a:avLst/>
          </a:prstGeom>
          <a:noFill/>
        </p:spPr>
        <p:txBody>
          <a:bodyPr wrap="square" lIns="0" tIns="0" rIns="0" bIns="0" rtlCol="0">
            <a:spAutoFit/>
          </a:bodyPr>
          <a:lstStyle/>
          <a:p>
            <a:pPr algn="ctr"/>
            <a:r>
              <a:rPr lang="en-US" sz="900" b="1" dirty="0" smtClean="0">
                <a:solidFill>
                  <a:schemeClr val="tx2">
                    <a:lumMod val="65000"/>
                    <a:lumOff val="35000"/>
                  </a:schemeClr>
                </a:solidFill>
                <a:latin typeface="+mj-lt"/>
                <a:cs typeface="Arial" pitchFamily="34" charset="0"/>
              </a:rPr>
              <a:t>Handset Share</a:t>
            </a:r>
            <a:r>
              <a:rPr lang="en-US" sz="900" b="1" dirty="0">
                <a:solidFill>
                  <a:schemeClr val="tx2">
                    <a:lumMod val="65000"/>
                    <a:lumOff val="35000"/>
                  </a:schemeClr>
                </a:solidFill>
                <a:latin typeface="+mj-lt"/>
                <a:cs typeface="Arial" pitchFamily="34" charset="0"/>
              </a:rPr>
              <a:t>:</a:t>
            </a:r>
            <a:r>
              <a:rPr lang="en-US" sz="900" dirty="0">
                <a:solidFill>
                  <a:schemeClr val="tx2">
                    <a:lumMod val="65000"/>
                    <a:lumOff val="35000"/>
                  </a:schemeClr>
                </a:solidFill>
                <a:cs typeface="Arial" pitchFamily="34" charset="0"/>
              </a:rPr>
              <a:t> Gartner Q1 2010: Market </a:t>
            </a:r>
            <a:r>
              <a:rPr lang="en-US" sz="900" dirty="0" smtClean="0">
                <a:solidFill>
                  <a:schemeClr val="tx2">
                    <a:lumMod val="65000"/>
                    <a:lumOff val="35000"/>
                  </a:schemeClr>
                </a:solidFill>
                <a:cs typeface="Arial" pitchFamily="34" charset="0"/>
              </a:rPr>
              <a:t>Share</a:t>
            </a:r>
          </a:p>
          <a:p>
            <a:pPr algn="ctr"/>
            <a:r>
              <a:rPr lang="en-US" sz="900" b="1" dirty="0" smtClean="0">
                <a:solidFill>
                  <a:schemeClr val="tx2">
                    <a:lumMod val="65000"/>
                    <a:lumOff val="35000"/>
                  </a:schemeClr>
                </a:solidFill>
                <a:latin typeface="+mj-lt"/>
                <a:cs typeface="Arial" pitchFamily="34" charset="0"/>
              </a:rPr>
              <a:t>Web</a:t>
            </a:r>
            <a:r>
              <a:rPr lang="en-US" sz="900" b="1" dirty="0">
                <a:solidFill>
                  <a:schemeClr val="tx2">
                    <a:lumMod val="65000"/>
                    <a:lumOff val="35000"/>
                  </a:schemeClr>
                </a:solidFill>
                <a:latin typeface="+mj-lt"/>
                <a:cs typeface="Arial" pitchFamily="34" charset="0"/>
              </a:rPr>
              <a:t>/</a:t>
            </a:r>
            <a:r>
              <a:rPr lang="en-US" sz="900" b="1" dirty="0" smtClean="0">
                <a:solidFill>
                  <a:schemeClr val="tx2">
                    <a:lumMod val="65000"/>
                    <a:lumOff val="35000"/>
                  </a:schemeClr>
                </a:solidFill>
                <a:latin typeface="+mj-lt"/>
                <a:cs typeface="Arial" pitchFamily="34" charset="0"/>
              </a:rPr>
              <a:t>App Usage:</a:t>
            </a:r>
            <a:r>
              <a:rPr lang="en-US" sz="900" dirty="0" smtClean="0">
                <a:solidFill>
                  <a:schemeClr val="tx2">
                    <a:lumMod val="65000"/>
                    <a:lumOff val="35000"/>
                  </a:schemeClr>
                </a:solidFill>
                <a:cs typeface="Arial" pitchFamily="34" charset="0"/>
              </a:rPr>
              <a:t> </a:t>
            </a:r>
            <a:r>
              <a:rPr lang="en-US" sz="900" dirty="0" err="1">
                <a:solidFill>
                  <a:schemeClr val="tx2">
                    <a:lumMod val="65000"/>
                    <a:lumOff val="35000"/>
                  </a:schemeClr>
                </a:solidFill>
                <a:cs typeface="Arial" pitchFamily="34" charset="0"/>
              </a:rPr>
              <a:t>AdMob</a:t>
            </a:r>
            <a:r>
              <a:rPr lang="en-US" sz="900" dirty="0">
                <a:solidFill>
                  <a:schemeClr val="tx2">
                    <a:lumMod val="65000"/>
                    <a:lumOff val="35000"/>
                  </a:schemeClr>
                </a:solidFill>
                <a:cs typeface="Arial" pitchFamily="34" charset="0"/>
              </a:rPr>
              <a:t> Operating System Share, May </a:t>
            </a:r>
            <a:r>
              <a:rPr lang="en-US" sz="900" dirty="0" smtClean="0">
                <a:solidFill>
                  <a:schemeClr val="tx2">
                    <a:lumMod val="65000"/>
                    <a:lumOff val="35000"/>
                  </a:schemeClr>
                </a:solidFill>
                <a:cs typeface="Arial" pitchFamily="34" charset="0"/>
              </a:rPr>
              <a:t>2010</a:t>
            </a:r>
          </a:p>
        </p:txBody>
      </p:sp>
    </p:spTree>
    <p:extLst>
      <p:ext uri="{BB962C8B-B14F-4D97-AF65-F5344CB8AC3E}">
        <p14:creationId xmlns="" xmlns:p14="http://schemas.microsoft.com/office/powerpoint/2010/main" val="29659004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a-alt-fuel-mock-up.jpg">
            <a:hlinkClick r:id="rId3"/>
          </p:cNvPr>
          <p:cNvPicPr>
            <a:picLocks noChangeAspect="1"/>
          </p:cNvPicPr>
          <p:nvPr/>
        </p:nvPicPr>
        <p:blipFill>
          <a:blip r:embed="rId4" cstate="print"/>
          <a:stretch>
            <a:fillRect/>
          </a:stretch>
        </p:blipFill>
        <p:spPr>
          <a:xfrm>
            <a:off x="1152524" y="1052022"/>
            <a:ext cx="6453057" cy="4262928"/>
          </a:xfrm>
          <a:prstGeom prst="rect">
            <a:avLst/>
          </a:prstGeom>
          <a:ln>
            <a:solidFill>
              <a:schemeClr val="tx1">
                <a:lumMod val="60000"/>
                <a:lumOff val="4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95250"/>
            <a:ext cx="8229600" cy="914400"/>
          </a:xfrm>
        </p:spPr>
        <p:txBody>
          <a:bodyPr/>
          <a:lstStyle/>
          <a:p>
            <a:r>
              <a:rPr lang="en-US" dirty="0" smtClean="0"/>
              <a:t>Don’t Worry, Be </a:t>
            </a:r>
            <a:r>
              <a:rPr lang="en-US" dirty="0"/>
              <a:t>A</a:t>
            </a:r>
            <a:r>
              <a:rPr lang="en-US" dirty="0" smtClean="0"/>
              <a:t>ppy.</a:t>
            </a:r>
            <a:endParaRPr lang="en-US" dirty="0"/>
          </a:p>
        </p:txBody>
      </p:sp>
      <p:pic>
        <p:nvPicPr>
          <p:cNvPr id="5" name="Picture 4" descr="mobile-q1fy11.jpg"/>
          <p:cNvPicPr>
            <a:picLocks noChangeAspect="1"/>
          </p:cNvPicPr>
          <p:nvPr/>
        </p:nvPicPr>
        <p:blipFill>
          <a:blip r:embed="rId5" cstate="print"/>
          <a:stretch>
            <a:fillRect/>
          </a:stretch>
        </p:blipFill>
        <p:spPr>
          <a:xfrm>
            <a:off x="-1066800" y="5095875"/>
            <a:ext cx="10210800" cy="1524000"/>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5429249" y="2708828"/>
            <a:ext cx="3200399" cy="1967947"/>
          </a:xfrm>
          <a:prstGeom prst="rect">
            <a:avLst/>
          </a:prstGeom>
          <a:noFill/>
          <a:ln w="9525">
            <a:solidFill>
              <a:schemeClr val="tx1">
                <a:lumMod val="75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Economy</a:t>
            </a:r>
            <a:endParaRPr lang="en-US" dirty="0"/>
          </a:p>
        </p:txBody>
      </p:sp>
      <p:pic>
        <p:nvPicPr>
          <p:cNvPr id="4" name="Content Placeholder 3" descr="QRCode2.png"/>
          <p:cNvPicPr>
            <a:picLocks noChangeAspect="1"/>
          </p:cNvPicPr>
          <p:nvPr/>
        </p:nvPicPr>
        <p:blipFill>
          <a:blip r:embed="rId3" cstate="print"/>
          <a:stretch>
            <a:fillRect/>
          </a:stretch>
        </p:blipFill>
        <p:spPr>
          <a:xfrm>
            <a:off x="3590925" y="2657475"/>
            <a:ext cx="4800600" cy="2133602"/>
          </a:xfrm>
          <a:prstGeom prst="rect">
            <a:avLst/>
          </a:prstGeom>
        </p:spPr>
      </p:pic>
      <p:pic>
        <p:nvPicPr>
          <p:cNvPr id="6" name="Picture 5" descr="femobile.jpg"/>
          <p:cNvPicPr>
            <a:picLocks noChangeAspect="1"/>
          </p:cNvPicPr>
          <p:nvPr/>
        </p:nvPicPr>
        <p:blipFill>
          <a:blip r:embed="rId4" cstate="print"/>
          <a:stretch>
            <a:fillRect/>
          </a:stretch>
        </p:blipFill>
        <p:spPr>
          <a:xfrm>
            <a:off x="828675" y="1895475"/>
            <a:ext cx="2251367" cy="36623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2638424"/>
            <a:ext cx="4400550" cy="3495675"/>
          </a:xfrm>
        </p:spPr>
        <p:txBody>
          <a:bodyPr>
            <a:normAutofit/>
          </a:bodyPr>
          <a:lstStyle/>
          <a:p>
            <a:pPr>
              <a:buNone/>
            </a:pPr>
            <a:r>
              <a:rPr lang="en-US" sz="2800" b="1" dirty="0" smtClean="0"/>
              <a:t>Great Data &amp; Content</a:t>
            </a:r>
          </a:p>
          <a:p>
            <a:pPr>
              <a:buNone/>
            </a:pPr>
            <a:r>
              <a:rPr lang="en-US" sz="2800" b="1" dirty="0" smtClean="0"/>
              <a:t>= Great Possibilities</a:t>
            </a:r>
            <a:endParaRPr lang="en-US" sz="2800" b="1" dirty="0"/>
          </a:p>
        </p:txBody>
      </p:sp>
      <p:sp>
        <p:nvSpPr>
          <p:cNvPr id="2" name="Title 1"/>
          <p:cNvSpPr>
            <a:spLocks noGrp="1"/>
          </p:cNvSpPr>
          <p:nvPr>
            <p:ph type="title"/>
          </p:nvPr>
        </p:nvSpPr>
        <p:spPr/>
        <p:txBody>
          <a:bodyPr/>
          <a:lstStyle/>
          <a:p>
            <a:r>
              <a:rPr lang="en-US" dirty="0" smtClean="0"/>
              <a:t>Data and Content</a:t>
            </a:r>
            <a:endParaRPr lang="en-US" dirty="0"/>
          </a:p>
        </p:txBody>
      </p:sp>
      <p:pic>
        <p:nvPicPr>
          <p:cNvPr id="4" name="Picture 3" descr="electric mobile.jpg"/>
          <p:cNvPicPr>
            <a:picLocks noChangeAspect="1"/>
          </p:cNvPicPr>
          <p:nvPr/>
        </p:nvPicPr>
        <p:blipFill>
          <a:blip r:embed="rId3" cstate="print"/>
          <a:stretch>
            <a:fillRect/>
          </a:stretch>
        </p:blipFill>
        <p:spPr>
          <a:xfrm>
            <a:off x="5353050" y="1447800"/>
            <a:ext cx="3078883" cy="462989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Come and Get It!</a:t>
            </a:r>
            <a:endParaRPr lang="en-US" dirty="0"/>
          </a:p>
        </p:txBody>
      </p:sp>
      <p:pic>
        <p:nvPicPr>
          <p:cNvPr id="2050" name="Picture 2"/>
          <p:cNvPicPr>
            <a:picLocks noChangeAspect="1" noChangeArrowheads="1"/>
          </p:cNvPicPr>
          <p:nvPr/>
        </p:nvPicPr>
        <p:blipFill>
          <a:blip r:embed="rId3"/>
          <a:srcRect/>
          <a:stretch>
            <a:fillRect/>
          </a:stretch>
        </p:blipFill>
        <p:spPr bwMode="auto">
          <a:xfrm>
            <a:off x="674538" y="1209674"/>
            <a:ext cx="4916637" cy="3329993"/>
          </a:xfrm>
          <a:prstGeom prst="rect">
            <a:avLst/>
          </a:prstGeom>
          <a:noFill/>
          <a:ln w="9525">
            <a:solidFill>
              <a:schemeClr val="bg1">
                <a:lumMod val="50000"/>
              </a:schemeClr>
            </a:solidFill>
            <a:miter lim="800000"/>
            <a:headEnd/>
            <a:tailEnd/>
          </a:ln>
        </p:spPr>
      </p:pic>
      <p:grpSp>
        <p:nvGrpSpPr>
          <p:cNvPr id="5" name="Group 7"/>
          <p:cNvGrpSpPr/>
          <p:nvPr/>
        </p:nvGrpSpPr>
        <p:grpSpPr>
          <a:xfrm>
            <a:off x="1943100" y="2171700"/>
            <a:ext cx="4800600" cy="3691669"/>
            <a:chOff x="4114800" y="2971800"/>
            <a:chExt cx="4800600" cy="3691669"/>
          </a:xfrm>
        </p:grpSpPr>
        <p:pic>
          <p:nvPicPr>
            <p:cNvPr id="6" name="Picture 5" descr="developer mock.jpg"/>
            <p:cNvPicPr/>
            <p:nvPr/>
          </p:nvPicPr>
          <p:blipFill>
            <a:blip r:embed="rId4" cstate="print"/>
            <a:stretch>
              <a:fillRect/>
            </a:stretch>
          </p:blipFill>
          <p:spPr>
            <a:xfrm>
              <a:off x="4114800" y="2971800"/>
              <a:ext cx="4776174" cy="3691669"/>
            </a:xfrm>
            <a:prstGeom prst="rect">
              <a:avLst/>
            </a:prstGeom>
            <a:ln>
              <a:noFill/>
            </a:ln>
            <a:effectLst/>
          </p:spPr>
        </p:pic>
        <p:sp>
          <p:nvSpPr>
            <p:cNvPr id="7" name="Rectangle 6"/>
            <p:cNvSpPr/>
            <p:nvPr/>
          </p:nvSpPr>
          <p:spPr>
            <a:xfrm>
              <a:off x="4114800" y="2971800"/>
              <a:ext cx="4800600" cy="3276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p:cNvPicPr>
            <a:picLocks noChangeAspect="1" noChangeArrowheads="1"/>
          </p:cNvPicPr>
          <p:nvPr/>
        </p:nvPicPr>
        <p:blipFill>
          <a:blip r:embed="rId5" cstate="print"/>
          <a:srcRect/>
          <a:stretch>
            <a:fillRect/>
          </a:stretch>
        </p:blipFill>
        <p:spPr bwMode="auto">
          <a:xfrm>
            <a:off x="3695700" y="3009900"/>
            <a:ext cx="4697774" cy="3336514"/>
          </a:xfrm>
          <a:prstGeom prst="rect">
            <a:avLst/>
          </a:prstGeom>
          <a:noFill/>
          <a:ln w="9525">
            <a:solidFill>
              <a:schemeClr val="tx1">
                <a:lumMod val="40000"/>
                <a:lumOff val="60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5330952" cy="4495800"/>
          </a:xfrm>
        </p:spPr>
        <p:txBody>
          <a:bodyPr>
            <a:normAutofit/>
          </a:bodyPr>
          <a:lstStyle/>
          <a:p>
            <a:pPr>
              <a:buNone/>
            </a:pPr>
            <a:r>
              <a:rPr lang="en-US" dirty="0" smtClean="0"/>
              <a:t>What’s Next?</a:t>
            </a:r>
          </a:p>
          <a:p>
            <a:pPr lvl="1"/>
            <a:r>
              <a:rPr lang="en-US" dirty="0" smtClean="0"/>
              <a:t>Clean Cities coordinator directory</a:t>
            </a:r>
          </a:p>
          <a:p>
            <a:pPr lvl="2"/>
            <a:r>
              <a:rPr lang="en-US" dirty="0" smtClean="0"/>
              <a:t>Mobile page optimize</a:t>
            </a:r>
          </a:p>
          <a:p>
            <a:pPr lvl="1"/>
            <a:r>
              <a:rPr lang="en-US" dirty="0" smtClean="0"/>
              <a:t>Alternative Fueling Station Locator </a:t>
            </a:r>
          </a:p>
          <a:p>
            <a:pPr lvl="2"/>
            <a:r>
              <a:rPr lang="en-US" dirty="0" smtClean="0"/>
              <a:t>Mobile optimize with HTML5 in a iPhone and Android wrapper</a:t>
            </a:r>
          </a:p>
          <a:p>
            <a:pPr lvl="1"/>
            <a:r>
              <a:rPr lang="en-US" dirty="0" smtClean="0"/>
              <a:t>Mobile home page</a:t>
            </a:r>
          </a:p>
          <a:p>
            <a:pPr lvl="1"/>
            <a:r>
              <a:rPr lang="en-US" dirty="0" smtClean="0"/>
              <a:t>Videos</a:t>
            </a:r>
          </a:p>
          <a:p>
            <a:pPr lvl="1"/>
            <a:r>
              <a:rPr lang="en-US" dirty="0" smtClean="0"/>
              <a:t>Crowd sourcing for stations</a:t>
            </a:r>
          </a:p>
        </p:txBody>
      </p:sp>
      <p:sp>
        <p:nvSpPr>
          <p:cNvPr id="2" name="Title 1"/>
          <p:cNvSpPr>
            <a:spLocks noGrp="1"/>
          </p:cNvSpPr>
          <p:nvPr>
            <p:ph type="title"/>
          </p:nvPr>
        </p:nvSpPr>
        <p:spPr/>
        <p:txBody>
          <a:bodyPr>
            <a:normAutofit/>
          </a:bodyPr>
          <a:lstStyle/>
          <a:p>
            <a:r>
              <a:rPr lang="en-US" dirty="0" smtClean="0"/>
              <a:t>It’s Go Time</a:t>
            </a:r>
            <a:endParaRPr lang="en-US" dirty="0"/>
          </a:p>
        </p:txBody>
      </p:sp>
      <p:pic>
        <p:nvPicPr>
          <p:cNvPr id="6" name="Picture 5" descr="mobile home.jpg"/>
          <p:cNvPicPr>
            <a:picLocks noChangeAspect="1"/>
          </p:cNvPicPr>
          <p:nvPr/>
        </p:nvPicPr>
        <p:blipFill>
          <a:blip r:embed="rId3"/>
          <a:stretch>
            <a:fillRect/>
          </a:stretch>
        </p:blipFill>
        <p:spPr>
          <a:xfrm>
            <a:off x="5380327" y="1390650"/>
            <a:ext cx="3525548" cy="456247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4099"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7" name="Content Placeholder 2"/>
          <p:cNvSpPr txBox="1">
            <a:spLocks/>
          </p:cNvSpPr>
          <p:nvPr/>
        </p:nvSpPr>
        <p:spPr>
          <a:xfrm>
            <a:off x="444500" y="1130300"/>
            <a:ext cx="8229600" cy="5245100"/>
          </a:xfrm>
          <a:prstGeom prst="rect">
            <a:avLst/>
          </a:prstGeom>
        </p:spPr>
        <p:txBody>
          <a:bodyPr/>
          <a:lstStyle/>
          <a:p>
            <a:pPr marL="342900" indent="-342900" eaLnBrk="0" hangingPunct="0">
              <a:spcBef>
                <a:spcPct val="20000"/>
              </a:spcBef>
              <a:defRPr/>
            </a:pPr>
            <a:r>
              <a:rPr lang="en-US" sz="2800" dirty="0">
                <a:latin typeface="+mn-lt"/>
                <a:ea typeface="ＭＳ Ｐゴシック" pitchFamily="-108" charset="-128"/>
                <a:cs typeface="ＭＳ Ｐゴシック" pitchFamily="-108" charset="-128"/>
              </a:rPr>
              <a:t>So far, we’ve used Crazy Egg on:</a:t>
            </a: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EERE home page</a:t>
            </a: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1 landing page</a:t>
            </a: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4 corporate sites</a:t>
            </a: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7 program sites (new template)</a:t>
            </a: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7 </a:t>
            </a:r>
            <a:r>
              <a:rPr lang="en-US" sz="2800" dirty="0" err="1">
                <a:latin typeface="+mn-lt"/>
                <a:ea typeface="ＭＳ Ｐゴシック" pitchFamily="-108" charset="-128"/>
                <a:cs typeface="ＭＳ Ｐゴシック" pitchFamily="-108" charset="-128"/>
              </a:rPr>
              <a:t>subsites</a:t>
            </a:r>
            <a:r>
              <a:rPr lang="en-US" sz="2800" dirty="0">
                <a:latin typeface="+mn-lt"/>
                <a:ea typeface="ＭＳ Ｐゴシック" pitchFamily="-108" charset="-128"/>
                <a:cs typeface="ＭＳ Ｐゴシック" pitchFamily="-108" charset="-128"/>
              </a:rPr>
              <a:t> (2 in the new template)</a:t>
            </a:r>
          </a:p>
          <a:p>
            <a:pPr marL="342900" indent="-342900" eaLnBrk="0" hangingPunct="0">
              <a:spcBef>
                <a:spcPct val="20000"/>
              </a:spcBef>
              <a:defRPr/>
            </a:pPr>
            <a:endParaRPr lang="en-US" sz="2800" dirty="0">
              <a:latin typeface="+mn-lt"/>
              <a:ea typeface="ＭＳ Ｐゴシック" pitchFamily="-108" charset="-128"/>
              <a:cs typeface="ＭＳ Ｐゴシック" pitchFamily="-108" charset="-128"/>
            </a:endParaRPr>
          </a:p>
          <a:p>
            <a:pPr marL="342900" indent="-342900" eaLnBrk="0" hangingPunct="0">
              <a:spcBef>
                <a:spcPct val="20000"/>
              </a:spcBef>
              <a:defRPr/>
            </a:pPr>
            <a:r>
              <a:rPr lang="en-US" sz="2800" dirty="0">
                <a:latin typeface="+mn-lt"/>
                <a:ea typeface="ＭＳ Ｐゴシック" pitchFamily="-108" charset="-128"/>
                <a:cs typeface="ＭＳ Ｐゴシック" pitchFamily="-108" charset="-128"/>
              </a:rPr>
              <a:t>Starting to see some usage trends emerge.</a:t>
            </a: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p:txBody>
      </p:sp>
      <p:sp>
        <p:nvSpPr>
          <p:cNvPr id="4101"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dirty="0">
                <a:solidFill>
                  <a:srgbClr val="FFFFFF"/>
                </a:solidFill>
              </a:rPr>
              <a:t>Crazy Egg Analysis: Usage Trends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5123"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7" name="Content Placeholder 2"/>
          <p:cNvSpPr txBox="1">
            <a:spLocks/>
          </p:cNvSpPr>
          <p:nvPr/>
        </p:nvSpPr>
        <p:spPr>
          <a:xfrm>
            <a:off x="469900" y="1117600"/>
            <a:ext cx="8229600" cy="4525963"/>
          </a:xfrm>
          <a:prstGeom prst="rect">
            <a:avLst/>
          </a:prstGeom>
        </p:spPr>
        <p:txBody>
          <a:bodyPr/>
          <a:lstStyle/>
          <a:p>
            <a:pPr marL="342900" indent="-342900" eaLnBrk="0" hangingPunct="0">
              <a:spcBef>
                <a:spcPct val="20000"/>
              </a:spcBef>
              <a:defRPr/>
            </a:pPr>
            <a:r>
              <a:rPr lang="en-US" sz="2800" b="1" dirty="0">
                <a:latin typeface="+mn-lt"/>
                <a:ea typeface="ＭＳ Ｐゴシック" pitchFamily="-108" charset="-128"/>
                <a:cs typeface="ＭＳ Ｐゴシック" pitchFamily="-108" charset="-128"/>
              </a:rPr>
              <a:t>Agenda</a:t>
            </a: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Review usage </a:t>
            </a:r>
            <a:r>
              <a:rPr lang="en-US" sz="2800" dirty="0" smtClean="0">
                <a:latin typeface="+mn-lt"/>
                <a:ea typeface="ＭＳ Ｐゴシック" pitchFamily="-108" charset="-128"/>
                <a:cs typeface="ＭＳ Ｐゴシック" pitchFamily="-108" charset="-128"/>
              </a:rPr>
              <a:t>trends</a:t>
            </a:r>
          </a:p>
          <a:p>
            <a:pPr marL="342900" indent="-342900" eaLnBrk="0" hangingPunct="0">
              <a:spcBef>
                <a:spcPct val="20000"/>
              </a:spcBef>
              <a:buFont typeface="Arial" pitchFamily="34" charset="0"/>
              <a:buChar char="•"/>
              <a:defRPr/>
            </a:pPr>
            <a:r>
              <a:rPr lang="en-US" sz="2800" dirty="0" smtClean="0">
                <a:ea typeface="ＭＳ Ｐゴシック" pitchFamily="-108" charset="-128"/>
                <a:cs typeface="ＭＳ Ｐゴシック" pitchFamily="-108" charset="-128"/>
              </a:rPr>
              <a:t>Future research questions</a:t>
            </a:r>
            <a:endParaRPr lang="en-US" sz="2800" dirty="0">
              <a:latin typeface="+mn-lt"/>
              <a:ea typeface="ＭＳ Ｐゴシック" pitchFamily="-108" charset="-128"/>
              <a:cs typeface="ＭＳ Ｐゴシック" pitchFamily="-108" charset="-128"/>
            </a:endParaRP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p:txBody>
      </p:sp>
      <p:sp>
        <p:nvSpPr>
          <p:cNvPr id="5125"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6147"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6148"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6149" name="Picture 3"/>
          <p:cNvPicPr>
            <a:picLocks noChangeAspect="1" noChangeArrowheads="1"/>
          </p:cNvPicPr>
          <p:nvPr/>
        </p:nvPicPr>
        <p:blipFill>
          <a:blip r:embed="rId3"/>
          <a:srcRect/>
          <a:stretch>
            <a:fillRect/>
          </a:stretch>
        </p:blipFill>
        <p:spPr bwMode="auto">
          <a:xfrm>
            <a:off x="1814513" y="1054100"/>
            <a:ext cx="5373687" cy="549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7171"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7172"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7173" name="Picture 2"/>
          <p:cNvPicPr>
            <a:picLocks noChangeAspect="1" noChangeArrowheads="1"/>
          </p:cNvPicPr>
          <p:nvPr/>
        </p:nvPicPr>
        <p:blipFill>
          <a:blip r:embed="rId3"/>
          <a:srcRect/>
          <a:stretch>
            <a:fillRect/>
          </a:stretch>
        </p:blipFill>
        <p:spPr bwMode="auto">
          <a:xfrm>
            <a:off x="1084263" y="1006475"/>
            <a:ext cx="7056437" cy="553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Around the Room  (15 min) – Drew </a:t>
            </a:r>
            <a:endParaRPr lang="en-US" sz="1800" dirty="0" smtClean="0"/>
          </a:p>
          <a:p>
            <a:pPr lvl="0"/>
            <a:r>
              <a:rPr lang="en-US" dirty="0" smtClean="0"/>
              <a:t>EERE Intranet (5 min) – Lou </a:t>
            </a:r>
          </a:p>
          <a:p>
            <a:pPr lvl="0"/>
            <a:r>
              <a:rPr lang="en-US" dirty="0" smtClean="0"/>
              <a:t>Energy.gov Refresh  (5 min) – Liz </a:t>
            </a:r>
          </a:p>
          <a:p>
            <a:pPr lvl="0"/>
            <a:r>
              <a:rPr lang="en-US" dirty="0" smtClean="0"/>
              <a:t>Introducing Rob Bectel (10 min) – Drew &amp; Rob</a:t>
            </a:r>
          </a:p>
          <a:p>
            <a:pPr lvl="0"/>
            <a:r>
              <a:rPr lang="en-US" dirty="0" smtClean="0"/>
              <a:t>AFDC Mobile Tools (10 min) – Trish </a:t>
            </a:r>
          </a:p>
          <a:p>
            <a:pPr lvl="0"/>
            <a:r>
              <a:rPr lang="en-US" dirty="0" smtClean="0"/>
              <a:t>Crazy Egg Analysis: Usage Trends (15 min) – Wendy</a:t>
            </a:r>
          </a:p>
          <a:p>
            <a:pPr lvl="0"/>
            <a:r>
              <a:rPr lang="en-US" dirty="0" smtClean="0"/>
              <a:t>Web process (10 min) – Drew</a:t>
            </a:r>
          </a:p>
          <a:p>
            <a:pPr lvl="0"/>
            <a:r>
              <a:rPr lang="en-US" dirty="0" smtClean="0"/>
              <a:t>Standards Tip (5 min) – Elizabeth </a:t>
            </a:r>
          </a:p>
        </p:txBody>
      </p:sp>
      <p:sp>
        <p:nvSpPr>
          <p:cNvPr id="3" name="Title 2"/>
          <p:cNvSpPr>
            <a:spLocks noGrp="1"/>
          </p:cNvSpPr>
          <p:nvPr>
            <p:ph type="title"/>
          </p:nvPr>
        </p:nvSpPr>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8195"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8196" name="Content Placeholder 2"/>
          <p:cNvSpPr txBox="1">
            <a:spLocks/>
          </p:cNvSpPr>
          <p:nvPr/>
        </p:nvSpPr>
        <p:spPr bwMode="auto">
          <a:xfrm>
            <a:off x="330200" y="1130300"/>
            <a:ext cx="8648700" cy="5384800"/>
          </a:xfrm>
          <a:prstGeom prst="rect">
            <a:avLst/>
          </a:prstGeom>
          <a:noFill/>
          <a:ln w="9525">
            <a:noFill/>
            <a:miter lim="800000"/>
            <a:headEnd/>
            <a:tailEnd/>
          </a:ln>
        </p:spPr>
        <p:txBody>
          <a:bodyPr/>
          <a:lstStyle/>
          <a:p>
            <a:pPr marL="342900" indent="-342900" eaLnBrk="0" hangingPunct="0">
              <a:spcBef>
                <a:spcPct val="20000"/>
              </a:spcBef>
            </a:pPr>
            <a:r>
              <a:rPr lang="en-US" sz="2800" b="1"/>
              <a:t>Navigating to DOE/EERE</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a:p>
            <a:pPr marL="342900" indent="-342900" eaLnBrk="0" hangingPunct="0">
              <a:spcBef>
                <a:spcPct val="20000"/>
              </a:spcBef>
              <a:buFont typeface="Arial" charset="0"/>
              <a:buChar char="•"/>
            </a:pPr>
            <a:r>
              <a:rPr lang="en-US" sz="2000"/>
              <a:t>Few visitors navigate back to DOE/EERE from program sites.</a:t>
            </a:r>
          </a:p>
          <a:p>
            <a:pPr marL="342900" indent="-342900" eaLnBrk="0" hangingPunct="0">
              <a:spcBef>
                <a:spcPct val="20000"/>
              </a:spcBef>
              <a:buFont typeface="Arial" charset="0"/>
              <a:buChar char="•"/>
            </a:pPr>
            <a:r>
              <a:rPr lang="en-US" sz="2000"/>
              <a:t>Those that do primarily use left side of blue banner (fewer use breadcrumb, right side of blue banner, footer).</a:t>
            </a:r>
          </a:p>
          <a:p>
            <a:pPr marL="342900" indent="-342900" eaLnBrk="0" hangingPunct="0">
              <a:spcBef>
                <a:spcPct val="20000"/>
              </a:spcBef>
              <a:buFont typeface="Arial" charset="0"/>
              <a:buChar char="•"/>
            </a:pPr>
            <a:r>
              <a:rPr lang="en-US" sz="2000"/>
              <a:t>Visitors click on “Home” even on program home pages (0.4-0.7%).</a:t>
            </a:r>
          </a:p>
        </p:txBody>
      </p:sp>
      <p:sp>
        <p:nvSpPr>
          <p:cNvPr id="8197"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8198" name="Picture 2"/>
          <p:cNvPicPr>
            <a:picLocks noChangeAspect="1" noChangeArrowheads="1"/>
          </p:cNvPicPr>
          <p:nvPr/>
        </p:nvPicPr>
        <p:blipFill>
          <a:blip r:embed="rId3"/>
          <a:srcRect/>
          <a:stretch>
            <a:fillRect/>
          </a:stretch>
        </p:blipFill>
        <p:spPr bwMode="auto">
          <a:xfrm>
            <a:off x="863600" y="1701800"/>
            <a:ext cx="7404100" cy="2224088"/>
          </a:xfrm>
          <a:prstGeom prst="rect">
            <a:avLst/>
          </a:prstGeom>
          <a:noFill/>
          <a:ln w="9525">
            <a:noFill/>
            <a:miter lim="800000"/>
            <a:headEnd/>
            <a:tailEnd/>
          </a:ln>
        </p:spPr>
      </p:pic>
      <p:pic>
        <p:nvPicPr>
          <p:cNvPr id="8199" name="Picture 3"/>
          <p:cNvPicPr>
            <a:picLocks noChangeAspect="1" noChangeArrowheads="1"/>
          </p:cNvPicPr>
          <p:nvPr/>
        </p:nvPicPr>
        <p:blipFill>
          <a:blip r:embed="rId4"/>
          <a:srcRect/>
          <a:stretch>
            <a:fillRect/>
          </a:stretch>
        </p:blipFill>
        <p:spPr bwMode="auto">
          <a:xfrm>
            <a:off x="2698750" y="3932238"/>
            <a:ext cx="36195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9219"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9220" name="Content Placeholder 2"/>
          <p:cNvSpPr txBox="1">
            <a:spLocks/>
          </p:cNvSpPr>
          <p:nvPr/>
        </p:nvSpPr>
        <p:spPr bwMode="auto">
          <a:xfrm>
            <a:off x="330200" y="1130300"/>
            <a:ext cx="8648700" cy="5384800"/>
          </a:xfrm>
          <a:prstGeom prst="rect">
            <a:avLst/>
          </a:prstGeom>
          <a:noFill/>
          <a:ln w="9525">
            <a:noFill/>
            <a:miter lim="800000"/>
            <a:headEnd/>
            <a:tailEnd/>
          </a:ln>
        </p:spPr>
        <p:txBody>
          <a:bodyPr/>
          <a:lstStyle/>
          <a:p>
            <a:pPr marL="342900" indent="-342900" eaLnBrk="0" hangingPunct="0">
              <a:spcBef>
                <a:spcPct val="20000"/>
              </a:spcBef>
            </a:pPr>
            <a:r>
              <a:rPr lang="en-US" sz="2800" b="1"/>
              <a:t>Navigating Back to Program Home</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a:p>
            <a:pPr marL="342900" indent="-342900" eaLnBrk="0" hangingPunct="0">
              <a:spcBef>
                <a:spcPct val="20000"/>
              </a:spcBef>
              <a:buFont typeface="Arial" charset="0"/>
              <a:buChar char="•"/>
            </a:pPr>
            <a:r>
              <a:rPr lang="en-US" sz="2400"/>
              <a:t>Most visitors use the “Home” button in the top navigation (can receive up to 7% of click traffic)</a:t>
            </a:r>
          </a:p>
          <a:p>
            <a:pPr marL="342900" indent="-342900" eaLnBrk="0" hangingPunct="0">
              <a:spcBef>
                <a:spcPct val="20000"/>
              </a:spcBef>
              <a:buFont typeface="Arial" charset="0"/>
              <a:buChar char="•"/>
            </a:pPr>
            <a:r>
              <a:rPr lang="en-US" sz="2400"/>
              <a:t>The green bar and the breadcrumb are used less often (generally less than 1% each).</a:t>
            </a:r>
          </a:p>
        </p:txBody>
      </p:sp>
      <p:sp>
        <p:nvSpPr>
          <p:cNvPr id="9221"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9222" name="Picture 7"/>
          <p:cNvPicPr>
            <a:picLocks noChangeAspect="1" noChangeArrowheads="1"/>
          </p:cNvPicPr>
          <p:nvPr/>
        </p:nvPicPr>
        <p:blipFill>
          <a:blip r:embed="rId3"/>
          <a:srcRect/>
          <a:stretch>
            <a:fillRect/>
          </a:stretch>
        </p:blipFill>
        <p:spPr bwMode="auto">
          <a:xfrm>
            <a:off x="1846263" y="2138363"/>
            <a:ext cx="5318125" cy="136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0243"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0244" name="Content Placeholder 2"/>
          <p:cNvSpPr txBox="1">
            <a:spLocks/>
          </p:cNvSpPr>
          <p:nvPr/>
        </p:nvSpPr>
        <p:spPr bwMode="auto">
          <a:xfrm>
            <a:off x="330200" y="1130300"/>
            <a:ext cx="8648700" cy="5384800"/>
          </a:xfrm>
          <a:prstGeom prst="rect">
            <a:avLst/>
          </a:prstGeom>
          <a:noFill/>
          <a:ln w="9525">
            <a:noFill/>
            <a:miter lim="800000"/>
            <a:headEnd/>
            <a:tailEnd/>
          </a:ln>
        </p:spPr>
        <p:txBody>
          <a:bodyPr/>
          <a:lstStyle/>
          <a:p>
            <a:pPr marL="342900" indent="-342900" eaLnBrk="0" hangingPunct="0">
              <a:spcBef>
                <a:spcPct val="20000"/>
              </a:spcBef>
            </a:pPr>
            <a:r>
              <a:rPr lang="en-US" sz="2800" b="1"/>
              <a:t>Global Navigation</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a:p>
            <a:pPr marL="342900" indent="-342900" eaLnBrk="0" hangingPunct="0">
              <a:spcBef>
                <a:spcPct val="20000"/>
              </a:spcBef>
              <a:buFont typeface="Arial" charset="0"/>
              <a:buChar char="•"/>
            </a:pPr>
            <a:r>
              <a:rPr lang="en-US" sz="2400"/>
              <a:t>Not drawing much attention.</a:t>
            </a:r>
          </a:p>
          <a:p>
            <a:pPr marL="342900" indent="-342900" eaLnBrk="0" hangingPunct="0">
              <a:spcBef>
                <a:spcPct val="20000"/>
              </a:spcBef>
              <a:buFont typeface="Arial" charset="0"/>
              <a:buChar char="•"/>
            </a:pPr>
            <a:r>
              <a:rPr lang="en-US" sz="2400"/>
              <a:t>Preliminary evidence suggests that this trend also extends to subsites. </a:t>
            </a:r>
          </a:p>
        </p:txBody>
      </p:sp>
      <p:sp>
        <p:nvSpPr>
          <p:cNvPr id="10245"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10246" name="Picture 2"/>
          <p:cNvPicPr>
            <a:picLocks noChangeAspect="1" noChangeArrowheads="1"/>
          </p:cNvPicPr>
          <p:nvPr/>
        </p:nvPicPr>
        <p:blipFill>
          <a:blip r:embed="rId3"/>
          <a:srcRect/>
          <a:stretch>
            <a:fillRect/>
          </a:stretch>
        </p:blipFill>
        <p:spPr bwMode="auto">
          <a:xfrm>
            <a:off x="2135188" y="1893888"/>
            <a:ext cx="5060950" cy="166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1267"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1268" name="Content Placeholder 2"/>
          <p:cNvSpPr txBox="1">
            <a:spLocks/>
          </p:cNvSpPr>
          <p:nvPr/>
        </p:nvSpPr>
        <p:spPr bwMode="auto">
          <a:xfrm>
            <a:off x="330200" y="1130300"/>
            <a:ext cx="8648700" cy="5384800"/>
          </a:xfrm>
          <a:prstGeom prst="rect">
            <a:avLst/>
          </a:prstGeom>
          <a:noFill/>
          <a:ln w="9525">
            <a:noFill/>
            <a:miter lim="800000"/>
            <a:headEnd/>
            <a:tailEnd/>
          </a:ln>
        </p:spPr>
        <p:txBody>
          <a:bodyPr/>
          <a:lstStyle/>
          <a:p>
            <a:pPr marL="342900" indent="-342900" eaLnBrk="0" hangingPunct="0">
              <a:spcBef>
                <a:spcPct val="20000"/>
              </a:spcBef>
            </a:pPr>
            <a:r>
              <a:rPr lang="en-US" sz="2800" b="1"/>
              <a:t>Search</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a:p>
            <a:pPr marL="342900" indent="-342900" eaLnBrk="0" hangingPunct="0">
              <a:spcBef>
                <a:spcPct val="20000"/>
              </a:spcBef>
              <a:buFont typeface="Arial" charset="0"/>
              <a:buChar char="•"/>
            </a:pPr>
            <a:r>
              <a:rPr lang="en-US" sz="2400"/>
              <a:t>~2-4% of visitors perform searches from home or second level pages.</a:t>
            </a:r>
          </a:p>
          <a:p>
            <a:pPr marL="342900" indent="-342900" eaLnBrk="0" hangingPunct="0">
              <a:spcBef>
                <a:spcPct val="20000"/>
              </a:spcBef>
              <a:buFont typeface="Arial" charset="0"/>
              <a:buChar char="•"/>
            </a:pPr>
            <a:r>
              <a:rPr lang="en-US" sz="2400"/>
              <a:t>Search help is rarely used. </a:t>
            </a:r>
          </a:p>
        </p:txBody>
      </p:sp>
      <p:sp>
        <p:nvSpPr>
          <p:cNvPr id="11269"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11270" name="Picture 3"/>
          <p:cNvPicPr>
            <a:picLocks noChangeAspect="1" noChangeArrowheads="1"/>
          </p:cNvPicPr>
          <p:nvPr/>
        </p:nvPicPr>
        <p:blipFill>
          <a:blip r:embed="rId3"/>
          <a:srcRect/>
          <a:stretch>
            <a:fillRect/>
          </a:stretch>
        </p:blipFill>
        <p:spPr bwMode="auto">
          <a:xfrm>
            <a:off x="2525713" y="1903413"/>
            <a:ext cx="4035425" cy="152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2291"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2292" name="Content Placeholder 2"/>
          <p:cNvSpPr txBox="1">
            <a:spLocks/>
          </p:cNvSpPr>
          <p:nvPr/>
        </p:nvSpPr>
        <p:spPr bwMode="auto">
          <a:xfrm>
            <a:off x="330200" y="1130300"/>
            <a:ext cx="8648700" cy="5384800"/>
          </a:xfrm>
          <a:prstGeom prst="rect">
            <a:avLst/>
          </a:prstGeom>
          <a:noFill/>
          <a:ln w="9525">
            <a:noFill/>
            <a:miter lim="800000"/>
            <a:headEnd/>
            <a:tailEnd/>
          </a:ln>
        </p:spPr>
        <p:txBody>
          <a:bodyPr/>
          <a:lstStyle/>
          <a:p>
            <a:pPr marL="342900" indent="-342900" eaLnBrk="0" hangingPunct="0">
              <a:spcBef>
                <a:spcPct val="20000"/>
              </a:spcBef>
            </a:pPr>
            <a:r>
              <a:rPr lang="en-US" sz="2800" b="1"/>
              <a:t>Site Map, Printable Version, Share</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a:p>
            <a:pPr marL="342900" indent="-342900" eaLnBrk="0" hangingPunct="0">
              <a:spcBef>
                <a:spcPct val="20000"/>
              </a:spcBef>
              <a:buFont typeface="Arial" charset="0"/>
              <a:buChar char="•"/>
            </a:pPr>
            <a:r>
              <a:rPr lang="en-US" sz="2400"/>
              <a:t>Visitors do interact with these features (usually draw 0-0.5% of page clicks).</a:t>
            </a:r>
          </a:p>
          <a:p>
            <a:pPr marL="342900" indent="-342900" eaLnBrk="0" hangingPunct="0">
              <a:spcBef>
                <a:spcPct val="20000"/>
              </a:spcBef>
              <a:buFont typeface="Arial" charset="0"/>
              <a:buChar char="•"/>
            </a:pPr>
            <a:r>
              <a:rPr lang="en-US" sz="2400"/>
              <a:t>Share is rarely used.</a:t>
            </a:r>
          </a:p>
        </p:txBody>
      </p:sp>
      <p:sp>
        <p:nvSpPr>
          <p:cNvPr id="12293"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12294" name="Picture 2"/>
          <p:cNvPicPr>
            <a:picLocks noChangeAspect="1" noChangeArrowheads="1"/>
          </p:cNvPicPr>
          <p:nvPr/>
        </p:nvPicPr>
        <p:blipFill>
          <a:blip r:embed="rId3"/>
          <a:srcRect/>
          <a:stretch>
            <a:fillRect/>
          </a:stretch>
        </p:blipFill>
        <p:spPr bwMode="auto">
          <a:xfrm>
            <a:off x="2613025" y="1816100"/>
            <a:ext cx="411003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3315"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3316" name="Content Placeholder 2"/>
          <p:cNvSpPr txBox="1">
            <a:spLocks/>
          </p:cNvSpPr>
          <p:nvPr/>
        </p:nvSpPr>
        <p:spPr bwMode="auto">
          <a:xfrm>
            <a:off x="330200" y="1130300"/>
            <a:ext cx="8648700" cy="5384800"/>
          </a:xfrm>
          <a:prstGeom prst="rect">
            <a:avLst/>
          </a:prstGeom>
          <a:noFill/>
          <a:ln w="9525">
            <a:noFill/>
            <a:miter lim="800000"/>
            <a:headEnd/>
            <a:tailEnd/>
          </a:ln>
        </p:spPr>
        <p:txBody>
          <a:bodyPr/>
          <a:lstStyle/>
          <a:p>
            <a:pPr marL="342900" indent="-342900" eaLnBrk="0" hangingPunct="0">
              <a:spcBef>
                <a:spcPct val="20000"/>
              </a:spcBef>
            </a:pPr>
            <a:r>
              <a:rPr lang="en-US" sz="2800" b="1"/>
              <a:t>Footer</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a:p>
            <a:pPr marL="342900" indent="-342900" eaLnBrk="0" hangingPunct="0">
              <a:spcBef>
                <a:spcPct val="20000"/>
              </a:spcBef>
              <a:buFont typeface="Arial" charset="0"/>
              <a:buChar char="•"/>
            </a:pPr>
            <a:r>
              <a:rPr lang="en-US" sz="2400"/>
              <a:t>Receives 0-1% of page traffic.</a:t>
            </a:r>
          </a:p>
          <a:p>
            <a:pPr marL="342900" indent="-342900" eaLnBrk="0" hangingPunct="0">
              <a:spcBef>
                <a:spcPct val="20000"/>
              </a:spcBef>
              <a:buFont typeface="Arial" charset="0"/>
              <a:buChar char="•"/>
            </a:pPr>
            <a:r>
              <a:rPr lang="en-US" sz="2400"/>
              <a:t>Contacts is most popular; Policies, DOE get some traffic.</a:t>
            </a:r>
          </a:p>
        </p:txBody>
      </p:sp>
      <p:sp>
        <p:nvSpPr>
          <p:cNvPr id="13317"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13318" name="Picture 2"/>
          <p:cNvPicPr>
            <a:picLocks noChangeAspect="1" noChangeArrowheads="1"/>
          </p:cNvPicPr>
          <p:nvPr/>
        </p:nvPicPr>
        <p:blipFill>
          <a:blip r:embed="rId3"/>
          <a:srcRect/>
          <a:stretch>
            <a:fillRect/>
          </a:stretch>
        </p:blipFill>
        <p:spPr bwMode="auto">
          <a:xfrm>
            <a:off x="2065338" y="1909763"/>
            <a:ext cx="5135562"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4339"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4340" name="Content Placeholder 2"/>
          <p:cNvSpPr txBox="1">
            <a:spLocks/>
          </p:cNvSpPr>
          <p:nvPr/>
        </p:nvSpPr>
        <p:spPr bwMode="auto">
          <a:xfrm>
            <a:off x="330200" y="1130300"/>
            <a:ext cx="8648700" cy="5384800"/>
          </a:xfrm>
          <a:prstGeom prst="rect">
            <a:avLst/>
          </a:prstGeom>
          <a:noFill/>
          <a:ln w="9525">
            <a:noFill/>
            <a:miter lim="800000"/>
            <a:headEnd/>
            <a:tailEnd/>
          </a:ln>
        </p:spPr>
        <p:txBody>
          <a:bodyPr/>
          <a:lstStyle/>
          <a:p>
            <a:pPr marL="342900" indent="-342900" eaLnBrk="0" hangingPunct="0">
              <a:spcBef>
                <a:spcPct val="20000"/>
              </a:spcBef>
            </a:pPr>
            <a:r>
              <a:rPr lang="en-US" sz="2800" b="1"/>
              <a:t>Top Navigation</a:t>
            </a:r>
          </a:p>
          <a:p>
            <a:pPr marL="342900" indent="-342900" eaLnBrk="0" hangingPunct="0">
              <a:spcBef>
                <a:spcPct val="20000"/>
              </a:spcBef>
            </a:pPr>
            <a:endParaRPr lang="en-US" sz="2800" b="1"/>
          </a:p>
          <a:p>
            <a:pPr marL="342900" indent="-342900" eaLnBrk="0" hangingPunct="0">
              <a:spcBef>
                <a:spcPct val="20000"/>
              </a:spcBef>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r>
              <a:rPr lang="en-US" sz="2400"/>
              <a:t>Primarily used on home pages (can constitute 15-25% of page traffic).</a:t>
            </a:r>
          </a:p>
          <a:p>
            <a:pPr marL="342900" indent="-342900" eaLnBrk="0" hangingPunct="0">
              <a:spcBef>
                <a:spcPct val="20000"/>
              </a:spcBef>
              <a:buFont typeface="Arial" charset="0"/>
              <a:buChar char="•"/>
            </a:pPr>
            <a:r>
              <a:rPr lang="en-US" sz="2400"/>
              <a:t>Usage on second levels varies considerably (6-26%).</a:t>
            </a:r>
          </a:p>
          <a:p>
            <a:pPr marL="342900" indent="-342900" eaLnBrk="0" hangingPunct="0">
              <a:spcBef>
                <a:spcPct val="20000"/>
              </a:spcBef>
              <a:buFont typeface="Arial" charset="0"/>
              <a:buChar char="•"/>
            </a:pPr>
            <a:r>
              <a:rPr lang="en-US" sz="2400" b="1"/>
              <a:t>Most popular: </a:t>
            </a:r>
            <a:r>
              <a:rPr lang="en-US" sz="2400"/>
              <a:t>About, Financial Opportunities, Information Resources</a:t>
            </a:r>
          </a:p>
          <a:p>
            <a:pPr marL="342900" indent="-342900" eaLnBrk="0" hangingPunct="0">
              <a:spcBef>
                <a:spcPct val="20000"/>
              </a:spcBef>
              <a:buFont typeface="Arial" charset="0"/>
              <a:buChar char="•"/>
            </a:pPr>
            <a:r>
              <a:rPr lang="en-US" sz="2400" b="1"/>
              <a:t>Least popular: </a:t>
            </a:r>
            <a:r>
              <a:rPr lang="en-US" sz="2400"/>
              <a:t>News, Events, and Deployment</a:t>
            </a:r>
          </a:p>
        </p:txBody>
      </p:sp>
      <p:sp>
        <p:nvSpPr>
          <p:cNvPr id="14341"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pic>
        <p:nvPicPr>
          <p:cNvPr id="14342" name="Picture 2"/>
          <p:cNvPicPr>
            <a:picLocks noChangeAspect="1" noChangeArrowheads="1"/>
          </p:cNvPicPr>
          <p:nvPr/>
        </p:nvPicPr>
        <p:blipFill>
          <a:blip r:embed="rId3"/>
          <a:srcRect/>
          <a:stretch>
            <a:fillRect/>
          </a:stretch>
        </p:blipFill>
        <p:spPr bwMode="auto">
          <a:xfrm>
            <a:off x="101600" y="1747838"/>
            <a:ext cx="8939213" cy="104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5363"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5364" name="Content Placeholder 2"/>
          <p:cNvSpPr txBox="1">
            <a:spLocks/>
          </p:cNvSpPr>
          <p:nvPr/>
        </p:nvSpPr>
        <p:spPr bwMode="auto">
          <a:xfrm>
            <a:off x="203200" y="1130300"/>
            <a:ext cx="8775700" cy="5384800"/>
          </a:xfrm>
          <a:prstGeom prst="rect">
            <a:avLst/>
          </a:prstGeom>
          <a:noFill/>
          <a:ln w="9525">
            <a:noFill/>
            <a:miter lim="800000"/>
            <a:headEnd/>
            <a:tailEnd/>
          </a:ln>
        </p:spPr>
        <p:txBody>
          <a:bodyPr/>
          <a:lstStyle/>
          <a:p>
            <a:pPr marL="342900" indent="-342900" eaLnBrk="0" hangingPunct="0">
              <a:spcBef>
                <a:spcPct val="20000"/>
              </a:spcBef>
            </a:pPr>
            <a:r>
              <a:rPr lang="en-US" sz="2800" b="1"/>
              <a:t>Right Column</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p:txBody>
      </p:sp>
      <p:sp>
        <p:nvSpPr>
          <p:cNvPr id="15365"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sp>
        <p:nvSpPr>
          <p:cNvPr id="8" name="TextBox 7"/>
          <p:cNvSpPr txBox="1"/>
          <p:nvPr/>
        </p:nvSpPr>
        <p:spPr>
          <a:xfrm>
            <a:off x="6083300" y="2438400"/>
            <a:ext cx="2705100" cy="4051300"/>
          </a:xfrm>
          <a:prstGeom prst="rect">
            <a:avLst/>
          </a:prstGeom>
        </p:spPr>
        <p:txBody>
          <a:bodyPr>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9" name="TextBox 8"/>
          <p:cNvSpPr txBox="1"/>
          <p:nvPr/>
        </p:nvSpPr>
        <p:spPr>
          <a:xfrm>
            <a:off x="3175000" y="2857500"/>
            <a:ext cx="1473200" cy="203200"/>
          </a:xfrm>
          <a:prstGeom prst="rect">
            <a:avLst/>
          </a:prstGeom>
        </p:spPr>
        <p:txBody>
          <a:bodyPr>
            <a:normAutofit fontScale="40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10" name="TextBox 9"/>
          <p:cNvSpPr txBox="1"/>
          <p:nvPr/>
        </p:nvSpPr>
        <p:spPr>
          <a:xfrm>
            <a:off x="3733800" y="1854200"/>
            <a:ext cx="5156200" cy="4356100"/>
          </a:xfrm>
          <a:prstGeom prst="rect">
            <a:avLst/>
          </a:prstGeom>
        </p:spPr>
        <p:txBody>
          <a:bodyPr>
            <a:normAutofit/>
          </a:bodyPr>
          <a:lstStyle/>
          <a:p>
            <a:pPr marL="342900" indent="-342900" eaLnBrk="0" hangingPunct="0">
              <a:spcBef>
                <a:spcPct val="20000"/>
              </a:spcBef>
              <a:buFont typeface="Arial" charset="0"/>
              <a:buChar char="•"/>
              <a:defRPr/>
            </a:pPr>
            <a:r>
              <a:rPr lang="en-US" sz="2400" dirty="0"/>
              <a:t>Consistently draws less traffic.</a:t>
            </a:r>
          </a:p>
          <a:p>
            <a:pPr marL="342900" indent="-342900" eaLnBrk="0" hangingPunct="0">
              <a:spcBef>
                <a:spcPct val="20000"/>
              </a:spcBef>
              <a:buFont typeface="Arial" charset="0"/>
              <a:buChar char="•"/>
              <a:defRPr/>
            </a:pPr>
            <a:r>
              <a:rPr lang="en-US" sz="2400" dirty="0"/>
              <a:t>Particular news stories or features draw more traffic than others (depends on subject). </a:t>
            </a:r>
          </a:p>
          <a:p>
            <a:pPr marL="342900" indent="-342900" eaLnBrk="0" hangingPunct="0">
              <a:spcBef>
                <a:spcPct val="20000"/>
              </a:spcBef>
              <a:buFont typeface="Arial" charset="0"/>
              <a:buChar char="•"/>
              <a:defRPr/>
            </a:pPr>
            <a:r>
              <a:rPr lang="en-US" sz="2400" dirty="0"/>
              <a:t>A few visitors use the “Subscribe to News, More News” links.</a:t>
            </a:r>
          </a:p>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pic>
        <p:nvPicPr>
          <p:cNvPr id="15369" name="Picture 3"/>
          <p:cNvPicPr>
            <a:picLocks noChangeAspect="1" noChangeArrowheads="1"/>
          </p:cNvPicPr>
          <p:nvPr/>
        </p:nvPicPr>
        <p:blipFill>
          <a:blip r:embed="rId3"/>
          <a:srcRect/>
          <a:stretch>
            <a:fillRect/>
          </a:stretch>
        </p:blipFill>
        <p:spPr bwMode="auto">
          <a:xfrm>
            <a:off x="546100" y="1908175"/>
            <a:ext cx="30480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6387"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6388" name="Content Placeholder 2"/>
          <p:cNvSpPr txBox="1">
            <a:spLocks/>
          </p:cNvSpPr>
          <p:nvPr/>
        </p:nvSpPr>
        <p:spPr bwMode="auto">
          <a:xfrm>
            <a:off x="203200" y="1130300"/>
            <a:ext cx="8775700" cy="5384800"/>
          </a:xfrm>
          <a:prstGeom prst="rect">
            <a:avLst/>
          </a:prstGeom>
          <a:noFill/>
          <a:ln w="9525">
            <a:noFill/>
            <a:miter lim="800000"/>
            <a:headEnd/>
            <a:tailEnd/>
          </a:ln>
        </p:spPr>
        <p:txBody>
          <a:bodyPr/>
          <a:lstStyle/>
          <a:p>
            <a:pPr marL="342900" indent="-342900" eaLnBrk="0" hangingPunct="0">
              <a:spcBef>
                <a:spcPct val="20000"/>
              </a:spcBef>
            </a:pPr>
            <a:r>
              <a:rPr lang="en-US" sz="2800" b="1"/>
              <a:t>Left Navigation</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p:txBody>
      </p:sp>
      <p:sp>
        <p:nvSpPr>
          <p:cNvPr id="16389"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sp>
        <p:nvSpPr>
          <p:cNvPr id="8" name="TextBox 7"/>
          <p:cNvSpPr txBox="1"/>
          <p:nvPr/>
        </p:nvSpPr>
        <p:spPr>
          <a:xfrm>
            <a:off x="6083300" y="2438400"/>
            <a:ext cx="2705100" cy="4051300"/>
          </a:xfrm>
          <a:prstGeom prst="rect">
            <a:avLst/>
          </a:prstGeom>
        </p:spPr>
        <p:txBody>
          <a:bodyPr>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9" name="TextBox 8"/>
          <p:cNvSpPr txBox="1"/>
          <p:nvPr/>
        </p:nvSpPr>
        <p:spPr>
          <a:xfrm>
            <a:off x="3175000" y="2857500"/>
            <a:ext cx="1473200" cy="203200"/>
          </a:xfrm>
          <a:prstGeom prst="rect">
            <a:avLst/>
          </a:prstGeom>
        </p:spPr>
        <p:txBody>
          <a:bodyPr>
            <a:normAutofit fontScale="40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10" name="TextBox 9"/>
          <p:cNvSpPr txBox="1"/>
          <p:nvPr/>
        </p:nvSpPr>
        <p:spPr>
          <a:xfrm>
            <a:off x="3733800" y="1854200"/>
            <a:ext cx="5156200" cy="4356100"/>
          </a:xfrm>
          <a:prstGeom prst="rect">
            <a:avLst/>
          </a:prstGeom>
        </p:spPr>
        <p:txBody>
          <a:bodyPr>
            <a:normAutofit/>
          </a:bodyPr>
          <a:lstStyle/>
          <a:p>
            <a:pPr marL="342900" indent="-342900" eaLnBrk="0" hangingPunct="0">
              <a:spcBef>
                <a:spcPct val="20000"/>
              </a:spcBef>
              <a:buFont typeface="Arial" charset="0"/>
              <a:buChar char="•"/>
              <a:defRPr/>
            </a:pPr>
            <a:r>
              <a:rPr lang="en-US" sz="2400" dirty="0"/>
              <a:t>Receives up to 43% of the page clicks (second levels)</a:t>
            </a:r>
          </a:p>
          <a:p>
            <a:pPr marL="342900" indent="-342900" eaLnBrk="0" hangingPunct="0">
              <a:spcBef>
                <a:spcPct val="20000"/>
              </a:spcBef>
              <a:buFont typeface="Arial" charset="0"/>
              <a:buChar char="•"/>
              <a:defRPr/>
            </a:pPr>
            <a:r>
              <a:rPr lang="en-US" sz="2400" dirty="0"/>
              <a:t>Effectively draw people’s attention.  </a:t>
            </a:r>
          </a:p>
          <a:p>
            <a:pPr marL="342900" indent="-342900" eaLnBrk="0" hangingPunct="0">
              <a:spcBef>
                <a:spcPct val="20000"/>
              </a:spcBef>
              <a:buFont typeface="Arial" charset="0"/>
              <a:buChar char="•"/>
              <a:defRPr/>
            </a:pPr>
            <a:r>
              <a:rPr lang="en-US" sz="2400" dirty="0"/>
              <a:t>Consistently gets more clicks than the top navigation on second level pages.</a:t>
            </a:r>
            <a:r>
              <a:rPr lang="en-US" sz="2400" b="1" dirty="0"/>
              <a:t> </a:t>
            </a:r>
            <a:endParaRPr lang="en-US" sz="2323" b="1" dirty="0">
              <a:solidFill>
                <a:srgbClr val="FFFFFF"/>
              </a:solidFill>
              <a:latin typeface="Arial Narrow"/>
              <a:ea typeface="+mn-ea"/>
              <a:cs typeface="Arial Narrow"/>
            </a:endParaRPr>
          </a:p>
        </p:txBody>
      </p:sp>
      <p:pic>
        <p:nvPicPr>
          <p:cNvPr id="16393" name="Picture 2"/>
          <p:cNvPicPr>
            <a:picLocks noChangeAspect="1" noChangeArrowheads="1"/>
          </p:cNvPicPr>
          <p:nvPr/>
        </p:nvPicPr>
        <p:blipFill>
          <a:blip r:embed="rId3"/>
          <a:srcRect/>
          <a:stretch>
            <a:fillRect/>
          </a:stretch>
        </p:blipFill>
        <p:spPr bwMode="auto">
          <a:xfrm>
            <a:off x="581025" y="1963738"/>
            <a:ext cx="2420938" cy="269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7411"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17412" name="Content Placeholder 2"/>
          <p:cNvSpPr txBox="1">
            <a:spLocks/>
          </p:cNvSpPr>
          <p:nvPr/>
        </p:nvSpPr>
        <p:spPr bwMode="auto">
          <a:xfrm>
            <a:off x="203200" y="977900"/>
            <a:ext cx="8775700" cy="5384800"/>
          </a:xfrm>
          <a:prstGeom prst="rect">
            <a:avLst/>
          </a:prstGeom>
          <a:noFill/>
          <a:ln w="9525">
            <a:noFill/>
            <a:miter lim="800000"/>
            <a:headEnd/>
            <a:tailEnd/>
          </a:ln>
        </p:spPr>
        <p:txBody>
          <a:bodyPr/>
          <a:lstStyle/>
          <a:p>
            <a:pPr marL="342900" indent="-342900" eaLnBrk="0" hangingPunct="0">
              <a:spcBef>
                <a:spcPct val="20000"/>
              </a:spcBef>
            </a:pPr>
            <a:r>
              <a:rPr lang="en-US" sz="2800" b="1"/>
              <a:t>Center Content</a:t>
            </a:r>
          </a:p>
          <a:p>
            <a:pPr marL="342900" indent="-342900" eaLnBrk="0" hangingPunct="0">
              <a:spcBef>
                <a:spcPct val="20000"/>
              </a:spcBef>
            </a:pPr>
            <a:endParaRPr lang="en-US" sz="2800" b="1"/>
          </a:p>
          <a:p>
            <a:pPr marL="342900" indent="-342900" eaLnBrk="0" hangingPunct="0">
              <a:spcBef>
                <a:spcPct val="20000"/>
              </a:spcBef>
              <a:buFont typeface="Arial" charset="0"/>
              <a:buChar char="•"/>
            </a:pPr>
            <a:endParaRPr lang="en-US" sz="2400"/>
          </a:p>
          <a:p>
            <a:pPr marL="342900" indent="-342900" eaLnBrk="0" hangingPunct="0">
              <a:spcBef>
                <a:spcPct val="20000"/>
              </a:spcBef>
              <a:buFont typeface="Arial" charset="0"/>
              <a:buChar char="•"/>
            </a:pPr>
            <a:endParaRPr lang="en-US" sz="2400"/>
          </a:p>
          <a:p>
            <a:pPr marL="342900" indent="-342900" eaLnBrk="0" hangingPunct="0">
              <a:spcBef>
                <a:spcPct val="20000"/>
              </a:spcBef>
            </a:pPr>
            <a:endParaRPr lang="en-US" sz="2400"/>
          </a:p>
          <a:p>
            <a:pPr marL="342900" indent="-342900" eaLnBrk="0" hangingPunct="0">
              <a:spcBef>
                <a:spcPct val="20000"/>
              </a:spcBef>
            </a:pPr>
            <a:endParaRPr lang="en-US" sz="2400"/>
          </a:p>
        </p:txBody>
      </p:sp>
      <p:sp>
        <p:nvSpPr>
          <p:cNvPr id="17413"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sp>
        <p:nvSpPr>
          <p:cNvPr id="8" name="TextBox 7"/>
          <p:cNvSpPr txBox="1"/>
          <p:nvPr/>
        </p:nvSpPr>
        <p:spPr>
          <a:xfrm>
            <a:off x="6083300" y="2438400"/>
            <a:ext cx="2705100" cy="4051300"/>
          </a:xfrm>
          <a:prstGeom prst="rect">
            <a:avLst/>
          </a:prstGeom>
        </p:spPr>
        <p:txBody>
          <a:bodyPr>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9" name="TextBox 8"/>
          <p:cNvSpPr txBox="1"/>
          <p:nvPr/>
        </p:nvSpPr>
        <p:spPr>
          <a:xfrm>
            <a:off x="3175000" y="2857500"/>
            <a:ext cx="1473200" cy="203200"/>
          </a:xfrm>
          <a:prstGeom prst="rect">
            <a:avLst/>
          </a:prstGeom>
        </p:spPr>
        <p:txBody>
          <a:bodyPr>
            <a:normAutofit fontScale="40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10" name="TextBox 9"/>
          <p:cNvSpPr txBox="1"/>
          <p:nvPr/>
        </p:nvSpPr>
        <p:spPr>
          <a:xfrm>
            <a:off x="4622800" y="1320800"/>
            <a:ext cx="4521200" cy="5308600"/>
          </a:xfrm>
          <a:prstGeom prst="rect">
            <a:avLst/>
          </a:prstGeom>
        </p:spPr>
        <p:txBody>
          <a:bodyPr>
            <a:normAutofit lnSpcReduction="10000"/>
          </a:bodyPr>
          <a:lstStyle/>
          <a:p>
            <a:pPr marL="342900" indent="-342900" eaLnBrk="0" hangingPunct="0">
              <a:spcBef>
                <a:spcPct val="20000"/>
              </a:spcBef>
              <a:buFont typeface="Arial" charset="0"/>
              <a:buChar char="•"/>
              <a:defRPr/>
            </a:pPr>
            <a:r>
              <a:rPr lang="en-US" sz="2400" dirty="0"/>
              <a:t>Attracts more clicks than other areas of page.</a:t>
            </a:r>
          </a:p>
          <a:p>
            <a:pPr marL="342900" indent="-342900" eaLnBrk="0" hangingPunct="0">
              <a:spcBef>
                <a:spcPct val="20000"/>
              </a:spcBef>
              <a:buFont typeface="Arial" charset="0"/>
              <a:buChar char="•"/>
              <a:defRPr/>
            </a:pPr>
            <a:r>
              <a:rPr lang="en-US" sz="2400" dirty="0"/>
              <a:t>Info above the fold is more clicked than info below the fold.</a:t>
            </a:r>
          </a:p>
          <a:p>
            <a:pPr marL="342900" indent="-342900" eaLnBrk="0" hangingPunct="0">
              <a:spcBef>
                <a:spcPct val="20000"/>
              </a:spcBef>
              <a:buFont typeface="Arial" charset="0"/>
              <a:buChar char="•"/>
              <a:defRPr/>
            </a:pPr>
            <a:r>
              <a:rPr lang="en-US" sz="2400" dirty="0"/>
              <a:t>Tops of lists get more clicks than bottoms of lists. </a:t>
            </a:r>
          </a:p>
          <a:p>
            <a:pPr marL="342900" indent="-342900" eaLnBrk="0" hangingPunct="0">
              <a:spcBef>
                <a:spcPct val="20000"/>
              </a:spcBef>
              <a:buFont typeface="Arial" charset="0"/>
              <a:buChar char="•"/>
              <a:defRPr/>
            </a:pPr>
            <a:r>
              <a:rPr lang="en-US" sz="2400" dirty="0"/>
              <a:t>Visitors click on program descriptions.</a:t>
            </a:r>
          </a:p>
          <a:p>
            <a:pPr marL="342900" indent="-342900" eaLnBrk="0" hangingPunct="0">
              <a:spcBef>
                <a:spcPct val="20000"/>
              </a:spcBef>
              <a:buFont typeface="Arial" charset="0"/>
              <a:buChar char="•"/>
              <a:defRPr/>
            </a:pPr>
            <a:r>
              <a:rPr lang="en-US" sz="2400" dirty="0"/>
              <a:t>Rotators draw attention.</a:t>
            </a:r>
          </a:p>
          <a:p>
            <a:pPr marL="342900" indent="-342900" eaLnBrk="0" hangingPunct="0">
              <a:spcBef>
                <a:spcPct val="20000"/>
              </a:spcBef>
              <a:buFont typeface="Arial" charset="0"/>
              <a:buChar char="•"/>
              <a:defRPr/>
            </a:pPr>
            <a:r>
              <a:rPr lang="en-US" sz="2400" dirty="0"/>
              <a:t>Traffic to feature graphics depends on content/design.</a:t>
            </a:r>
          </a:p>
          <a:p>
            <a:pPr marL="342900" indent="-342900" eaLnBrk="0" hangingPunct="0">
              <a:spcBef>
                <a:spcPct val="20000"/>
              </a:spcBef>
              <a:buFont typeface="Arial" charset="0"/>
              <a:buChar char="•"/>
              <a:defRPr/>
            </a:pPr>
            <a:r>
              <a:rPr lang="en-US" sz="2400" dirty="0"/>
              <a:t>Visitors click on unlinked graphics.</a:t>
            </a:r>
          </a:p>
        </p:txBody>
      </p:sp>
      <p:pic>
        <p:nvPicPr>
          <p:cNvPr id="17417" name="Picture 2"/>
          <p:cNvPicPr>
            <a:picLocks noChangeAspect="1" noChangeArrowheads="1"/>
          </p:cNvPicPr>
          <p:nvPr/>
        </p:nvPicPr>
        <p:blipFill>
          <a:blip r:embed="rId3"/>
          <a:srcRect/>
          <a:stretch>
            <a:fillRect/>
          </a:stretch>
        </p:blipFill>
        <p:spPr bwMode="auto">
          <a:xfrm>
            <a:off x="209550" y="1803400"/>
            <a:ext cx="4362450" cy="4786313"/>
          </a:xfrm>
          <a:prstGeom prst="rect">
            <a:avLst/>
          </a:prstGeom>
          <a:noFill/>
          <a:ln w="9525">
            <a:noFill/>
            <a:miter lim="800000"/>
            <a:headEnd/>
            <a:tailEnd/>
          </a:ln>
        </p:spPr>
      </p:pic>
      <p:pic>
        <p:nvPicPr>
          <p:cNvPr id="17418" name="Picture 2"/>
          <p:cNvPicPr>
            <a:picLocks noChangeAspect="1" noChangeArrowheads="1"/>
          </p:cNvPicPr>
          <p:nvPr/>
        </p:nvPicPr>
        <p:blipFill>
          <a:blip r:embed="rId4"/>
          <a:srcRect/>
          <a:stretch>
            <a:fillRect/>
          </a:stretch>
        </p:blipFill>
        <p:spPr bwMode="auto">
          <a:xfrm>
            <a:off x="203200" y="1393825"/>
            <a:ext cx="4267200" cy="38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title"/>
          </p:nvPr>
        </p:nvSpPr>
        <p:spPr/>
        <p:txBody>
          <a:bodyPr/>
          <a:lstStyle/>
          <a:p>
            <a:r>
              <a:rPr lang="en-US" dirty="0" smtClean="0"/>
              <a:t>EERE Intranet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9459"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endParaRPr lang="en-US" sz="2600">
              <a:solidFill>
                <a:srgbClr val="FFFFFF"/>
              </a:solidFill>
            </a:endParaRPr>
          </a:p>
        </p:txBody>
      </p:sp>
      <p:sp>
        <p:nvSpPr>
          <p:cNvPr id="7" name="Content Placeholder 2"/>
          <p:cNvSpPr txBox="1">
            <a:spLocks/>
          </p:cNvSpPr>
          <p:nvPr/>
        </p:nvSpPr>
        <p:spPr>
          <a:xfrm>
            <a:off x="469900" y="1117600"/>
            <a:ext cx="8229600" cy="4525963"/>
          </a:xfrm>
          <a:prstGeom prst="rect">
            <a:avLst/>
          </a:prstGeom>
        </p:spPr>
        <p:txBody>
          <a:bodyPr/>
          <a:lstStyle/>
          <a:p>
            <a:pPr marL="342900" indent="-342900" eaLnBrk="0" hangingPunct="0">
              <a:spcBef>
                <a:spcPct val="20000"/>
              </a:spcBef>
              <a:defRPr/>
            </a:pPr>
            <a:r>
              <a:rPr lang="en-US" sz="2800" b="1" dirty="0">
                <a:latin typeface="+mn-lt"/>
                <a:ea typeface="ＭＳ Ｐゴシック" pitchFamily="-108" charset="-128"/>
                <a:cs typeface="ＭＳ Ｐゴシック" pitchFamily="-108" charset="-128"/>
              </a:rPr>
              <a:t>Future Research</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Why is the global navigation drawing so little attention?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Why are visitors clicking on “Home” in the top navigation on home pages?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EERE visitors tend to visit one or multiple programs when they come?  Can users easily go between program sites?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How do visitors feel about the rotators?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What accounts for the great popularity of certain feature graphics?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Why are visitors clicking on the home page program descriptions?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Can visitors clearly distinguish between images that are clickable and those that are static?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visitors understand what they will find in Information Resources?</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visitors understand and find value in the content found under labels like Deployment and Market Transformation, since they are often not heavily clicked on?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users understand what site they are searching?</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How are users interacting with the right column?  How much content is useful </a:t>
            </a:r>
            <a:r>
              <a:rPr lang="en-US" dirty="0" err="1">
                <a:latin typeface="+mn-lt"/>
                <a:ea typeface="ＭＳ Ｐゴシック" pitchFamily="-108" charset="-128"/>
                <a:cs typeface="ＭＳ Ｐゴシック" pitchFamily="-108" charset="-128"/>
              </a:rPr>
              <a:t>vs</a:t>
            </a:r>
            <a:r>
              <a:rPr lang="en-US" dirty="0">
                <a:latin typeface="+mn-lt"/>
                <a:ea typeface="ＭＳ Ｐゴシック" pitchFamily="-108" charset="-128"/>
                <a:cs typeface="ＭＳ Ｐゴシック" pitchFamily="-108" charset="-128"/>
              </a:rPr>
              <a:t> overwhelming ? </a:t>
            </a: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p:txBody>
      </p:sp>
      <p:sp>
        <p:nvSpPr>
          <p:cNvPr id="19461" name="Title 2"/>
          <p:cNvSpPr>
            <a:spLocks/>
          </p:cNvSpPr>
          <p:nvPr/>
        </p:nvSpPr>
        <p:spPr bwMode="auto">
          <a:xfrm>
            <a:off x="330200" y="38100"/>
            <a:ext cx="5664200" cy="901700"/>
          </a:xfrm>
          <a:prstGeom prst="rect">
            <a:avLst/>
          </a:prstGeom>
          <a:noFill/>
          <a:ln w="9525">
            <a:noFill/>
            <a:miter lim="800000"/>
            <a:headEnd/>
            <a:tailEnd/>
          </a:ln>
        </p:spPr>
        <p:txBody>
          <a:bodyPr anchor="ctr"/>
          <a:lstStyle/>
          <a:p>
            <a:pPr eaLnBrk="0" hangingPunct="0"/>
            <a:r>
              <a:rPr lang="en-US" sz="2600">
                <a:solidFill>
                  <a:srgbClr val="FFFFFF"/>
                </a:solidFill>
              </a:rPr>
              <a:t>Crazy Egg Analysis: Usage Trends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a:noFill/>
        </p:spPr>
        <p:txBody>
          <a:bodyPr/>
          <a:lstStyle/>
          <a:p>
            <a:r>
              <a:rPr lang="en-US" dirty="0" smtClean="0">
                <a:ea typeface="ＭＳ Ｐゴシック" charset="-128"/>
              </a:rPr>
              <a:t>Crazy Egg Analysis: Usage Trends</a:t>
            </a:r>
          </a:p>
        </p:txBody>
      </p:sp>
      <p:sp>
        <p:nvSpPr>
          <p:cNvPr id="29699" name="Content Placeholder 2"/>
          <p:cNvSpPr>
            <a:spLocks noGrp="1"/>
          </p:cNvSpPr>
          <p:nvPr>
            <p:ph idx="1"/>
          </p:nvPr>
        </p:nvSpPr>
        <p:spPr/>
        <p:txBody>
          <a:bodyPr/>
          <a:lstStyle/>
          <a:p>
            <a:pPr>
              <a:lnSpc>
                <a:spcPct val="80000"/>
              </a:lnSpc>
              <a:buFont typeface="Arial" pitchFamily="34" charset="0"/>
              <a:buNone/>
              <a:defRPr/>
            </a:pPr>
            <a:r>
              <a:rPr lang="en-US" sz="2800" b="1" dirty="0" smtClean="0">
                <a:ea typeface="ＭＳ Ｐゴシック"/>
                <a:cs typeface="ＭＳ Ｐゴシック"/>
              </a:rPr>
              <a:t>Wendy Littman – EERE Usability Coordinator</a:t>
            </a:r>
          </a:p>
          <a:p>
            <a:pPr>
              <a:lnSpc>
                <a:spcPct val="80000"/>
              </a:lnSpc>
              <a:buFont typeface="Arial" pitchFamily="34" charset="0"/>
              <a:buNone/>
              <a:defRPr/>
            </a:pPr>
            <a:r>
              <a:rPr lang="en-US" sz="2800" dirty="0" smtClean="0">
                <a:ea typeface="ＭＳ Ｐゴシック"/>
                <a:cs typeface="ＭＳ Ｐゴシック"/>
                <a:hlinkClick r:id="rId3"/>
              </a:rPr>
              <a:t>wendy.littman@hq.doe.gov</a:t>
            </a:r>
            <a:endParaRPr lang="en-US" sz="2800" dirty="0" smtClean="0">
              <a:ea typeface="ＭＳ Ｐゴシック"/>
              <a:cs typeface="ＭＳ Ｐゴシック"/>
            </a:endParaRPr>
          </a:p>
          <a:p>
            <a:pPr>
              <a:lnSpc>
                <a:spcPct val="80000"/>
              </a:lnSpc>
              <a:buFont typeface="Arial" pitchFamily="34" charset="0"/>
              <a:buNone/>
              <a:defRPr/>
            </a:pPr>
            <a:r>
              <a:rPr lang="en-US" sz="2800" dirty="0" smtClean="0">
                <a:ea typeface="ＭＳ Ｐゴシック"/>
                <a:cs typeface="ＭＳ Ｐゴシック"/>
              </a:rPr>
              <a:t>301-525-7521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Web process</a:t>
            </a:r>
            <a:endParaRPr lang="en-US" dirty="0"/>
          </a:p>
        </p:txBody>
      </p:sp>
      <p:sp>
        <p:nvSpPr>
          <p:cNvPr id="4" name="Content Placeholder 1"/>
          <p:cNvSpPr txBox="1">
            <a:spLocks/>
          </p:cNvSpPr>
          <p:nvPr/>
        </p:nvSpPr>
        <p:spPr>
          <a:xfrm>
            <a:off x="609600" y="1743075"/>
            <a:ext cx="8229600" cy="4876800"/>
          </a:xfrm>
          <a:prstGeom prst="rect">
            <a:avLst/>
          </a:prstGeom>
        </p:spPr>
        <p:txBody>
          <a:bodyPr vert="horz" lIns="91440" tIns="45720" rIns="91440" bIns="45720" rtlCol="0">
            <a:normAutofit fontScale="70000" lnSpcReduction="20000"/>
          </a:bodyPr>
          <a:lstStyle/>
          <a:p>
            <a:pPr marL="457200" marR="0" lvl="0" indent="-457200" algn="l" defTabSz="457200" rtl="0" eaLnBrk="1" fontAlgn="auto" latinLnBrk="0" hangingPunct="1">
              <a:lnSpc>
                <a:spcPct val="100000"/>
              </a:lnSpc>
              <a:spcBef>
                <a:spcPts val="600"/>
              </a:spcBef>
              <a:spcAft>
                <a:spcPts val="0"/>
              </a:spcAft>
              <a:buClrTx/>
              <a:buSzTx/>
              <a:tabLst/>
              <a:defRPr/>
            </a:pPr>
            <a:r>
              <a:rPr lang="en-US" sz="2400" b="1" dirty="0" smtClean="0"/>
              <a:t>1. </a:t>
            </a:r>
            <a:r>
              <a:rPr lang="en-US" sz="2400" dirty="0" smtClean="0"/>
              <a:t>	</a:t>
            </a:r>
            <a:r>
              <a:rPr lang="en-US" sz="2400" b="1" dirty="0" smtClean="0"/>
              <a:t>Concept development</a:t>
            </a:r>
            <a:r>
              <a:rPr lang="en-US" sz="2400" dirty="0" smtClean="0"/>
              <a:t>: Kickoff meeting, project information form, charter, Project Review Team meeting, identify content and draft architecture, create mockups</a:t>
            </a:r>
          </a:p>
          <a:p>
            <a:pPr marL="457200" marR="0" lvl="0" indent="-457200" algn="l" defTabSz="457200" rtl="0" eaLnBrk="1" fontAlgn="auto" latinLnBrk="0" hangingPunct="1">
              <a:lnSpc>
                <a:spcPct val="100000"/>
              </a:lnSpc>
              <a:spcBef>
                <a:spcPts val="600"/>
              </a:spcBef>
              <a:spcAft>
                <a:spcPts val="0"/>
              </a:spcAft>
              <a:buClrTx/>
              <a:buSzTx/>
              <a:tabLst/>
              <a:defRPr/>
            </a:pPr>
            <a:r>
              <a:rPr lang="en-US" sz="2400" dirty="0" smtClean="0"/>
              <a:t>	- Project Review Team meeting</a:t>
            </a:r>
            <a:r>
              <a:rPr lang="en-US" sz="2400" i="1" dirty="0" smtClean="0"/>
              <a:t/>
            </a:r>
            <a:br>
              <a:rPr lang="en-US" sz="2400" i="1" dirty="0" smtClean="0"/>
            </a:br>
            <a:endParaRPr lang="en-US" sz="2400" i="1" dirty="0" smtClean="0"/>
          </a:p>
          <a:p>
            <a:pPr marL="457200" marR="0" lvl="0" indent="-457200" algn="l" defTabSz="457200" rtl="0" eaLnBrk="1" fontAlgn="auto" latinLnBrk="0" hangingPunct="1">
              <a:lnSpc>
                <a:spcPct val="100000"/>
              </a:lnSpc>
              <a:spcBef>
                <a:spcPct val="20000"/>
              </a:spcBef>
              <a:spcAft>
                <a:spcPts val="0"/>
              </a:spcAft>
              <a:buClrTx/>
              <a:buSzTx/>
              <a:tabLst/>
              <a:defRPr/>
            </a:pPr>
            <a:r>
              <a:rPr lang="en-US" sz="2400" b="1" dirty="0" smtClean="0"/>
              <a:t>2.</a:t>
            </a:r>
            <a:r>
              <a:rPr lang="en-US" sz="2400" dirty="0" smtClean="0"/>
              <a:t>	</a:t>
            </a:r>
            <a:r>
              <a:rPr lang="en-US" sz="2400" b="1" dirty="0" smtClean="0"/>
              <a:t>Content</a:t>
            </a:r>
            <a:r>
              <a:rPr lang="en-US" sz="2400" dirty="0" smtClean="0"/>
              <a:t>: Write and optimize content, select images and documents, finalize architecture</a:t>
            </a:r>
          </a:p>
          <a:p>
            <a:pPr marL="457200" marR="0" lvl="0" indent="-457200" algn="l" defTabSz="457200" rtl="0" eaLnBrk="1" fontAlgn="auto" latinLnBrk="0" hangingPunct="1">
              <a:lnSpc>
                <a:spcPct val="100000"/>
              </a:lnSpc>
              <a:spcBef>
                <a:spcPct val="20000"/>
              </a:spcBef>
              <a:spcAft>
                <a:spcPts val="0"/>
              </a:spcAft>
              <a:buClrTx/>
              <a:buSzTx/>
              <a:tabLst/>
              <a:defRPr/>
            </a:pPr>
            <a:r>
              <a:rPr lang="en-US" sz="2400" dirty="0" smtClean="0"/>
              <a:t>	- Template Coordinator IA review</a:t>
            </a:r>
            <a:br>
              <a:rPr lang="en-US" sz="2400" dirty="0" smtClean="0"/>
            </a:br>
            <a:endParaRPr lang="en-US" sz="2400" dirty="0" smtClean="0"/>
          </a:p>
          <a:p>
            <a:pPr marL="457200" marR="0" lvl="0" indent="-457200" algn="l" defTabSz="457200" rtl="0" eaLnBrk="1" fontAlgn="auto" latinLnBrk="0" hangingPunct="1">
              <a:lnSpc>
                <a:spcPct val="100000"/>
              </a:lnSpc>
              <a:spcBef>
                <a:spcPct val="20000"/>
              </a:spcBef>
              <a:spcAft>
                <a:spcPts val="0"/>
              </a:spcAft>
              <a:buClrTx/>
              <a:buSzTx/>
              <a:tabLst/>
              <a:defRPr/>
            </a:pPr>
            <a:r>
              <a:rPr lang="en-US" sz="2400" b="1" dirty="0" smtClean="0"/>
              <a:t>3.</a:t>
            </a:r>
            <a:r>
              <a:rPr lang="en-US" sz="2400" dirty="0" smtClean="0"/>
              <a:t>	</a:t>
            </a:r>
            <a:r>
              <a:rPr lang="en-US" sz="2400" b="1" dirty="0" smtClean="0"/>
              <a:t>Production</a:t>
            </a:r>
            <a:r>
              <a:rPr lang="en-US" sz="2400" dirty="0" smtClean="0"/>
              <a:t>: Prepare content for coding and code site</a:t>
            </a:r>
          </a:p>
          <a:p>
            <a:pPr marL="457200" marR="0" lvl="0" indent="-457200" algn="l" defTabSz="457200" rtl="0" eaLnBrk="1" fontAlgn="auto" latinLnBrk="0" hangingPunct="1">
              <a:lnSpc>
                <a:spcPct val="100000"/>
              </a:lnSpc>
              <a:spcBef>
                <a:spcPct val="20000"/>
              </a:spcBef>
              <a:spcAft>
                <a:spcPts val="0"/>
              </a:spcAft>
              <a:buClrTx/>
              <a:buSzTx/>
              <a:tabLst/>
              <a:defRPr/>
            </a:pPr>
            <a:r>
              <a:rPr lang="en-US" sz="2400" dirty="0" smtClean="0"/>
              <a:t>	- QA checklist and security scan </a:t>
            </a:r>
            <a:br>
              <a:rPr lang="en-US" sz="2400" dirty="0" smtClean="0"/>
            </a:br>
            <a:endParaRPr lang="en-US" sz="2400" dirty="0" smtClean="0"/>
          </a:p>
          <a:p>
            <a:pPr marL="457200" marR="0" lvl="0" indent="-457200" algn="l" defTabSz="457200" rtl="0" eaLnBrk="1" fontAlgn="auto" latinLnBrk="0" hangingPunct="1">
              <a:lnSpc>
                <a:spcPct val="100000"/>
              </a:lnSpc>
              <a:spcBef>
                <a:spcPct val="20000"/>
              </a:spcBef>
              <a:spcAft>
                <a:spcPts val="0"/>
              </a:spcAft>
              <a:buClrTx/>
              <a:buSzTx/>
              <a:tabLst/>
              <a:defRPr/>
            </a:pPr>
            <a:r>
              <a:rPr lang="en-US" sz="2400" b="1" dirty="0" smtClean="0"/>
              <a:t>4.	Approvals and publishing</a:t>
            </a:r>
            <a:r>
              <a:rPr lang="en-US" sz="2400" dirty="0" smtClean="0"/>
              <a:t>: QAs and changes, pre-go-live tasks, reviews and approvals, go live</a:t>
            </a:r>
          </a:p>
          <a:p>
            <a:pPr marL="457200" marR="0" lvl="0" indent="-457200" algn="l" defTabSz="457200" rtl="0" eaLnBrk="1" fontAlgn="auto" latinLnBrk="0" hangingPunct="1">
              <a:lnSpc>
                <a:spcPct val="100000"/>
              </a:lnSpc>
              <a:spcBef>
                <a:spcPct val="20000"/>
              </a:spcBef>
              <a:spcAft>
                <a:spcPts val="0"/>
              </a:spcAft>
              <a:buClrTx/>
              <a:buSzTx/>
              <a:tabLst/>
              <a:defRPr/>
            </a:pPr>
            <a:r>
              <a:rPr lang="en-US" sz="2400" dirty="0" smtClean="0"/>
              <a:t>	- QA changes, DOE and PRT approval</a:t>
            </a:r>
            <a:br>
              <a:rPr lang="en-US" sz="2400" dirty="0" smtClean="0"/>
            </a:br>
            <a:endParaRPr lang="en-US" sz="2400" dirty="0" smtClean="0"/>
          </a:p>
          <a:p>
            <a:pPr marL="457200" marR="0" lvl="0" indent="-457200" algn="l" defTabSz="457200" rtl="0" eaLnBrk="1" fontAlgn="auto" latinLnBrk="0" hangingPunct="1">
              <a:lnSpc>
                <a:spcPct val="100000"/>
              </a:lnSpc>
              <a:spcBef>
                <a:spcPct val="20000"/>
              </a:spcBef>
              <a:spcAft>
                <a:spcPts val="0"/>
              </a:spcAft>
              <a:buClrTx/>
              <a:buSzTx/>
              <a:tabLst/>
              <a:defRPr/>
            </a:pPr>
            <a:r>
              <a:rPr lang="en-US" sz="2400" b="1" dirty="0" smtClean="0"/>
              <a:t>5.</a:t>
            </a:r>
            <a:r>
              <a:rPr lang="en-US" sz="2400" dirty="0" smtClean="0"/>
              <a:t>	</a:t>
            </a:r>
            <a:r>
              <a:rPr lang="en-US" sz="2400" b="1" dirty="0" smtClean="0"/>
              <a:t>Maintenance and ongoing refinements</a:t>
            </a:r>
            <a:r>
              <a:rPr lang="en-US" sz="2400" dirty="0" smtClean="0"/>
              <a:t>: Maintenance plan, further analysis, stay informed</a:t>
            </a:r>
          </a:p>
          <a:p>
            <a:pPr marL="457200" marR="0" lvl="0" indent="-457200" algn="l" defTabSz="457200" rtl="0" eaLnBrk="1" fontAlgn="auto" latinLnBrk="0" hangingPunct="1">
              <a:lnSpc>
                <a:spcPct val="100000"/>
              </a:lnSpc>
              <a:spcBef>
                <a:spcPct val="20000"/>
              </a:spcBef>
              <a:spcAft>
                <a:spcPts val="0"/>
              </a:spcAft>
              <a:buClrTx/>
              <a:buSzTx/>
              <a:tabLst/>
              <a:defRPr/>
            </a:pPr>
            <a:r>
              <a:rPr lang="en-US" sz="2400" dirty="0" smtClean="0"/>
              <a:t>	- Submit </a:t>
            </a:r>
            <a:r>
              <a:rPr lang="en-US" sz="2400" smtClean="0"/>
              <a:t>maintenance plan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EERE Web Style Guide</a:t>
            </a:r>
          </a:p>
          <a:p>
            <a:pPr>
              <a:buNone/>
            </a:pPr>
            <a:r>
              <a:rPr lang="en-US" dirty="0" smtClean="0"/>
              <a:t>In the next few weeks, we’ll be adding information to the</a:t>
            </a:r>
          </a:p>
          <a:p>
            <a:pPr>
              <a:buNone/>
            </a:pPr>
            <a:r>
              <a:rPr lang="en-US" dirty="0" smtClean="0"/>
              <a:t>EERE Web style guide:</a:t>
            </a:r>
          </a:p>
          <a:p>
            <a:r>
              <a:rPr lang="en-US" dirty="0" smtClean="0"/>
              <a:t>Clarification on ampersands</a:t>
            </a:r>
          </a:p>
          <a:p>
            <a:r>
              <a:rPr lang="en-US" dirty="0" smtClean="0"/>
              <a:t>R&amp;D</a:t>
            </a:r>
          </a:p>
          <a:p>
            <a:pPr>
              <a:buNone/>
            </a:pPr>
            <a:endParaRPr lang="en-US" b="1" dirty="0" smtClean="0"/>
          </a:p>
          <a:p>
            <a:pPr>
              <a:buNone/>
            </a:pPr>
            <a:r>
              <a:rPr lang="en-US" dirty="0" smtClean="0"/>
              <a:t>We’ll be looking at “e-mail” vs. “email” soon!</a:t>
            </a:r>
          </a:p>
          <a:p>
            <a:pPr>
              <a:buNone/>
            </a:pPr>
            <a:endParaRPr lang="en-US" dirty="0" smtClean="0"/>
          </a:p>
        </p:txBody>
      </p:sp>
      <p:sp>
        <p:nvSpPr>
          <p:cNvPr id="3" name="Title 2"/>
          <p:cNvSpPr>
            <a:spLocks noGrp="1"/>
          </p:cNvSpPr>
          <p:nvPr>
            <p:ph type="title"/>
          </p:nvPr>
        </p:nvSpPr>
        <p:spPr/>
        <p:txBody>
          <a:bodyPr/>
          <a:lstStyle/>
          <a:p>
            <a:r>
              <a:rPr lang="en-US" dirty="0" smtClean="0"/>
              <a:t>Communication Standards Tip</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Next meeting: April 21</a:t>
            </a:r>
          </a:p>
          <a:p>
            <a:pPr>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Wrap Up</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title"/>
          </p:nvPr>
        </p:nvSpPr>
        <p:spPr/>
        <p:txBody>
          <a:bodyPr/>
          <a:lstStyle/>
          <a:p>
            <a:r>
              <a:rPr lang="en-US" dirty="0" smtClean="0"/>
              <a:t>Energy.gov Refresh</a:t>
            </a:r>
            <a:endParaRPr lang="en-US" dirty="0"/>
          </a:p>
        </p:txBody>
      </p:sp>
      <p:pic>
        <p:nvPicPr>
          <p:cNvPr id="1026" name="Picture 2"/>
          <p:cNvPicPr>
            <a:picLocks noChangeAspect="1" noChangeArrowheads="1"/>
          </p:cNvPicPr>
          <p:nvPr/>
        </p:nvPicPr>
        <p:blipFill>
          <a:blip r:embed="rId2"/>
          <a:srcRect/>
          <a:stretch>
            <a:fillRect/>
          </a:stretch>
        </p:blipFill>
        <p:spPr bwMode="auto">
          <a:xfrm>
            <a:off x="1578634" y="1169940"/>
            <a:ext cx="6021236" cy="5059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Rob is EERE’s new Chief Technology Officer</a:t>
            </a:r>
            <a:endParaRPr lang="en-US" dirty="0"/>
          </a:p>
        </p:txBody>
      </p:sp>
      <p:sp>
        <p:nvSpPr>
          <p:cNvPr id="3" name="Title 2"/>
          <p:cNvSpPr>
            <a:spLocks noGrp="1"/>
          </p:cNvSpPr>
          <p:nvPr>
            <p:ph type="title"/>
          </p:nvPr>
        </p:nvSpPr>
        <p:spPr/>
        <p:txBody>
          <a:bodyPr/>
          <a:lstStyle/>
          <a:p>
            <a:r>
              <a:rPr lang="en-US" dirty="0" smtClean="0"/>
              <a:t>Introducing Rob Bectel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3125"/>
            <a:ext cx="8229600" cy="4324350"/>
          </a:xfrm>
        </p:spPr>
        <p:txBody>
          <a:bodyPr>
            <a:normAutofit/>
          </a:bodyPr>
          <a:lstStyle/>
          <a:p>
            <a:pPr algn="ctr">
              <a:buNone/>
            </a:pPr>
            <a:r>
              <a:rPr lang="en-US" sz="3600" b="1" dirty="0" smtClean="0"/>
              <a:t>Clean Cities Mobile</a:t>
            </a:r>
          </a:p>
          <a:p>
            <a:pPr algn="ctr">
              <a:buNone/>
            </a:pPr>
            <a:endParaRPr lang="en-US" sz="3600" dirty="0" smtClean="0"/>
          </a:p>
          <a:p>
            <a:pPr algn="ctr">
              <a:buNone/>
            </a:pPr>
            <a:endParaRPr lang="en-US" sz="3600" dirty="0" smtClean="0"/>
          </a:p>
          <a:p>
            <a:pPr algn="ctr">
              <a:buNone/>
            </a:pPr>
            <a:r>
              <a:rPr lang="en-US" sz="1800" dirty="0" smtClean="0"/>
              <a:t>Trish Cozart</a:t>
            </a:r>
          </a:p>
          <a:p>
            <a:pPr algn="ctr">
              <a:buNone/>
            </a:pPr>
            <a:r>
              <a:rPr lang="en-US" sz="1800" dirty="0" smtClean="0"/>
              <a:t>Clean Cities and AFDC Web Manager</a:t>
            </a:r>
          </a:p>
          <a:p>
            <a:pPr algn="ctr">
              <a:buNone/>
            </a:pPr>
            <a:r>
              <a:rPr lang="en-US" sz="1800" dirty="0" smtClean="0"/>
              <a:t>NREL</a:t>
            </a:r>
            <a:endParaRPr lang="en-US" sz="1800" dirty="0"/>
          </a:p>
        </p:txBody>
      </p:sp>
      <p:sp>
        <p:nvSpPr>
          <p:cNvPr id="3" name="Title 2"/>
          <p:cNvSpPr>
            <a:spLocks noGrp="1"/>
          </p:cNvSpPr>
          <p:nvPr>
            <p:ph type="title"/>
          </p:nvPr>
        </p:nvSpPr>
        <p:spPr/>
        <p:txBody>
          <a:bodyPr/>
          <a:lstStyle/>
          <a:p>
            <a:r>
              <a:rPr lang="en-US" dirty="0" smtClean="0"/>
              <a:t>AFDC Mobile Tools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Mobile</a:t>
            </a:r>
            <a:endParaRPr lang="en-US" dirty="0"/>
          </a:p>
        </p:txBody>
      </p:sp>
      <p:pic>
        <p:nvPicPr>
          <p:cNvPr id="4" name="Picture 3" descr="ev-station-locator.jpg">
            <a:hlinkClick r:id="rId3"/>
          </p:cNvPr>
          <p:cNvPicPr>
            <a:picLocks noChangeAspect="1"/>
          </p:cNvPicPr>
          <p:nvPr/>
        </p:nvPicPr>
        <p:blipFill>
          <a:blip r:embed="rId4" cstate="print"/>
          <a:stretch>
            <a:fillRect/>
          </a:stretch>
        </p:blipFill>
        <p:spPr>
          <a:xfrm>
            <a:off x="1295400" y="1447800"/>
            <a:ext cx="6781800" cy="4523472"/>
          </a:xfrm>
          <a:prstGeom prst="rect">
            <a:avLst/>
          </a:prstGeom>
          <a:ln>
            <a:solidFill>
              <a:schemeClr val="tx1">
                <a:lumMod val="60000"/>
                <a:lumOff val="40000"/>
              </a:schemeClr>
            </a:solidFill>
          </a:ln>
          <a:effectLst>
            <a:outerShdw blurRad="50800" dist="38100" dir="2700000" algn="tl" rotWithShape="0">
              <a:prstClr val="black">
                <a:alpha val="40000"/>
              </a:prstClr>
            </a:outerShdw>
          </a:effectLst>
        </p:spPr>
      </p:pic>
      <p:pic>
        <p:nvPicPr>
          <p:cNvPr id="10" name="Picture 9" descr="station-locator-evse.jpg"/>
          <p:cNvPicPr>
            <a:picLocks noChangeAspect="1"/>
          </p:cNvPicPr>
          <p:nvPr/>
        </p:nvPicPr>
        <p:blipFill>
          <a:blip r:embed="rId5"/>
          <a:stretch>
            <a:fillRect/>
          </a:stretch>
        </p:blipFill>
        <p:spPr>
          <a:xfrm>
            <a:off x="1600200" y="1295400"/>
            <a:ext cx="6196012" cy="4931170"/>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3994150" y="3289300"/>
            <a:ext cx="1155700" cy="279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38125" y="-9525"/>
            <a:ext cx="962025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Mobile Web</a:t>
            </a:r>
          </a:p>
          <a:p>
            <a:pPr lvl="1"/>
            <a:r>
              <a:rPr lang="en-US" dirty="0" smtClean="0"/>
              <a:t>Simple Web Design (HTML)</a:t>
            </a:r>
          </a:p>
          <a:p>
            <a:pPr lvl="1"/>
            <a:r>
              <a:rPr lang="en-US" dirty="0" smtClean="0"/>
              <a:t>Responsive Web Design</a:t>
            </a:r>
          </a:p>
          <a:p>
            <a:pPr lvl="1"/>
            <a:r>
              <a:rPr lang="en-US" dirty="0" smtClean="0"/>
              <a:t>Fancy Web App Design (HTML5, Java)</a:t>
            </a:r>
          </a:p>
          <a:p>
            <a:pPr lvl="1"/>
            <a:endParaRPr lang="en-US" dirty="0" smtClean="0"/>
          </a:p>
          <a:p>
            <a:r>
              <a:rPr lang="en-US" dirty="0" smtClean="0"/>
              <a:t>Native App (iPhone, Android)</a:t>
            </a:r>
          </a:p>
          <a:p>
            <a:endParaRPr lang="en-US" dirty="0" smtClean="0"/>
          </a:p>
        </p:txBody>
      </p:sp>
      <p:sp>
        <p:nvSpPr>
          <p:cNvPr id="2" name="Title 1"/>
          <p:cNvSpPr>
            <a:spLocks noGrp="1"/>
          </p:cNvSpPr>
          <p:nvPr>
            <p:ph type="title"/>
          </p:nvPr>
        </p:nvSpPr>
        <p:spPr>
          <a:xfrm>
            <a:off x="177800" y="47625"/>
            <a:ext cx="5664200" cy="901700"/>
          </a:xfrm>
        </p:spPr>
        <p:txBody>
          <a:bodyPr/>
          <a:lstStyle/>
          <a:p>
            <a:r>
              <a:rPr lang="en-US" dirty="0" err="1" smtClean="0"/>
              <a:t>Eeny</a:t>
            </a:r>
            <a:r>
              <a:rPr lang="en-US" dirty="0" smtClean="0"/>
              <a:t>, </a:t>
            </a:r>
            <a:r>
              <a:rPr lang="en-US" dirty="0" err="1" smtClean="0"/>
              <a:t>Meeny</a:t>
            </a:r>
            <a:r>
              <a:rPr lang="en-US" dirty="0" smtClean="0"/>
              <a:t>, </a:t>
            </a:r>
            <a:r>
              <a:rPr lang="en-US" dirty="0" err="1" smtClean="0"/>
              <a:t>Miny</a:t>
            </a:r>
            <a:r>
              <a:rPr lang="en-US" dirty="0" smtClean="0"/>
              <a:t>, Moe</a:t>
            </a:r>
            <a:endParaRPr lang="en-US" dirty="0"/>
          </a:p>
        </p:txBody>
      </p:sp>
      <p:pic>
        <p:nvPicPr>
          <p:cNvPr id="3074" name="Picture 2"/>
          <p:cNvPicPr>
            <a:picLocks noChangeAspect="1" noChangeArrowheads="1"/>
          </p:cNvPicPr>
          <p:nvPr/>
        </p:nvPicPr>
        <p:blipFill>
          <a:blip r:embed="rId3"/>
          <a:srcRect/>
          <a:stretch>
            <a:fillRect/>
          </a:stretch>
        </p:blipFill>
        <p:spPr bwMode="auto">
          <a:xfrm>
            <a:off x="6019800" y="1676400"/>
            <a:ext cx="2505666" cy="399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TotalTime>
  <Words>2319</Words>
  <Application>Microsoft Office PowerPoint</Application>
  <PresentationFormat>On-screen Show (4:3)</PresentationFormat>
  <Paragraphs>351</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eere_template_blue</vt:lpstr>
      <vt:lpstr>EERE Web Coordinators</vt:lpstr>
      <vt:lpstr>Agenda</vt:lpstr>
      <vt:lpstr>EERE Intranet</vt:lpstr>
      <vt:lpstr>Energy.gov Refresh</vt:lpstr>
      <vt:lpstr>Introducing Rob Bectel</vt:lpstr>
      <vt:lpstr>AFDC Mobile Tools</vt:lpstr>
      <vt:lpstr>Going Mobile</vt:lpstr>
      <vt:lpstr>Slide 8</vt:lpstr>
      <vt:lpstr>Eeny, Meeny, Miny, Moe</vt:lpstr>
      <vt:lpstr>Slide 10</vt:lpstr>
      <vt:lpstr>Don’t Worry, Be Appy.</vt:lpstr>
      <vt:lpstr>Fuel Economy</vt:lpstr>
      <vt:lpstr>Data and Content</vt:lpstr>
      <vt:lpstr>Come and Get It!</vt:lpstr>
      <vt:lpstr>It’s Go Time</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Crazy Egg Analysis: Usage Trends</vt:lpstr>
      <vt:lpstr>Web process</vt:lpstr>
      <vt:lpstr>Communication Standards Tip</vt:lpstr>
      <vt:lpstr>Wrap Up</vt:lpstr>
    </vt:vector>
  </TitlesOfParts>
  <Company>NREL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EERE Web Coordinators Meeting: March 24, 2011</dc:title>
  <dc:subject>Presentation slides from the March 24, 2011 Web Coordinator Meeting. Topics include an introduction to the EERE Intranet, an introduction to Chief Technology Officer Rob Bectel, a summary of Crazy Egg trends, and an overview of the EERE Web process.</dc:subject>
  <dc:creator/>
  <cp:lastModifiedBy>espencer</cp:lastModifiedBy>
  <cp:revision>36</cp:revision>
  <dcterms:created xsi:type="dcterms:W3CDTF">2011-01-18T20:50:18Z</dcterms:created>
  <dcterms:modified xsi:type="dcterms:W3CDTF">2011-03-30T21:19:58Z</dcterms:modified>
</cp:coreProperties>
</file>