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5" r:id="rId14"/>
    <p:sldId id="308" r:id="rId15"/>
    <p:sldId id="306" r:id="rId16"/>
    <p:sldId id="263" r:id="rId17"/>
    <p:sldId id="307" r:id="rId18"/>
    <p:sldId id="302" r:id="rId19"/>
    <p:sldId id="25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ni" initials="L" lastIdx="1" clrIdx="0"/>
  <p:cmAuthor id="1" name="Anthro-Tech" initials="AT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4" autoAdjust="0"/>
    <p:restoredTop sz="95763" autoAdjust="0"/>
  </p:normalViewPr>
  <p:slideViewPr>
    <p:cSldViewPr snapToGrid="0">
      <p:cViewPr>
        <p:scale>
          <a:sx n="110" d="100"/>
          <a:sy n="110" d="100"/>
        </p:scale>
        <p:origin x="-4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7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99" d="100"/>
          <a:sy n="99" d="100"/>
        </p:scale>
        <p:origin x="-2820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>
                <a:latin typeface="Franklin Gothic Medium"/>
                <a:cs typeface="Franklin Gothic Medium"/>
              </a:defRPr>
            </a:pPr>
            <a:r>
              <a:rPr lang="en-US" dirty="0">
                <a:latin typeface="Franklin Gothic Medium"/>
                <a:cs typeface="Franklin Gothic Medium"/>
              </a:rPr>
              <a:t>Worldwide</a:t>
            </a:r>
          </a:p>
          <a:p>
            <a:pPr>
              <a:defRPr>
                <a:latin typeface="Franklin Gothic Medium"/>
                <a:cs typeface="Franklin Gothic Medium"/>
              </a:defRPr>
            </a:pPr>
            <a:r>
              <a:rPr lang="en-US" dirty="0">
                <a:latin typeface="Franklin Gothic Medium"/>
                <a:cs typeface="Franklin Gothic Medium"/>
              </a:rPr>
              <a:t>Handset Market Share vs. Web and App Usage</a:t>
            </a:r>
          </a:p>
        </c:rich>
      </c:tx>
      <c:layout>
        <c:manualLayout>
          <c:xMode val="edge"/>
          <c:yMode val="edge"/>
          <c:x val="0.20107450384491415"/>
          <c:y val="0.15811965811965811"/>
        </c:manualLayout>
      </c:layout>
    </c:title>
    <c:plotArea>
      <c:layout>
        <c:manualLayout>
          <c:layoutTarget val="inner"/>
          <c:xMode val="edge"/>
          <c:yMode val="edge"/>
          <c:x val="7.9166896901045516E-2"/>
          <c:y val="0.26846137021333899"/>
          <c:w val="0.91242252613160157"/>
          <c:h val="0.50128238777844902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Handset Share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100000"/>
                    <a:shade val="100000"/>
                    <a:satMod val="130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Sheet1!$A$2:$A$7</c:f>
              <c:strCache>
                <c:ptCount val="6"/>
                <c:pt idx="0">
                  <c:v>Symbian</c:v>
                </c:pt>
                <c:pt idx="1">
                  <c:v>BlackBerry</c:v>
                </c:pt>
                <c:pt idx="2">
                  <c:v>Apple</c:v>
                </c:pt>
                <c:pt idx="3">
                  <c:v>Microsoft</c:v>
                </c:pt>
                <c:pt idx="4">
                  <c:v>Android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0.44000000000000028</c:v>
                </c:pt>
                <c:pt idx="1">
                  <c:v>0.19000000000000014</c:v>
                </c:pt>
                <c:pt idx="2">
                  <c:v>0.15000000000000024</c:v>
                </c:pt>
                <c:pt idx="3">
                  <c:v>7.0000000000000034E-2</c:v>
                </c:pt>
                <c:pt idx="4">
                  <c:v>0.1</c:v>
                </c:pt>
                <c:pt idx="5">
                  <c:v>5.0000000000000051E-2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Web/App Usage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Sheet1!$A$2:$A$7</c:f>
              <c:strCache>
                <c:ptCount val="6"/>
                <c:pt idx="0">
                  <c:v>Symbian</c:v>
                </c:pt>
                <c:pt idx="1">
                  <c:v>BlackBerry</c:v>
                </c:pt>
                <c:pt idx="2">
                  <c:v>Apple</c:v>
                </c:pt>
                <c:pt idx="3">
                  <c:v>Microsoft</c:v>
                </c:pt>
                <c:pt idx="4">
                  <c:v>Android</c:v>
                </c:pt>
                <c:pt idx="5">
                  <c:v>Other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0.24000000000000021</c:v>
                </c:pt>
                <c:pt idx="1">
                  <c:v>6.0000000000000081E-2</c:v>
                </c:pt>
                <c:pt idx="2">
                  <c:v>0.4</c:v>
                </c:pt>
                <c:pt idx="3">
                  <c:v>2.0000000000000025E-2</c:v>
                </c:pt>
                <c:pt idx="4">
                  <c:v>0.26</c:v>
                </c:pt>
                <c:pt idx="5">
                  <c:v>2.0000000000000025E-2</c:v>
                </c:pt>
              </c:numCache>
            </c:numRef>
          </c:val>
        </c:ser>
        <c:dLbls>
          <c:showVal val="1"/>
        </c:dLbls>
        <c:axId val="82087936"/>
        <c:axId val="82089472"/>
      </c:barChart>
      <c:catAx>
        <c:axId val="82087936"/>
        <c:scaling>
          <c:orientation val="minMax"/>
        </c:scaling>
        <c:axPos val="b"/>
        <c:tickLblPos val="nextTo"/>
        <c:crossAx val="82089472"/>
        <c:crosses val="autoZero"/>
        <c:auto val="1"/>
        <c:lblAlgn val="ctr"/>
        <c:lblOffset val="100"/>
      </c:catAx>
      <c:valAx>
        <c:axId val="82089472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en-US" sz="1400"/>
                  <a:t>Market</a:t>
                </a:r>
              </a:p>
              <a:p>
                <a:pPr>
                  <a:defRPr sz="1400"/>
                </a:pPr>
                <a:r>
                  <a:rPr lang="en-US" sz="1400"/>
                  <a:t>Share</a:t>
                </a:r>
              </a:p>
            </c:rich>
          </c:tx>
          <c:layout>
            <c:manualLayout>
              <c:xMode val="edge"/>
              <c:yMode val="edge"/>
              <c:x val="8.7719298245614048E-3"/>
              <c:y val="0.16632478632478589"/>
            </c:manualLayout>
          </c:layout>
        </c:title>
        <c:numFmt formatCode="0%" sourceLinked="1"/>
        <c:tickLblPos val="nextTo"/>
        <c:crossAx val="82087936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39363620665837801"/>
          <c:y val="0.88356686183457722"/>
          <c:w val="0.21308893954045263"/>
          <c:h val="0.11643313816542207"/>
        </c:manualLayout>
      </c:layout>
    </c:legend>
    <c:plotVisOnly val="1"/>
    <c:dispBlanksAs val="gap"/>
  </c:chart>
  <c:txPr>
    <a:bodyPr/>
    <a:lstStyle/>
    <a:p>
      <a:pPr>
        <a:defRPr sz="1800">
          <a:latin typeface="Franklin Gothic Book"/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556AA-B426-A043-94C2-EFB70AB34302}" type="datetimeFigureOut">
              <a:rPr lang="en-US" smtClean="0"/>
              <a:pPr/>
              <a:t>5/24/2011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FE64F-30D1-A84D-847A-58999D913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A1333-6768-3343-A9EA-131F9FD005A4}" type="datetimeFigureOut">
              <a:rPr lang="en-US" smtClean="0"/>
              <a:pPr/>
              <a:t>5/24/2011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0DE4B-A05B-FD44-A7F1-2D6F133DD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B2CA6-55D0-488B-9233-204DA47D8E5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B2CA6-55D0-488B-9233-204DA47D8E5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B2CA6-55D0-488B-9233-204DA47D8E5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C0834-AAF5-415B-8B91-4ECEBE5D9C0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4288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B2CA6-55D0-488B-9233-204DA47D8E5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0DE4B-A05B-FD44-A7F1-2D6F133DD6D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0DE4B-A05B-FD44-A7F1-2D6F133DD6D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B2CA6-55D0-488B-9233-204DA47D8E5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AA591-0D12-43BC-BB09-F031C0AC363F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1382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299" y="948269"/>
            <a:ext cx="9178000" cy="4189846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0" y="0"/>
            <a:ext cx="9144000" cy="927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455664"/>
            <a:ext cx="9144000" cy="40233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flipH="1">
            <a:off x="0" y="5093208"/>
            <a:ext cx="4572000" cy="136245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 flipH="1">
            <a:off x="4572000" y="5093208"/>
            <a:ext cx="1261872" cy="136245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5833872" y="5093208"/>
            <a:ext cx="3310128" cy="136245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02680" y="147797"/>
            <a:ext cx="5626620" cy="603505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algn="l">
              <a:defRPr sz="1600">
                <a:solidFill>
                  <a:srgbClr val="FFFFFF"/>
                </a:solidFill>
                <a:latin typeface="+mj-lt"/>
                <a:cs typeface="Arial Narrow"/>
              </a:defRPr>
            </a:lvl1pPr>
          </a:lstStyle>
          <a:p>
            <a:r>
              <a:rPr lang="en-US" dirty="0" smtClean="0"/>
              <a:t>PROGRAM NAME (CAPS)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63046" y="5253120"/>
            <a:ext cx="4382300" cy="1175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i="0">
                <a:solidFill>
                  <a:srgbClr val="FFFFFF"/>
                </a:solidFill>
                <a:latin typeface="+mj-lt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6054500" y="5206075"/>
            <a:ext cx="3082300" cy="331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Arial"/>
              </a:defRPr>
            </a:lvl1pPr>
          </a:lstStyle>
          <a:p>
            <a:pPr lvl="0"/>
            <a:r>
              <a:rPr lang="en-US" noProof="0" dirty="0" smtClean="0"/>
              <a:t>Presenter </a:t>
            </a:r>
            <a:r>
              <a:rPr lang="en-US" noProof="0" dirty="0" err="1" smtClean="0"/>
              <a:t>Name(s</a:t>
            </a:r>
            <a:r>
              <a:rPr lang="en-US" noProof="0" dirty="0" smtClean="0"/>
              <a:t>)</a:t>
            </a:r>
          </a:p>
        </p:txBody>
      </p:sp>
      <p:sp>
        <p:nvSpPr>
          <p:cNvPr id="24" name="Text Placeholder 22"/>
          <p:cNvSpPr>
            <a:spLocks noGrp="1"/>
          </p:cNvSpPr>
          <p:nvPr userDrawn="1">
            <p:ph type="body" sz="quarter" idx="12"/>
          </p:nvPr>
        </p:nvSpPr>
        <p:spPr>
          <a:xfrm>
            <a:off x="6054450" y="5543500"/>
            <a:ext cx="3089550" cy="7349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Arial Narrow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68100" y="5672913"/>
            <a:ext cx="1390650" cy="288687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grpSp>
        <p:nvGrpSpPr>
          <p:cNvPr id="22" name="Group 21"/>
          <p:cNvGrpSpPr/>
          <p:nvPr userDrawn="1"/>
        </p:nvGrpSpPr>
        <p:grpSpPr>
          <a:xfrm flipH="1" flipV="1">
            <a:off x="0" y="921004"/>
            <a:ext cx="9144000" cy="54864"/>
            <a:chOff x="0" y="832104"/>
            <a:chExt cx="9144000" cy="54864"/>
          </a:xfrm>
        </p:grpSpPr>
        <p:sp>
          <p:nvSpPr>
            <p:cNvPr id="23" name="Rectangle 22"/>
            <p:cNvSpPr/>
            <p:nvPr userDrawn="1"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3310128" y="832104"/>
              <a:ext cx="1261872" cy="54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0" y="832104"/>
              <a:ext cx="3310128" cy="548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" name="Picture 26" descr="doe_logo_ppt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21400" y="276225"/>
            <a:ext cx="2743200" cy="4127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0675"/>
            <a:ext cx="8229600" cy="4876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0675"/>
            <a:ext cx="4038600" cy="4876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0675"/>
            <a:ext cx="4038600" cy="4876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7097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85975"/>
            <a:ext cx="4040188" cy="43815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17097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85975"/>
            <a:ext cx="4041775" cy="43815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38250"/>
            <a:ext cx="5111750" cy="52863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08000"/>
            <a:ext cx="3008313" cy="45620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455664"/>
            <a:ext cx="9144000" cy="40233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 flipH="1">
            <a:off x="0" y="5093208"/>
            <a:ext cx="4572000" cy="136245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 flipH="1">
            <a:off x="4572000" y="5093208"/>
            <a:ext cx="1261872" cy="136245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 flipH="1">
            <a:off x="5833872" y="5093208"/>
            <a:ext cx="3310128" cy="136245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3081845"/>
            <a:ext cx="7772400" cy="10207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4102608"/>
            <a:ext cx="6400800" cy="990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927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6611112"/>
            <a:ext cx="9144000" cy="24688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177800" y="0"/>
            <a:ext cx="5664200" cy="901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457200" y="1590675"/>
            <a:ext cx="8229600" cy="4802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129513" y="6616800"/>
            <a:ext cx="7286625" cy="241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>
              <a:buNone/>
              <a:defRPr sz="1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2BEB0A62-0430-FE41-A5E0-B494BC2D992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| Communications and Outreach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 flipH="1" flipV="1">
            <a:off x="0" y="921004"/>
            <a:ext cx="9144000" cy="54864"/>
            <a:chOff x="0" y="832104"/>
            <a:chExt cx="9144000" cy="54864"/>
          </a:xfrm>
        </p:grpSpPr>
        <p:sp>
          <p:nvSpPr>
            <p:cNvPr id="23" name="Rectangle 22"/>
            <p:cNvSpPr/>
            <p:nvPr userDrawn="1"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3310128" y="832104"/>
              <a:ext cx="1261872" cy="54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0" y="832104"/>
              <a:ext cx="3310128" cy="548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 Placeholder 9"/>
          <p:cNvSpPr txBox="1">
            <a:spLocks/>
          </p:cNvSpPr>
          <p:nvPr/>
        </p:nvSpPr>
        <p:spPr>
          <a:xfrm>
            <a:off x="5476875" y="6616800"/>
            <a:ext cx="3667125" cy="241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>
              <a:buNone/>
              <a:defRPr sz="1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eere.energy.gov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9" name="Picture 18" descr="doe_logo_ppt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21400" y="276225"/>
            <a:ext cx="2743200" cy="4127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6" r:id="rId5"/>
    <p:sldLayoutId id="2147483660" r:id="rId6"/>
    <p:sldLayoutId id="2147483661" r:id="rId7"/>
    <p:sldLayoutId id="2147483662" r:id="rId8"/>
  </p:sldLayoutIdLst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6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1.eere.energy.gov/hydrogenandfuelcells/past_events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1.eere.energy.gov/communicationstandards/content/copyright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dc.energy.gov/afdc/locator/station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pps.usa.gov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EERE Web Coordinators</a:t>
            </a:r>
            <a:endParaRPr lang="en-US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Monthly Meeting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Hosted by Drew Bittner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May 19,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2638424"/>
            <a:ext cx="4400550" cy="34956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Great Data &amp; Content</a:t>
            </a:r>
          </a:p>
          <a:p>
            <a:pPr>
              <a:buNone/>
            </a:pPr>
            <a:r>
              <a:rPr lang="en-US" sz="2800" b="1" dirty="0" smtClean="0"/>
              <a:t>= Great Possibilities</a:t>
            </a:r>
            <a:endParaRPr lang="en-US" sz="2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and Content</a:t>
            </a:r>
            <a:endParaRPr lang="en-US" dirty="0"/>
          </a:p>
        </p:txBody>
      </p:sp>
      <p:pic>
        <p:nvPicPr>
          <p:cNvPr id="4" name="Picture 3" descr="electric mob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3050" y="1447800"/>
            <a:ext cx="3078883" cy="4629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Come and Get It!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538" y="1209674"/>
            <a:ext cx="4916637" cy="332999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5" name="Group 7"/>
          <p:cNvGrpSpPr/>
          <p:nvPr/>
        </p:nvGrpSpPr>
        <p:grpSpPr>
          <a:xfrm>
            <a:off x="1943100" y="2171700"/>
            <a:ext cx="4800600" cy="3691669"/>
            <a:chOff x="4114800" y="2971800"/>
            <a:chExt cx="4800600" cy="3691669"/>
          </a:xfrm>
        </p:grpSpPr>
        <p:pic>
          <p:nvPicPr>
            <p:cNvPr id="6" name="Picture 5" descr="developer mock.jpg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14800" y="2971800"/>
              <a:ext cx="4776174" cy="3691669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7" name="Rectangle 6"/>
            <p:cNvSpPr/>
            <p:nvPr/>
          </p:nvSpPr>
          <p:spPr>
            <a:xfrm>
              <a:off x="4114800" y="2971800"/>
              <a:ext cx="4800600" cy="327660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95700" y="3009900"/>
            <a:ext cx="4697774" cy="3336514"/>
          </a:xfrm>
          <a:prstGeom prst="rect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5330952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What’s Next?</a:t>
            </a:r>
          </a:p>
          <a:p>
            <a:pPr lvl="1"/>
            <a:r>
              <a:rPr lang="en-US" dirty="0" smtClean="0"/>
              <a:t>Clean Cities coordinator directory</a:t>
            </a:r>
          </a:p>
          <a:p>
            <a:pPr lvl="2"/>
            <a:r>
              <a:rPr lang="en-US" dirty="0" smtClean="0"/>
              <a:t>Mobile page optimize</a:t>
            </a:r>
          </a:p>
          <a:p>
            <a:pPr lvl="1"/>
            <a:r>
              <a:rPr lang="en-US" dirty="0" smtClean="0"/>
              <a:t>Alternative Fueling Station Locator </a:t>
            </a:r>
          </a:p>
          <a:p>
            <a:pPr lvl="2"/>
            <a:r>
              <a:rPr lang="en-US" dirty="0" smtClean="0"/>
              <a:t>Mobile optimize with HTML5 in a iPhone and Android wrapper</a:t>
            </a:r>
          </a:p>
          <a:p>
            <a:pPr lvl="1"/>
            <a:r>
              <a:rPr lang="en-US" dirty="0" smtClean="0"/>
              <a:t>Mobile home page</a:t>
            </a:r>
          </a:p>
          <a:p>
            <a:pPr lvl="1"/>
            <a:r>
              <a:rPr lang="en-US" dirty="0" smtClean="0"/>
              <a:t>Videos</a:t>
            </a:r>
          </a:p>
          <a:p>
            <a:pPr lvl="1"/>
            <a:r>
              <a:rPr lang="en-US" dirty="0" smtClean="0"/>
              <a:t>Crowd sourcing for stations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It’s Go Time</a:t>
            </a:r>
            <a:endParaRPr lang="en-US" dirty="0"/>
          </a:p>
        </p:txBody>
      </p:sp>
      <p:pic>
        <p:nvPicPr>
          <p:cNvPr id="6" name="Picture 5" descr="mobile hom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327" y="1390650"/>
            <a:ext cx="3525548" cy="4562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1"/>
          <p:cNvSpPr>
            <a:spLocks/>
          </p:cNvSpPr>
          <p:nvPr/>
        </p:nvSpPr>
        <p:spPr bwMode="auto">
          <a:xfrm>
            <a:off x="457200" y="1682750"/>
            <a:ext cx="82296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400"/>
          </a:p>
          <a:p>
            <a:pPr marL="1600200" lvl="3" indent="-228600" eaLnBrk="0" hangingPunct="0">
              <a:spcBef>
                <a:spcPct val="20000"/>
              </a:spcBef>
              <a:buFont typeface="Arial" charset="0"/>
              <a:buChar char="–"/>
            </a:pPr>
            <a:endParaRPr lang="en-US"/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None/>
            </a:pPr>
            <a:endParaRPr lang="en-US"/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</a:pPr>
            <a:endParaRPr lang="en-US"/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</a:pPr>
            <a:endParaRPr lang="en-US"/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</a:pPr>
            <a:endParaRPr lang="en-US"/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</a:pPr>
            <a:endParaRPr lang="en-US"/>
          </a:p>
        </p:txBody>
      </p:sp>
      <p:sp>
        <p:nvSpPr>
          <p:cNvPr id="4099" name="Title 2"/>
          <p:cNvSpPr>
            <a:spLocks/>
          </p:cNvSpPr>
          <p:nvPr/>
        </p:nvSpPr>
        <p:spPr bwMode="auto">
          <a:xfrm>
            <a:off x="177800" y="0"/>
            <a:ext cx="56642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en-US" sz="260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4500" y="1130300"/>
            <a:ext cx="8229600" cy="52451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800" dirty="0">
              <a:latin typeface="+mn-lt"/>
              <a:ea typeface="ＭＳ Ｐゴシック" pitchFamily="-108" charset="-128"/>
              <a:cs typeface="ＭＳ Ｐゴシック" pitchFamily="-108" charset="-128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latin typeface="+mn-lt"/>
              <a:ea typeface="ＭＳ Ｐゴシック" pitchFamily="-108" charset="-128"/>
              <a:cs typeface="ＭＳ Ｐゴシック" pitchFamily="-108" charset="-128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latin typeface="+mn-lt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4101" name="Title 2"/>
          <p:cNvSpPr>
            <a:spLocks/>
          </p:cNvSpPr>
          <p:nvPr/>
        </p:nvSpPr>
        <p:spPr bwMode="auto">
          <a:xfrm>
            <a:off x="330200" y="38100"/>
            <a:ext cx="56642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800" dirty="0" smtClean="0">
                <a:solidFill>
                  <a:schemeClr val="bg1"/>
                </a:solidFill>
              </a:rPr>
              <a:t>Website content certification and marketing plans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762000" y="1895475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/>
              <a:t>Starting this summer, as part of submitting site maintenance plans, you will be required to review all of your websites and certify: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400" dirty="0" smtClean="0"/>
              <a:t>The site’s content is approved as still current and valid;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400" dirty="0" smtClean="0"/>
              <a:t>The site’s content needs updating (with notes on what specifically must be updated) or extensive modification; or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400" dirty="0" smtClean="0"/>
              <a:t>The site may be archived and taken down.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Implementation details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will be provided via the Communication Standards website and blog.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1"/>
          <p:cNvSpPr>
            <a:spLocks/>
          </p:cNvSpPr>
          <p:nvPr/>
        </p:nvSpPr>
        <p:spPr bwMode="auto">
          <a:xfrm>
            <a:off x="457200" y="1682750"/>
            <a:ext cx="82296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400"/>
          </a:p>
          <a:p>
            <a:pPr marL="1600200" lvl="3" indent="-228600" eaLnBrk="0" hangingPunct="0">
              <a:spcBef>
                <a:spcPct val="20000"/>
              </a:spcBef>
              <a:buFont typeface="Arial" charset="0"/>
              <a:buChar char="–"/>
            </a:pPr>
            <a:endParaRPr lang="en-US"/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None/>
            </a:pPr>
            <a:endParaRPr lang="en-US"/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</a:pPr>
            <a:endParaRPr lang="en-US"/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</a:pPr>
            <a:endParaRPr lang="en-US"/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</a:pPr>
            <a:endParaRPr lang="en-US"/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</a:pPr>
            <a:endParaRPr lang="en-US"/>
          </a:p>
        </p:txBody>
      </p:sp>
      <p:sp>
        <p:nvSpPr>
          <p:cNvPr id="4099" name="Title 2"/>
          <p:cNvSpPr>
            <a:spLocks/>
          </p:cNvSpPr>
          <p:nvPr/>
        </p:nvSpPr>
        <p:spPr bwMode="auto">
          <a:xfrm>
            <a:off x="177800" y="0"/>
            <a:ext cx="56642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en-US" sz="260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4500" y="1130300"/>
            <a:ext cx="8229600" cy="52451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800" dirty="0">
              <a:latin typeface="+mn-lt"/>
              <a:ea typeface="ＭＳ Ｐゴシック" pitchFamily="-108" charset="-128"/>
              <a:cs typeface="ＭＳ Ｐゴシック" pitchFamily="-108" charset="-128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latin typeface="+mn-lt"/>
              <a:ea typeface="ＭＳ Ｐゴシック" pitchFamily="-108" charset="-128"/>
              <a:cs typeface="ＭＳ Ｐゴシック" pitchFamily="-108" charset="-128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latin typeface="+mn-lt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4101" name="Title 2"/>
          <p:cNvSpPr>
            <a:spLocks/>
          </p:cNvSpPr>
          <p:nvPr/>
        </p:nvSpPr>
        <p:spPr bwMode="auto">
          <a:xfrm>
            <a:off x="330200" y="38100"/>
            <a:ext cx="56642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800" dirty="0" smtClean="0">
                <a:solidFill>
                  <a:schemeClr val="bg1"/>
                </a:solidFill>
              </a:rPr>
              <a:t>Website content certification and marketing plans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762000" y="1895475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/>
              <a:t>Starting this summer, as part of the Project Review Team process, all sites will be required to submit a marketing communications plan.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/>
              <a:t>The goal is to ensure as new EERE websites are created, there’s an accompanying strategy outlining how new Web products are promoted.</a:t>
            </a:r>
          </a:p>
          <a:p>
            <a:pPr marL="800100" lvl="1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2400" dirty="0" smtClean="0"/>
              <a:t>Examples include widgets, blog and Facebook posts, GovDelivery notifications, cross-posting on other EERE websites, etc.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Implementation details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dirty="0" smtClean="0"/>
              <a:t>and a sample plan 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will be provided via the Communication Standards website and blog.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Official Use Only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609600" y="1743075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762000" y="1895475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/>
              <a:t>Please do not post anything on EERE websites that is "For Official Use Only" or "Proprietary."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/>
              <a:t>There are some documents with this language currently on the EERE site.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/>
              <a:t>In the next week, we’ll be contacting you if "For Official Use Only" or "Proprietary” content exists on your sites.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Events Archive: Fuel </a:t>
            </a:r>
            <a:r>
              <a:rPr lang="fr-FR" dirty="0" err="1" smtClean="0"/>
              <a:t>Cell</a:t>
            </a:r>
            <a:r>
              <a:rPr lang="fr-FR" dirty="0" smtClean="0"/>
              <a:t> Technologies</a:t>
            </a:r>
            <a:endParaRPr lang="en-US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023" y="1508110"/>
            <a:ext cx="8862743" cy="448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Upcoming EERE Intranet Redesign Outreach Activities </a:t>
            </a:r>
            <a:endParaRPr lang="en-US" sz="24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609600" y="1743075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888" y="1452031"/>
            <a:ext cx="8229600" cy="4757553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lnSpcReduction="10000"/>
          </a:bodyPr>
          <a:lstStyle/>
          <a:p>
            <a:r>
              <a:rPr lang="en-US" sz="1600" b="1" dirty="0"/>
              <a:t>May 13-17: 	</a:t>
            </a:r>
            <a:r>
              <a:rPr lang="en-US" sz="1600" b="1" dirty="0" smtClean="0"/>
              <a:t>E-mail </a:t>
            </a:r>
            <a:r>
              <a:rPr lang="en-US" sz="1600" b="1" dirty="0"/>
              <a:t>EERE &amp; ask for volunteers to participate in (1) online survey </a:t>
            </a:r>
            <a:r>
              <a:rPr lang="en-US" sz="1600" b="1" dirty="0" smtClean="0"/>
              <a:t>			&amp; </a:t>
            </a:r>
            <a:r>
              <a:rPr lang="en-US" sz="1600" b="1" dirty="0"/>
              <a:t>(2) one-one-one interviews (limited to @10 </a:t>
            </a:r>
            <a:r>
              <a:rPr lang="en-US" sz="1600" b="1" dirty="0" smtClean="0"/>
              <a:t>TD interviews</a:t>
            </a:r>
            <a:r>
              <a:rPr lang="en-US" sz="1600" b="1" dirty="0"/>
              <a:t>)  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May </a:t>
            </a:r>
            <a:r>
              <a:rPr lang="en-US" sz="1600" b="1" dirty="0"/>
              <a:t>23:  </a:t>
            </a:r>
            <a:r>
              <a:rPr lang="en-US" sz="1600" b="1" dirty="0" smtClean="0"/>
              <a:t>		Begin </a:t>
            </a:r>
            <a:r>
              <a:rPr lang="en-US" sz="1600" b="1" dirty="0"/>
              <a:t>promoting intranet redesign through desktop </a:t>
            </a:r>
            <a:r>
              <a:rPr lang="en-US" sz="1600" b="1" dirty="0" smtClean="0"/>
              <a:t>						screensaver</a:t>
            </a:r>
            <a:endParaRPr lang="en-US" sz="1600" b="1" dirty="0"/>
          </a:p>
          <a:p>
            <a:endParaRPr lang="en-US" sz="1600" b="1" dirty="0" smtClean="0"/>
          </a:p>
          <a:p>
            <a:r>
              <a:rPr lang="en-US" sz="1600" b="1" dirty="0" smtClean="0"/>
              <a:t>May </a:t>
            </a:r>
            <a:r>
              <a:rPr lang="en-US" sz="1600" b="1" dirty="0"/>
              <a:t>23-27: </a:t>
            </a:r>
            <a:r>
              <a:rPr lang="en-US" sz="1600" b="1" dirty="0" smtClean="0"/>
              <a:t>	E-mail </a:t>
            </a:r>
            <a:r>
              <a:rPr lang="en-US" sz="1600" b="1" dirty="0"/>
              <a:t>EERE &amp; ask for volunteers to participate in intranet usability </a:t>
            </a:r>
            <a:r>
              <a:rPr lang="en-US" sz="1600" b="1" dirty="0" smtClean="0"/>
              <a:t>			testing </a:t>
            </a:r>
            <a:r>
              <a:rPr lang="en-US" sz="1600" b="1" dirty="0"/>
              <a:t>– card sort  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May 30-Jun 3:	Conduct </a:t>
            </a:r>
            <a:r>
              <a:rPr lang="en-US" sz="1600" b="1" dirty="0"/>
              <a:t>usability testing round one – card sort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June </a:t>
            </a:r>
            <a:r>
              <a:rPr lang="en-US" sz="1600" b="1" dirty="0"/>
              <a:t>6:  </a:t>
            </a:r>
            <a:r>
              <a:rPr lang="en-US" sz="1600" b="1" dirty="0" smtClean="0"/>
              <a:t>		E-mail </a:t>
            </a:r>
            <a:r>
              <a:rPr lang="en-US" sz="1600" b="1" dirty="0"/>
              <a:t>EERE &amp; ask for new intranet name ideas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June </a:t>
            </a:r>
            <a:r>
              <a:rPr lang="en-US" sz="1600" b="1" dirty="0"/>
              <a:t>13: </a:t>
            </a:r>
            <a:r>
              <a:rPr lang="en-US" sz="1600" b="1" dirty="0" smtClean="0"/>
              <a:t>		E-mail </a:t>
            </a:r>
            <a:r>
              <a:rPr lang="en-US" sz="1600" b="1" dirty="0"/>
              <a:t>EERE &amp; ask for volunteers to participate in intranet usability </a:t>
            </a:r>
            <a:r>
              <a:rPr lang="en-US" sz="1600" b="1" dirty="0" smtClean="0"/>
              <a:t>			testing </a:t>
            </a:r>
            <a:r>
              <a:rPr lang="en-US" sz="1600" b="1" dirty="0"/>
              <a:t>– tree jack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June </a:t>
            </a:r>
            <a:r>
              <a:rPr lang="en-US" sz="1600" b="1" dirty="0"/>
              <a:t>20-24: </a:t>
            </a:r>
            <a:r>
              <a:rPr lang="en-US" sz="1600" b="1" dirty="0" smtClean="0"/>
              <a:t>	Conduct </a:t>
            </a:r>
            <a:r>
              <a:rPr lang="en-US" sz="1600" b="1" dirty="0"/>
              <a:t>usability testing, round 2 – tree jack/information </a:t>
            </a:r>
            <a:r>
              <a:rPr lang="en-US" sz="1600" b="1" dirty="0" smtClean="0"/>
              <a:t>					architecture </a:t>
            </a:r>
            <a:r>
              <a:rPr lang="en-US" sz="1600" b="1" dirty="0"/>
              <a:t>validation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June </a:t>
            </a:r>
            <a:r>
              <a:rPr lang="en-US" sz="1600" b="1" dirty="0"/>
              <a:t>1:  </a:t>
            </a:r>
            <a:r>
              <a:rPr lang="en-US" sz="1600" b="1" dirty="0" smtClean="0"/>
              <a:t>		Begin </a:t>
            </a:r>
            <a:r>
              <a:rPr lang="en-US" sz="1600" b="1" dirty="0"/>
              <a:t>putting OIBMS content on new intranet site (pilot site)</a:t>
            </a:r>
          </a:p>
          <a:p>
            <a:pPr lvl="0" fontAlgn="auto">
              <a:spcBef>
                <a:spcPct val="20000"/>
              </a:spcBef>
              <a:spcAft>
                <a:spcPts val="600"/>
              </a:spcAft>
            </a:pPr>
            <a:endParaRPr lang="en-US" sz="1400" dirty="0" smtClean="0">
              <a:solidFill>
                <a:schemeClr val="tx2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hlinkClick r:id="rId2"/>
              </a:rPr>
              <a:t>Copyright 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Here you'll find the requirements for acquiring permission to use materials that are under copyright. Copyright is a property right whereby authors obtain, for a limited time, certain exclusive rights to their works. This includes:</a:t>
            </a:r>
          </a:p>
          <a:p>
            <a:r>
              <a:rPr lang="en-US" dirty="0" smtClean="0"/>
              <a:t>Content coded in HTML on the page</a:t>
            </a:r>
          </a:p>
          <a:p>
            <a:r>
              <a:rPr lang="en-US" dirty="0" smtClean="0"/>
              <a:t>PDFs or other downloadable files posted on the site, such as presentations, from organizations and companies not funded by DOE</a:t>
            </a:r>
          </a:p>
          <a:p>
            <a:r>
              <a:rPr lang="en-US" dirty="0" smtClean="0"/>
              <a:t>Images and photos.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Standards Tip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Next meeting: June 16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Around the Room  (15 min) – Drew </a:t>
            </a:r>
            <a:endParaRPr lang="en-US" sz="1800" dirty="0" smtClean="0"/>
          </a:p>
          <a:p>
            <a:pPr lvl="0"/>
            <a:r>
              <a:rPr lang="en-US" dirty="0" smtClean="0"/>
              <a:t>Clean Cities Mobile Tools (10 min) – Trish  </a:t>
            </a:r>
          </a:p>
          <a:p>
            <a:pPr lvl="0"/>
            <a:r>
              <a:rPr lang="en-US" dirty="0" smtClean="0"/>
              <a:t>Website content certification and marketing plans (15 min) – Drew </a:t>
            </a:r>
          </a:p>
          <a:p>
            <a:pPr lvl="0"/>
            <a:r>
              <a:rPr lang="en-US" dirty="0" smtClean="0"/>
              <a:t>Official Use Only (5 min) – Drew </a:t>
            </a:r>
          </a:p>
          <a:p>
            <a:pPr lvl="0"/>
            <a:r>
              <a:rPr lang="en-US" dirty="0" smtClean="0"/>
              <a:t>Events Archive: Fuel Cell Technologies (10 min) – Michelle</a:t>
            </a:r>
          </a:p>
          <a:p>
            <a:pPr lvl="0"/>
            <a:r>
              <a:rPr lang="en-US" dirty="0" smtClean="0"/>
              <a:t>EERE Intranet (5 min</a:t>
            </a:r>
            <a:r>
              <a:rPr lang="en-US" smtClean="0"/>
              <a:t>) – Lou </a:t>
            </a:r>
            <a:endParaRPr lang="en-US" dirty="0" smtClean="0"/>
          </a:p>
          <a:p>
            <a:pPr lvl="0"/>
            <a:r>
              <a:rPr lang="en-US" dirty="0" smtClean="0"/>
              <a:t>Standards Tip (5 min) – Elizabeth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43125"/>
            <a:ext cx="8229600" cy="43243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smtClean="0"/>
              <a:t>Clean Cities Mobile</a:t>
            </a:r>
          </a:p>
          <a:p>
            <a:pPr algn="ctr">
              <a:buNone/>
            </a:pPr>
            <a:endParaRPr lang="en-US" sz="3600" dirty="0" smtClean="0"/>
          </a:p>
          <a:p>
            <a:pPr algn="ctr">
              <a:buNone/>
            </a:pPr>
            <a:endParaRPr lang="en-US" sz="3600" dirty="0" smtClean="0"/>
          </a:p>
          <a:p>
            <a:pPr algn="ctr">
              <a:buNone/>
            </a:pPr>
            <a:r>
              <a:rPr lang="en-US" sz="1800" dirty="0" smtClean="0"/>
              <a:t>Trish Cozart</a:t>
            </a:r>
          </a:p>
          <a:p>
            <a:pPr algn="ctr">
              <a:buNone/>
            </a:pPr>
            <a:r>
              <a:rPr lang="en-US" sz="1800" dirty="0" smtClean="0"/>
              <a:t>Clean Cities and AFDC Web Manager</a:t>
            </a:r>
          </a:p>
          <a:p>
            <a:pPr algn="ctr">
              <a:buNone/>
            </a:pPr>
            <a:r>
              <a:rPr lang="en-US" sz="1800" dirty="0" smtClean="0"/>
              <a:t>NREL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AFDC Mobile Tools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Mobile</a:t>
            </a:r>
            <a:endParaRPr lang="en-US" dirty="0"/>
          </a:p>
        </p:txBody>
      </p:sp>
      <p:pic>
        <p:nvPicPr>
          <p:cNvPr id="4" name="Picture 3" descr="ev-station-locator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1447800"/>
            <a:ext cx="6781800" cy="4523472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station-locator-evs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1295400"/>
            <a:ext cx="6196012" cy="493117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4150" y="3289300"/>
            <a:ext cx="11557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38125" y="-9525"/>
            <a:ext cx="96202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Mobile Web</a:t>
            </a:r>
          </a:p>
          <a:p>
            <a:pPr lvl="1"/>
            <a:r>
              <a:rPr lang="en-US" dirty="0" smtClean="0"/>
              <a:t>Simple Web Design (HTML)</a:t>
            </a:r>
          </a:p>
          <a:p>
            <a:pPr lvl="1"/>
            <a:r>
              <a:rPr lang="en-US" dirty="0" smtClean="0"/>
              <a:t>Responsive Web Design</a:t>
            </a:r>
          </a:p>
          <a:p>
            <a:pPr lvl="1"/>
            <a:r>
              <a:rPr lang="en-US" dirty="0" smtClean="0"/>
              <a:t>Fancy Web App Design (HTML5, Java)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Native App (iPhone, Android)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47625"/>
            <a:ext cx="5664200" cy="901700"/>
          </a:xfrm>
        </p:spPr>
        <p:txBody>
          <a:bodyPr/>
          <a:lstStyle/>
          <a:p>
            <a:r>
              <a:rPr lang="en-US" dirty="0" err="1" smtClean="0"/>
              <a:t>Eeny</a:t>
            </a:r>
            <a:r>
              <a:rPr lang="en-US" dirty="0" smtClean="0"/>
              <a:t>, </a:t>
            </a:r>
            <a:r>
              <a:rPr lang="en-US" dirty="0" err="1" smtClean="0"/>
              <a:t>Meeny</a:t>
            </a:r>
            <a:r>
              <a:rPr lang="en-US" dirty="0" smtClean="0"/>
              <a:t>, </a:t>
            </a:r>
            <a:r>
              <a:rPr lang="en-US" dirty="0" err="1" smtClean="0"/>
              <a:t>Miny</a:t>
            </a:r>
            <a:r>
              <a:rPr lang="en-US" dirty="0" smtClean="0"/>
              <a:t>, Moe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676400"/>
            <a:ext cx="2505666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54016113"/>
              </p:ext>
            </p:extLst>
          </p:nvPr>
        </p:nvGraphicFramePr>
        <p:xfrm>
          <a:off x="228600" y="228600"/>
          <a:ext cx="86868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62075" y="6219825"/>
            <a:ext cx="6477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Handset Share</a:t>
            </a:r>
            <a:r>
              <a:rPr lang="en-US" sz="9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:</a:t>
            </a:r>
            <a:r>
              <a:rPr lang="en-US" sz="900" dirty="0">
                <a:solidFill>
                  <a:schemeClr val="tx2">
                    <a:lumMod val="65000"/>
                    <a:lumOff val="35000"/>
                  </a:schemeClr>
                </a:solidFill>
                <a:cs typeface="Arial" pitchFamily="34" charset="0"/>
              </a:rPr>
              <a:t> Gartner Q1 2010: Market </a:t>
            </a:r>
            <a:r>
              <a:rPr lang="en-US" sz="900" dirty="0" smtClean="0">
                <a:solidFill>
                  <a:schemeClr val="tx2">
                    <a:lumMod val="65000"/>
                    <a:lumOff val="35000"/>
                  </a:schemeClr>
                </a:solidFill>
                <a:cs typeface="Arial" pitchFamily="34" charset="0"/>
              </a:rPr>
              <a:t>Share</a:t>
            </a:r>
          </a:p>
          <a:p>
            <a:pPr algn="ctr"/>
            <a:r>
              <a:rPr lang="en-US" sz="900" b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Web</a:t>
            </a:r>
            <a:r>
              <a:rPr lang="en-US" sz="9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/</a:t>
            </a:r>
            <a:r>
              <a:rPr lang="en-US" sz="900" b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App Usage:</a:t>
            </a:r>
            <a:r>
              <a:rPr lang="en-US" sz="900" dirty="0" smtClean="0">
                <a:solidFill>
                  <a:schemeClr val="tx2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sz="900" dirty="0" err="1">
                <a:solidFill>
                  <a:schemeClr val="tx2">
                    <a:lumMod val="65000"/>
                    <a:lumOff val="35000"/>
                  </a:schemeClr>
                </a:solidFill>
                <a:cs typeface="Arial" pitchFamily="34" charset="0"/>
              </a:rPr>
              <a:t>AdMob</a:t>
            </a:r>
            <a:r>
              <a:rPr lang="en-US" sz="900" dirty="0">
                <a:solidFill>
                  <a:schemeClr val="tx2">
                    <a:lumMod val="65000"/>
                    <a:lumOff val="35000"/>
                  </a:schemeClr>
                </a:solidFill>
                <a:cs typeface="Arial" pitchFamily="34" charset="0"/>
              </a:rPr>
              <a:t> Operating System Share, May </a:t>
            </a:r>
            <a:r>
              <a:rPr lang="en-US" sz="900" dirty="0" smtClean="0">
                <a:solidFill>
                  <a:schemeClr val="tx2">
                    <a:lumMod val="65000"/>
                    <a:lumOff val="35000"/>
                  </a:schemeClr>
                </a:solidFill>
                <a:cs typeface="Arial" pitchFamily="34" charset="0"/>
              </a:rPr>
              <a:t>2010</a:t>
            </a:r>
          </a:p>
        </p:txBody>
      </p:sp>
    </p:spTree>
    <p:extLst>
      <p:ext uri="{BB962C8B-B14F-4D97-AF65-F5344CB8AC3E}">
        <p14:creationId xmlns="" xmlns:p14="http://schemas.microsoft.com/office/powerpoint/2010/main" val="2965900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sa-alt-fuel-mock-up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2524" y="1052022"/>
            <a:ext cx="6453057" cy="4262928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250"/>
            <a:ext cx="8229600" cy="914400"/>
          </a:xfrm>
        </p:spPr>
        <p:txBody>
          <a:bodyPr/>
          <a:lstStyle/>
          <a:p>
            <a:r>
              <a:rPr lang="en-US" dirty="0" smtClean="0"/>
              <a:t>Don’t Worry, Be </a:t>
            </a:r>
            <a:r>
              <a:rPr lang="en-US" dirty="0"/>
              <a:t>A</a:t>
            </a:r>
            <a:r>
              <a:rPr lang="en-US" dirty="0" smtClean="0"/>
              <a:t>ppy.</a:t>
            </a:r>
            <a:endParaRPr lang="en-US" dirty="0"/>
          </a:p>
        </p:txBody>
      </p:sp>
      <p:pic>
        <p:nvPicPr>
          <p:cNvPr id="5" name="Picture 4" descr="mobile-q1fy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066800" y="5095875"/>
            <a:ext cx="10210800" cy="1524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49" y="2708828"/>
            <a:ext cx="3200399" cy="1967947"/>
          </a:xfrm>
          <a:prstGeom prst="rect">
            <a:avLst/>
          </a:prstGeom>
          <a:noFill/>
          <a:ln w="9525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Fuel Economy</a:t>
            </a:r>
            <a:endParaRPr lang="en-US" dirty="0"/>
          </a:p>
        </p:txBody>
      </p:sp>
      <p:pic>
        <p:nvPicPr>
          <p:cNvPr id="4" name="Content Placeholder 3" descr="QRCod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0925" y="2657475"/>
            <a:ext cx="4800600" cy="2133602"/>
          </a:xfrm>
          <a:prstGeom prst="rect">
            <a:avLst/>
          </a:prstGeom>
        </p:spPr>
      </p:pic>
      <p:pic>
        <p:nvPicPr>
          <p:cNvPr id="6" name="Picture 5" descr="femobi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8675" y="1895475"/>
            <a:ext cx="2251367" cy="3662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ere_template_blue">
  <a:themeElements>
    <a:clrScheme name="~~~ EERE Colors ~~~">
      <a:dk1>
        <a:srgbClr val="50565C"/>
      </a:dk1>
      <a:lt1>
        <a:sysClr val="window" lastClr="FFFFFF"/>
      </a:lt1>
      <a:dk2>
        <a:srgbClr val="6A737B"/>
      </a:dk2>
      <a:lt2>
        <a:srgbClr val="EEECE1"/>
      </a:lt2>
      <a:accent1>
        <a:srgbClr val="7AC143"/>
      </a:accent1>
      <a:accent2>
        <a:srgbClr val="FFD200"/>
      </a:accent2>
      <a:accent3>
        <a:srgbClr val="00A4E4"/>
      </a:accent3>
      <a:accent4>
        <a:srgbClr val="006892"/>
      </a:accent4>
      <a:accent5>
        <a:srgbClr val="00853F"/>
      </a:accent5>
      <a:accent6>
        <a:srgbClr val="F58025"/>
      </a:accent6>
      <a:hlink>
        <a:srgbClr val="006892"/>
      </a:hlink>
      <a:folHlink>
        <a:srgbClr val="6A73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 fontScale="85000" lnSpcReduction="10000"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2323" b="1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 Narrow"/>
            <a:ea typeface="+mn-ea"/>
            <a:cs typeface="Arial Narrow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</TotalTime>
  <Words>568</Words>
  <Application>Microsoft Office PowerPoint</Application>
  <PresentationFormat>On-screen Show (4:3)</PresentationFormat>
  <Paragraphs>111</Paragraphs>
  <Slides>19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eere_template_blue</vt:lpstr>
      <vt:lpstr>EERE Web Coordinators</vt:lpstr>
      <vt:lpstr>Agenda</vt:lpstr>
      <vt:lpstr>AFDC Mobile Tools</vt:lpstr>
      <vt:lpstr>Going Mobile</vt:lpstr>
      <vt:lpstr>Slide 5</vt:lpstr>
      <vt:lpstr>Eeny, Meeny, Miny, Moe</vt:lpstr>
      <vt:lpstr>Slide 7</vt:lpstr>
      <vt:lpstr>Don’t Worry, Be Appy.</vt:lpstr>
      <vt:lpstr>Fuel Economy</vt:lpstr>
      <vt:lpstr>Data and Content</vt:lpstr>
      <vt:lpstr>Come and Get It!</vt:lpstr>
      <vt:lpstr>It’s Go Time</vt:lpstr>
      <vt:lpstr>Slide 13</vt:lpstr>
      <vt:lpstr>Slide 14</vt:lpstr>
      <vt:lpstr>Official Use Only</vt:lpstr>
      <vt:lpstr>Events Archive: Fuel Cell Technologies</vt:lpstr>
      <vt:lpstr>Upcoming EERE Intranet Redesign Outreach Activities </vt:lpstr>
      <vt:lpstr>Communication Standards Tip</vt:lpstr>
      <vt:lpstr>Wrap Up</vt:lpstr>
    </vt:vector>
  </TitlesOfParts>
  <Company>NREL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EERE Web Coordinators Meeting: May 19, 2011</dc:title>
  <dc:subject>Presentation slides from the May 19, 2011 Web Coordinator Meeting. Topics include an overview of Clean Cities' mobile tools, the upcoming requirement for content certification dates and marketing plans, a reminder to check for Official Use Only content, an overview of the new ability to archive events, and an update on the EERE Intranet.</dc:subject>
  <dc:creator/>
  <cp:lastModifiedBy>espencer</cp:lastModifiedBy>
  <cp:revision>41</cp:revision>
  <dcterms:created xsi:type="dcterms:W3CDTF">2011-01-18T20:50:18Z</dcterms:created>
  <dcterms:modified xsi:type="dcterms:W3CDTF">2011-05-24T20:11:29Z</dcterms:modified>
</cp:coreProperties>
</file>