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335" r:id="rId4"/>
    <p:sldId id="336" r:id="rId5"/>
    <p:sldId id="337" r:id="rId6"/>
    <p:sldId id="338" r:id="rId7"/>
    <p:sldId id="339" r:id="rId8"/>
    <p:sldId id="340" r:id="rId9"/>
    <p:sldId id="341" r:id="rId10"/>
    <p:sldId id="342" r:id="rId11"/>
    <p:sldId id="325" r:id="rId12"/>
    <p:sldId id="326" r:id="rId13"/>
    <p:sldId id="327" r:id="rId14"/>
    <p:sldId id="328" r:id="rId15"/>
    <p:sldId id="329" r:id="rId16"/>
    <p:sldId id="330" r:id="rId17"/>
    <p:sldId id="331" r:id="rId18"/>
    <p:sldId id="332" r:id="rId19"/>
    <p:sldId id="333" r:id="rId20"/>
    <p:sldId id="334" r:id="rId21"/>
    <p:sldId id="316" r:id="rId22"/>
    <p:sldId id="259"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5732" autoAdjust="0"/>
  </p:normalViewPr>
  <p:slideViewPr>
    <p:cSldViewPr snapToGrid="0">
      <p:cViewPr>
        <p:scale>
          <a:sx n="80" d="100"/>
          <a:sy n="80" d="100"/>
        </p:scale>
        <p:origin x="-444" y="-78"/>
      </p:cViewPr>
      <p:guideLst>
        <p:guide orient="horz" pos="2160"/>
        <p:guide pos="2880"/>
      </p:guideLst>
    </p:cSldViewPr>
  </p:slideViewPr>
  <p:outlineViewPr>
    <p:cViewPr>
      <p:scale>
        <a:sx n="33" d="100"/>
        <a:sy n="33" d="100"/>
      </p:scale>
      <p:origin x="0" y="3876"/>
    </p:cViewPr>
  </p:outlineViewPr>
  <p:notesTextViewPr>
    <p:cViewPr>
      <p:scale>
        <a:sx n="100" d="100"/>
        <a:sy n="100" d="100"/>
      </p:scale>
      <p:origin x="0" y="0"/>
    </p:cViewPr>
  </p:notesTextViewPr>
  <p:notesViewPr>
    <p:cSldViewPr snapToGrid="0">
      <p:cViewPr varScale="1">
        <p:scale>
          <a:sx n="99" d="100"/>
          <a:sy n="99" d="100"/>
        </p:scale>
        <p:origin x="-282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98C1793-0A9C-4271-AA5F-79C86A69904D}" type="datetimeFigureOut">
              <a:rPr lang="en-US"/>
              <a:pPr>
                <a:defRPr/>
              </a:pPr>
              <a:t>12/15/2011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B77093-E924-4881-BCCC-E2B18E7FA32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829457-2FCD-4939-9C80-6B265037674C}" type="datetimeFigureOut">
              <a:rPr lang="en-US"/>
              <a:pPr>
                <a:defRPr/>
              </a:pPr>
              <a:t>12/15/2011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ECF18E5-47FD-4307-8A55-7DAF44BCFB8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ere.energy.gov/"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1.eere.energy.gov/building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0982" tIns="45491" rIns="90982" bIns="45491" anchor="b"/>
          <a:lstStyle/>
          <a:p>
            <a:pPr algn="r" defTabSz="865188"/>
            <a:fld id="{16E9216F-4231-4B2B-B380-2CADB7F1DD7D}" type="slidenum">
              <a:rPr lang="en-US" sz="1200">
                <a:ea typeface="ＭＳ Ｐゴシック"/>
                <a:cs typeface="ＭＳ Ｐゴシック"/>
              </a:rPr>
              <a:pPr algn="r" defTabSz="865188"/>
              <a:t>4</a:t>
            </a:fld>
            <a:endParaRPr lang="en-US" sz="1200">
              <a:ea typeface="ＭＳ Ｐゴシック"/>
              <a:cs typeface="ＭＳ Ｐゴシック"/>
            </a:endParaRPr>
          </a:p>
        </p:txBody>
      </p:sp>
      <p:sp>
        <p:nvSpPr>
          <p:cNvPr id="40963"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p:spPr>
      </p:sp>
      <p:sp>
        <p:nvSpPr>
          <p:cNvPr id="40964" name="Rectangle 3"/>
          <p:cNvSpPr>
            <a:spLocks noGrp="1" noChangeArrowheads="1"/>
          </p:cNvSpPr>
          <p:nvPr>
            <p:ph type="body" idx="1"/>
          </p:nvPr>
        </p:nvSpPr>
        <p:spPr bwMode="auto">
          <a:xfrm>
            <a:off x="685800" y="4343400"/>
            <a:ext cx="5486400" cy="4116388"/>
          </a:xfrm>
          <a:noFill/>
        </p:spPr>
        <p:txBody>
          <a:bodyPr wrap="square" lIns="90982" tIns="45491" rIns="90982" bIns="45491" numCol="1" anchor="t" anchorCtr="0" compatLnSpc="1">
            <a:prstTxWarp prst="textNoShape">
              <a:avLst/>
            </a:prstTxWarp>
          </a:bodyPr>
          <a:lstStyle/>
          <a:p>
            <a:pPr defTabSz="914400" eaLnBrk="1" hangingPunct="1"/>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78CC0F6A-06D6-4B60-BC7D-61E4E0813BE2}" type="slidenum">
              <a:rPr lang="en-US" smtClean="0"/>
              <a:pPr>
                <a:defRPr/>
              </a:pPr>
              <a:t>18</a:t>
            </a:fld>
            <a:endParaRPr lang="en-US" dirty="0"/>
          </a:p>
        </p:txBody>
      </p:sp>
      <p:sp>
        <p:nvSpPr>
          <p:cNvPr id="29699" name="Notes Placeholder 4"/>
          <p:cNvSpPr>
            <a:spLocks noGrp="1"/>
          </p:cNvSpPr>
          <p:nvPr/>
        </p:nvSpPr>
        <p:spPr bwMode="auto">
          <a:xfrm>
            <a:off x="685800" y="4343400"/>
            <a:ext cx="5486400" cy="4114800"/>
          </a:xfrm>
          <a:prstGeom prst="rect">
            <a:avLst/>
          </a:prstGeom>
          <a:noFill/>
          <a:ln w="9525">
            <a:noFill/>
            <a:miter lim="800000"/>
            <a:headEnd/>
            <a:tailEnd/>
          </a:ln>
        </p:spPr>
        <p:txBody>
          <a:bodyPr/>
          <a:lstStyle/>
          <a:p>
            <a:pPr eaLnBrk="0" hangingPunct="0">
              <a:spcBef>
                <a:spcPct val="30000"/>
              </a:spcBef>
            </a:pPr>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931988" y="628650"/>
            <a:ext cx="2590800" cy="1943100"/>
          </a:xfrm>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E1BCB263-76C6-4169-A85D-90DD78042031}" type="slidenum">
              <a:rPr lang="en-US" smtClean="0"/>
              <a:pPr>
                <a:defRPr/>
              </a:pPr>
              <a:t>19</a:t>
            </a:fld>
            <a:endParaRPr lang="en-US" dirty="0"/>
          </a:p>
        </p:txBody>
      </p:sp>
      <p:sp>
        <p:nvSpPr>
          <p:cNvPr id="31747" name="Notes Placeholder 4"/>
          <p:cNvSpPr>
            <a:spLocks noGrp="1"/>
          </p:cNvSpPr>
          <p:nvPr/>
        </p:nvSpPr>
        <p:spPr bwMode="auto">
          <a:xfrm>
            <a:off x="685800" y="4343400"/>
            <a:ext cx="5486400" cy="4114800"/>
          </a:xfrm>
          <a:prstGeom prst="rect">
            <a:avLst/>
          </a:prstGeom>
          <a:noFill/>
          <a:ln w="9525">
            <a:noFill/>
            <a:miter lim="800000"/>
            <a:headEnd/>
            <a:tailEnd/>
          </a:ln>
        </p:spPr>
        <p:txBody>
          <a:bodyPr/>
          <a:lstStyle/>
          <a:p>
            <a:pPr eaLnBrk="0" hangingPunct="0">
              <a:spcBef>
                <a:spcPct val="30000"/>
              </a:spcBef>
            </a:pPr>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4EE7E4F2-6AE9-4073-A74E-AD1619CDF9C1}" type="slidenum">
              <a:rPr lang="en-US" smtClean="0"/>
              <a:pPr>
                <a:defRPr/>
              </a:pPr>
              <a:t>20</a:t>
            </a:fld>
            <a:endParaRPr lang="en-US" dirty="0"/>
          </a:p>
        </p:txBody>
      </p:sp>
      <p:sp>
        <p:nvSpPr>
          <p:cNvPr id="33795" name="Notes Placeholder 4"/>
          <p:cNvSpPr>
            <a:spLocks noGrp="1"/>
          </p:cNvSpPr>
          <p:nvPr/>
        </p:nvSpPr>
        <p:spPr bwMode="auto">
          <a:xfrm>
            <a:off x="685800" y="4343400"/>
            <a:ext cx="5486400" cy="4114800"/>
          </a:xfrm>
          <a:prstGeom prst="rect">
            <a:avLst/>
          </a:prstGeom>
          <a:noFill/>
          <a:ln w="9525">
            <a:noFill/>
            <a:miter lim="800000"/>
            <a:headEnd/>
            <a:tailEnd/>
          </a:ln>
        </p:spPr>
        <p:txBody>
          <a:bodyPr/>
          <a:lstStyle/>
          <a:p>
            <a:pPr eaLnBrk="0" hangingPunct="0">
              <a:spcBef>
                <a:spcPct val="30000"/>
              </a:spcBef>
            </a:pPr>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4588" y="684213"/>
            <a:ext cx="4572000" cy="3429000"/>
          </a:xfrm>
          <a:noFill/>
          <a:ln>
            <a:solidFill>
              <a:srgbClr val="000000"/>
            </a:solidFill>
            <a:miter lim="800000"/>
            <a:headEnd/>
            <a:tailEnd/>
          </a:ln>
        </p:spPr>
      </p:sp>
      <p:sp>
        <p:nvSpPr>
          <p:cNvPr id="3" name="Notes Placeholder 2"/>
          <p:cNvSpPr>
            <a:spLocks noGrp="1"/>
          </p:cNvSpPr>
          <p:nvPr>
            <p:ph type="body" idx="1"/>
          </p:nvPr>
        </p:nvSpPr>
        <p:spPr bwMode="auto">
          <a:xfrm>
            <a:off x="685800" y="4343400"/>
            <a:ext cx="5486400" cy="4116388"/>
          </a:xfrm>
          <a:noFill/>
        </p:spPr>
        <p:txBody>
          <a:bodyPr wrap="square" lIns="90982" tIns="45491" rIns="90982" bIns="45491" numCol="1" anchor="t" anchorCtr="0" compatLnSpc="1">
            <a:prstTxWarp prst="textNoShape">
              <a:avLst/>
            </a:prstTxWarp>
          </a:bodyPr>
          <a:lstStyle/>
          <a:p>
            <a:pPr defTabSz="914400" eaLnBrk="1" hangingPunct="1"/>
            <a:r>
              <a:rPr lang="en-US" smtClean="0"/>
              <a:t>Our focus  - audience driven</a:t>
            </a:r>
          </a:p>
          <a:p>
            <a:pPr defTabSz="914400" eaLnBrk="1" hangingPunct="1"/>
            <a:r>
              <a:rPr lang="en-US" smtClean="0"/>
              <a:t>Drives our approach and how we measure success for the integration </a:t>
            </a:r>
          </a:p>
          <a:p>
            <a:pPr defTabSz="914400" eaLnBrk="1" hangingPunct="1">
              <a:buSzPct val="99000"/>
              <a:buFontTx/>
              <a:buAutoNum type="arabicPeriod"/>
            </a:pPr>
            <a:endParaRPr lang="en-US" smtClean="0">
              <a:ea typeface="ＭＳ Ｐゴシック"/>
              <a:cs typeface="ＭＳ Ｐゴシック"/>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4588" y="684213"/>
            <a:ext cx="4572000" cy="3429000"/>
          </a:xfrm>
          <a:noFill/>
          <a:ln>
            <a:solidFill>
              <a:srgbClr val="000000"/>
            </a:solidFill>
            <a:miter lim="800000"/>
            <a:headEnd/>
            <a:tailEnd/>
          </a:ln>
        </p:spPr>
      </p:sp>
      <p:sp>
        <p:nvSpPr>
          <p:cNvPr id="45059" name="Notes Placeholder 2"/>
          <p:cNvSpPr>
            <a:spLocks noGrp="1"/>
          </p:cNvSpPr>
          <p:nvPr>
            <p:ph type="body" idx="1"/>
          </p:nvPr>
        </p:nvSpPr>
        <p:spPr bwMode="auto">
          <a:xfrm>
            <a:off x="685800" y="4343400"/>
            <a:ext cx="5486400" cy="4116388"/>
          </a:xfrm>
          <a:noFill/>
        </p:spPr>
        <p:txBody>
          <a:bodyPr wrap="square" lIns="90982" tIns="45491" rIns="90982" bIns="45491" numCol="1" anchor="t" anchorCtr="0" compatLnSpc="1">
            <a:prstTxWarp prst="textNoShape">
              <a:avLst/>
            </a:prstTxWarp>
          </a:bodyPr>
          <a:lstStyle/>
          <a:p>
            <a:pPr defTabSz="914400" eaLnBrk="1" hangingPunct="1"/>
            <a:endParaRPr lang="en-US" smtClean="0"/>
          </a:p>
        </p:txBody>
      </p:sp>
      <p:sp>
        <p:nvSpPr>
          <p:cNvPr id="45060" name="Slide Number Placeholder 3"/>
          <p:cNvSpPr txBox="1">
            <a:spLocks noGrp="1"/>
          </p:cNvSpPr>
          <p:nvPr/>
        </p:nvSpPr>
        <p:spPr bwMode="auto">
          <a:xfrm>
            <a:off x="3884613" y="8683625"/>
            <a:ext cx="2971800" cy="458788"/>
          </a:xfrm>
          <a:prstGeom prst="rect">
            <a:avLst/>
          </a:prstGeom>
          <a:noFill/>
          <a:ln w="9525">
            <a:noFill/>
            <a:miter lim="800000"/>
            <a:headEnd/>
            <a:tailEnd/>
          </a:ln>
        </p:spPr>
        <p:txBody>
          <a:bodyPr lIns="90982" tIns="45491" rIns="90982" bIns="45491" anchor="b"/>
          <a:lstStyle/>
          <a:p>
            <a:pPr algn="r" defTabSz="865188"/>
            <a:fld id="{F1347D93-6E89-4E24-8723-01E094EB15F9}" type="slidenum">
              <a:rPr lang="en-US" sz="1200">
                <a:solidFill>
                  <a:srgbClr val="000000"/>
                </a:solidFill>
                <a:latin typeface="Calibri" pitchFamily="34" charset="0"/>
                <a:ea typeface="ＭＳ Ｐゴシック"/>
                <a:cs typeface="ＭＳ Ｐゴシック"/>
              </a:rPr>
              <a:pPr algn="r" defTabSz="865188"/>
              <a:t>6</a:t>
            </a:fld>
            <a:endParaRPr lang="en-US" sz="1200">
              <a:solidFill>
                <a:srgbClr val="000000"/>
              </a:solidFill>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4588" y="684213"/>
            <a:ext cx="4572000" cy="3429000"/>
          </a:xfrm>
          <a:noFill/>
          <a:ln>
            <a:solidFill>
              <a:srgbClr val="000000"/>
            </a:solidFill>
            <a:miter lim="800000"/>
            <a:headEnd/>
            <a:tailEnd/>
          </a:ln>
        </p:spPr>
      </p:sp>
      <p:sp>
        <p:nvSpPr>
          <p:cNvPr id="47107" name="Notes Placeholder 2"/>
          <p:cNvSpPr>
            <a:spLocks noGrp="1"/>
          </p:cNvSpPr>
          <p:nvPr>
            <p:ph type="body" idx="1"/>
          </p:nvPr>
        </p:nvSpPr>
        <p:spPr bwMode="auto">
          <a:xfrm>
            <a:off x="685800" y="4343400"/>
            <a:ext cx="5486400" cy="4116388"/>
          </a:xfrm>
          <a:noFill/>
        </p:spPr>
        <p:txBody>
          <a:bodyPr wrap="square" lIns="90982" tIns="45491" rIns="90982" bIns="45491" numCol="1" anchor="t" anchorCtr="0" compatLnSpc="1">
            <a:prstTxWarp prst="textNoShape">
              <a:avLst/>
            </a:prstTxWarp>
          </a:bodyPr>
          <a:lstStyle/>
          <a:p>
            <a:pPr defTabSz="914400" eaLnBrk="1" hangingPunct="1"/>
            <a:r>
              <a:rPr lang="en-US" smtClean="0"/>
              <a:t>Web trends</a:t>
            </a:r>
          </a:p>
          <a:p>
            <a:pPr defTabSz="914400" eaLnBrk="1" hangingPunct="1"/>
            <a:r>
              <a:rPr lang="en-US" smtClean="0"/>
              <a:t>Usability reports</a:t>
            </a:r>
          </a:p>
          <a:p>
            <a:pPr defTabSz="914400" eaLnBrk="1" hangingPunct="1"/>
            <a:r>
              <a:rPr lang="en-US" smtClean="0"/>
              <a:t>Crazy Egg</a:t>
            </a:r>
          </a:p>
          <a:p>
            <a:pPr defTabSz="914400" eaLnBrk="1" hangingPunct="1"/>
            <a:r>
              <a:rPr lang="en-US" smtClean="0"/>
              <a:t>Information center reports</a:t>
            </a:r>
          </a:p>
          <a:p>
            <a:pPr defTabSz="914400" eaLnBrk="1" hangingPunct="1"/>
            <a:r>
              <a:rPr lang="en-US" smtClean="0"/>
              <a:t>List serve feedback document</a:t>
            </a:r>
          </a:p>
          <a:p>
            <a:pPr defTabSz="914400" eaLnBrk="1" hangingPunct="1"/>
            <a:r>
              <a:rPr lang="en-US" smtClean="0"/>
              <a:t>Tree Jack studies</a:t>
            </a:r>
          </a:p>
          <a:p>
            <a:pPr defTabSz="914400" eaLnBrk="1" hangingPunct="1"/>
            <a:r>
              <a:rPr lang="en-US" smtClean="0"/>
              <a:t>Card sort reports</a:t>
            </a:r>
          </a:p>
          <a:p>
            <a:pPr defTabSz="914400" eaLnBrk="1" hangingPunct="1"/>
            <a:r>
              <a:rPr lang="en-US" smtClean="0"/>
              <a:t>Search logs</a:t>
            </a:r>
          </a:p>
        </p:txBody>
      </p:sp>
      <p:sp>
        <p:nvSpPr>
          <p:cNvPr id="47108" name="Slide Number Placeholder 3"/>
          <p:cNvSpPr txBox="1">
            <a:spLocks noGrp="1"/>
          </p:cNvSpPr>
          <p:nvPr/>
        </p:nvSpPr>
        <p:spPr bwMode="auto">
          <a:xfrm>
            <a:off x="3884613" y="8683625"/>
            <a:ext cx="2971800" cy="458788"/>
          </a:xfrm>
          <a:prstGeom prst="rect">
            <a:avLst/>
          </a:prstGeom>
          <a:noFill/>
          <a:ln w="9525">
            <a:noFill/>
            <a:miter lim="800000"/>
            <a:headEnd/>
            <a:tailEnd/>
          </a:ln>
        </p:spPr>
        <p:txBody>
          <a:bodyPr lIns="90982" tIns="45491" rIns="90982" bIns="45491" anchor="b"/>
          <a:lstStyle/>
          <a:p>
            <a:pPr algn="r" defTabSz="865188"/>
            <a:fld id="{D15BDBA5-B728-4DAF-8F9F-A6BB19B92577}" type="slidenum">
              <a:rPr lang="en-US" sz="1200">
                <a:ea typeface="ＭＳ Ｐゴシック"/>
                <a:cs typeface="ＭＳ Ｐゴシック"/>
              </a:rPr>
              <a:pPr algn="r" defTabSz="865188"/>
              <a:t>7</a:t>
            </a:fld>
            <a:endParaRPr lang="en-US" sz="120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4588" y="684213"/>
            <a:ext cx="4572000" cy="3429000"/>
          </a:xfrm>
          <a:noFill/>
          <a:ln>
            <a:solidFill>
              <a:srgbClr val="000000"/>
            </a:solidFill>
            <a:miter lim="800000"/>
            <a:headEnd/>
            <a:tailEnd/>
          </a:ln>
        </p:spPr>
      </p:sp>
      <p:sp>
        <p:nvSpPr>
          <p:cNvPr id="49155" name="Notes Placeholder 2"/>
          <p:cNvSpPr>
            <a:spLocks noGrp="1"/>
          </p:cNvSpPr>
          <p:nvPr>
            <p:ph type="body" idx="1"/>
          </p:nvPr>
        </p:nvSpPr>
        <p:spPr bwMode="auto">
          <a:xfrm>
            <a:off x="685800" y="4343400"/>
            <a:ext cx="5486400" cy="4116388"/>
          </a:xfrm>
          <a:noFill/>
        </p:spPr>
        <p:txBody>
          <a:bodyPr wrap="square" lIns="90982" tIns="45491" rIns="90982" bIns="45491" numCol="1" anchor="t" anchorCtr="0" compatLnSpc="1">
            <a:prstTxWarp prst="textNoShape">
              <a:avLst/>
            </a:prstTxWarp>
          </a:bodyPr>
          <a:lstStyle/>
          <a:p>
            <a:pPr defTabSz="914400" eaLnBrk="1" hangingPunct="1"/>
            <a:endParaRPr lang="en-US" smtClean="0"/>
          </a:p>
        </p:txBody>
      </p:sp>
      <p:sp>
        <p:nvSpPr>
          <p:cNvPr id="49156" name="Slide Number Placeholder 3"/>
          <p:cNvSpPr txBox="1">
            <a:spLocks noGrp="1"/>
          </p:cNvSpPr>
          <p:nvPr/>
        </p:nvSpPr>
        <p:spPr bwMode="auto">
          <a:xfrm>
            <a:off x="3884613" y="8683625"/>
            <a:ext cx="2971800" cy="458788"/>
          </a:xfrm>
          <a:prstGeom prst="rect">
            <a:avLst/>
          </a:prstGeom>
          <a:noFill/>
          <a:ln w="9525">
            <a:noFill/>
            <a:miter lim="800000"/>
            <a:headEnd/>
            <a:tailEnd/>
          </a:ln>
        </p:spPr>
        <p:txBody>
          <a:bodyPr lIns="90982" tIns="45491" rIns="90982" bIns="45491" anchor="b"/>
          <a:lstStyle/>
          <a:p>
            <a:pPr algn="r" defTabSz="865188"/>
            <a:fld id="{02AE043F-285F-4C2F-88D9-6E170066F483}" type="slidenum">
              <a:rPr lang="en-US" sz="1200">
                <a:ea typeface="ＭＳ Ｐゴシック"/>
                <a:cs typeface="ＭＳ Ｐゴシック"/>
              </a:rPr>
              <a:pPr algn="r" defTabSz="865188"/>
              <a:t>8</a:t>
            </a:fld>
            <a:endParaRPr lang="en-US" sz="120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 Implementing Executive Order 13571 on Streamlining Service Delivery and Improving Customer Service </a:t>
            </a:r>
          </a:p>
        </p:txBody>
      </p:sp>
      <p:sp>
        <p:nvSpPr>
          <p:cNvPr id="4" name="Slide Number Placeholder 3"/>
          <p:cNvSpPr>
            <a:spLocks noGrp="1"/>
          </p:cNvSpPr>
          <p:nvPr>
            <p:ph type="sldNum" sz="quarter" idx="5"/>
          </p:nvPr>
        </p:nvSpPr>
        <p:spPr/>
        <p:txBody>
          <a:bodyPr/>
          <a:lstStyle/>
          <a:p>
            <a:pPr>
              <a:defRPr/>
            </a:pPr>
            <a:fld id="{3E5F25DF-1DB0-44A7-8926-49A7052EA2A1}"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"Website" is defined as a collection of interconnected web pages with a unique homepage and navigation. For example, </a:t>
            </a:r>
            <a:r>
              <a:rPr lang="en-US" u="sng" smtClean="0">
                <a:hlinkClick r:id="rId3"/>
              </a:rPr>
              <a:t>http://www.eere.energy.gov/</a:t>
            </a:r>
            <a:r>
              <a:rPr lang="en-US" smtClean="0"/>
              <a:t> and </a:t>
            </a:r>
            <a:r>
              <a:rPr lang="en-US" u="sng" smtClean="0">
                <a:hlinkClick r:id="rId4"/>
              </a:rPr>
              <a:t>http://www1.eere.energy.gov/buildings/</a:t>
            </a:r>
            <a:r>
              <a:rPr lang="en-US" smtClean="0"/>
              <a:t> are considered unique websites according to this definition. In addition, any website DOE HQ provides funding for - including interagency or partnership websites - should be listed. For example, websites such as CleanEnergyMinisterial.org, FuelEconomy.gov, EnergyStar.gov, OSTI.gov should be listed. </a:t>
            </a:r>
          </a:p>
          <a:p>
            <a:endParaRPr lang="en-US" smtClean="0"/>
          </a:p>
          <a:p>
            <a:r>
              <a:rPr lang="en-US" smtClean="0"/>
              <a:t>If you're not sure whether something 'counts as a website,' err on the side of it being considered a unique website and list it separately. </a:t>
            </a:r>
          </a:p>
          <a:p>
            <a:r>
              <a:rPr lang="en-US" smtClean="0"/>
              <a:t> </a:t>
            </a:r>
          </a:p>
          <a:p>
            <a:r>
              <a:rPr lang="en-US" smtClean="0"/>
              <a:t>This definition corresponds with what the Federal Web Managers' Council has used in the past and present.</a:t>
            </a:r>
          </a:p>
          <a:p>
            <a:r>
              <a:rPr lang="en-US" smtClean="0"/>
              <a:t> </a:t>
            </a:r>
          </a:p>
          <a:p>
            <a:r>
              <a:rPr lang="en-US" smtClean="0"/>
              <a:t>The Web Reform initiative calls for the reduction of both domain names and "websites.”</a:t>
            </a:r>
          </a:p>
          <a:p>
            <a:endParaRPr lang="en-US" smtClean="0"/>
          </a:p>
        </p:txBody>
      </p:sp>
      <p:sp>
        <p:nvSpPr>
          <p:cNvPr id="4" name="Slide Number Placeholder 3"/>
          <p:cNvSpPr>
            <a:spLocks noGrp="1"/>
          </p:cNvSpPr>
          <p:nvPr>
            <p:ph type="sldNum" sz="quarter" idx="5"/>
          </p:nvPr>
        </p:nvSpPr>
        <p:spPr/>
        <p:txBody>
          <a:bodyPr/>
          <a:lstStyle/>
          <a:p>
            <a:pPr>
              <a:defRPr/>
            </a:pPr>
            <a:fld id="{EDE35B3F-0633-4358-9973-E558CEAA7321}"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AE25BC-492F-45A3-B98C-F2B1B86424F7}" type="slidenum">
              <a:rPr lang="en-US" smtClean="0"/>
              <a:pPr>
                <a:defRPr/>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2092325" y="628650"/>
            <a:ext cx="2582863" cy="1938338"/>
          </a:xfrm>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BA813AE2-0EB8-4AC5-B900-3B97830BF37E}" type="slidenum">
              <a:rPr lang="en-US" smtClean="0"/>
              <a:pPr>
                <a:defRPr/>
              </a:pPr>
              <a:t>17</a:t>
            </a:fld>
            <a:endParaRPr lang="en-US" dirty="0"/>
          </a:p>
        </p:txBody>
      </p:sp>
      <p:sp>
        <p:nvSpPr>
          <p:cNvPr id="27651" name="Notes Placeholder 4"/>
          <p:cNvSpPr>
            <a:spLocks noGrp="1"/>
          </p:cNvSpPr>
          <p:nvPr/>
        </p:nvSpPr>
        <p:spPr bwMode="auto">
          <a:xfrm>
            <a:off x="685800" y="4343400"/>
            <a:ext cx="5486400" cy="4114800"/>
          </a:xfrm>
          <a:prstGeom prst="rect">
            <a:avLst/>
          </a:prstGeom>
          <a:noFill/>
          <a:ln w="9525">
            <a:noFill/>
            <a:miter lim="800000"/>
            <a:headEnd/>
            <a:tailEnd/>
          </a:ln>
        </p:spPr>
        <p:txBody>
          <a:bodyPr/>
          <a:lstStyle/>
          <a:p>
            <a:pPr eaLnBrk="0" hangingPunct="0">
              <a:spcBef>
                <a:spcPct val="30000"/>
              </a:spcBef>
            </a:pPr>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7" descr="13823.jpg"/>
          <p:cNvPicPr>
            <a:picLocks noChangeAspect="1"/>
          </p:cNvPicPr>
          <p:nvPr userDrawn="1"/>
        </p:nvPicPr>
        <p:blipFill>
          <a:blip r:embed="rId2"/>
          <a:srcRect/>
          <a:stretch>
            <a:fillRect/>
          </a:stretch>
        </p:blipFill>
        <p:spPr bwMode="auto">
          <a:xfrm>
            <a:off x="-12700" y="947738"/>
            <a:ext cx="9178925" cy="4191000"/>
          </a:xfrm>
          <a:prstGeom prst="rect">
            <a:avLst/>
          </a:prstGeom>
          <a:noFill/>
          <a:ln w="9525">
            <a:noFill/>
            <a:miter lim="800000"/>
            <a:headEnd/>
            <a:tailEnd/>
          </a:ln>
        </p:spPr>
      </p:pic>
      <p:sp>
        <p:nvSpPr>
          <p:cNvPr id="8"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3" name="Group 21"/>
          <p:cNvGrpSpPr>
            <a:grpSpLocks/>
          </p:cNvGrpSpPr>
          <p:nvPr userDrawn="1"/>
        </p:nvGrpSpPr>
        <p:grpSpPr bwMode="auto">
          <a:xfrm flipH="1" flipV="1">
            <a:off x="0" y="920750"/>
            <a:ext cx="9144000" cy="55563"/>
            <a:chOff x="0" y="832104"/>
            <a:chExt cx="9144000" cy="54864"/>
          </a:xfrm>
        </p:grpSpPr>
        <p:sp>
          <p:nvSpPr>
            <p:cNvPr id="14"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7" name="Picture 26" descr="doe_logo_ppt.png"/>
          <p:cNvPicPr>
            <a:picLocks noChangeAspect="1"/>
          </p:cNvPicPr>
          <p:nvPr userDrawn="1"/>
        </p:nvPicPr>
        <p:blipFill>
          <a:blip r:embed="rId3"/>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5C63186-457D-49DA-A99D-528F19ED2352}" type="slidenum">
              <a:rPr lang="en-US" smtClean="0"/>
              <a:pPr marL="342900" indent="-342900" fontAlgn="auto">
                <a:spcBef>
                  <a:spcPct val="20000"/>
                </a:spcBef>
                <a:spcAft>
                  <a:spcPts val="0"/>
                </a:spcAft>
                <a:buFont typeface="Arial"/>
                <a:buNone/>
                <a:defRPr/>
              </a:pPr>
              <a:t>‹#›</a:t>
            </a:fld>
            <a:r>
              <a:rPr lang="en-US" dirty="0" smtClean="0"/>
              <a:t> | Communications and Outreach</a:t>
            </a:r>
            <a:endParaRPr lang="en-US" dirty="0"/>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t>eere.energy.gov</a:t>
            </a:r>
            <a:endParaRPr lang="en-US" dirty="0"/>
          </a:p>
        </p:txBody>
      </p:sp>
      <p:pic>
        <p:nvPicPr>
          <p:cNvPr id="1033" name="Picture 18" descr="doe_logo_ppt.png"/>
          <p:cNvPicPr>
            <a:picLocks noChangeAspect="1"/>
          </p:cNvPicPr>
          <p:nvPr/>
        </p:nvPicPr>
        <p:blipFill>
          <a:blip r:embed="rId11"/>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9" r:id="rId7"/>
    <p:sldLayoutId id="2147483652" r:id="rId8"/>
    <p:sldLayoutId id="2147483651" r:id="rId9"/>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ere.energy.gov/building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eere.energy.gov/buildings/building_ameri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wendy.littman@ee.do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ere.energy.gov/communicationstandards/content/alt_text.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ere.energy.gov/solar/careermap/"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0"/>
          <p:cNvSpPr>
            <a:spLocks noGrp="1"/>
          </p:cNvSpPr>
          <p:nvPr>
            <p:ph type="ctrTitle"/>
          </p:nvPr>
        </p:nvSpPr>
        <p:spPr>
          <a:xfrm>
            <a:off x="203200" y="147638"/>
            <a:ext cx="5626100" cy="603250"/>
          </a:xfrm>
        </p:spPr>
        <p:txBody>
          <a:bodyPr/>
          <a:lstStyle/>
          <a:p>
            <a:pPr eaLnBrk="1" hangingPunct="1"/>
            <a:r>
              <a:rPr lang="en-US" smtClean="0"/>
              <a:t>EERE Web Coordinators</a:t>
            </a:r>
          </a:p>
        </p:txBody>
      </p:sp>
      <p:sp>
        <p:nvSpPr>
          <p:cNvPr id="12" name="Subtitle 11"/>
          <p:cNvSpPr>
            <a:spLocks noGrp="1"/>
          </p:cNvSpPr>
          <p:nvPr>
            <p:ph type="subTitle" idx="1"/>
          </p:nvPr>
        </p:nvSpPr>
        <p:spPr>
          <a:xfrm>
            <a:off x="163513" y="5253038"/>
            <a:ext cx="4381500" cy="1174750"/>
          </a:xfrm>
        </p:spPr>
        <p:txBody>
          <a:bodyPr rtlCol="0"/>
          <a:lstStyle/>
          <a:p>
            <a:pPr eaLnBrk="1" fontAlgn="auto" hangingPunct="1">
              <a:spcAft>
                <a:spcPts val="0"/>
              </a:spcAft>
              <a:buFont typeface="Arial"/>
              <a:buNone/>
              <a:defRPr/>
            </a:pPr>
            <a:r>
              <a:rPr lang="en-US" dirty="0" smtClean="0"/>
              <a:t>Monthly Meeting</a:t>
            </a:r>
            <a:endParaRPr lang="en-US" dirty="0"/>
          </a:p>
        </p:txBody>
      </p:sp>
      <p:sp>
        <p:nvSpPr>
          <p:cNvPr id="13" name="Text Placeholder 12"/>
          <p:cNvSpPr>
            <a:spLocks noGrp="1"/>
          </p:cNvSpPr>
          <p:nvPr>
            <p:ph type="body" sz="quarter" idx="10"/>
          </p:nvPr>
        </p:nvSpPr>
        <p:spPr>
          <a:xfrm>
            <a:off x="6054725" y="5205413"/>
            <a:ext cx="3081338" cy="331787"/>
          </a:xfrm>
        </p:spPr>
        <p:txBody>
          <a:bodyPr rtlCol="0">
            <a:normAutofit lnSpcReduction="10000"/>
          </a:bodyPr>
          <a:lstStyle/>
          <a:p>
            <a:pPr>
              <a:defRPr/>
            </a:pPr>
            <a:r>
              <a:rPr dirty="0" smtClean="0"/>
              <a:t>Hosted by Drew Bittner</a:t>
            </a:r>
            <a:endParaRPr dirty="0"/>
          </a:p>
        </p:txBody>
      </p:sp>
      <p:sp>
        <p:nvSpPr>
          <p:cNvPr id="13316" name="Text Placeholder 14"/>
          <p:cNvSpPr>
            <a:spLocks noGrp="1"/>
          </p:cNvSpPr>
          <p:nvPr>
            <p:ph type="body" sz="quarter" idx="12"/>
          </p:nvPr>
        </p:nvSpPr>
        <p:spPr>
          <a:xfrm>
            <a:off x="6054725" y="5543550"/>
            <a:ext cx="3089275" cy="735013"/>
          </a:xfrm>
        </p:spPr>
        <p:txBody>
          <a:bodyPr/>
          <a:lstStyle/>
          <a:p>
            <a:pPr fontAlgn="base">
              <a:spcAft>
                <a:spcPct val="0"/>
              </a:spcAft>
            </a:pPr>
            <a:r>
              <a:rPr smtClean="0"/>
              <a:t>November 17, 2011</a:t>
            </a:r>
          </a:p>
          <a:p>
            <a:pPr fontAlgn="base">
              <a:spcAft>
                <a:spcPct val="0"/>
              </a:spcAft>
            </a:pPr>
            <a:r>
              <a:rPr smtClean="0"/>
              <a:t>Phone: 1 (470) 200-0304</a:t>
            </a:r>
          </a:p>
          <a:p>
            <a:pPr fontAlgn="base">
              <a:spcAft>
                <a:spcPct val="0"/>
              </a:spcAft>
            </a:pPr>
            <a:r>
              <a:rPr smtClean="0"/>
              <a:t>Access Code: 223-133-792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nchor="t"/>
          <a:lstStyle/>
          <a:p>
            <a:pPr eaLnBrk="1" hangingPunct="1"/>
            <a:r>
              <a:rPr lang="en-US" smtClean="0">
                <a:cs typeface="Arial" charset="0"/>
              </a:rPr>
              <a:t>Questions? </a:t>
            </a:r>
          </a:p>
        </p:txBody>
      </p:sp>
      <p:sp>
        <p:nvSpPr>
          <p:cNvPr id="51203" name="Content Placeholder 2"/>
          <p:cNvSpPr>
            <a:spLocks noGrp="1"/>
          </p:cNvSpPr>
          <p:nvPr>
            <p:ph idx="4294967295"/>
          </p:nvPr>
        </p:nvSpPr>
        <p:spPr/>
        <p:txBody>
          <a:bodyPr/>
          <a:lstStyle/>
          <a:p>
            <a:pPr eaLnBrk="1" hangingPunct="1"/>
            <a:endParaRPr lang="en-US" sz="2200" smtClean="0">
              <a:cs typeface="Arial" charset="0"/>
            </a:endParaRPr>
          </a:p>
        </p:txBody>
      </p:sp>
      <p:pic>
        <p:nvPicPr>
          <p:cNvPr id="51204" name="Picture 2" descr="http://farm5.static.flickr.com/4020/4273168957_840369fe48_z.jpg"/>
          <p:cNvPicPr>
            <a:picLocks noChangeAspect="1" noChangeArrowheads="1"/>
          </p:cNvPicPr>
          <p:nvPr/>
        </p:nvPicPr>
        <p:blipFill>
          <a:blip r:embed="rId2"/>
          <a:srcRect/>
          <a:stretch>
            <a:fillRect/>
          </a:stretch>
        </p:blipFill>
        <p:spPr bwMode="auto">
          <a:xfrm>
            <a:off x="2566988" y="974725"/>
            <a:ext cx="3757612" cy="563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US" smtClean="0"/>
              <a:t>EERE Site Inventory Reduction</a:t>
            </a:r>
          </a:p>
        </p:txBody>
      </p:sp>
      <p:sp>
        <p:nvSpPr>
          <p:cNvPr id="17410" name="Content Placeholder 4"/>
          <p:cNvSpPr>
            <a:spLocks noGrp="1"/>
          </p:cNvSpPr>
          <p:nvPr>
            <p:ph idx="1"/>
          </p:nvPr>
        </p:nvSpPr>
        <p:spPr/>
        <p:txBody>
          <a:bodyPr/>
          <a:lstStyle/>
          <a:p>
            <a:r>
              <a:rPr lang="en-US" smtClean="0"/>
              <a:t>Who – EERE C&amp;O to work with programs</a:t>
            </a:r>
          </a:p>
          <a:p>
            <a:r>
              <a:rPr lang="en-US" smtClean="0"/>
              <a:t>What – Reduce number of EERE sites and URLs</a:t>
            </a:r>
          </a:p>
          <a:p>
            <a:r>
              <a:rPr lang="en-US" smtClean="0"/>
              <a:t>Why – Whitehouse Executive Order 13571 and DOE Web Reform Initiative</a:t>
            </a:r>
          </a:p>
          <a:p>
            <a:r>
              <a:rPr lang="en-US" smtClean="0"/>
              <a:t>How</a:t>
            </a:r>
          </a:p>
          <a:p>
            <a:pPr lvl="1"/>
            <a:r>
              <a:rPr lang="en-US" smtClean="0"/>
              <a:t>Definition of a site</a:t>
            </a:r>
          </a:p>
          <a:p>
            <a:pPr lvl="1"/>
            <a:r>
              <a:rPr lang="en-US" smtClean="0"/>
              <a:t>EERE’s list</a:t>
            </a:r>
          </a:p>
          <a:p>
            <a:pPr lvl="1"/>
            <a:r>
              <a:rPr lang="en-US" smtClean="0"/>
              <a:t>Criteria for consideration</a:t>
            </a:r>
          </a:p>
          <a:p>
            <a:pPr lvl="1"/>
            <a:r>
              <a:rPr lang="en-US" smtClean="0"/>
              <a:t>Process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Definition of a Site</a:t>
            </a:r>
          </a:p>
        </p:txBody>
      </p:sp>
      <p:sp>
        <p:nvSpPr>
          <p:cNvPr id="3" name="Content Placeholder 2"/>
          <p:cNvSpPr>
            <a:spLocks noGrp="1"/>
          </p:cNvSpPr>
          <p:nvPr>
            <p:ph idx="1"/>
          </p:nvPr>
        </p:nvSpPr>
        <p:spPr/>
        <p:txBody>
          <a:bodyPr>
            <a:normAutofit fontScale="92500" lnSpcReduction="20000"/>
          </a:bodyPr>
          <a:lstStyle/>
          <a:p>
            <a:pPr marL="514350" indent="-514350">
              <a:buFont typeface="Arial" pitchFamily="34" charset="0"/>
              <a:buNone/>
              <a:defRPr/>
            </a:pPr>
            <a:r>
              <a:rPr lang="en-US" dirty="0" smtClean="0"/>
              <a:t>"Website" is defined as a collection of interconnected web pages with a unique homepage and navigation.</a:t>
            </a:r>
          </a:p>
          <a:p>
            <a:pPr marL="514350" indent="-514350">
              <a:buFont typeface="+mj-lt"/>
              <a:buAutoNum type="arabicPeriod"/>
              <a:defRPr/>
            </a:pPr>
            <a:endParaRPr lang="en-US" dirty="0" smtClean="0"/>
          </a:p>
          <a:p>
            <a:pPr marL="514350" indent="-514350">
              <a:buFont typeface="+mj-lt"/>
              <a:buAutoNum type="arabicPeriod"/>
              <a:defRPr/>
            </a:pPr>
            <a:r>
              <a:rPr lang="en-US" dirty="0" smtClean="0"/>
              <a:t>Unique navigation</a:t>
            </a:r>
          </a:p>
          <a:p>
            <a:pPr marL="514350" indent="-514350">
              <a:buFont typeface="+mj-lt"/>
              <a:buAutoNum type="arabicPeriod"/>
              <a:defRPr/>
            </a:pPr>
            <a:r>
              <a:rPr lang="en-US" dirty="0"/>
              <a:t>U</a:t>
            </a:r>
            <a:r>
              <a:rPr lang="en-US" dirty="0" smtClean="0"/>
              <a:t>nique site name</a:t>
            </a:r>
          </a:p>
          <a:p>
            <a:pPr>
              <a:buFont typeface="Arial" pitchFamily="34" charset="0"/>
              <a:buNone/>
              <a:defRPr/>
            </a:pPr>
            <a:endParaRPr lang="en-US" dirty="0" smtClean="0"/>
          </a:p>
          <a:p>
            <a:pPr>
              <a:buFont typeface="Arial" pitchFamily="34" charset="0"/>
              <a:buNone/>
              <a:defRPr/>
            </a:pPr>
            <a:r>
              <a:rPr lang="en-US" b="1" dirty="0" smtClean="0"/>
              <a:t>Examples</a:t>
            </a:r>
            <a:endParaRPr lang="en-US" b="1" dirty="0"/>
          </a:p>
          <a:p>
            <a:pPr>
              <a:buFont typeface="Arial" pitchFamily="34" charset="0"/>
              <a:buNone/>
              <a:defRPr/>
            </a:pPr>
            <a:r>
              <a:rPr lang="en-US" sz="3000" dirty="0" smtClean="0"/>
              <a:t>Building </a:t>
            </a:r>
            <a:r>
              <a:rPr lang="en-US" sz="3000" dirty="0"/>
              <a:t>Technologies</a:t>
            </a:r>
          </a:p>
          <a:p>
            <a:pPr>
              <a:buFont typeface="Arial" pitchFamily="34" charset="0"/>
              <a:buNone/>
              <a:defRPr/>
            </a:pPr>
            <a:r>
              <a:rPr lang="en-US" sz="3000" u="sng" dirty="0">
                <a:hlinkClick r:id="rId3"/>
              </a:rPr>
              <a:t>http://www.eere.energy.gov/buildings/</a:t>
            </a:r>
            <a:endParaRPr lang="en-US" sz="3000" dirty="0"/>
          </a:p>
          <a:p>
            <a:pPr>
              <a:buFont typeface="Arial" pitchFamily="34" charset="0"/>
              <a:buNone/>
              <a:defRPr/>
            </a:pPr>
            <a:r>
              <a:rPr lang="en-US" sz="3000" dirty="0"/>
              <a:t> </a:t>
            </a:r>
          </a:p>
          <a:p>
            <a:pPr>
              <a:buFont typeface="Arial" pitchFamily="34" charset="0"/>
              <a:buNone/>
              <a:defRPr/>
            </a:pPr>
            <a:r>
              <a:rPr lang="en-US" sz="3000" dirty="0"/>
              <a:t>Building America</a:t>
            </a:r>
          </a:p>
          <a:p>
            <a:pPr>
              <a:buFont typeface="Arial" pitchFamily="34" charset="0"/>
              <a:buNone/>
              <a:defRPr/>
            </a:pPr>
            <a:r>
              <a:rPr lang="en-US" sz="3000" u="sng" dirty="0">
                <a:hlinkClick r:id="rId4"/>
              </a:rPr>
              <a:t>http://www.eere.energy.gov/buildings/building_america/</a:t>
            </a:r>
            <a:r>
              <a:rPr lang="en-US" sz="3000" dirty="0"/>
              <a:t> (subsite)</a:t>
            </a:r>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EERE’s List</a:t>
            </a:r>
          </a:p>
        </p:txBody>
      </p:sp>
      <p:sp>
        <p:nvSpPr>
          <p:cNvPr id="21506" name="Content Placeholder 2"/>
          <p:cNvSpPr>
            <a:spLocks noGrp="1"/>
          </p:cNvSpPr>
          <p:nvPr>
            <p:ph idx="1"/>
          </p:nvPr>
        </p:nvSpPr>
        <p:spPr/>
        <p:txBody>
          <a:bodyPr/>
          <a:lstStyle/>
          <a:p>
            <a:r>
              <a:rPr lang="en-US" smtClean="0"/>
              <a:t>170 sites and subsites</a:t>
            </a:r>
          </a:p>
          <a:p>
            <a:pPr lvl="1"/>
            <a:r>
              <a:rPr lang="en-US" smtClean="0"/>
              <a:t>Applications are counted if they meet the criteria for a site or subsite</a:t>
            </a:r>
          </a:p>
          <a:p>
            <a:r>
              <a:rPr lang="en-US" smtClean="0"/>
              <a:t>Not included</a:t>
            </a:r>
          </a:p>
          <a:p>
            <a:pPr lvl="1"/>
            <a:r>
              <a:rPr lang="en-US" smtClean="0"/>
              <a:t>Social media</a:t>
            </a:r>
          </a:p>
          <a:p>
            <a:pPr lvl="1"/>
            <a:r>
              <a:rPr lang="en-US" smtClean="0"/>
              <a:t>Applications that are not a site or subsite</a:t>
            </a:r>
          </a:p>
          <a:p>
            <a:pPr lvl="1"/>
            <a:r>
              <a:rPr lang="en-US" smtClean="0"/>
              <a:t>Mobile variants</a:t>
            </a:r>
          </a:p>
          <a:p>
            <a:pPr lvl="1">
              <a:buFont typeface="Arial" charset="0"/>
              <a:buNone/>
            </a:pPr>
            <a:endParaRPr lang="en-US" smtClean="0"/>
          </a:p>
          <a:p>
            <a:pPr lvl="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Criteria for Consideration</a:t>
            </a:r>
          </a:p>
        </p:txBody>
      </p:sp>
      <p:sp>
        <p:nvSpPr>
          <p:cNvPr id="3" name="Content Placeholder 2"/>
          <p:cNvSpPr>
            <a:spLocks noGrp="1"/>
          </p:cNvSpPr>
          <p:nvPr>
            <p:ph idx="1"/>
          </p:nvPr>
        </p:nvSpPr>
        <p:spPr/>
        <p:txBody>
          <a:bodyPr>
            <a:normAutofit fontScale="55000" lnSpcReduction="20000"/>
          </a:bodyPr>
          <a:lstStyle/>
          <a:p>
            <a:pPr>
              <a:buFont typeface="Arial" pitchFamily="34" charset="0"/>
              <a:buChar char="•"/>
              <a:defRPr/>
            </a:pPr>
            <a:r>
              <a:rPr lang="en-US" sz="3800" dirty="0" smtClean="0"/>
              <a:t>Are there any site consolidations or removals already planned?</a:t>
            </a:r>
            <a:endParaRPr lang="en-US" sz="3800" dirty="0"/>
          </a:p>
          <a:p>
            <a:pPr>
              <a:buFont typeface="Arial" pitchFamily="34" charset="0"/>
              <a:buChar char="•"/>
              <a:defRPr/>
            </a:pPr>
            <a:r>
              <a:rPr lang="en-US" sz="3800" dirty="0"/>
              <a:t>Is the site currently funded? </a:t>
            </a:r>
          </a:p>
          <a:p>
            <a:pPr>
              <a:buFont typeface="Arial" pitchFamily="34" charset="0"/>
              <a:buChar char="•"/>
              <a:defRPr/>
            </a:pPr>
            <a:r>
              <a:rPr lang="en-US" sz="3800" dirty="0"/>
              <a:t>Is the site serving a current Whitehouse, DOE, or EERE initiative?</a:t>
            </a:r>
          </a:p>
          <a:p>
            <a:pPr>
              <a:buFont typeface="Arial" pitchFamily="34" charset="0"/>
              <a:buChar char="•"/>
              <a:defRPr/>
            </a:pPr>
            <a:r>
              <a:rPr lang="en-US" sz="3800" dirty="0"/>
              <a:t>Is there active marketing/promotion of the URL/site or is the URL no longer being used? </a:t>
            </a:r>
          </a:p>
          <a:p>
            <a:pPr>
              <a:buFont typeface="Arial" pitchFamily="34" charset="0"/>
              <a:buChar char="•"/>
              <a:defRPr/>
            </a:pPr>
            <a:r>
              <a:rPr lang="en-US" sz="3800" dirty="0"/>
              <a:t>Does the content duplicate content on Energy.gov or EERE?</a:t>
            </a:r>
          </a:p>
          <a:p>
            <a:pPr>
              <a:buFont typeface="Arial" pitchFamily="34" charset="0"/>
              <a:buChar char="•"/>
              <a:defRPr/>
            </a:pPr>
            <a:r>
              <a:rPr lang="en-US" sz="3800" dirty="0"/>
              <a:t>Who are the audiences for the site and can the content be combined into another public site or Intranet?</a:t>
            </a:r>
          </a:p>
          <a:p>
            <a:pPr>
              <a:buFont typeface="Arial" pitchFamily="34" charset="0"/>
              <a:buChar char="•"/>
              <a:defRPr/>
            </a:pPr>
            <a:r>
              <a:rPr lang="en-US" sz="3800" dirty="0"/>
              <a:t>Is the </a:t>
            </a:r>
            <a:r>
              <a:rPr lang="en-US" sz="3800" dirty="0" smtClean="0"/>
              <a:t>using </a:t>
            </a:r>
            <a:r>
              <a:rPr lang="en-US" sz="3800" dirty="0"/>
              <a:t>a non-standard template and/or URL?</a:t>
            </a:r>
          </a:p>
          <a:p>
            <a:pPr>
              <a:buFont typeface="Arial" pitchFamily="34" charset="0"/>
              <a:buChar char="•"/>
              <a:defRPr/>
            </a:pPr>
            <a:r>
              <a:rPr lang="en-US" sz="3800" dirty="0"/>
              <a:t>How much traffic is the site getting? (get data from Web stats and referring URLs).</a:t>
            </a:r>
          </a:p>
          <a:p>
            <a:pPr>
              <a:buFont typeface="Arial" pitchFamily="34" charset="0"/>
              <a:buChar char="•"/>
              <a:defRPr/>
            </a:pPr>
            <a:r>
              <a:rPr lang="en-US" sz="3800" dirty="0"/>
              <a:t>When was the content last updated?</a:t>
            </a:r>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Process</a:t>
            </a:r>
          </a:p>
        </p:txBody>
      </p:sp>
      <p:sp>
        <p:nvSpPr>
          <p:cNvPr id="23554" name="Content Placeholder 2"/>
          <p:cNvSpPr>
            <a:spLocks noGrp="1"/>
          </p:cNvSpPr>
          <p:nvPr>
            <p:ph idx="1"/>
          </p:nvPr>
        </p:nvSpPr>
        <p:spPr>
          <a:xfrm>
            <a:off x="457200" y="1447800"/>
            <a:ext cx="8229600" cy="4678363"/>
          </a:xfrm>
        </p:spPr>
        <p:txBody>
          <a:bodyPr/>
          <a:lstStyle/>
          <a:p>
            <a:r>
              <a:rPr lang="en-US" smtClean="0"/>
              <a:t>C&amp;O</a:t>
            </a:r>
          </a:p>
          <a:p>
            <a:pPr lvl="1"/>
            <a:r>
              <a:rPr lang="en-US" smtClean="0"/>
              <a:t>Send list of sites to Web coordinators by Nov. 23.</a:t>
            </a:r>
          </a:p>
          <a:p>
            <a:r>
              <a:rPr lang="en-US" smtClean="0"/>
              <a:t>Web coordinators </a:t>
            </a:r>
          </a:p>
          <a:p>
            <a:pPr lvl="1"/>
            <a:r>
              <a:rPr lang="en-US" smtClean="0"/>
              <a:t>Review list and criteria</a:t>
            </a:r>
          </a:p>
          <a:p>
            <a:pPr lvl="1"/>
            <a:r>
              <a:rPr lang="en-US" smtClean="0"/>
              <a:t>Send a list of potential site reductions to Drew Bittner and Leslie Gardner by Dec. 1.</a:t>
            </a:r>
          </a:p>
          <a:p>
            <a:r>
              <a:rPr lang="en-US" smtClean="0"/>
              <a:t>Final decisions for any site reductions will be determined between C&amp;O and the programs.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446088" y="1092200"/>
            <a:ext cx="8229600" cy="5414963"/>
          </a:xfrm>
        </p:spPr>
        <p:txBody>
          <a:bodyPr/>
          <a:lstStyle/>
          <a:p>
            <a:pPr>
              <a:buFont typeface="Arial" charset="0"/>
              <a:buNone/>
            </a:pPr>
            <a:r>
              <a:rPr lang="en-US" b="1" smtClean="0"/>
              <a:t>Personally Identifiable Information (PII) is:</a:t>
            </a:r>
          </a:p>
          <a:p>
            <a:r>
              <a:rPr lang="en-US" smtClean="0"/>
              <a:t>Information that can be used to trace an individual’s identity, for example:</a:t>
            </a:r>
          </a:p>
          <a:p>
            <a:pPr lvl="1"/>
            <a:r>
              <a:rPr lang="en-US" smtClean="0"/>
              <a:t>Name, address (email or street), phone</a:t>
            </a:r>
          </a:p>
          <a:p>
            <a:pPr lvl="1"/>
            <a:r>
              <a:rPr lang="en-US" smtClean="0"/>
              <a:t>Name of employer</a:t>
            </a:r>
          </a:p>
          <a:p>
            <a:pPr lvl="1"/>
            <a:r>
              <a:rPr lang="en-US" smtClean="0"/>
              <a:t>Demographic information</a:t>
            </a:r>
          </a:p>
          <a:p>
            <a:pPr lvl="1"/>
            <a:r>
              <a:rPr lang="en-US" smtClean="0"/>
              <a:t>Social security number</a:t>
            </a:r>
          </a:p>
          <a:p>
            <a:pPr lvl="1"/>
            <a:r>
              <a:rPr lang="en-US" smtClean="0"/>
              <a:t>Date and place of birth</a:t>
            </a:r>
          </a:p>
          <a:p>
            <a:pPr lvl="1"/>
            <a:r>
              <a:rPr lang="en-US" smtClean="0"/>
              <a:t>Education</a:t>
            </a:r>
          </a:p>
          <a:p>
            <a:pPr lvl="1"/>
            <a:r>
              <a:rPr lang="en-US" smtClean="0"/>
              <a:t>Financial transactions</a:t>
            </a:r>
          </a:p>
          <a:p>
            <a:pPr lvl="1"/>
            <a:r>
              <a:rPr lang="en-US" smtClean="0"/>
              <a:t>Medical history</a:t>
            </a:r>
          </a:p>
          <a:p>
            <a:pPr lvl="1"/>
            <a:r>
              <a:rPr lang="en-US" smtClean="0"/>
              <a:t>Criminal or employment history </a:t>
            </a:r>
          </a:p>
          <a:p>
            <a:pPr lvl="1"/>
            <a:endParaRPr lang="en-US" smtClean="0"/>
          </a:p>
        </p:txBody>
      </p:sp>
      <p:sp>
        <p:nvSpPr>
          <p:cNvPr id="5" name="Title 2"/>
          <p:cNvSpPr txBox="1">
            <a:spLocks/>
          </p:cNvSpPr>
          <p:nvPr/>
        </p:nvSpPr>
        <p:spPr bwMode="auto">
          <a:xfrm>
            <a:off x="330200" y="-14288"/>
            <a:ext cx="5664200" cy="901701"/>
          </a:xfrm>
          <a:prstGeom prst="rect">
            <a:avLst/>
          </a:prstGeom>
          <a:noFill/>
          <a:ln w="9525">
            <a:noFill/>
            <a:miter lim="800000"/>
            <a:headEnd/>
            <a:tailEnd/>
          </a:ln>
        </p:spPr>
        <p:txBody>
          <a:bodyPr anchor="ctr"/>
          <a:lstStyle/>
          <a:p>
            <a:pPr>
              <a:lnSpc>
                <a:spcPts val="2800"/>
              </a:lnSpc>
              <a:defRPr/>
            </a:pPr>
            <a:r>
              <a:rPr lang="en-US" sz="2600" dirty="0">
                <a:solidFill>
                  <a:srgbClr val="FFFFFF"/>
                </a:solidFill>
                <a:latin typeface="+mj-lt"/>
                <a:ea typeface="+mj-ea"/>
                <a:cs typeface="+mj-cs"/>
              </a:rPr>
              <a:t>PII Rules for Usability Studies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a:xfrm>
            <a:off x="446088" y="1092200"/>
            <a:ext cx="8229600" cy="5414963"/>
          </a:xfrm>
        </p:spPr>
        <p:txBody>
          <a:bodyPr/>
          <a:lstStyle/>
          <a:p>
            <a:pPr>
              <a:buFont typeface="Arial" charset="0"/>
              <a:buNone/>
            </a:pPr>
            <a:r>
              <a:rPr lang="en-US" b="1" smtClean="0"/>
              <a:t>EERE’s rules for protecting PII during usability work:</a:t>
            </a:r>
          </a:p>
          <a:p>
            <a:r>
              <a:rPr lang="en-US" smtClean="0"/>
              <a:t>Only collect what you absolutely need.</a:t>
            </a:r>
          </a:p>
          <a:p>
            <a:r>
              <a:rPr lang="en-US" smtClean="0"/>
              <a:t>Future studies that use the data should be compatible with the original study.</a:t>
            </a:r>
          </a:p>
          <a:p>
            <a:r>
              <a:rPr lang="en-US" smtClean="0"/>
              <a:t>De-identify PII data before analysis.</a:t>
            </a:r>
          </a:p>
          <a:p>
            <a:r>
              <a:rPr lang="en-US" smtClean="0"/>
              <a:t>Label documents containing PII as “Official Use Only.”</a:t>
            </a:r>
          </a:p>
          <a:p>
            <a:r>
              <a:rPr lang="en-US" smtClean="0"/>
              <a:t>Store PII on an EERE resource which has been granted a Security Authorization (not personal equipment, USB drives, laptops, or other removable media).</a:t>
            </a:r>
          </a:p>
          <a:p>
            <a:r>
              <a:rPr lang="en-US" smtClean="0"/>
              <a:t>Do not disclose PII for other purposes without the consent of the participant.</a:t>
            </a:r>
          </a:p>
          <a:p>
            <a:r>
              <a:rPr lang="en-US" smtClean="0"/>
              <a:t>If a device containing PII is accessed or stolen by an unauthorized individual, you must report it immediately.</a:t>
            </a:r>
          </a:p>
        </p:txBody>
      </p:sp>
      <p:sp>
        <p:nvSpPr>
          <p:cNvPr id="26626" name="Title 2"/>
          <p:cNvSpPr>
            <a:spLocks noGrp="1"/>
          </p:cNvSpPr>
          <p:nvPr>
            <p:ph type="title"/>
          </p:nvPr>
        </p:nvSpPr>
        <p:spPr/>
        <p:txBody>
          <a:bodyPr/>
          <a:lstStyle/>
          <a:p>
            <a:pPr eaLnBrk="1" hangingPunct="1"/>
            <a:r>
              <a:rPr lang="en-US" smtClean="0"/>
              <a:t>PII Rules for Usability Studies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446088" y="1092200"/>
            <a:ext cx="8229600" cy="5414963"/>
          </a:xfrm>
        </p:spPr>
        <p:txBody>
          <a:bodyPr/>
          <a:lstStyle/>
          <a:p>
            <a:pPr>
              <a:buFont typeface="Arial" charset="0"/>
              <a:buNone/>
            </a:pPr>
            <a:r>
              <a:rPr lang="en-US" b="1" smtClean="0"/>
              <a:t>OMB approval is required whenever we interact with 10 or more members of the public.</a:t>
            </a:r>
          </a:p>
          <a:p>
            <a:pPr>
              <a:buFont typeface="Arial" charset="0"/>
              <a:buNone/>
            </a:pPr>
            <a:endParaRPr lang="en-US" b="1" smtClean="0"/>
          </a:p>
          <a:p>
            <a:pPr>
              <a:buFont typeface="Arial" charset="0"/>
              <a:buNone/>
            </a:pPr>
            <a:r>
              <a:rPr lang="en-US" smtClean="0"/>
              <a:t>Your collection is eligible for the fast track process if:</a:t>
            </a:r>
            <a:endParaRPr lang="en-US" b="1" i="1" smtClean="0"/>
          </a:p>
          <a:p>
            <a:endParaRPr lang="en-US" b="1" i="1" smtClean="0"/>
          </a:p>
          <a:p>
            <a:r>
              <a:rPr lang="en-US" smtClean="0"/>
              <a:t>The data collection is focused on service improvement</a:t>
            </a:r>
          </a:p>
          <a:p>
            <a:r>
              <a:rPr lang="en-US" smtClean="0"/>
              <a:t>The data collection is voluntary</a:t>
            </a:r>
          </a:p>
          <a:p>
            <a:r>
              <a:rPr lang="en-US" smtClean="0"/>
              <a:t>Statistical rigor is not required</a:t>
            </a:r>
          </a:p>
          <a:p>
            <a:r>
              <a:rPr lang="en-US" smtClean="0"/>
              <a:t>The burden on participants is not high</a:t>
            </a:r>
          </a:p>
          <a:p>
            <a:r>
              <a:rPr lang="en-US" smtClean="0"/>
              <a:t>You won't distribute the results publicly.</a:t>
            </a:r>
          </a:p>
          <a:p>
            <a:pPr>
              <a:buFont typeface="Arial" charset="0"/>
              <a:buNone/>
            </a:pPr>
            <a:endParaRPr lang="en-US" smtClean="0"/>
          </a:p>
          <a:p>
            <a:endParaRPr lang="en-US" smtClean="0"/>
          </a:p>
          <a:p>
            <a:endParaRPr lang="en-US" smtClean="0"/>
          </a:p>
        </p:txBody>
      </p:sp>
      <p:sp>
        <p:nvSpPr>
          <p:cNvPr id="28674" name="Title 2"/>
          <p:cNvSpPr>
            <a:spLocks noGrp="1"/>
          </p:cNvSpPr>
          <p:nvPr>
            <p:ph type="title"/>
          </p:nvPr>
        </p:nvSpPr>
        <p:spPr/>
        <p:txBody>
          <a:bodyPr/>
          <a:lstStyle/>
          <a:p>
            <a:pPr eaLnBrk="1" hangingPunct="1"/>
            <a:r>
              <a:rPr lang="en-US" smtClean="0"/>
              <a:t>OMB Fast Track Approval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446088" y="1092200"/>
            <a:ext cx="8229600" cy="5414963"/>
          </a:xfrm>
        </p:spPr>
        <p:txBody>
          <a:bodyPr/>
          <a:lstStyle/>
          <a:p>
            <a:pPr>
              <a:buFont typeface="Arial" charset="0"/>
              <a:buNone/>
            </a:pPr>
            <a:r>
              <a:rPr lang="en-US" b="1" smtClean="0"/>
              <a:t>Process for getting OMB approval through fast track:</a:t>
            </a:r>
          </a:p>
          <a:p>
            <a:pPr>
              <a:buFont typeface="Arial" charset="0"/>
              <a:buNone/>
            </a:pPr>
            <a:endParaRPr lang="en-US" b="1" smtClean="0"/>
          </a:p>
          <a:p>
            <a:r>
              <a:rPr lang="en-US" smtClean="0"/>
              <a:t>Contact Wendy Littman for a copy of the fast track approval form.</a:t>
            </a:r>
          </a:p>
          <a:p>
            <a:r>
              <a:rPr lang="en-US" smtClean="0"/>
              <a:t>Submit form and a copy of your survey/study to Christina Rouleau (copy Wendy).</a:t>
            </a:r>
          </a:p>
          <a:p>
            <a:r>
              <a:rPr lang="en-US" smtClean="0"/>
              <a:t>Revise based on Chris’s comments; resubmit.</a:t>
            </a:r>
          </a:p>
          <a:p>
            <a:r>
              <a:rPr lang="en-US" smtClean="0"/>
              <a:t>Chris will submit to OMB – they have 5 days to review the collection for approval.</a:t>
            </a:r>
          </a:p>
          <a:p>
            <a:pPr>
              <a:buFont typeface="Arial" charset="0"/>
              <a:buNone/>
            </a:pPr>
            <a:endParaRPr lang="en-US" smtClean="0"/>
          </a:p>
          <a:p>
            <a:endParaRPr lang="en-US" smtClean="0"/>
          </a:p>
          <a:p>
            <a:endParaRPr lang="en-US" smtClean="0"/>
          </a:p>
        </p:txBody>
      </p:sp>
      <p:sp>
        <p:nvSpPr>
          <p:cNvPr id="30722" name="Title 2"/>
          <p:cNvSpPr>
            <a:spLocks noGrp="1"/>
          </p:cNvSpPr>
          <p:nvPr>
            <p:ph type="title"/>
          </p:nvPr>
        </p:nvSpPr>
        <p:spPr/>
        <p:txBody>
          <a:bodyPr/>
          <a:lstStyle/>
          <a:p>
            <a:pPr eaLnBrk="1" hangingPunct="1"/>
            <a:r>
              <a:rPr lang="en-US" smtClean="0"/>
              <a:t>OMB Fast Track Approval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eaLnBrk="1" hangingPunct="1"/>
            <a:r>
              <a:rPr lang="en-US" smtClean="0"/>
              <a:t>Around the Room (15 min) – Drew</a:t>
            </a:r>
          </a:p>
          <a:p>
            <a:pPr eaLnBrk="1" hangingPunct="1"/>
            <a:r>
              <a:rPr lang="en-US" smtClean="0"/>
              <a:t>Solar Career Mapping Tool (15 min) – Christina</a:t>
            </a:r>
          </a:p>
          <a:p>
            <a:pPr eaLnBrk="1" hangingPunct="1"/>
            <a:r>
              <a:rPr lang="en-US" smtClean="0"/>
              <a:t>Transition Team Update (10 min) – Suzanne</a:t>
            </a:r>
          </a:p>
          <a:p>
            <a:pPr eaLnBrk="1" hangingPunct="1"/>
            <a:r>
              <a:rPr lang="en-US" smtClean="0"/>
              <a:t>Site Inventory Reduction (10 min) – Leslie</a:t>
            </a:r>
          </a:p>
          <a:p>
            <a:pPr eaLnBrk="1" hangingPunct="1"/>
            <a:r>
              <a:rPr lang="en-US" smtClean="0"/>
              <a:t>Personally Identifiable Information/OMB Approval for Usability Studies (10 min) – Wendy </a:t>
            </a:r>
          </a:p>
          <a:p>
            <a:pPr eaLnBrk="1" hangingPunct="1"/>
            <a:r>
              <a:rPr lang="en-US" smtClean="0"/>
              <a:t>Communication Standards Tip (5 min) – Elizabeth </a:t>
            </a:r>
          </a:p>
        </p:txBody>
      </p:sp>
      <p:sp>
        <p:nvSpPr>
          <p:cNvPr id="14338" name="Title 2"/>
          <p:cNvSpPr>
            <a:spLocks noGrp="1"/>
          </p:cNvSpPr>
          <p:nvPr>
            <p:ph type="title"/>
          </p:nvPr>
        </p:nvSpPr>
        <p:spPr/>
        <p:txBody>
          <a:bodyPr/>
          <a:lstStyle/>
          <a:p>
            <a:pPr eaLnBrk="1" hangingPunct="1"/>
            <a:r>
              <a:rPr lang="en-US" smtClean="0"/>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46088" y="1092200"/>
            <a:ext cx="8229600" cy="5414963"/>
          </a:xfrm>
        </p:spPr>
        <p:txBody>
          <a:bodyPr/>
          <a:lstStyle/>
          <a:p>
            <a:pPr>
              <a:buFont typeface="Arial" charset="0"/>
              <a:buNone/>
            </a:pPr>
            <a:r>
              <a:rPr lang="en-US" b="1" smtClean="0"/>
              <a:t>For more information on PII rules for usability studies or OMB fast track approval, contact:</a:t>
            </a:r>
          </a:p>
          <a:p>
            <a:pPr>
              <a:buFont typeface="Arial" charset="0"/>
              <a:buNone/>
            </a:pPr>
            <a:endParaRPr lang="en-US" smtClean="0"/>
          </a:p>
          <a:p>
            <a:pPr>
              <a:buFont typeface="Arial" charset="0"/>
              <a:buNone/>
            </a:pPr>
            <a:r>
              <a:rPr lang="en-US" smtClean="0"/>
              <a:t>Wendy Littman</a:t>
            </a:r>
          </a:p>
          <a:p>
            <a:pPr>
              <a:buFont typeface="Arial" charset="0"/>
              <a:buNone/>
            </a:pPr>
            <a:r>
              <a:rPr lang="en-US" smtClean="0">
                <a:hlinkClick r:id="rId3"/>
              </a:rPr>
              <a:t>wendy.littman@ee.doe.gov</a:t>
            </a:r>
            <a:endParaRPr lang="en-US" smtClean="0"/>
          </a:p>
          <a:p>
            <a:pPr>
              <a:buFont typeface="Arial" charset="0"/>
              <a:buNone/>
            </a:pPr>
            <a:r>
              <a:rPr lang="en-US" smtClean="0"/>
              <a:t>301-525-7521</a:t>
            </a:r>
          </a:p>
          <a:p>
            <a:endParaRPr lang="en-US" smtClean="0"/>
          </a:p>
          <a:p>
            <a:pPr>
              <a:buFont typeface="Arial" charset="0"/>
              <a:buNone/>
            </a:pPr>
            <a:r>
              <a:rPr lang="en-US" smtClean="0"/>
              <a:t> </a:t>
            </a:r>
          </a:p>
        </p:txBody>
      </p:sp>
      <p:sp>
        <p:nvSpPr>
          <p:cNvPr id="32770" name="Title 2"/>
          <p:cNvSpPr>
            <a:spLocks noGrp="1"/>
          </p:cNvSpPr>
          <p:nvPr>
            <p:ph type="title"/>
          </p:nvPr>
        </p:nvSpPr>
        <p:spPr/>
        <p:txBody>
          <a:bodyPr/>
          <a:lstStyle/>
          <a:p>
            <a:pPr eaLnBrk="1" hangingPunct="1"/>
            <a:r>
              <a:rPr lang="en-US" smtClean="0"/>
              <a:t>OMB Fast Track Approval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p:txBody>
          <a:bodyPr/>
          <a:lstStyle/>
          <a:p>
            <a:pPr marL="0" indent="0" eaLnBrk="1" hangingPunct="1">
              <a:buFont typeface="Arial" charset="0"/>
              <a:buNone/>
            </a:pPr>
            <a:r>
              <a:rPr lang="en-US" b="1" smtClean="0"/>
              <a:t>Alt Text</a:t>
            </a:r>
          </a:p>
          <a:p>
            <a:pPr marL="0" indent="0" eaLnBrk="1" hangingPunct="1">
              <a:buFont typeface="Arial" charset="0"/>
              <a:buNone/>
            </a:pPr>
            <a:r>
              <a:rPr lang="en-US" smtClean="0"/>
              <a:t>Alt text (short for "alternative text") describes images on the Web for visitors who use screen readers to access Web sites. To meet Section 508 requirements, all EERE Web sites are required to provide alt text with their images.</a:t>
            </a:r>
          </a:p>
          <a:p>
            <a:pPr marL="0" indent="0" eaLnBrk="1" hangingPunct="1">
              <a:buFont typeface="Arial" charset="0"/>
              <a:buNone/>
            </a:pPr>
            <a:r>
              <a:rPr lang="en-US" smtClean="0">
                <a:hlinkClick r:id="rId2"/>
              </a:rPr>
              <a:t>http://www.eere.energy.gov/communicationstandards/content/alt_text.html</a:t>
            </a:r>
            <a:r>
              <a:rPr lang="en-US" smtClean="0"/>
              <a:t> </a:t>
            </a:r>
          </a:p>
        </p:txBody>
      </p:sp>
      <p:sp>
        <p:nvSpPr>
          <p:cNvPr id="34818" name="Title 2"/>
          <p:cNvSpPr>
            <a:spLocks noGrp="1"/>
          </p:cNvSpPr>
          <p:nvPr>
            <p:ph type="title"/>
          </p:nvPr>
        </p:nvSpPr>
        <p:spPr/>
        <p:txBody>
          <a:bodyPr/>
          <a:lstStyle/>
          <a:p>
            <a:pPr eaLnBrk="1" hangingPunct="1"/>
            <a:r>
              <a:rPr lang="en-US" smtClean="0"/>
              <a:t>Communication Standards Tip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p:txBody>
          <a:bodyPr/>
          <a:lstStyle/>
          <a:p>
            <a:pPr eaLnBrk="1" hangingPunct="1"/>
            <a:r>
              <a:rPr lang="en-US" smtClean="0"/>
              <a:t>Next meeting: December 15</a:t>
            </a:r>
          </a:p>
          <a:p>
            <a:pPr eaLnBrk="1" hangingPunct="1">
              <a:buFont typeface="Arial" charset="0"/>
              <a:buNone/>
            </a:pPr>
            <a:r>
              <a:rPr lang="en-US" smtClean="0"/>
              <a:t>	</a:t>
            </a:r>
          </a:p>
          <a:p>
            <a:pPr eaLnBrk="1" hangingPunct="1">
              <a:buFont typeface="Arial" charset="0"/>
              <a:buNone/>
            </a:pPr>
            <a:endParaRPr lang="en-US" smtClean="0"/>
          </a:p>
        </p:txBody>
      </p:sp>
      <p:sp>
        <p:nvSpPr>
          <p:cNvPr id="35842" name="Title 2"/>
          <p:cNvSpPr>
            <a:spLocks noGrp="1"/>
          </p:cNvSpPr>
          <p:nvPr>
            <p:ph type="title"/>
          </p:nvPr>
        </p:nvSpPr>
        <p:spPr/>
        <p:txBody>
          <a:bodyPr/>
          <a:lstStyle/>
          <a:p>
            <a:pPr eaLnBrk="1" hangingPunct="1"/>
            <a:r>
              <a:rPr lang="en-US" smtClean="0"/>
              <a:t>Wrap Up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idx="4294967295"/>
          </p:nvPr>
        </p:nvSpPr>
        <p:spPr/>
        <p:txBody>
          <a:bodyPr/>
          <a:lstStyle/>
          <a:p>
            <a:r>
              <a:rPr lang="en-US" smtClean="0"/>
              <a:t>Solar Career Mapping Tool</a:t>
            </a:r>
          </a:p>
        </p:txBody>
      </p:sp>
      <p:sp>
        <p:nvSpPr>
          <p:cNvPr id="4" name="Content Placeholder 1"/>
          <p:cNvSpPr txBox="1">
            <a:spLocks/>
          </p:cNvSpPr>
          <p:nvPr/>
        </p:nvSpPr>
        <p:spPr>
          <a:xfrm>
            <a:off x="457200" y="5772150"/>
            <a:ext cx="8229600" cy="695325"/>
          </a:xfrm>
          <a:prstGeom prst="rect">
            <a:avLst/>
          </a:prstGeom>
        </p:spPr>
        <p:txBody>
          <a:bodyPr/>
          <a:lstStyle/>
          <a:p>
            <a:pPr algn="ctr">
              <a:spcBef>
                <a:spcPct val="20000"/>
              </a:spcBef>
              <a:buFont typeface="Arial" pitchFamily="34" charset="0"/>
              <a:buNone/>
              <a:defRPr/>
            </a:pPr>
            <a:r>
              <a:rPr lang="en-US" sz="2400">
                <a:latin typeface="+mn-lt"/>
                <a:hlinkClick r:id="rId2"/>
              </a:rPr>
              <a:t>http://www.eere.energy.gov/solar/careermap/</a:t>
            </a:r>
            <a:r>
              <a:rPr lang="en-US" sz="2400">
                <a:latin typeface="+mn-lt"/>
              </a:rPr>
              <a:t> </a:t>
            </a:r>
            <a:endParaRPr lang="en-US" sz="2400" dirty="0">
              <a:latin typeface="+mn-lt"/>
            </a:endParaRPr>
          </a:p>
        </p:txBody>
      </p:sp>
      <p:pic>
        <p:nvPicPr>
          <p:cNvPr id="38916" name="Picture 4" descr="solar_career_map.jpg"/>
          <p:cNvPicPr>
            <a:picLocks noChangeAspect="1"/>
          </p:cNvPicPr>
          <p:nvPr/>
        </p:nvPicPr>
        <p:blipFill>
          <a:blip r:embed="rId3"/>
          <a:srcRect t="7085"/>
          <a:stretch>
            <a:fillRect/>
          </a:stretch>
        </p:blipFill>
        <p:spPr bwMode="auto">
          <a:xfrm>
            <a:off x="641350" y="1330325"/>
            <a:ext cx="784225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457200" y="1062038"/>
            <a:ext cx="6773082"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2" name="Picture 4"/>
          <p:cNvPicPr>
            <a:picLocks noChangeAspect="1" noChangeArrowheads="1"/>
          </p:cNvPicPr>
          <p:nvPr/>
        </p:nvPicPr>
        <p:blipFill>
          <a:blip r:embed="rId4" cstate="print"/>
          <a:srcRect/>
          <a:stretch>
            <a:fillRect/>
          </a:stretch>
        </p:blipFill>
        <p:spPr bwMode="auto">
          <a:xfrm>
            <a:off x="1524000" y="1062038"/>
            <a:ext cx="6892119"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38100" h="25400"/>
          </a:sp3d>
        </p:spPr>
      </p:pic>
      <p:pic>
        <p:nvPicPr>
          <p:cNvPr id="2050" name="Picture 2"/>
          <p:cNvPicPr>
            <a:picLocks noChangeAspect="1" noChangeArrowheads="1"/>
          </p:cNvPicPr>
          <p:nvPr/>
        </p:nvPicPr>
        <p:blipFill>
          <a:blip r:embed="rId5" cstate="print"/>
          <a:srcRect/>
          <a:stretch>
            <a:fillRect/>
          </a:stretch>
        </p:blipFill>
        <p:spPr bwMode="auto">
          <a:xfrm>
            <a:off x="3734848" y="1214437"/>
            <a:ext cx="7161752" cy="44904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38100" h="25400"/>
          </a:sp3d>
        </p:spPr>
      </p:pic>
      <p:sp>
        <p:nvSpPr>
          <p:cNvPr id="39941" name="Subtitle 7"/>
          <p:cNvSpPr>
            <a:spLocks noGrp="1"/>
          </p:cNvSpPr>
          <p:nvPr>
            <p:ph type="subTitle" idx="4294967295"/>
          </p:nvPr>
        </p:nvSpPr>
        <p:spPr>
          <a:xfrm>
            <a:off x="228600" y="5105400"/>
            <a:ext cx="8610600" cy="1752600"/>
          </a:xfrm>
        </p:spPr>
        <p:txBody>
          <a:bodyPr/>
          <a:lstStyle/>
          <a:p>
            <a:pPr marL="0" indent="0" defTabSz="914400" eaLnBrk="1" hangingPunct="1">
              <a:buFont typeface="Arial" charset="0"/>
              <a:buNone/>
            </a:pPr>
            <a:r>
              <a:rPr lang="en-US" sz="4000" b="1" smtClean="0">
                <a:solidFill>
                  <a:schemeClr val="bg1"/>
                </a:solidFill>
                <a:latin typeface="Calibri" pitchFamily="34" charset="0"/>
              </a:rPr>
              <a:t>EERE Web User Experience</a:t>
            </a:r>
          </a:p>
          <a:p>
            <a:pPr marL="0" indent="0" defTabSz="914400" eaLnBrk="1" hangingPunct="1">
              <a:buFont typeface="Arial" charset="0"/>
              <a:buNone/>
            </a:pPr>
            <a:r>
              <a:rPr lang="en-US" b="1" smtClean="0">
                <a:solidFill>
                  <a:schemeClr val="bg1"/>
                </a:solidFill>
                <a:latin typeface="Calibri" pitchFamily="34" charset="0"/>
              </a:rPr>
              <a:t>July 11, 2011 </a:t>
            </a:r>
            <a:endParaRPr lang="en-US" sz="1800" b="1" smtClean="0">
              <a:solidFill>
                <a:schemeClr val="bg1"/>
              </a:solidFill>
              <a:latin typeface="Calibri" pitchFamily="34" charset="0"/>
            </a:endParaRPr>
          </a:p>
        </p:txBody>
      </p:sp>
      <p:sp>
        <p:nvSpPr>
          <p:cNvPr id="8" name="Rectangle 7"/>
          <p:cNvSpPr/>
          <p:nvPr/>
        </p:nvSpPr>
        <p:spPr>
          <a:xfrm>
            <a:off x="0" y="3962400"/>
            <a:ext cx="9144000" cy="2895600"/>
          </a:xfrm>
          <a:prstGeom prst="rect">
            <a:avLst/>
          </a:prstGeom>
          <a:solidFill>
            <a:srgbClr val="006892"/>
          </a:solidFill>
          <a:ln w="9525" cap="flat" cmpd="sng" algn="ctr">
            <a:noFill/>
            <a:prstDash val="solid"/>
          </a:ln>
          <a:effectLst/>
        </p:spPr>
        <p:txBody>
          <a:bodyPr anchor="ctr"/>
          <a:lstStyle/>
          <a:p>
            <a:pPr algn="ctr" defTabSz="914400" fontAlgn="auto">
              <a:spcBef>
                <a:spcPts val="0"/>
              </a:spcBef>
              <a:spcAft>
                <a:spcPts val="0"/>
              </a:spcAft>
              <a:defRPr/>
            </a:pPr>
            <a:endParaRPr lang="en-US" kern="0" dirty="0">
              <a:solidFill>
                <a:sysClr val="window" lastClr="FFFFFF"/>
              </a:solidFill>
              <a:latin typeface="Arial"/>
            </a:endParaRPr>
          </a:p>
        </p:txBody>
      </p:sp>
      <p:sp>
        <p:nvSpPr>
          <p:cNvPr id="9" name="Subtitle 2"/>
          <p:cNvSpPr txBox="1">
            <a:spLocks/>
          </p:cNvSpPr>
          <p:nvPr/>
        </p:nvSpPr>
        <p:spPr>
          <a:xfrm>
            <a:off x="163513" y="4262438"/>
            <a:ext cx="8599487" cy="149225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a:buNone/>
              <a:defRPr/>
            </a:pPr>
            <a:r>
              <a:rPr lang="en-US" sz="2800" b="0" dirty="0" smtClean="0">
                <a:cs typeface="Arial" pitchFamily="34" charset="0"/>
              </a:rPr>
              <a:t>Energy.gov Integration Project</a:t>
            </a:r>
          </a:p>
          <a:p>
            <a:pPr fontAlgn="auto">
              <a:spcBef>
                <a:spcPct val="20000"/>
              </a:spcBef>
              <a:spcAft>
                <a:spcPts val="0"/>
              </a:spcAft>
              <a:buFont typeface="Arial"/>
              <a:buNone/>
              <a:defRPr/>
            </a:pPr>
            <a:r>
              <a:rPr lang="en-US" sz="2800" dirty="0" smtClean="0">
                <a:cs typeface="Arial" pitchFamily="34" charset="0"/>
              </a:rPr>
              <a:t>Status Update</a:t>
            </a:r>
          </a:p>
          <a:p>
            <a:pPr fontAlgn="auto">
              <a:spcBef>
                <a:spcPct val="20000"/>
              </a:spcBef>
              <a:spcAft>
                <a:spcPts val="0"/>
              </a:spcAft>
              <a:buFont typeface="Arial"/>
              <a:buNone/>
              <a:defRPr/>
            </a:pPr>
            <a:r>
              <a:rPr lang="en-US" sz="2000" b="0" dirty="0" smtClean="0">
                <a:cs typeface="Arial" pitchFamily="34" charset="0"/>
              </a:rPr>
              <a:t>Suzanne Boyd</a:t>
            </a:r>
            <a:endParaRPr lang="en-US" sz="2000" b="0" dirty="0">
              <a:cs typeface="Arial" pitchFamily="34" charset="0"/>
            </a:endParaRPr>
          </a:p>
        </p:txBody>
      </p:sp>
      <p:sp>
        <p:nvSpPr>
          <p:cNvPr id="39944" name="Title 2"/>
          <p:cNvSpPr>
            <a:spLocks/>
          </p:cNvSpPr>
          <p:nvPr/>
        </p:nvSpPr>
        <p:spPr bwMode="auto">
          <a:xfrm>
            <a:off x="177800" y="-200025"/>
            <a:ext cx="5664200" cy="901700"/>
          </a:xfrm>
          <a:prstGeom prst="rect">
            <a:avLst/>
          </a:prstGeom>
          <a:noFill/>
          <a:ln w="9525">
            <a:noFill/>
            <a:miter lim="800000"/>
            <a:headEnd/>
            <a:tailEnd/>
          </a:ln>
        </p:spPr>
        <p:txBody>
          <a:bodyPr anchor="ctr"/>
          <a:lstStyle/>
          <a:p>
            <a:pPr eaLnBrk="0" hangingPunct="0">
              <a:lnSpc>
                <a:spcPts val="2800"/>
              </a:lnSpc>
            </a:pPr>
            <a:r>
              <a:rPr lang="en-US" sz="2600">
                <a:solidFill>
                  <a:srgbClr val="FFFFFF"/>
                </a:solidFill>
              </a:rPr>
              <a:t>Transition Team Update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p:cNvPicPr>
          <p:nvPr/>
        </p:nvPicPr>
        <p:blipFill>
          <a:blip r:embed="rId3"/>
          <a:srcRect l="12616" t="17390" r="10901" b="17390"/>
          <a:stretch>
            <a:fillRect/>
          </a:stretch>
        </p:blipFill>
        <p:spPr bwMode="auto">
          <a:xfrm>
            <a:off x="6407150" y="2617788"/>
            <a:ext cx="2346325" cy="2286000"/>
          </a:xfrm>
          <a:prstGeom prst="rect">
            <a:avLst/>
          </a:prstGeom>
          <a:noFill/>
          <a:ln w="9525">
            <a:noFill/>
            <a:miter lim="800000"/>
            <a:headEnd/>
            <a:tailEnd/>
          </a:ln>
        </p:spPr>
      </p:pic>
      <p:sp>
        <p:nvSpPr>
          <p:cNvPr id="43" name="Chevron 42"/>
          <p:cNvSpPr>
            <a:spLocks noChangeArrowheads="1"/>
          </p:cNvSpPr>
          <p:nvPr/>
        </p:nvSpPr>
        <p:spPr bwMode="auto">
          <a:xfrm>
            <a:off x="2819400" y="3684588"/>
            <a:ext cx="381000" cy="381000"/>
          </a:xfrm>
          <a:prstGeom prst="chevron">
            <a:avLst>
              <a:gd name="adj" fmla="val 50000"/>
            </a:avLst>
          </a:prstGeom>
          <a:solidFill>
            <a:srgbClr val="CCD5DD"/>
          </a:solidFill>
          <a:ln w="3175">
            <a:solidFill>
              <a:srgbClr val="A6A6A6"/>
            </a:solidFill>
            <a:round/>
            <a:headEnd/>
            <a:tailEnd/>
          </a:ln>
          <a:effectLst>
            <a:outerShdw blurRad="50800" dist="12700" dir="5400000" algn="t" rotWithShape="0">
              <a:srgbClr val="808080">
                <a:alpha val="39999"/>
              </a:srgbClr>
            </a:outerShdw>
          </a:effectLst>
        </p:spPr>
        <p:txBody>
          <a:bodyPr/>
          <a:lstStyle/>
          <a:p>
            <a:pPr fontAlgn="auto">
              <a:spcBef>
                <a:spcPts val="0"/>
              </a:spcBef>
              <a:spcAft>
                <a:spcPts val="0"/>
              </a:spcAft>
              <a:defRPr/>
            </a:pPr>
            <a:endParaRPr lang="en-US">
              <a:solidFill>
                <a:srgbClr val="50565C"/>
              </a:solidFill>
              <a:latin typeface="Arial"/>
              <a:ea typeface="ヒラギノ角ゴ ProN W3" charset="0"/>
            </a:endParaRPr>
          </a:p>
        </p:txBody>
      </p:sp>
      <p:sp>
        <p:nvSpPr>
          <p:cNvPr id="45" name="Chevron 44"/>
          <p:cNvSpPr>
            <a:spLocks noChangeArrowheads="1"/>
          </p:cNvSpPr>
          <p:nvPr/>
        </p:nvSpPr>
        <p:spPr bwMode="auto">
          <a:xfrm>
            <a:off x="5867400" y="3684588"/>
            <a:ext cx="381000" cy="381000"/>
          </a:xfrm>
          <a:prstGeom prst="chevron">
            <a:avLst>
              <a:gd name="adj" fmla="val 50000"/>
            </a:avLst>
          </a:prstGeom>
          <a:solidFill>
            <a:srgbClr val="CCD5DD"/>
          </a:solidFill>
          <a:ln w="3175">
            <a:solidFill>
              <a:srgbClr val="A6A6A6"/>
            </a:solidFill>
            <a:round/>
            <a:headEnd/>
            <a:tailEnd/>
          </a:ln>
          <a:effectLst>
            <a:outerShdw blurRad="50800" dist="12700" dir="5400000" algn="t" rotWithShape="0">
              <a:srgbClr val="808080">
                <a:alpha val="39999"/>
              </a:srgbClr>
            </a:outerShdw>
          </a:effectLst>
        </p:spPr>
        <p:txBody>
          <a:bodyPr/>
          <a:lstStyle/>
          <a:p>
            <a:pPr fontAlgn="auto">
              <a:spcBef>
                <a:spcPts val="0"/>
              </a:spcBef>
              <a:spcAft>
                <a:spcPts val="0"/>
              </a:spcAft>
              <a:defRPr/>
            </a:pPr>
            <a:endParaRPr lang="en-US">
              <a:solidFill>
                <a:srgbClr val="50565C"/>
              </a:solidFill>
              <a:latin typeface="Arial"/>
              <a:ea typeface="ヒラギノ角ゴ ProN W3" charset="0"/>
            </a:endParaRPr>
          </a:p>
        </p:txBody>
      </p:sp>
      <p:sp>
        <p:nvSpPr>
          <p:cNvPr id="16" name="Title 36"/>
          <p:cNvSpPr txBox="1">
            <a:spLocks/>
          </p:cNvSpPr>
          <p:nvPr/>
        </p:nvSpPr>
        <p:spPr>
          <a:xfrm>
            <a:off x="177800" y="206375"/>
            <a:ext cx="5664200" cy="695325"/>
          </a:xfrm>
          <a:prstGeom prst="rect">
            <a:avLst/>
          </a:prstGeom>
        </p:spPr>
        <p:txBody>
          <a:bodyPr/>
          <a:lstStyle/>
          <a:p>
            <a:pPr fontAlgn="auto">
              <a:lnSpc>
                <a:spcPts val="2800"/>
              </a:lnSpc>
              <a:spcAft>
                <a:spcPts val="0"/>
              </a:spcAft>
              <a:defRPr/>
            </a:pPr>
            <a:r>
              <a:rPr lang="en-US" sz="2600" dirty="0">
                <a:solidFill>
                  <a:srgbClr val="FFFFFF"/>
                </a:solidFill>
                <a:latin typeface="Arial"/>
              </a:rPr>
              <a:t>Refresher: Project Goals</a:t>
            </a:r>
          </a:p>
        </p:txBody>
      </p:sp>
      <p:sp>
        <p:nvSpPr>
          <p:cNvPr id="14" name="Title 8"/>
          <p:cNvSpPr>
            <a:spLocks noGrp="1"/>
          </p:cNvSpPr>
          <p:nvPr>
            <p:ph type="title" idx="4294967295"/>
          </p:nvPr>
        </p:nvSpPr>
        <p:spPr>
          <a:xfrm>
            <a:off x="228600" y="1906588"/>
            <a:ext cx="2430463" cy="1143000"/>
          </a:xfrm>
        </p:spPr>
        <p:txBody>
          <a:bodyPr anchor="t">
            <a:normAutofit/>
          </a:bodyPr>
          <a:lstStyle/>
          <a:p>
            <a:pPr>
              <a:lnSpc>
                <a:spcPct val="100000"/>
              </a:lnSpc>
            </a:pPr>
            <a:r>
              <a:rPr lang="en-US" sz="1400" b="1" smtClean="0">
                <a:solidFill>
                  <a:srgbClr val="007BAB"/>
                </a:solidFill>
              </a:rPr>
              <a:t>Identify EERE key audiences and their goals</a:t>
            </a:r>
          </a:p>
        </p:txBody>
      </p:sp>
      <p:sp>
        <p:nvSpPr>
          <p:cNvPr id="15" name="Title 8"/>
          <p:cNvSpPr txBox="1">
            <a:spLocks/>
          </p:cNvSpPr>
          <p:nvPr/>
        </p:nvSpPr>
        <p:spPr bwMode="auto">
          <a:xfrm>
            <a:off x="3276600" y="1906588"/>
            <a:ext cx="2590800" cy="1143000"/>
          </a:xfrm>
          <a:prstGeom prst="rect">
            <a:avLst/>
          </a:prstGeom>
          <a:noFill/>
          <a:ln w="9525">
            <a:noFill/>
            <a:miter lim="800000"/>
            <a:headEnd/>
            <a:tailEnd/>
          </a:ln>
        </p:spPr>
        <p:txBody>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34" charset="0"/>
                <a:ea typeface="ＭＳ Ｐゴシック" pitchFamily="-96" charset="-128"/>
              </a:defRPr>
            </a:lvl2pPr>
            <a:lvl3pPr algn="l" rtl="0" fontAlgn="base">
              <a:spcBef>
                <a:spcPct val="0"/>
              </a:spcBef>
              <a:spcAft>
                <a:spcPct val="0"/>
              </a:spcAft>
              <a:defRPr sz="3200" b="1">
                <a:solidFill>
                  <a:schemeClr val="tx2"/>
                </a:solidFill>
                <a:latin typeface="Verdana" pitchFamily="34" charset="0"/>
                <a:ea typeface="ＭＳ Ｐゴシック" pitchFamily="-96" charset="-128"/>
              </a:defRPr>
            </a:lvl3pPr>
            <a:lvl4pPr algn="l" rtl="0" fontAlgn="base">
              <a:spcBef>
                <a:spcPct val="0"/>
              </a:spcBef>
              <a:spcAft>
                <a:spcPct val="0"/>
              </a:spcAft>
              <a:defRPr sz="3200" b="1">
                <a:solidFill>
                  <a:schemeClr val="tx2"/>
                </a:solidFill>
                <a:latin typeface="Verdana" pitchFamily="34" charset="0"/>
                <a:ea typeface="ＭＳ Ｐゴシック" pitchFamily="-96" charset="-128"/>
              </a:defRPr>
            </a:lvl4pPr>
            <a:lvl5pPr algn="l" rtl="0" fontAlgn="base">
              <a:spcBef>
                <a:spcPct val="0"/>
              </a:spcBef>
              <a:spcAft>
                <a:spcPct val="0"/>
              </a:spcAft>
              <a:defRPr sz="3200" b="1">
                <a:solidFill>
                  <a:schemeClr val="tx2"/>
                </a:solidFill>
                <a:latin typeface="Verdana" pitchFamily="34" charset="0"/>
                <a:ea typeface="ＭＳ Ｐゴシック" pitchFamily="-96" charset="-128"/>
              </a:defRPr>
            </a:lvl5pPr>
            <a:lvl6pPr marL="457200" algn="l" rtl="0" fontAlgn="base">
              <a:spcBef>
                <a:spcPct val="0"/>
              </a:spcBef>
              <a:spcAft>
                <a:spcPct val="0"/>
              </a:spcAft>
              <a:defRPr sz="3200" b="1">
                <a:solidFill>
                  <a:schemeClr val="tx2"/>
                </a:solidFill>
                <a:latin typeface="Verdana" pitchFamily="34" charset="0"/>
                <a:ea typeface="ＭＳ Ｐゴシック" pitchFamily="-96" charset="-128"/>
              </a:defRPr>
            </a:lvl6pPr>
            <a:lvl7pPr marL="914400" algn="l" rtl="0" fontAlgn="base">
              <a:spcBef>
                <a:spcPct val="0"/>
              </a:spcBef>
              <a:spcAft>
                <a:spcPct val="0"/>
              </a:spcAft>
              <a:defRPr sz="3200" b="1">
                <a:solidFill>
                  <a:schemeClr val="tx2"/>
                </a:solidFill>
                <a:latin typeface="Verdana" pitchFamily="34" charset="0"/>
                <a:ea typeface="ＭＳ Ｐゴシック" pitchFamily="-96" charset="-128"/>
              </a:defRPr>
            </a:lvl7pPr>
            <a:lvl8pPr marL="1371600" algn="l" rtl="0" fontAlgn="base">
              <a:spcBef>
                <a:spcPct val="0"/>
              </a:spcBef>
              <a:spcAft>
                <a:spcPct val="0"/>
              </a:spcAft>
              <a:defRPr sz="3200" b="1">
                <a:solidFill>
                  <a:schemeClr val="tx2"/>
                </a:solidFill>
                <a:latin typeface="Verdana" pitchFamily="34" charset="0"/>
                <a:ea typeface="ＭＳ Ｐゴシック" pitchFamily="-96" charset="-128"/>
              </a:defRPr>
            </a:lvl8pPr>
            <a:lvl9pPr marL="1828800" algn="l" rtl="0" fontAlgn="base">
              <a:spcBef>
                <a:spcPct val="0"/>
              </a:spcBef>
              <a:spcAft>
                <a:spcPct val="0"/>
              </a:spcAft>
              <a:defRPr sz="3200" b="1">
                <a:solidFill>
                  <a:schemeClr val="tx2"/>
                </a:solidFill>
                <a:latin typeface="Verdana" pitchFamily="34" charset="0"/>
                <a:ea typeface="ＭＳ Ｐゴシック" pitchFamily="-96" charset="-128"/>
              </a:defRPr>
            </a:lvl9pPr>
          </a:lstStyle>
          <a:p>
            <a:pPr defTabSz="914400" eaLnBrk="0" hangingPunct="0">
              <a:defRPr/>
            </a:pPr>
            <a:r>
              <a:rPr lang="en-US" sz="1400" dirty="0" smtClean="0">
                <a:solidFill>
                  <a:schemeClr val="accent3">
                    <a:lumMod val="75000"/>
                  </a:schemeClr>
                </a:solidFill>
                <a:latin typeface="+mn-lt"/>
              </a:rPr>
              <a:t>Help users be successful on the Energy.gov / EERE site</a:t>
            </a:r>
            <a:endParaRPr lang="en-US" sz="1400" dirty="0">
              <a:solidFill>
                <a:schemeClr val="accent3">
                  <a:lumMod val="75000"/>
                </a:schemeClr>
              </a:solidFill>
              <a:latin typeface="+mn-lt"/>
            </a:endParaRPr>
          </a:p>
        </p:txBody>
      </p:sp>
      <p:sp>
        <p:nvSpPr>
          <p:cNvPr id="17" name="Title 8"/>
          <p:cNvSpPr txBox="1">
            <a:spLocks/>
          </p:cNvSpPr>
          <p:nvPr/>
        </p:nvSpPr>
        <p:spPr bwMode="auto">
          <a:xfrm>
            <a:off x="6311900" y="1906588"/>
            <a:ext cx="2590800" cy="1143000"/>
          </a:xfrm>
          <a:prstGeom prst="rect">
            <a:avLst/>
          </a:prstGeom>
          <a:noFill/>
          <a:ln w="9525">
            <a:noFill/>
            <a:miter lim="800000"/>
            <a:headEnd/>
            <a:tailEnd/>
          </a:ln>
        </p:spPr>
        <p:txBody>
          <a:bodyPr/>
          <a:lstStyle>
            <a:defPPr>
              <a:defRPr lang="en-US"/>
            </a:defPPr>
            <a:lvl1pPr>
              <a:defRPr sz="1800">
                <a:solidFill>
                  <a:schemeClr val="tx1">
                    <a:lumMod val="75000"/>
                    <a:lumOff val="25000"/>
                  </a:schemeClr>
                </a:solidFill>
                <a:latin typeface="+mn-lt"/>
                <a:ea typeface="+mj-ea"/>
                <a:cs typeface="+mj-cs"/>
              </a:defRPr>
            </a:lvl1pPr>
            <a:lvl2pPr>
              <a:defRPr sz="3200">
                <a:solidFill>
                  <a:schemeClr val="tx2"/>
                </a:solidFill>
                <a:latin typeface="Verdana" pitchFamily="34" charset="0"/>
              </a:defRPr>
            </a:lvl2pPr>
            <a:lvl3pPr>
              <a:defRPr sz="3200">
                <a:solidFill>
                  <a:schemeClr val="tx2"/>
                </a:solidFill>
                <a:latin typeface="Verdana" pitchFamily="34" charset="0"/>
              </a:defRPr>
            </a:lvl3pPr>
            <a:lvl4pPr>
              <a:defRPr sz="3200">
                <a:solidFill>
                  <a:schemeClr val="tx2"/>
                </a:solidFill>
                <a:latin typeface="Verdana" pitchFamily="34" charset="0"/>
              </a:defRPr>
            </a:lvl4pPr>
            <a:lvl5pPr>
              <a:defRPr sz="3200">
                <a:solidFill>
                  <a:schemeClr val="tx2"/>
                </a:solidFill>
                <a:latin typeface="Verdana" pitchFamily="34" charset="0"/>
              </a:defRPr>
            </a:lvl5pPr>
            <a:lvl6pPr marL="457200" fontAlgn="base">
              <a:spcBef>
                <a:spcPct val="0"/>
              </a:spcBef>
              <a:spcAft>
                <a:spcPct val="0"/>
              </a:spcAft>
              <a:defRPr sz="3200">
                <a:solidFill>
                  <a:schemeClr val="tx2"/>
                </a:solidFill>
                <a:latin typeface="Verdana" pitchFamily="34" charset="0"/>
              </a:defRPr>
            </a:lvl6pPr>
            <a:lvl7pPr marL="914400" fontAlgn="base">
              <a:spcBef>
                <a:spcPct val="0"/>
              </a:spcBef>
              <a:spcAft>
                <a:spcPct val="0"/>
              </a:spcAft>
              <a:defRPr sz="3200">
                <a:solidFill>
                  <a:schemeClr val="tx2"/>
                </a:solidFill>
                <a:latin typeface="Verdana" pitchFamily="34" charset="0"/>
              </a:defRPr>
            </a:lvl7pPr>
            <a:lvl8pPr marL="1371600" fontAlgn="base">
              <a:spcBef>
                <a:spcPct val="0"/>
              </a:spcBef>
              <a:spcAft>
                <a:spcPct val="0"/>
              </a:spcAft>
              <a:defRPr sz="3200">
                <a:solidFill>
                  <a:schemeClr val="tx2"/>
                </a:solidFill>
                <a:latin typeface="Verdana" pitchFamily="34" charset="0"/>
              </a:defRPr>
            </a:lvl8pPr>
            <a:lvl9pPr marL="1828800" fontAlgn="base">
              <a:spcBef>
                <a:spcPct val="0"/>
              </a:spcBef>
              <a:spcAft>
                <a:spcPct val="0"/>
              </a:spcAft>
              <a:defRPr sz="3200">
                <a:solidFill>
                  <a:schemeClr val="tx2"/>
                </a:solidFill>
                <a:latin typeface="Verdana" pitchFamily="34" charset="0"/>
              </a:defRPr>
            </a:lvl9pPr>
          </a:lstStyle>
          <a:p>
            <a:pPr defTabSz="914400" eaLnBrk="0" hangingPunct="0">
              <a:defRPr/>
            </a:pPr>
            <a:r>
              <a:rPr lang="en-US" sz="1400" b="1" dirty="0" smtClean="0">
                <a:solidFill>
                  <a:schemeClr val="accent3">
                    <a:lumMod val="75000"/>
                  </a:schemeClr>
                </a:solidFill>
              </a:rPr>
              <a:t>Achieve EERE </a:t>
            </a:r>
            <a:r>
              <a:rPr lang="en-US" sz="1400" b="1" dirty="0">
                <a:solidFill>
                  <a:schemeClr val="accent3">
                    <a:lumMod val="75000"/>
                  </a:schemeClr>
                </a:solidFill>
              </a:rPr>
              <a:t>&amp; DOE </a:t>
            </a:r>
            <a:r>
              <a:rPr lang="en-US" sz="1400" b="1" dirty="0" smtClean="0">
                <a:solidFill>
                  <a:schemeClr val="accent3">
                    <a:lumMod val="75000"/>
                  </a:schemeClr>
                </a:solidFill>
              </a:rPr>
              <a:t>organizational goals</a:t>
            </a:r>
            <a:endParaRPr lang="en-US" sz="1400" b="1" dirty="0">
              <a:solidFill>
                <a:schemeClr val="accent3">
                  <a:lumMod val="75000"/>
                </a:schemeClr>
              </a:solidFill>
            </a:endParaRPr>
          </a:p>
        </p:txBody>
      </p:sp>
      <p:pic>
        <p:nvPicPr>
          <p:cNvPr id="41993" name="Picture 2"/>
          <p:cNvPicPr>
            <a:picLocks noChangeAspect="1" noChangeArrowheads="1"/>
          </p:cNvPicPr>
          <p:nvPr/>
        </p:nvPicPr>
        <p:blipFill>
          <a:blip r:embed="rId4"/>
          <a:srcRect/>
          <a:stretch>
            <a:fillRect/>
          </a:stretch>
        </p:blipFill>
        <p:spPr bwMode="auto">
          <a:xfrm>
            <a:off x="3289300" y="2636838"/>
            <a:ext cx="2501900" cy="2241550"/>
          </a:xfrm>
          <a:prstGeom prst="rect">
            <a:avLst/>
          </a:prstGeom>
          <a:noFill/>
          <a:ln w="9525">
            <a:noFill/>
            <a:miter lim="800000"/>
            <a:headEnd/>
            <a:tailEnd/>
          </a:ln>
        </p:spPr>
      </p:pic>
      <p:pic>
        <p:nvPicPr>
          <p:cNvPr id="41994" name="Picture 17" descr="http://farm3.static.flickr.com/2453/4043610341_654a1fec88.jpg"/>
          <p:cNvPicPr>
            <a:picLocks noChangeAspect="1" noChangeArrowheads="1"/>
          </p:cNvPicPr>
          <p:nvPr/>
        </p:nvPicPr>
        <p:blipFill>
          <a:blip r:embed="rId5"/>
          <a:srcRect/>
          <a:stretch>
            <a:fillRect/>
          </a:stretch>
        </p:blipFill>
        <p:spPr bwMode="auto">
          <a:xfrm>
            <a:off x="9906000" y="1943100"/>
            <a:ext cx="2514600" cy="2433638"/>
          </a:xfrm>
          <a:prstGeom prst="rect">
            <a:avLst/>
          </a:prstGeom>
          <a:noFill/>
          <a:ln w="9525">
            <a:noFill/>
            <a:miter lim="800000"/>
            <a:headEnd/>
            <a:tailEnd/>
          </a:ln>
        </p:spPr>
      </p:pic>
      <p:sp>
        <p:nvSpPr>
          <p:cNvPr id="20" name="TextBox 19"/>
          <p:cNvSpPr txBox="1"/>
          <p:nvPr/>
        </p:nvSpPr>
        <p:spPr>
          <a:xfrm>
            <a:off x="9794875" y="4729163"/>
            <a:ext cx="2736850" cy="1816100"/>
          </a:xfrm>
          <a:prstGeom prst="rect">
            <a:avLst/>
          </a:prstGeom>
          <a:noFill/>
        </p:spPr>
        <p:txBody>
          <a:bodyPr>
            <a:spAutoFit/>
          </a:bodyPr>
          <a:lstStyle/>
          <a:p>
            <a:pPr defTabSz="914400" eaLnBrk="0" hangingPunct="0">
              <a:defRPr/>
            </a:pPr>
            <a:r>
              <a:rPr lang="en-US" sz="1400" dirty="0">
                <a:latin typeface="+mj-lt"/>
                <a:ea typeface="ＭＳ Ｐゴシック" pitchFamily="-96" charset="-128"/>
              </a:rPr>
              <a:t>Reduce energy consumption </a:t>
            </a:r>
          </a:p>
          <a:p>
            <a:pPr defTabSz="914400" eaLnBrk="0" hangingPunct="0">
              <a:defRPr/>
            </a:pPr>
            <a:r>
              <a:rPr lang="en-US" sz="1400" dirty="0">
                <a:latin typeface="+mj-lt"/>
                <a:ea typeface="ＭＳ Ｐゴシック" pitchFamily="-96" charset="-128"/>
              </a:rPr>
              <a:t> </a:t>
            </a:r>
          </a:p>
          <a:p>
            <a:pPr defTabSz="914400" eaLnBrk="0" hangingPunct="0">
              <a:defRPr/>
            </a:pPr>
            <a:r>
              <a:rPr lang="en-US" sz="1400" dirty="0">
                <a:latin typeface="+mj-lt"/>
                <a:ea typeface="ＭＳ Ｐゴシック" pitchFamily="-96" charset="-128"/>
              </a:rPr>
              <a:t>Increase adoption of renewable energy technologies </a:t>
            </a:r>
          </a:p>
          <a:p>
            <a:pPr defTabSz="914400" eaLnBrk="0" hangingPunct="0">
              <a:defRPr/>
            </a:pPr>
            <a:endParaRPr lang="en-US" sz="1400" dirty="0">
              <a:latin typeface="+mj-lt"/>
              <a:ea typeface="ＭＳ Ｐゴシック" pitchFamily="-96" charset="-128"/>
            </a:endParaRPr>
          </a:p>
          <a:p>
            <a:pPr defTabSz="914400" eaLnBrk="0" hangingPunct="0">
              <a:defRPr/>
            </a:pPr>
            <a:r>
              <a:rPr lang="en-US" sz="1400" dirty="0">
                <a:latin typeface="+mj-lt"/>
                <a:ea typeface="ＭＳ Ｐゴシック" pitchFamily="-96" charset="-128"/>
              </a:rPr>
              <a:t>Strengthen energy security</a:t>
            </a:r>
          </a:p>
          <a:p>
            <a:pPr defTabSz="914400" eaLnBrk="0" hangingPunct="0">
              <a:defRPr/>
            </a:pPr>
            <a:endParaRPr lang="en-US" sz="1400" dirty="0">
              <a:latin typeface="+mj-lt"/>
              <a:ea typeface="ＭＳ Ｐゴシック" pitchFamily="-96" charset="-128"/>
            </a:endParaRPr>
          </a:p>
          <a:p>
            <a:pPr defTabSz="914400" eaLnBrk="0" hangingPunct="0">
              <a:defRPr/>
            </a:pPr>
            <a:r>
              <a:rPr lang="en-US" sz="1400" dirty="0">
                <a:latin typeface="+mj-lt"/>
                <a:ea typeface="ＭＳ Ｐゴシック" pitchFamily="-96" charset="-128"/>
              </a:rPr>
              <a:t>Protect the environment</a:t>
            </a:r>
          </a:p>
        </p:txBody>
      </p:sp>
      <p:pic>
        <p:nvPicPr>
          <p:cNvPr id="41996" name="Picture 3"/>
          <p:cNvPicPr>
            <a:picLocks noChangeAspect="1" noChangeArrowheads="1"/>
          </p:cNvPicPr>
          <p:nvPr/>
        </p:nvPicPr>
        <p:blipFill>
          <a:blip r:embed="rId6"/>
          <a:srcRect/>
          <a:stretch>
            <a:fillRect/>
          </a:stretch>
        </p:blipFill>
        <p:spPr bwMode="auto">
          <a:xfrm>
            <a:off x="304800" y="2698750"/>
            <a:ext cx="2514600" cy="1493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r>
              <a:rPr lang="en-US" smtClean="0"/>
              <a:t>Approach | 3 phases</a:t>
            </a:r>
          </a:p>
        </p:txBody>
      </p:sp>
      <p:sp>
        <p:nvSpPr>
          <p:cNvPr id="3" name="Content Placeholder 2"/>
          <p:cNvSpPr>
            <a:spLocks noGrp="1"/>
          </p:cNvSpPr>
          <p:nvPr>
            <p:ph idx="4294967295"/>
          </p:nvPr>
        </p:nvSpPr>
        <p:spPr>
          <a:xfrm>
            <a:off x="219075" y="1295400"/>
            <a:ext cx="8620125" cy="4191000"/>
          </a:xfrm>
        </p:spPr>
        <p:txBody>
          <a:bodyPr/>
          <a:lstStyle/>
          <a:p>
            <a:pPr>
              <a:buFont typeface="Arial" charset="0"/>
              <a:buNone/>
              <a:defRPr/>
            </a:pPr>
            <a:r>
              <a:rPr lang="en-US" dirty="0" smtClean="0">
                <a:solidFill>
                  <a:schemeClr val="bg1">
                    <a:lumMod val="65000"/>
                  </a:schemeClr>
                </a:solidFill>
                <a:ea typeface="+mj-ea"/>
              </a:rPr>
              <a:t>EERE Transition</a:t>
            </a:r>
            <a:endParaRPr lang="en-US" dirty="0">
              <a:solidFill>
                <a:schemeClr val="bg1">
                  <a:lumMod val="65000"/>
                </a:schemeClr>
              </a:solidFill>
              <a:ea typeface="+mj-ea"/>
            </a:endParaRPr>
          </a:p>
        </p:txBody>
      </p:sp>
      <p:pic>
        <p:nvPicPr>
          <p:cNvPr id="44036" name="Picture 9"/>
          <p:cNvPicPr>
            <a:picLocks noChangeAspect="1" noChangeArrowheads="1"/>
          </p:cNvPicPr>
          <p:nvPr/>
        </p:nvPicPr>
        <p:blipFill>
          <a:blip r:embed="rId3"/>
          <a:srcRect b="5432"/>
          <a:stretch>
            <a:fillRect/>
          </a:stretch>
        </p:blipFill>
        <p:spPr bwMode="auto">
          <a:xfrm>
            <a:off x="152400" y="2895600"/>
            <a:ext cx="8686800" cy="1504950"/>
          </a:xfrm>
          <a:prstGeom prst="rect">
            <a:avLst/>
          </a:prstGeom>
          <a:noFill/>
          <a:ln w="9525">
            <a:noFill/>
            <a:miter lim="800000"/>
            <a:headEnd/>
            <a:tailEnd/>
          </a:ln>
        </p:spPr>
      </p:pic>
      <p:sp>
        <p:nvSpPr>
          <p:cNvPr id="5" name="Rectangle 4"/>
          <p:cNvSpPr/>
          <p:nvPr/>
        </p:nvSpPr>
        <p:spPr bwMode="auto">
          <a:xfrm>
            <a:off x="263525" y="2514600"/>
            <a:ext cx="1717675" cy="4572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defTabSz="914400" eaLnBrk="0" hangingPunct="0">
              <a:defRPr/>
            </a:pPr>
            <a:r>
              <a:rPr lang="en-US" sz="2400" b="1" dirty="0">
                <a:solidFill>
                  <a:srgbClr val="50565C"/>
                </a:solidFill>
                <a:ea typeface="ＭＳ Ｐゴシック" pitchFamily="-96" charset="-128"/>
              </a:rPr>
              <a:t>Phase 1</a:t>
            </a:r>
          </a:p>
        </p:txBody>
      </p:sp>
      <p:sp>
        <p:nvSpPr>
          <p:cNvPr id="6" name="Rectangle 5"/>
          <p:cNvSpPr/>
          <p:nvPr/>
        </p:nvSpPr>
        <p:spPr bwMode="auto">
          <a:xfrm>
            <a:off x="1981200" y="2514600"/>
            <a:ext cx="3352800" cy="457200"/>
          </a:xfrm>
          <a:prstGeom prst="rect">
            <a:avLst/>
          </a:prstGeom>
          <a:solidFill>
            <a:schemeClr val="bg1">
              <a:lumMod val="65000"/>
            </a:schemeClr>
          </a:solidFill>
          <a:ln w="9525" cap="flat" cmpd="sng" algn="ctr">
            <a:noFill/>
            <a:prstDash val="solid"/>
            <a:round/>
            <a:headEnd type="none" w="med" len="med"/>
            <a:tailEnd type="none" w="med" len="med"/>
          </a:ln>
          <a:effectLst/>
        </p:spPr>
        <p:txBody>
          <a:bodyPr/>
          <a:lstStyle/>
          <a:p>
            <a:pPr defTabSz="914400" eaLnBrk="0" hangingPunct="0">
              <a:defRPr/>
            </a:pPr>
            <a:r>
              <a:rPr lang="en-US" sz="2400" b="1" dirty="0">
                <a:solidFill>
                  <a:srgbClr val="50565C"/>
                </a:solidFill>
                <a:ea typeface="ＭＳ Ｐゴシック" pitchFamily="-96" charset="-128"/>
              </a:rPr>
              <a:t>Phase 2</a:t>
            </a:r>
          </a:p>
        </p:txBody>
      </p:sp>
      <p:sp>
        <p:nvSpPr>
          <p:cNvPr id="7" name="Rectangle 6"/>
          <p:cNvSpPr>
            <a:spLocks noChangeArrowheads="1"/>
          </p:cNvSpPr>
          <p:nvPr/>
        </p:nvSpPr>
        <p:spPr bwMode="auto">
          <a:xfrm>
            <a:off x="5334000" y="2514600"/>
            <a:ext cx="3394075" cy="457200"/>
          </a:xfrm>
          <a:prstGeom prst="rect">
            <a:avLst/>
          </a:prstGeom>
          <a:solidFill>
            <a:srgbClr val="727272"/>
          </a:solidFill>
          <a:ln w="9525">
            <a:noFill/>
            <a:miter lim="800000"/>
            <a:headEnd/>
            <a:tailEnd/>
          </a:ln>
        </p:spPr>
        <p:txBody>
          <a:bodyPr/>
          <a:lstStyle/>
          <a:p>
            <a:pPr defTabSz="914400" eaLnBrk="0" hangingPunct="0"/>
            <a:r>
              <a:rPr lang="en-US" sz="2400" b="1">
                <a:solidFill>
                  <a:srgbClr val="50565C"/>
                </a:solidFill>
                <a:ea typeface="ＭＳ Ｐゴシック"/>
                <a:cs typeface="ＭＳ Ｐゴシック"/>
              </a:rPr>
              <a:t>Phase 3</a:t>
            </a:r>
          </a:p>
        </p:txBody>
      </p:sp>
      <p:sp>
        <p:nvSpPr>
          <p:cNvPr id="8" name="Rectangle 7"/>
          <p:cNvSpPr>
            <a:spLocks noChangeArrowheads="1"/>
          </p:cNvSpPr>
          <p:nvPr/>
        </p:nvSpPr>
        <p:spPr bwMode="auto">
          <a:xfrm>
            <a:off x="304800" y="4648200"/>
            <a:ext cx="1752600" cy="584200"/>
          </a:xfrm>
          <a:prstGeom prst="rect">
            <a:avLst/>
          </a:prstGeom>
          <a:noFill/>
          <a:ln w="9525">
            <a:noFill/>
            <a:miter lim="800000"/>
            <a:headEnd/>
            <a:tailEnd/>
          </a:ln>
        </p:spPr>
        <p:txBody>
          <a:bodyPr>
            <a:spAutoFit/>
          </a:bodyPr>
          <a:lstStyle/>
          <a:p>
            <a:r>
              <a:rPr lang="en-US" sz="1600">
                <a:solidFill>
                  <a:srgbClr val="A4ABB1"/>
                </a:solidFill>
                <a:ea typeface="ＭＳ Ｐゴシック"/>
                <a:cs typeface="ＭＳ Ｐゴシック"/>
              </a:rPr>
              <a:t>Discovery &amp; </a:t>
            </a:r>
            <a:br>
              <a:rPr lang="en-US" sz="1600">
                <a:solidFill>
                  <a:srgbClr val="A4ABB1"/>
                </a:solidFill>
                <a:ea typeface="ＭＳ Ｐゴシック"/>
                <a:cs typeface="ＭＳ Ｐゴシック"/>
              </a:rPr>
            </a:br>
            <a:r>
              <a:rPr lang="en-US" sz="1600">
                <a:solidFill>
                  <a:srgbClr val="A4ABB1"/>
                </a:solidFill>
                <a:ea typeface="ＭＳ Ｐゴシック"/>
                <a:cs typeface="ＭＳ Ｐゴシック"/>
              </a:rPr>
              <a:t>user research</a:t>
            </a:r>
          </a:p>
        </p:txBody>
      </p:sp>
      <p:sp>
        <p:nvSpPr>
          <p:cNvPr id="9" name="Rectangle 8"/>
          <p:cNvSpPr>
            <a:spLocks noChangeArrowheads="1"/>
          </p:cNvSpPr>
          <p:nvPr/>
        </p:nvSpPr>
        <p:spPr bwMode="auto">
          <a:xfrm>
            <a:off x="2286000" y="4648200"/>
            <a:ext cx="2705100" cy="830263"/>
          </a:xfrm>
          <a:prstGeom prst="rect">
            <a:avLst/>
          </a:prstGeom>
          <a:noFill/>
          <a:ln w="9525">
            <a:noFill/>
            <a:miter lim="800000"/>
            <a:headEnd/>
            <a:tailEnd/>
          </a:ln>
        </p:spPr>
        <p:txBody>
          <a:bodyPr>
            <a:spAutoFit/>
          </a:bodyPr>
          <a:lstStyle/>
          <a:p>
            <a:r>
              <a:rPr lang="en-US" sz="1600">
                <a:solidFill>
                  <a:srgbClr val="A4ABB1"/>
                </a:solidFill>
                <a:ea typeface="ＭＳ Ｐゴシック"/>
                <a:cs typeface="ＭＳ Ｐゴシック"/>
              </a:rPr>
              <a:t>Information architecture, final site design and content plan</a:t>
            </a:r>
          </a:p>
        </p:txBody>
      </p:sp>
      <p:sp>
        <p:nvSpPr>
          <p:cNvPr id="11" name="Rectangle 10"/>
          <p:cNvSpPr>
            <a:spLocks noChangeArrowheads="1"/>
          </p:cNvSpPr>
          <p:nvPr/>
        </p:nvSpPr>
        <p:spPr bwMode="auto">
          <a:xfrm>
            <a:off x="5410200" y="4648200"/>
            <a:ext cx="3200400" cy="338138"/>
          </a:xfrm>
          <a:prstGeom prst="rect">
            <a:avLst/>
          </a:prstGeom>
          <a:noFill/>
          <a:ln w="9525">
            <a:noFill/>
            <a:miter lim="800000"/>
            <a:headEnd/>
            <a:tailEnd/>
          </a:ln>
        </p:spPr>
        <p:txBody>
          <a:bodyPr>
            <a:spAutoFit/>
          </a:bodyPr>
          <a:lstStyle/>
          <a:p>
            <a:r>
              <a:rPr lang="en-US" sz="1600">
                <a:solidFill>
                  <a:srgbClr val="A4ABB1"/>
                </a:solidFill>
                <a:ea typeface="ＭＳ Ｐゴシック"/>
                <a:cs typeface="ＭＳ Ｐゴシック"/>
              </a:rPr>
              <a:t>  Production and launch</a:t>
            </a:r>
          </a:p>
        </p:txBody>
      </p:sp>
      <p:sp>
        <p:nvSpPr>
          <p:cNvPr id="2" name="Down Arrow 1"/>
          <p:cNvSpPr/>
          <p:nvPr/>
        </p:nvSpPr>
        <p:spPr>
          <a:xfrm>
            <a:off x="914400" y="1981200"/>
            <a:ext cx="381000" cy="381000"/>
          </a:xfrm>
          <a:prstGeom prst="downArrow">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b="1"/>
          </a:p>
        </p:txBody>
      </p:sp>
      <p:sp>
        <p:nvSpPr>
          <p:cNvPr id="4" name="TextBox 3"/>
          <p:cNvSpPr txBox="1"/>
          <p:nvPr/>
        </p:nvSpPr>
        <p:spPr>
          <a:xfrm>
            <a:off x="1295400" y="1935163"/>
            <a:ext cx="1219200" cy="350837"/>
          </a:xfrm>
          <a:prstGeom prst="rect">
            <a:avLst/>
          </a:prstGeom>
        </p:spPr>
        <p:txBody>
          <a:bodyPr wrap="none">
            <a:normAutofit lnSpcReduction="10000"/>
          </a:bodyPr>
          <a:lstStyle/>
          <a:p>
            <a:pPr fontAlgn="auto">
              <a:spcBef>
                <a:spcPct val="20000"/>
              </a:spcBef>
              <a:spcAft>
                <a:spcPts val="0"/>
              </a:spcAft>
              <a:buFont typeface="Arial"/>
              <a:buNone/>
              <a:defRPr/>
            </a:pPr>
            <a:r>
              <a:rPr lang="en-US" b="1" dirty="0">
                <a:solidFill>
                  <a:schemeClr val="tx1">
                    <a:lumMod val="50000"/>
                  </a:schemeClr>
                </a:solidFill>
                <a:latin typeface="Arial Narrow"/>
                <a:cs typeface="Arial Narrow"/>
              </a:rPr>
              <a:t>We are here</a:t>
            </a:r>
          </a:p>
        </p:txBody>
      </p:sp>
      <p:cxnSp>
        <p:nvCxnSpPr>
          <p:cNvPr id="12" name="Straight Connector 11"/>
          <p:cNvCxnSpPr/>
          <p:nvPr/>
        </p:nvCxnSpPr>
        <p:spPr>
          <a:xfrm>
            <a:off x="1981200" y="4724400"/>
            <a:ext cx="0" cy="973138"/>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34000" y="4724400"/>
            <a:ext cx="0" cy="973138"/>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05"/>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 calcmode="lin" valueType="num">
                                      <p:cBhvr>
                                        <p:cTn id="16" dur="500" fill="hold"/>
                                        <p:tgtEl>
                                          <p:spTgt spid="8"/>
                                        </p:tgtEl>
                                        <p:attrNameLst>
                                          <p:attrName>ppt_x</p:attrName>
                                        </p:attrNameLst>
                                      </p:cBhvr>
                                      <p:tavLst>
                                        <p:tav tm="0">
                                          <p:val>
                                            <p:strVal val="#ppt_x-.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54" presetClass="entr" presetSubtype="0" accel="10000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ppt_w*0.05"/>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anim calcmode="lin" valueType="num">
                                      <p:cBhvr>
                                        <p:cTn id="28" dur="500" fill="hold"/>
                                        <p:tgtEl>
                                          <p:spTgt spid="6"/>
                                        </p:tgtEl>
                                        <p:attrNameLst>
                                          <p:attrName>ppt_x</p:attrName>
                                        </p:attrNameLst>
                                      </p:cBhvr>
                                      <p:tavLst>
                                        <p:tav tm="0">
                                          <p:val>
                                            <p:strVal val="#ppt_x-.2"/>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Effect transition="in" filter="fade">
                                      <p:cBhvr>
                                        <p:cTn id="30" dur="500"/>
                                        <p:tgtEl>
                                          <p:spTgt spid="6"/>
                                        </p:tgtEl>
                                      </p:cBhvr>
                                    </p:animEffect>
                                  </p:childTnLst>
                                </p:cTn>
                              </p:par>
                              <p:par>
                                <p:cTn id="31" presetID="54" presetClass="entr" presetSubtype="0" accel="10000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strVal val="#ppt_w*0.05"/>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anim calcmode="lin" valueType="num">
                                      <p:cBhvr>
                                        <p:cTn id="35" dur="500" fill="hold"/>
                                        <p:tgtEl>
                                          <p:spTgt spid="9"/>
                                        </p:tgtEl>
                                        <p:attrNameLst>
                                          <p:attrName>ppt_x</p:attrName>
                                        </p:attrNameLst>
                                      </p:cBhvr>
                                      <p:tavLst>
                                        <p:tav tm="0">
                                          <p:val>
                                            <p:strVal val="#ppt_x-.2"/>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54" presetClass="entr" presetSubtype="0" accel="10000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strVal val="#ppt_w*0.05"/>
                                          </p:val>
                                        </p:tav>
                                        <p:tav tm="100000">
                                          <p:val>
                                            <p:strVal val="#ppt_w"/>
                                          </p:val>
                                        </p:tav>
                                      </p:tavLst>
                                    </p:anim>
                                    <p:anim calcmode="lin" valueType="num">
                                      <p:cBhvr>
                                        <p:cTn id="46" dur="500" fill="hold"/>
                                        <p:tgtEl>
                                          <p:spTgt spid="7"/>
                                        </p:tgtEl>
                                        <p:attrNameLst>
                                          <p:attrName>ppt_h</p:attrName>
                                        </p:attrNameLst>
                                      </p:cBhvr>
                                      <p:tavLst>
                                        <p:tav tm="0">
                                          <p:val>
                                            <p:strVal val="#ppt_h"/>
                                          </p:val>
                                        </p:tav>
                                        <p:tav tm="100000">
                                          <p:val>
                                            <p:strVal val="#ppt_h"/>
                                          </p:val>
                                        </p:tav>
                                      </p:tavLst>
                                    </p:anim>
                                    <p:anim calcmode="lin" valueType="num">
                                      <p:cBhvr>
                                        <p:cTn id="47" dur="500" fill="hold"/>
                                        <p:tgtEl>
                                          <p:spTgt spid="7"/>
                                        </p:tgtEl>
                                        <p:attrNameLst>
                                          <p:attrName>ppt_x</p:attrName>
                                        </p:attrNameLst>
                                      </p:cBhvr>
                                      <p:tavLst>
                                        <p:tav tm="0">
                                          <p:val>
                                            <p:strVal val="#ppt_x-.2"/>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animEffect transition="in" filter="fade">
                                      <p:cBhvr>
                                        <p:cTn id="49" dur="500"/>
                                        <p:tgtEl>
                                          <p:spTgt spid="7"/>
                                        </p:tgtEl>
                                      </p:cBhvr>
                                    </p:animEffect>
                                  </p:childTnLst>
                                </p:cTn>
                              </p:par>
                              <p:par>
                                <p:cTn id="50" presetID="54" presetClass="entr" presetSubtype="0" accel="10000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strVal val="#ppt_w*0.05"/>
                                          </p:val>
                                        </p:tav>
                                        <p:tav tm="100000">
                                          <p:val>
                                            <p:strVal val="#ppt_w"/>
                                          </p:val>
                                        </p:tav>
                                      </p:tavLst>
                                    </p:anim>
                                    <p:anim calcmode="lin" valueType="num">
                                      <p:cBhvr>
                                        <p:cTn id="53" dur="500" fill="hold"/>
                                        <p:tgtEl>
                                          <p:spTgt spid="11"/>
                                        </p:tgtEl>
                                        <p:attrNameLst>
                                          <p:attrName>ppt_h</p:attrName>
                                        </p:attrNameLst>
                                      </p:cBhvr>
                                      <p:tavLst>
                                        <p:tav tm="0">
                                          <p:val>
                                            <p:strVal val="#ppt_h"/>
                                          </p:val>
                                        </p:tav>
                                        <p:tav tm="100000">
                                          <p:val>
                                            <p:strVal val="#ppt_h"/>
                                          </p:val>
                                        </p:tav>
                                      </p:tavLst>
                                    </p:anim>
                                    <p:anim calcmode="lin" valueType="num">
                                      <p:cBhvr>
                                        <p:cTn id="54" dur="500" fill="hold"/>
                                        <p:tgtEl>
                                          <p:spTgt spid="11"/>
                                        </p:tgtEl>
                                        <p:attrNameLst>
                                          <p:attrName>ppt_x</p:attrName>
                                        </p:attrNameLst>
                                      </p:cBhvr>
                                      <p:tavLst>
                                        <p:tav tm="0">
                                          <p:val>
                                            <p:strVal val="#ppt_x-.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1" grpId="0"/>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95800" y="2324100"/>
            <a:ext cx="4419600" cy="1322388"/>
          </a:xfrm>
          <a:prstGeom prst="rect">
            <a:avLst/>
          </a:prstGeom>
          <a:noFill/>
        </p:spPr>
        <p:txBody>
          <a:bodyPr>
            <a:spAutoFit/>
          </a:bodyPr>
          <a:lstStyle/>
          <a:p>
            <a:pPr defTabSz="914400" eaLnBrk="0" hangingPunct="0">
              <a:defRPr/>
            </a:pPr>
            <a:r>
              <a:rPr lang="en-US" sz="6000" b="1" dirty="0">
                <a:solidFill>
                  <a:srgbClr val="727272"/>
                </a:solidFill>
                <a:ea typeface="ＭＳ Ｐゴシック" pitchFamily="-96" charset="-128"/>
              </a:rPr>
              <a:t>100+ </a:t>
            </a:r>
          </a:p>
          <a:p>
            <a:pPr defTabSz="914400" eaLnBrk="0" hangingPunct="0">
              <a:defRPr/>
            </a:pPr>
            <a:r>
              <a:rPr lang="en-US" sz="2000" b="1" dirty="0">
                <a:solidFill>
                  <a:schemeClr val="bg2">
                    <a:lumMod val="75000"/>
                  </a:schemeClr>
                </a:solidFill>
                <a:ea typeface="ＭＳ Ｐゴシック" pitchFamily="-96" charset="-128"/>
              </a:rPr>
              <a:t>user research reports </a:t>
            </a:r>
          </a:p>
        </p:txBody>
      </p:sp>
      <p:sp>
        <p:nvSpPr>
          <p:cNvPr id="46083" name="Title 1"/>
          <p:cNvSpPr>
            <a:spLocks noGrp="1"/>
          </p:cNvSpPr>
          <p:nvPr>
            <p:ph type="title" idx="4294967295"/>
          </p:nvPr>
        </p:nvSpPr>
        <p:spPr>
          <a:xfrm>
            <a:off x="152400" y="228600"/>
            <a:ext cx="7772400" cy="1143000"/>
          </a:xfrm>
        </p:spPr>
        <p:txBody>
          <a:bodyPr anchor="t"/>
          <a:lstStyle/>
          <a:p>
            <a:pPr eaLnBrk="1" hangingPunct="1"/>
            <a:r>
              <a:rPr lang="en-US" sz="2200" smtClean="0">
                <a:cs typeface="Arial" charset="0"/>
              </a:rPr>
              <a:t>Getting your input on audiences and goals</a:t>
            </a:r>
            <a:br>
              <a:rPr lang="en-US" sz="2200" smtClean="0">
                <a:cs typeface="Arial" charset="0"/>
              </a:rPr>
            </a:br>
            <a:r>
              <a:rPr lang="en-US" sz="3500" smtClean="0">
                <a:cs typeface="Arial" charset="0"/>
              </a:rPr>
              <a:t>Thank You! </a:t>
            </a:r>
          </a:p>
        </p:txBody>
      </p:sp>
      <p:sp>
        <p:nvSpPr>
          <p:cNvPr id="46084" name="TextBox 5"/>
          <p:cNvSpPr txBox="1">
            <a:spLocks noChangeArrowheads="1"/>
          </p:cNvSpPr>
          <p:nvPr/>
        </p:nvSpPr>
        <p:spPr bwMode="auto">
          <a:xfrm>
            <a:off x="304800" y="1647825"/>
            <a:ext cx="1384300" cy="523875"/>
          </a:xfrm>
          <a:prstGeom prst="rect">
            <a:avLst/>
          </a:prstGeom>
          <a:noFill/>
          <a:ln w="9525">
            <a:noFill/>
            <a:miter lim="800000"/>
            <a:headEnd/>
            <a:tailEnd/>
          </a:ln>
        </p:spPr>
        <p:txBody>
          <a:bodyPr wrap="none">
            <a:spAutoFit/>
          </a:bodyPr>
          <a:lstStyle/>
          <a:p>
            <a:pPr defTabSz="914400" eaLnBrk="0" hangingPunct="0"/>
            <a:r>
              <a:rPr lang="en-US" sz="2800" b="1">
                <a:solidFill>
                  <a:srgbClr val="0070C0"/>
                </a:solidFill>
                <a:ea typeface="ＭＳ Ｐゴシック"/>
                <a:cs typeface="ＭＳ Ｐゴシック"/>
              </a:rPr>
              <a:t>Survey</a:t>
            </a:r>
          </a:p>
        </p:txBody>
      </p:sp>
      <p:sp>
        <p:nvSpPr>
          <p:cNvPr id="46085" name="TextBox 6"/>
          <p:cNvSpPr txBox="1">
            <a:spLocks noChangeArrowheads="1"/>
          </p:cNvSpPr>
          <p:nvPr/>
        </p:nvSpPr>
        <p:spPr bwMode="auto">
          <a:xfrm>
            <a:off x="4495800" y="1647825"/>
            <a:ext cx="3403600" cy="523875"/>
          </a:xfrm>
          <a:prstGeom prst="rect">
            <a:avLst/>
          </a:prstGeom>
          <a:noFill/>
          <a:ln w="9525">
            <a:noFill/>
            <a:miter lim="800000"/>
            <a:headEnd/>
            <a:tailEnd/>
          </a:ln>
        </p:spPr>
        <p:txBody>
          <a:bodyPr wrap="none">
            <a:spAutoFit/>
          </a:bodyPr>
          <a:lstStyle/>
          <a:p>
            <a:pPr defTabSz="914400" eaLnBrk="0" hangingPunct="0"/>
            <a:r>
              <a:rPr lang="en-US" sz="2800" b="1">
                <a:solidFill>
                  <a:srgbClr val="0070C0"/>
                </a:solidFill>
                <a:ea typeface="ＭＳ Ｐゴシック"/>
                <a:cs typeface="ＭＳ Ｐゴシック"/>
              </a:rPr>
              <a:t>Audience research</a:t>
            </a:r>
          </a:p>
        </p:txBody>
      </p:sp>
      <p:sp>
        <p:nvSpPr>
          <p:cNvPr id="46086" name="TextBox 7"/>
          <p:cNvSpPr txBox="1">
            <a:spLocks noChangeArrowheads="1"/>
          </p:cNvSpPr>
          <p:nvPr/>
        </p:nvSpPr>
        <p:spPr bwMode="auto">
          <a:xfrm>
            <a:off x="4495800" y="4202113"/>
            <a:ext cx="3402013" cy="523875"/>
          </a:xfrm>
          <a:prstGeom prst="rect">
            <a:avLst/>
          </a:prstGeom>
          <a:noFill/>
          <a:ln w="9525">
            <a:noFill/>
            <a:miter lim="800000"/>
            <a:headEnd/>
            <a:tailEnd/>
          </a:ln>
        </p:spPr>
        <p:txBody>
          <a:bodyPr wrap="none">
            <a:spAutoFit/>
          </a:bodyPr>
          <a:lstStyle/>
          <a:p>
            <a:pPr defTabSz="914400" eaLnBrk="0" hangingPunct="0"/>
            <a:r>
              <a:rPr lang="en-US" sz="2800" b="1">
                <a:solidFill>
                  <a:srgbClr val="0070C0"/>
                </a:solidFill>
                <a:ea typeface="ＭＳ Ｐゴシック"/>
                <a:cs typeface="ＭＳ Ｐゴシック"/>
              </a:rPr>
              <a:t>Audiences &amp; goals</a:t>
            </a:r>
          </a:p>
        </p:txBody>
      </p:sp>
      <p:cxnSp>
        <p:nvCxnSpPr>
          <p:cNvPr id="9" name="Straight Connector 8"/>
          <p:cNvCxnSpPr/>
          <p:nvPr/>
        </p:nvCxnSpPr>
        <p:spPr bwMode="auto">
          <a:xfrm>
            <a:off x="4038600" y="1447800"/>
            <a:ext cx="0" cy="5181600"/>
          </a:xfrm>
          <a:prstGeom prst="line">
            <a:avLst/>
          </a:prstGeom>
          <a:solidFill>
            <a:schemeClr val="accent1"/>
          </a:solidFill>
          <a:ln w="9525" cap="flat" cmpd="sng" algn="ctr">
            <a:solidFill>
              <a:schemeClr val="bg2">
                <a:lumMod val="60000"/>
                <a:lumOff val="40000"/>
              </a:schemeClr>
            </a:solidFill>
            <a:prstDash val="dash"/>
            <a:round/>
            <a:headEnd type="none" w="med" len="med"/>
            <a:tailEnd type="none" w="med" len="med"/>
          </a:ln>
          <a:effectLst/>
        </p:spPr>
      </p:cxnSp>
      <p:pic>
        <p:nvPicPr>
          <p:cNvPr id="46088" name="Picture 2"/>
          <p:cNvPicPr>
            <a:picLocks noChangeAspect="1" noChangeArrowheads="1"/>
          </p:cNvPicPr>
          <p:nvPr/>
        </p:nvPicPr>
        <p:blipFill>
          <a:blip r:embed="rId3"/>
          <a:srcRect/>
          <a:stretch>
            <a:fillRect/>
          </a:stretch>
        </p:blipFill>
        <p:spPr bwMode="auto">
          <a:xfrm>
            <a:off x="312738" y="2257425"/>
            <a:ext cx="2606675" cy="4457700"/>
          </a:xfrm>
          <a:prstGeom prst="rect">
            <a:avLst/>
          </a:prstGeom>
          <a:noFill/>
          <a:ln w="9525">
            <a:noFill/>
            <a:miter lim="800000"/>
            <a:headEnd/>
            <a:tailEnd/>
          </a:ln>
        </p:spPr>
      </p:pic>
      <p:cxnSp>
        <p:nvCxnSpPr>
          <p:cNvPr id="12" name="Straight Connector 11"/>
          <p:cNvCxnSpPr/>
          <p:nvPr/>
        </p:nvCxnSpPr>
        <p:spPr bwMode="auto">
          <a:xfrm>
            <a:off x="4267200" y="3781425"/>
            <a:ext cx="4419600" cy="0"/>
          </a:xfrm>
          <a:prstGeom prst="line">
            <a:avLst/>
          </a:prstGeom>
          <a:solidFill>
            <a:schemeClr val="accent1"/>
          </a:solidFill>
          <a:ln w="9525" cap="flat" cmpd="sng" algn="ctr">
            <a:solidFill>
              <a:schemeClr val="bg2">
                <a:lumMod val="60000"/>
                <a:lumOff val="40000"/>
              </a:schemeClr>
            </a:solidFill>
            <a:prstDash val="dash"/>
            <a:round/>
            <a:headEnd type="none" w="med" len="med"/>
            <a:tailEnd type="none" w="med" len="med"/>
          </a:ln>
          <a:effectLst/>
        </p:spPr>
      </p:cxnSp>
      <p:pic>
        <p:nvPicPr>
          <p:cNvPr id="46090" name="Picture 4" descr="C:\Users\Suzanne\AppData\Local\Temp\SNAGHTMLd1b7ce.PNG"/>
          <p:cNvPicPr>
            <a:picLocks noChangeAspect="1" noChangeArrowheads="1"/>
          </p:cNvPicPr>
          <p:nvPr/>
        </p:nvPicPr>
        <p:blipFill>
          <a:blip r:embed="rId4"/>
          <a:srcRect/>
          <a:stretch>
            <a:fillRect/>
          </a:stretch>
        </p:blipFill>
        <p:spPr bwMode="auto">
          <a:xfrm>
            <a:off x="4527550" y="4695825"/>
            <a:ext cx="2940050" cy="2390775"/>
          </a:xfrm>
          <a:prstGeom prst="rect">
            <a:avLst/>
          </a:prstGeom>
          <a:noFill/>
          <a:ln w="9525">
            <a:noFill/>
            <a:miter lim="800000"/>
            <a:headEnd/>
            <a:tailEnd/>
          </a:ln>
        </p:spPr>
      </p:pic>
      <p:pic>
        <p:nvPicPr>
          <p:cNvPr id="3078" name="Picture 6"/>
          <p:cNvPicPr>
            <a:picLocks noChangeAspect="1" noChangeArrowheads="1"/>
          </p:cNvPicPr>
          <p:nvPr/>
        </p:nvPicPr>
        <p:blipFill>
          <a:blip r:embed="rId5"/>
          <a:srcRect/>
          <a:stretch>
            <a:fillRect/>
          </a:stretch>
        </p:blipFill>
        <p:spPr bwMode="auto">
          <a:xfrm>
            <a:off x="838200" y="3124200"/>
            <a:ext cx="3030538" cy="31273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61"/>
          <p:cNvSpPr txBox="1">
            <a:spLocks noChangeArrowheads="1"/>
          </p:cNvSpPr>
          <p:nvPr/>
        </p:nvSpPr>
        <p:spPr bwMode="auto">
          <a:xfrm>
            <a:off x="6184900" y="2813050"/>
            <a:ext cx="488950" cy="457200"/>
          </a:xfrm>
          <a:prstGeom prst="rect">
            <a:avLst/>
          </a:prstGeom>
          <a:noFill/>
          <a:ln w="9525">
            <a:noFill/>
            <a:miter lim="800000"/>
            <a:headEnd/>
            <a:tailEnd/>
          </a:ln>
        </p:spPr>
        <p:txBody>
          <a:bodyPr wrap="none">
            <a:spAutoFit/>
          </a:bodyPr>
          <a:lstStyle/>
          <a:p>
            <a:pPr defTabSz="914400" eaLnBrk="0" hangingPunct="0"/>
            <a:r>
              <a:rPr lang="en-US" sz="2400" b="1">
                <a:latin typeface="Webdings" pitchFamily="18" charset="2"/>
                <a:ea typeface="ＭＳ Ｐゴシック"/>
                <a:cs typeface="ＭＳ Ｐゴシック"/>
              </a:rPr>
              <a:t>a</a:t>
            </a:r>
          </a:p>
        </p:txBody>
      </p:sp>
      <p:sp>
        <p:nvSpPr>
          <p:cNvPr id="48131" name="Rectangle 99"/>
          <p:cNvSpPr>
            <a:spLocks noChangeArrowheads="1"/>
          </p:cNvSpPr>
          <p:nvPr/>
        </p:nvSpPr>
        <p:spPr bwMode="auto">
          <a:xfrm>
            <a:off x="7045325" y="6019800"/>
            <a:ext cx="876300" cy="284163"/>
          </a:xfrm>
          <a:prstGeom prst="rect">
            <a:avLst/>
          </a:prstGeom>
          <a:solidFill>
            <a:srgbClr val="990000">
              <a:alpha val="38039"/>
            </a:srgbClr>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32" name="Rectangle 90"/>
          <p:cNvSpPr>
            <a:spLocks noChangeArrowheads="1"/>
          </p:cNvSpPr>
          <p:nvPr/>
        </p:nvSpPr>
        <p:spPr bwMode="auto">
          <a:xfrm>
            <a:off x="5791200" y="4235450"/>
            <a:ext cx="1295400" cy="260350"/>
          </a:xfrm>
          <a:prstGeom prst="rect">
            <a:avLst/>
          </a:prstGeom>
          <a:solidFill>
            <a:srgbClr val="669900">
              <a:alpha val="27058"/>
            </a:srgbClr>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33" name="Title 1"/>
          <p:cNvSpPr>
            <a:spLocks noGrp="1"/>
          </p:cNvSpPr>
          <p:nvPr>
            <p:ph type="title" idx="4294967295"/>
          </p:nvPr>
        </p:nvSpPr>
        <p:spPr>
          <a:xfrm>
            <a:off x="228600" y="0"/>
            <a:ext cx="7772400" cy="1143000"/>
          </a:xfrm>
        </p:spPr>
        <p:txBody>
          <a:bodyPr anchor="t"/>
          <a:lstStyle/>
          <a:p>
            <a:pPr eaLnBrk="1" hangingPunct="1"/>
            <a:r>
              <a:rPr lang="en-US" smtClean="0">
                <a:cs typeface="Arial" charset="0"/>
              </a:rPr>
              <a:t>Phase 1: status update</a:t>
            </a:r>
          </a:p>
        </p:txBody>
      </p:sp>
      <p:sp>
        <p:nvSpPr>
          <p:cNvPr id="48134" name="TextBox 3"/>
          <p:cNvSpPr txBox="1">
            <a:spLocks noChangeArrowheads="1"/>
          </p:cNvSpPr>
          <p:nvPr/>
        </p:nvSpPr>
        <p:spPr bwMode="auto">
          <a:xfrm>
            <a:off x="273050" y="3910013"/>
            <a:ext cx="1724025" cy="368300"/>
          </a:xfrm>
          <a:prstGeom prst="rect">
            <a:avLst/>
          </a:prstGeom>
          <a:noFill/>
          <a:ln w="9525">
            <a:noFill/>
            <a:miter lim="800000"/>
            <a:headEnd/>
            <a:tailEnd/>
          </a:ln>
        </p:spPr>
        <p:txBody>
          <a:bodyPr wrap="none">
            <a:spAutoFit/>
          </a:bodyPr>
          <a:lstStyle/>
          <a:p>
            <a:pPr defTabSz="914400" eaLnBrk="0" hangingPunct="0"/>
            <a:r>
              <a:rPr lang="en-US" b="1">
                <a:solidFill>
                  <a:srgbClr val="0070C0"/>
                </a:solidFill>
                <a:ea typeface="ＭＳ Ｐゴシック"/>
                <a:cs typeface="ＭＳ Ｐゴシック"/>
              </a:rPr>
              <a:t>User research</a:t>
            </a:r>
          </a:p>
        </p:txBody>
      </p:sp>
      <p:sp>
        <p:nvSpPr>
          <p:cNvPr id="48135" name="TextBox 4"/>
          <p:cNvSpPr txBox="1">
            <a:spLocks noChangeArrowheads="1"/>
          </p:cNvSpPr>
          <p:nvPr/>
        </p:nvSpPr>
        <p:spPr bwMode="auto">
          <a:xfrm>
            <a:off x="304800" y="3344863"/>
            <a:ext cx="3671888" cy="304800"/>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Program &amp; stakeholder audiences and goals</a:t>
            </a:r>
          </a:p>
        </p:txBody>
      </p:sp>
      <p:sp>
        <p:nvSpPr>
          <p:cNvPr id="48136" name="TextBox 5"/>
          <p:cNvSpPr txBox="1">
            <a:spLocks noChangeArrowheads="1"/>
          </p:cNvSpPr>
          <p:nvPr/>
        </p:nvSpPr>
        <p:spPr bwMode="auto">
          <a:xfrm>
            <a:off x="304800" y="2224088"/>
            <a:ext cx="1276350" cy="366712"/>
          </a:xfrm>
          <a:prstGeom prst="rect">
            <a:avLst/>
          </a:prstGeom>
          <a:noFill/>
          <a:ln w="9525">
            <a:noFill/>
            <a:miter lim="800000"/>
            <a:headEnd/>
            <a:tailEnd/>
          </a:ln>
        </p:spPr>
        <p:txBody>
          <a:bodyPr wrap="none">
            <a:spAutoFit/>
          </a:bodyPr>
          <a:lstStyle/>
          <a:p>
            <a:pPr defTabSz="914400" eaLnBrk="0" hangingPunct="0"/>
            <a:r>
              <a:rPr lang="en-US" b="1">
                <a:solidFill>
                  <a:srgbClr val="0070C0"/>
                </a:solidFill>
                <a:ea typeface="ＭＳ Ｐゴシック"/>
                <a:cs typeface="ＭＳ Ｐゴシック"/>
              </a:rPr>
              <a:t>Discovery</a:t>
            </a:r>
          </a:p>
        </p:txBody>
      </p:sp>
      <p:sp>
        <p:nvSpPr>
          <p:cNvPr id="48137" name="TextBox 9"/>
          <p:cNvSpPr txBox="1">
            <a:spLocks noChangeArrowheads="1"/>
          </p:cNvSpPr>
          <p:nvPr/>
        </p:nvSpPr>
        <p:spPr bwMode="auto">
          <a:xfrm>
            <a:off x="304800" y="3709988"/>
            <a:ext cx="1879600" cy="304800"/>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Comparative analysis</a:t>
            </a:r>
          </a:p>
        </p:txBody>
      </p:sp>
      <p:sp>
        <p:nvSpPr>
          <p:cNvPr id="48138" name="TextBox 13"/>
          <p:cNvSpPr txBox="1">
            <a:spLocks noChangeArrowheads="1"/>
          </p:cNvSpPr>
          <p:nvPr/>
        </p:nvSpPr>
        <p:spPr bwMode="auto">
          <a:xfrm>
            <a:off x="304800" y="4230688"/>
            <a:ext cx="1279525" cy="307975"/>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Online survey</a:t>
            </a:r>
          </a:p>
        </p:txBody>
      </p:sp>
      <p:sp>
        <p:nvSpPr>
          <p:cNvPr id="48139" name="TextBox 16"/>
          <p:cNvSpPr txBox="1">
            <a:spLocks noChangeArrowheads="1"/>
          </p:cNvSpPr>
          <p:nvPr/>
        </p:nvSpPr>
        <p:spPr bwMode="auto">
          <a:xfrm>
            <a:off x="304800" y="4589463"/>
            <a:ext cx="3432175" cy="307975"/>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User research from programs and offices</a:t>
            </a:r>
          </a:p>
        </p:txBody>
      </p:sp>
      <p:sp>
        <p:nvSpPr>
          <p:cNvPr id="48140" name="TextBox 18"/>
          <p:cNvSpPr txBox="1">
            <a:spLocks noChangeArrowheads="1"/>
          </p:cNvSpPr>
          <p:nvPr/>
        </p:nvSpPr>
        <p:spPr bwMode="auto">
          <a:xfrm>
            <a:off x="301625" y="908050"/>
            <a:ext cx="1860550" cy="366713"/>
          </a:xfrm>
          <a:prstGeom prst="rect">
            <a:avLst/>
          </a:prstGeom>
          <a:noFill/>
          <a:ln w="9525">
            <a:noFill/>
            <a:miter lim="800000"/>
            <a:headEnd/>
            <a:tailEnd/>
          </a:ln>
        </p:spPr>
        <p:txBody>
          <a:bodyPr wrap="none">
            <a:spAutoFit/>
          </a:bodyPr>
          <a:lstStyle/>
          <a:p>
            <a:pPr defTabSz="914400" eaLnBrk="0" hangingPunct="0"/>
            <a:r>
              <a:rPr lang="en-US" b="1">
                <a:solidFill>
                  <a:srgbClr val="0070C0"/>
                </a:solidFill>
                <a:ea typeface="ＭＳ Ｐゴシック"/>
                <a:cs typeface="ＭＳ Ｐゴシック"/>
              </a:rPr>
              <a:t>Project start up</a:t>
            </a:r>
          </a:p>
        </p:txBody>
      </p:sp>
      <p:sp>
        <p:nvSpPr>
          <p:cNvPr id="48141" name="TextBox 19"/>
          <p:cNvSpPr txBox="1">
            <a:spLocks noChangeArrowheads="1"/>
          </p:cNvSpPr>
          <p:nvPr/>
        </p:nvSpPr>
        <p:spPr bwMode="auto">
          <a:xfrm>
            <a:off x="304800" y="1379538"/>
            <a:ext cx="2076450" cy="304800"/>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Project plan and kick-off</a:t>
            </a:r>
          </a:p>
        </p:txBody>
      </p:sp>
      <p:sp>
        <p:nvSpPr>
          <p:cNvPr id="48142" name="TextBox 20"/>
          <p:cNvSpPr txBox="1">
            <a:spLocks noChangeArrowheads="1"/>
          </p:cNvSpPr>
          <p:nvPr/>
        </p:nvSpPr>
        <p:spPr bwMode="auto">
          <a:xfrm>
            <a:off x="304800" y="1684338"/>
            <a:ext cx="2273300" cy="304800"/>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Establish core team / roles</a:t>
            </a:r>
          </a:p>
        </p:txBody>
      </p:sp>
      <p:sp>
        <p:nvSpPr>
          <p:cNvPr id="48143" name="TextBox 22"/>
          <p:cNvSpPr txBox="1">
            <a:spLocks noChangeArrowheads="1"/>
          </p:cNvSpPr>
          <p:nvPr/>
        </p:nvSpPr>
        <p:spPr bwMode="auto">
          <a:xfrm>
            <a:off x="304800" y="4949825"/>
            <a:ext cx="2462213" cy="307975"/>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Web analytics &amp; search logs</a:t>
            </a:r>
          </a:p>
        </p:txBody>
      </p:sp>
      <p:sp>
        <p:nvSpPr>
          <p:cNvPr id="48144" name="TextBox 23"/>
          <p:cNvSpPr txBox="1">
            <a:spLocks noChangeArrowheads="1"/>
          </p:cNvSpPr>
          <p:nvPr/>
        </p:nvSpPr>
        <p:spPr bwMode="auto">
          <a:xfrm>
            <a:off x="304800" y="5308600"/>
            <a:ext cx="2232025" cy="307975"/>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Information center reports</a:t>
            </a:r>
          </a:p>
        </p:txBody>
      </p:sp>
      <p:cxnSp>
        <p:nvCxnSpPr>
          <p:cNvPr id="29" name="Straight Connector 28"/>
          <p:cNvCxnSpPr/>
          <p:nvPr/>
        </p:nvCxnSpPr>
        <p:spPr bwMode="auto">
          <a:xfrm>
            <a:off x="4419600" y="1684338"/>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31" name="Straight Connector 30"/>
          <p:cNvCxnSpPr/>
          <p:nvPr/>
        </p:nvCxnSpPr>
        <p:spPr bwMode="auto">
          <a:xfrm>
            <a:off x="4419600" y="2027238"/>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34" name="Straight Connector 33"/>
          <p:cNvCxnSpPr/>
          <p:nvPr/>
        </p:nvCxnSpPr>
        <p:spPr bwMode="auto">
          <a:xfrm>
            <a:off x="4419600" y="3270250"/>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35" name="Straight Connector 34"/>
          <p:cNvCxnSpPr/>
          <p:nvPr/>
        </p:nvCxnSpPr>
        <p:spPr bwMode="auto">
          <a:xfrm>
            <a:off x="4419600" y="3689350"/>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36" name="Straight Connector 35"/>
          <p:cNvCxnSpPr/>
          <p:nvPr/>
        </p:nvCxnSpPr>
        <p:spPr bwMode="auto">
          <a:xfrm>
            <a:off x="4419600" y="4032250"/>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41" name="Straight Connector 40"/>
          <p:cNvCxnSpPr/>
          <p:nvPr/>
        </p:nvCxnSpPr>
        <p:spPr bwMode="auto">
          <a:xfrm>
            <a:off x="4419600" y="4530725"/>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42" name="Straight Connector 41"/>
          <p:cNvCxnSpPr/>
          <p:nvPr/>
        </p:nvCxnSpPr>
        <p:spPr bwMode="auto">
          <a:xfrm>
            <a:off x="4419600" y="4873625"/>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43" name="Straight Connector 42"/>
          <p:cNvCxnSpPr/>
          <p:nvPr/>
        </p:nvCxnSpPr>
        <p:spPr bwMode="auto">
          <a:xfrm>
            <a:off x="4419600" y="5216525"/>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44" name="Straight Connector 43"/>
          <p:cNvCxnSpPr/>
          <p:nvPr/>
        </p:nvCxnSpPr>
        <p:spPr bwMode="auto">
          <a:xfrm>
            <a:off x="4419600" y="6350000"/>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45" name="Straight Connector 44"/>
          <p:cNvCxnSpPr/>
          <p:nvPr/>
        </p:nvCxnSpPr>
        <p:spPr bwMode="auto">
          <a:xfrm>
            <a:off x="4419600" y="5559425"/>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sp>
        <p:nvSpPr>
          <p:cNvPr id="48155" name="TextBox 45"/>
          <p:cNvSpPr txBox="1">
            <a:spLocks noChangeArrowheads="1"/>
          </p:cNvSpPr>
          <p:nvPr/>
        </p:nvSpPr>
        <p:spPr bwMode="auto">
          <a:xfrm>
            <a:off x="4648200" y="942975"/>
            <a:ext cx="712788" cy="336550"/>
          </a:xfrm>
          <a:prstGeom prst="rect">
            <a:avLst/>
          </a:prstGeom>
          <a:noFill/>
          <a:ln w="9525">
            <a:noFill/>
            <a:miter lim="800000"/>
            <a:headEnd/>
            <a:tailEnd/>
          </a:ln>
        </p:spPr>
        <p:txBody>
          <a:bodyPr wrap="none">
            <a:spAutoFit/>
          </a:bodyPr>
          <a:lstStyle/>
          <a:p>
            <a:pPr defTabSz="914400" eaLnBrk="0" hangingPunct="0"/>
            <a:r>
              <a:rPr lang="en-US" sz="1600" b="1">
                <a:ea typeface="ＭＳ Ｐゴシック"/>
                <a:cs typeface="ＭＳ Ｐゴシック"/>
              </a:rPr>
              <a:t>SEPT</a:t>
            </a:r>
          </a:p>
        </p:txBody>
      </p:sp>
      <p:sp>
        <p:nvSpPr>
          <p:cNvPr id="48156" name="TextBox 46"/>
          <p:cNvSpPr txBox="1">
            <a:spLocks noChangeArrowheads="1"/>
          </p:cNvSpPr>
          <p:nvPr/>
        </p:nvSpPr>
        <p:spPr bwMode="auto">
          <a:xfrm>
            <a:off x="5451475" y="942975"/>
            <a:ext cx="612775" cy="336550"/>
          </a:xfrm>
          <a:prstGeom prst="rect">
            <a:avLst/>
          </a:prstGeom>
          <a:noFill/>
          <a:ln w="9525">
            <a:noFill/>
            <a:miter lim="800000"/>
            <a:headEnd/>
            <a:tailEnd/>
          </a:ln>
        </p:spPr>
        <p:txBody>
          <a:bodyPr wrap="none">
            <a:spAutoFit/>
          </a:bodyPr>
          <a:lstStyle/>
          <a:p>
            <a:pPr defTabSz="914400" eaLnBrk="0" hangingPunct="0"/>
            <a:r>
              <a:rPr lang="en-US" sz="1600" b="1">
                <a:ea typeface="ＭＳ Ｐゴシック"/>
                <a:cs typeface="ＭＳ Ｐゴシック"/>
              </a:rPr>
              <a:t>OCT</a:t>
            </a:r>
          </a:p>
        </p:txBody>
      </p:sp>
      <p:sp>
        <p:nvSpPr>
          <p:cNvPr id="48157" name="TextBox 47"/>
          <p:cNvSpPr txBox="1">
            <a:spLocks noChangeArrowheads="1"/>
          </p:cNvSpPr>
          <p:nvPr/>
        </p:nvSpPr>
        <p:spPr bwMode="auto">
          <a:xfrm>
            <a:off x="6153150" y="942975"/>
            <a:ext cx="623888" cy="336550"/>
          </a:xfrm>
          <a:prstGeom prst="rect">
            <a:avLst/>
          </a:prstGeom>
          <a:noFill/>
          <a:ln w="9525">
            <a:noFill/>
            <a:miter lim="800000"/>
            <a:headEnd/>
            <a:tailEnd/>
          </a:ln>
        </p:spPr>
        <p:txBody>
          <a:bodyPr wrap="none">
            <a:spAutoFit/>
          </a:bodyPr>
          <a:lstStyle/>
          <a:p>
            <a:pPr defTabSz="914400" eaLnBrk="0" hangingPunct="0"/>
            <a:r>
              <a:rPr lang="en-US" sz="1600" b="1">
                <a:ea typeface="ＭＳ Ｐゴシック"/>
                <a:cs typeface="ＭＳ Ｐゴシック"/>
              </a:rPr>
              <a:t>NOV</a:t>
            </a:r>
          </a:p>
        </p:txBody>
      </p:sp>
      <p:sp>
        <p:nvSpPr>
          <p:cNvPr id="48158" name="TextBox 48"/>
          <p:cNvSpPr txBox="1">
            <a:spLocks noChangeArrowheads="1"/>
          </p:cNvSpPr>
          <p:nvPr/>
        </p:nvSpPr>
        <p:spPr bwMode="auto">
          <a:xfrm>
            <a:off x="6867525" y="942975"/>
            <a:ext cx="611188" cy="336550"/>
          </a:xfrm>
          <a:prstGeom prst="rect">
            <a:avLst/>
          </a:prstGeom>
          <a:noFill/>
          <a:ln w="9525">
            <a:noFill/>
            <a:miter lim="800000"/>
            <a:headEnd/>
            <a:tailEnd/>
          </a:ln>
        </p:spPr>
        <p:txBody>
          <a:bodyPr wrap="none">
            <a:spAutoFit/>
          </a:bodyPr>
          <a:lstStyle/>
          <a:p>
            <a:pPr defTabSz="914400" eaLnBrk="0" hangingPunct="0"/>
            <a:r>
              <a:rPr lang="en-US" sz="1600" b="1">
                <a:ea typeface="ＭＳ Ｐゴシック"/>
                <a:cs typeface="ＭＳ Ｐゴシック"/>
              </a:rPr>
              <a:t>DEC</a:t>
            </a:r>
          </a:p>
        </p:txBody>
      </p:sp>
      <p:sp>
        <p:nvSpPr>
          <p:cNvPr id="48159" name="TextBox 50"/>
          <p:cNvSpPr txBox="1">
            <a:spLocks noChangeArrowheads="1"/>
          </p:cNvSpPr>
          <p:nvPr/>
        </p:nvSpPr>
        <p:spPr bwMode="auto">
          <a:xfrm>
            <a:off x="304800" y="5635625"/>
            <a:ext cx="1211263" cy="307975"/>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Social media</a:t>
            </a:r>
          </a:p>
        </p:txBody>
      </p:sp>
      <p:cxnSp>
        <p:nvCxnSpPr>
          <p:cNvPr id="52" name="Straight Connector 51"/>
          <p:cNvCxnSpPr/>
          <p:nvPr/>
        </p:nvCxnSpPr>
        <p:spPr bwMode="auto">
          <a:xfrm>
            <a:off x="4419600" y="5940425"/>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sp>
        <p:nvSpPr>
          <p:cNvPr id="48161" name="TextBox 52"/>
          <p:cNvSpPr txBox="1">
            <a:spLocks noChangeArrowheads="1"/>
          </p:cNvSpPr>
          <p:nvPr/>
        </p:nvSpPr>
        <p:spPr bwMode="auto">
          <a:xfrm>
            <a:off x="304800" y="6019800"/>
            <a:ext cx="1825625" cy="369888"/>
          </a:xfrm>
          <a:prstGeom prst="rect">
            <a:avLst/>
          </a:prstGeom>
          <a:noFill/>
          <a:ln w="9525">
            <a:noFill/>
            <a:miter lim="800000"/>
            <a:headEnd/>
            <a:tailEnd/>
          </a:ln>
        </p:spPr>
        <p:txBody>
          <a:bodyPr wrap="none">
            <a:spAutoFit/>
          </a:bodyPr>
          <a:lstStyle/>
          <a:p>
            <a:pPr defTabSz="914400" eaLnBrk="0" hangingPunct="0"/>
            <a:r>
              <a:rPr lang="en-US" b="1">
                <a:solidFill>
                  <a:srgbClr val="0070C0"/>
                </a:solidFill>
                <a:ea typeface="ＭＳ Ｐゴシック"/>
                <a:cs typeface="ＭＳ Ｐゴシック"/>
              </a:rPr>
              <a:t>Usability study</a:t>
            </a:r>
          </a:p>
        </p:txBody>
      </p:sp>
      <p:sp>
        <p:nvSpPr>
          <p:cNvPr id="48162" name="Oval 57"/>
          <p:cNvSpPr>
            <a:spLocks noChangeArrowheads="1"/>
          </p:cNvSpPr>
          <p:nvPr/>
        </p:nvSpPr>
        <p:spPr bwMode="auto">
          <a:xfrm>
            <a:off x="7010400" y="4241800"/>
            <a:ext cx="228600" cy="228600"/>
          </a:xfrm>
          <a:prstGeom prst="ellipse">
            <a:avLst/>
          </a:prstGeom>
          <a:solidFill>
            <a:srgbClr val="669900"/>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63" name="Oval 59"/>
          <p:cNvSpPr>
            <a:spLocks noChangeArrowheads="1"/>
          </p:cNvSpPr>
          <p:nvPr/>
        </p:nvSpPr>
        <p:spPr bwMode="auto">
          <a:xfrm>
            <a:off x="7750175" y="6021388"/>
            <a:ext cx="228600" cy="228600"/>
          </a:xfrm>
          <a:prstGeom prst="ellipse">
            <a:avLst/>
          </a:prstGeom>
          <a:solidFill>
            <a:srgbClr val="990000"/>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64" name="TextBox 69"/>
          <p:cNvSpPr txBox="1">
            <a:spLocks noChangeArrowheads="1"/>
          </p:cNvSpPr>
          <p:nvPr/>
        </p:nvSpPr>
        <p:spPr bwMode="auto">
          <a:xfrm>
            <a:off x="4689475" y="1258888"/>
            <a:ext cx="488950" cy="457200"/>
          </a:xfrm>
          <a:prstGeom prst="rect">
            <a:avLst/>
          </a:prstGeom>
          <a:noFill/>
          <a:ln w="9525">
            <a:noFill/>
            <a:miter lim="800000"/>
            <a:headEnd/>
            <a:tailEnd/>
          </a:ln>
        </p:spPr>
        <p:txBody>
          <a:bodyPr wrap="none">
            <a:spAutoFit/>
          </a:bodyPr>
          <a:lstStyle/>
          <a:p>
            <a:pPr defTabSz="914400" eaLnBrk="0" hangingPunct="0"/>
            <a:r>
              <a:rPr lang="en-US" sz="2400" b="1">
                <a:latin typeface="Webdings" pitchFamily="18" charset="2"/>
                <a:ea typeface="ＭＳ Ｐゴシック"/>
                <a:cs typeface="ＭＳ Ｐゴシック"/>
              </a:rPr>
              <a:t>a</a:t>
            </a:r>
          </a:p>
        </p:txBody>
      </p:sp>
      <p:sp>
        <p:nvSpPr>
          <p:cNvPr id="48165" name="TextBox 71"/>
          <p:cNvSpPr txBox="1">
            <a:spLocks noChangeArrowheads="1"/>
          </p:cNvSpPr>
          <p:nvPr/>
        </p:nvSpPr>
        <p:spPr bwMode="auto">
          <a:xfrm>
            <a:off x="4689475" y="1608138"/>
            <a:ext cx="488950" cy="457200"/>
          </a:xfrm>
          <a:prstGeom prst="rect">
            <a:avLst/>
          </a:prstGeom>
          <a:noFill/>
          <a:ln w="9525">
            <a:noFill/>
            <a:miter lim="800000"/>
            <a:headEnd/>
            <a:tailEnd/>
          </a:ln>
        </p:spPr>
        <p:txBody>
          <a:bodyPr wrap="none">
            <a:spAutoFit/>
          </a:bodyPr>
          <a:lstStyle/>
          <a:p>
            <a:pPr defTabSz="914400" eaLnBrk="0" hangingPunct="0"/>
            <a:r>
              <a:rPr lang="en-US" sz="2400" b="1">
                <a:latin typeface="Webdings" pitchFamily="18" charset="2"/>
                <a:ea typeface="ＭＳ Ｐゴシック"/>
                <a:cs typeface="ＭＳ Ｐゴシック"/>
              </a:rPr>
              <a:t>a</a:t>
            </a:r>
          </a:p>
        </p:txBody>
      </p:sp>
      <p:sp>
        <p:nvSpPr>
          <p:cNvPr id="48166" name="TextBox 64"/>
          <p:cNvSpPr txBox="1">
            <a:spLocks noChangeArrowheads="1"/>
          </p:cNvSpPr>
          <p:nvPr/>
        </p:nvSpPr>
        <p:spPr bwMode="auto">
          <a:xfrm>
            <a:off x="304800" y="2979738"/>
            <a:ext cx="3297238" cy="304800"/>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Energy.gov design, taxonomy, interface</a:t>
            </a:r>
          </a:p>
        </p:txBody>
      </p:sp>
      <p:sp>
        <p:nvSpPr>
          <p:cNvPr id="48167" name="TextBox 65"/>
          <p:cNvSpPr txBox="1">
            <a:spLocks noChangeArrowheads="1"/>
          </p:cNvSpPr>
          <p:nvPr/>
        </p:nvSpPr>
        <p:spPr bwMode="auto">
          <a:xfrm>
            <a:off x="304800" y="1989138"/>
            <a:ext cx="1800225" cy="304800"/>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Communication plan</a:t>
            </a:r>
          </a:p>
        </p:txBody>
      </p:sp>
      <p:sp>
        <p:nvSpPr>
          <p:cNvPr id="48168" name="TextBox 67"/>
          <p:cNvSpPr txBox="1">
            <a:spLocks noChangeArrowheads="1"/>
          </p:cNvSpPr>
          <p:nvPr/>
        </p:nvSpPr>
        <p:spPr bwMode="auto">
          <a:xfrm>
            <a:off x="304800" y="2614613"/>
            <a:ext cx="1939925" cy="304800"/>
          </a:xfrm>
          <a:prstGeom prst="rect">
            <a:avLst/>
          </a:prstGeom>
          <a:noFill/>
          <a:ln w="9525">
            <a:noFill/>
            <a:miter lim="800000"/>
            <a:headEnd/>
            <a:tailEnd/>
          </a:ln>
        </p:spPr>
        <p:txBody>
          <a:bodyPr wrap="none">
            <a:spAutoFit/>
          </a:bodyPr>
          <a:lstStyle/>
          <a:p>
            <a:pPr defTabSz="914400" eaLnBrk="0" hangingPunct="0"/>
            <a:r>
              <a:rPr lang="en-US" sz="1400">
                <a:ea typeface="ＭＳ Ｐゴシック"/>
                <a:cs typeface="ＭＳ Ｐゴシック"/>
              </a:rPr>
              <a:t>EERE corporate goals</a:t>
            </a:r>
          </a:p>
        </p:txBody>
      </p:sp>
      <p:sp>
        <p:nvSpPr>
          <p:cNvPr id="48169" name="TextBox 70"/>
          <p:cNvSpPr txBox="1">
            <a:spLocks noChangeArrowheads="1"/>
          </p:cNvSpPr>
          <p:nvPr/>
        </p:nvSpPr>
        <p:spPr bwMode="auto">
          <a:xfrm>
            <a:off x="7567613" y="942975"/>
            <a:ext cx="588962" cy="336550"/>
          </a:xfrm>
          <a:prstGeom prst="rect">
            <a:avLst/>
          </a:prstGeom>
          <a:noFill/>
          <a:ln w="9525">
            <a:noFill/>
            <a:miter lim="800000"/>
            <a:headEnd/>
            <a:tailEnd/>
          </a:ln>
        </p:spPr>
        <p:txBody>
          <a:bodyPr wrap="none">
            <a:spAutoFit/>
          </a:bodyPr>
          <a:lstStyle/>
          <a:p>
            <a:pPr defTabSz="914400" eaLnBrk="0" hangingPunct="0"/>
            <a:r>
              <a:rPr lang="en-US" sz="1600" b="1">
                <a:ea typeface="ＭＳ Ｐゴシック"/>
                <a:cs typeface="ＭＳ Ｐゴシック"/>
              </a:rPr>
              <a:t>JAN</a:t>
            </a:r>
          </a:p>
        </p:txBody>
      </p:sp>
      <p:sp>
        <p:nvSpPr>
          <p:cNvPr id="48170" name="TextBox 79"/>
          <p:cNvSpPr txBox="1">
            <a:spLocks noChangeArrowheads="1"/>
          </p:cNvSpPr>
          <p:nvPr/>
        </p:nvSpPr>
        <p:spPr bwMode="auto">
          <a:xfrm>
            <a:off x="8245475" y="942975"/>
            <a:ext cx="588963" cy="336550"/>
          </a:xfrm>
          <a:prstGeom prst="rect">
            <a:avLst/>
          </a:prstGeom>
          <a:noFill/>
          <a:ln w="9525">
            <a:noFill/>
            <a:miter lim="800000"/>
            <a:headEnd/>
            <a:tailEnd/>
          </a:ln>
        </p:spPr>
        <p:txBody>
          <a:bodyPr wrap="none">
            <a:spAutoFit/>
          </a:bodyPr>
          <a:lstStyle/>
          <a:p>
            <a:pPr defTabSz="914400" eaLnBrk="0" hangingPunct="0"/>
            <a:r>
              <a:rPr lang="en-US" sz="1600" b="1">
                <a:ea typeface="ＭＳ Ｐゴシック"/>
                <a:cs typeface="ＭＳ Ｐゴシック"/>
              </a:rPr>
              <a:t>FEB</a:t>
            </a:r>
          </a:p>
        </p:txBody>
      </p:sp>
      <p:cxnSp>
        <p:nvCxnSpPr>
          <p:cNvPr id="81" name="Straight Connector 80"/>
          <p:cNvCxnSpPr/>
          <p:nvPr/>
        </p:nvCxnSpPr>
        <p:spPr bwMode="auto">
          <a:xfrm>
            <a:off x="4419600" y="2522538"/>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sp>
        <p:nvSpPr>
          <p:cNvPr id="48172" name="TextBox 81"/>
          <p:cNvSpPr txBox="1">
            <a:spLocks noChangeArrowheads="1"/>
          </p:cNvSpPr>
          <p:nvPr/>
        </p:nvSpPr>
        <p:spPr bwMode="auto">
          <a:xfrm>
            <a:off x="4689475" y="1984375"/>
            <a:ext cx="488950" cy="457200"/>
          </a:xfrm>
          <a:prstGeom prst="rect">
            <a:avLst/>
          </a:prstGeom>
          <a:noFill/>
          <a:ln w="9525">
            <a:noFill/>
            <a:miter lim="800000"/>
            <a:headEnd/>
            <a:tailEnd/>
          </a:ln>
        </p:spPr>
        <p:txBody>
          <a:bodyPr wrap="none">
            <a:spAutoFit/>
          </a:bodyPr>
          <a:lstStyle/>
          <a:p>
            <a:pPr defTabSz="914400" eaLnBrk="0" hangingPunct="0"/>
            <a:r>
              <a:rPr lang="en-US" sz="2400" b="1">
                <a:latin typeface="Webdings" pitchFamily="18" charset="2"/>
                <a:ea typeface="ＭＳ Ｐゴシック"/>
                <a:cs typeface="ＭＳ Ｐゴシック"/>
              </a:rPr>
              <a:t>a</a:t>
            </a:r>
          </a:p>
        </p:txBody>
      </p:sp>
      <p:cxnSp>
        <p:nvCxnSpPr>
          <p:cNvPr id="83" name="Straight Connector 82"/>
          <p:cNvCxnSpPr/>
          <p:nvPr/>
        </p:nvCxnSpPr>
        <p:spPr bwMode="auto">
          <a:xfrm>
            <a:off x="4419600" y="2860675"/>
            <a:ext cx="40386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sp>
        <p:nvSpPr>
          <p:cNvPr id="48174" name="TextBox 83"/>
          <p:cNvSpPr txBox="1">
            <a:spLocks noChangeArrowheads="1"/>
          </p:cNvSpPr>
          <p:nvPr/>
        </p:nvSpPr>
        <p:spPr bwMode="auto">
          <a:xfrm>
            <a:off x="4689475" y="2432050"/>
            <a:ext cx="488950" cy="457200"/>
          </a:xfrm>
          <a:prstGeom prst="rect">
            <a:avLst/>
          </a:prstGeom>
          <a:noFill/>
          <a:ln w="9525">
            <a:noFill/>
            <a:miter lim="800000"/>
            <a:headEnd/>
            <a:tailEnd/>
          </a:ln>
        </p:spPr>
        <p:txBody>
          <a:bodyPr wrap="none">
            <a:spAutoFit/>
          </a:bodyPr>
          <a:lstStyle/>
          <a:p>
            <a:pPr defTabSz="914400" eaLnBrk="0" hangingPunct="0"/>
            <a:r>
              <a:rPr lang="en-US" sz="2400" b="1">
                <a:latin typeface="Webdings" pitchFamily="18" charset="2"/>
                <a:ea typeface="ＭＳ Ｐゴシック"/>
                <a:cs typeface="ＭＳ Ｐゴシック"/>
              </a:rPr>
              <a:t>a</a:t>
            </a:r>
          </a:p>
        </p:txBody>
      </p:sp>
      <p:sp>
        <p:nvSpPr>
          <p:cNvPr id="86" name="Rectangle 85"/>
          <p:cNvSpPr/>
          <p:nvPr/>
        </p:nvSpPr>
        <p:spPr bwMode="auto">
          <a:xfrm>
            <a:off x="5486400" y="3727450"/>
            <a:ext cx="914400" cy="239713"/>
          </a:xfrm>
          <a:prstGeom prst="rect">
            <a:avLst/>
          </a:prstGeom>
          <a:solidFill>
            <a:schemeClr val="accent6">
              <a:lumMod val="75000"/>
              <a:alpha val="16000"/>
            </a:schemeClr>
          </a:solidFill>
          <a:ln w="9525" cap="flat" cmpd="sng" algn="ctr">
            <a:noFill/>
            <a:prstDash val="solid"/>
            <a:round/>
            <a:headEnd type="none" w="med" len="med"/>
            <a:tailEnd type="none" w="med" len="med"/>
          </a:ln>
          <a:effectLst/>
        </p:spPr>
        <p:txBody>
          <a:bodyPr/>
          <a:lstStyle/>
          <a:p>
            <a:pPr defTabSz="914400" eaLnBrk="0" hangingPunct="0">
              <a:defRPr/>
            </a:pPr>
            <a:endParaRPr lang="en-US" sz="2400" b="1">
              <a:ea typeface="ＭＳ Ｐゴシック" pitchFamily="-96" charset="-128"/>
            </a:endParaRPr>
          </a:p>
        </p:txBody>
      </p:sp>
      <p:sp>
        <p:nvSpPr>
          <p:cNvPr id="87" name="Oval 86"/>
          <p:cNvSpPr/>
          <p:nvPr/>
        </p:nvSpPr>
        <p:spPr bwMode="auto">
          <a:xfrm>
            <a:off x="6300788" y="3738563"/>
            <a:ext cx="228600" cy="228600"/>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a:lstStyle/>
          <a:p>
            <a:pPr defTabSz="914400" eaLnBrk="0" hangingPunct="0">
              <a:defRPr/>
            </a:pPr>
            <a:endParaRPr lang="en-US" sz="2400" b="1" dirty="0">
              <a:ea typeface="ＭＳ Ｐゴシック" pitchFamily="-96" charset="-128"/>
            </a:endParaRPr>
          </a:p>
        </p:txBody>
      </p:sp>
      <p:sp>
        <p:nvSpPr>
          <p:cNvPr id="48177" name="TextBox 89"/>
          <p:cNvSpPr txBox="1">
            <a:spLocks noChangeArrowheads="1"/>
          </p:cNvSpPr>
          <p:nvPr/>
        </p:nvSpPr>
        <p:spPr bwMode="auto">
          <a:xfrm>
            <a:off x="306388" y="6310313"/>
            <a:ext cx="4527550" cy="366712"/>
          </a:xfrm>
          <a:prstGeom prst="rect">
            <a:avLst/>
          </a:prstGeom>
          <a:noFill/>
          <a:ln w="9525">
            <a:noFill/>
            <a:miter lim="800000"/>
            <a:headEnd/>
            <a:tailEnd/>
          </a:ln>
        </p:spPr>
        <p:txBody>
          <a:bodyPr wrap="none">
            <a:spAutoFit/>
          </a:bodyPr>
          <a:lstStyle/>
          <a:p>
            <a:pPr defTabSz="914400" eaLnBrk="0" hangingPunct="0"/>
            <a:r>
              <a:rPr lang="en-US" b="1">
                <a:solidFill>
                  <a:srgbClr val="0070C0"/>
                </a:solidFill>
                <a:ea typeface="ＭＳ Ｐゴシック"/>
                <a:cs typeface="ＭＳ Ｐゴシック"/>
              </a:rPr>
              <a:t>Integration recommendation &amp; roadmap</a:t>
            </a:r>
          </a:p>
        </p:txBody>
      </p:sp>
      <p:sp>
        <p:nvSpPr>
          <p:cNvPr id="48178" name="Rectangle 93"/>
          <p:cNvSpPr>
            <a:spLocks noChangeArrowheads="1"/>
          </p:cNvSpPr>
          <p:nvPr/>
        </p:nvSpPr>
        <p:spPr bwMode="auto">
          <a:xfrm>
            <a:off x="5410200" y="4924425"/>
            <a:ext cx="1066800" cy="285750"/>
          </a:xfrm>
          <a:prstGeom prst="rect">
            <a:avLst/>
          </a:prstGeom>
          <a:solidFill>
            <a:srgbClr val="669900">
              <a:alpha val="27058"/>
            </a:srgbClr>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79" name="Oval 94"/>
          <p:cNvSpPr>
            <a:spLocks noChangeArrowheads="1"/>
          </p:cNvSpPr>
          <p:nvPr/>
        </p:nvSpPr>
        <p:spPr bwMode="auto">
          <a:xfrm>
            <a:off x="6327775" y="4953000"/>
            <a:ext cx="228600" cy="228600"/>
          </a:xfrm>
          <a:prstGeom prst="ellipse">
            <a:avLst/>
          </a:prstGeom>
          <a:solidFill>
            <a:srgbClr val="669900"/>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80" name="Rectangle 95"/>
          <p:cNvSpPr>
            <a:spLocks noChangeArrowheads="1"/>
          </p:cNvSpPr>
          <p:nvPr/>
        </p:nvSpPr>
        <p:spPr bwMode="auto">
          <a:xfrm>
            <a:off x="5943600" y="5272088"/>
            <a:ext cx="533400" cy="276225"/>
          </a:xfrm>
          <a:prstGeom prst="rect">
            <a:avLst/>
          </a:prstGeom>
          <a:solidFill>
            <a:srgbClr val="669900">
              <a:alpha val="27058"/>
            </a:srgbClr>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81" name="Oval 96"/>
          <p:cNvSpPr>
            <a:spLocks noChangeArrowheads="1"/>
          </p:cNvSpPr>
          <p:nvPr/>
        </p:nvSpPr>
        <p:spPr bwMode="auto">
          <a:xfrm>
            <a:off x="6324600" y="5283200"/>
            <a:ext cx="228600" cy="228600"/>
          </a:xfrm>
          <a:prstGeom prst="ellipse">
            <a:avLst/>
          </a:prstGeom>
          <a:solidFill>
            <a:srgbClr val="669900"/>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82" name="Rectangle 97"/>
          <p:cNvSpPr>
            <a:spLocks noChangeArrowheads="1"/>
          </p:cNvSpPr>
          <p:nvPr/>
        </p:nvSpPr>
        <p:spPr bwMode="auto">
          <a:xfrm>
            <a:off x="5410200" y="5610225"/>
            <a:ext cx="1066800" cy="257175"/>
          </a:xfrm>
          <a:prstGeom prst="rect">
            <a:avLst/>
          </a:prstGeom>
          <a:solidFill>
            <a:srgbClr val="669900">
              <a:alpha val="27058"/>
            </a:srgbClr>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48183" name="Oval 98"/>
          <p:cNvSpPr>
            <a:spLocks noChangeArrowheads="1"/>
          </p:cNvSpPr>
          <p:nvPr/>
        </p:nvSpPr>
        <p:spPr bwMode="auto">
          <a:xfrm>
            <a:off x="6324600" y="5638800"/>
            <a:ext cx="228600" cy="228600"/>
          </a:xfrm>
          <a:prstGeom prst="ellipse">
            <a:avLst/>
          </a:prstGeom>
          <a:solidFill>
            <a:srgbClr val="669900"/>
          </a:solidFill>
          <a:ln w="9525" algn="ctr">
            <a:noFill/>
            <a:round/>
            <a:headEnd/>
            <a:tailEnd/>
          </a:ln>
        </p:spPr>
        <p:txBody>
          <a:bodyPr/>
          <a:lstStyle/>
          <a:p>
            <a:pPr defTabSz="914400" eaLnBrk="0" hangingPunct="0"/>
            <a:endParaRPr lang="en-US" sz="2400" b="1">
              <a:ea typeface="ＭＳ Ｐゴシック"/>
              <a:cs typeface="ＭＳ Ｐゴシック"/>
            </a:endParaRPr>
          </a:p>
        </p:txBody>
      </p:sp>
      <p:sp>
        <p:nvSpPr>
          <p:cNvPr id="7" name="5-Point Star 6"/>
          <p:cNvSpPr/>
          <p:nvPr/>
        </p:nvSpPr>
        <p:spPr bwMode="auto">
          <a:xfrm>
            <a:off x="8686800" y="6534150"/>
            <a:ext cx="323850" cy="323850"/>
          </a:xfrm>
          <a:prstGeom prst="star5">
            <a:avLst/>
          </a:prstGeom>
          <a:solidFill>
            <a:schemeClr val="accent1">
              <a:lumMod val="50000"/>
            </a:schemeClr>
          </a:solidFill>
          <a:ln w="9525" cap="flat" cmpd="sng" algn="ctr">
            <a:noFill/>
            <a:prstDash val="solid"/>
            <a:round/>
            <a:headEnd type="none" w="med" len="med"/>
            <a:tailEnd type="none" w="med" len="med"/>
          </a:ln>
          <a:effectLst/>
        </p:spPr>
        <p:txBody>
          <a:bodyPr/>
          <a:lstStyle/>
          <a:p>
            <a:pPr defTabSz="914400" eaLnBrk="0" hangingPunct="0">
              <a:defRPr/>
            </a:pPr>
            <a:endParaRPr lang="en-US" sz="2400" b="1">
              <a:ea typeface="ＭＳ Ｐゴシック" pitchFamily="-96" charset="-128"/>
            </a:endParaRPr>
          </a:p>
        </p:txBody>
      </p:sp>
      <p:sp>
        <p:nvSpPr>
          <p:cNvPr id="101" name="Rectangle 100"/>
          <p:cNvSpPr/>
          <p:nvPr/>
        </p:nvSpPr>
        <p:spPr bwMode="auto">
          <a:xfrm>
            <a:off x="7924800" y="6375400"/>
            <a:ext cx="981075" cy="304800"/>
          </a:xfrm>
          <a:prstGeom prst="rect">
            <a:avLst/>
          </a:prstGeom>
          <a:solidFill>
            <a:schemeClr val="accent1">
              <a:lumMod val="50000"/>
              <a:alpha val="31000"/>
            </a:schemeClr>
          </a:solidFill>
          <a:ln w="9525" cap="flat" cmpd="sng" algn="ctr">
            <a:noFill/>
            <a:prstDash val="solid"/>
            <a:round/>
            <a:headEnd type="none" w="med" len="med"/>
            <a:tailEnd type="none" w="med" len="med"/>
          </a:ln>
          <a:effectLst/>
        </p:spPr>
        <p:txBody>
          <a:bodyPr/>
          <a:lstStyle/>
          <a:p>
            <a:pPr defTabSz="914400" eaLnBrk="0" hangingPunct="0">
              <a:defRPr/>
            </a:pPr>
            <a:endParaRPr lang="en-US" sz="2400" b="1">
              <a:ea typeface="ＭＳ Ｐゴシック" pitchFamily="-96" charset="-128"/>
            </a:endParaRPr>
          </a:p>
        </p:txBody>
      </p:sp>
      <p:sp>
        <p:nvSpPr>
          <p:cNvPr id="48186" name="TextBox 62"/>
          <p:cNvSpPr txBox="1">
            <a:spLocks noChangeArrowheads="1"/>
          </p:cNvSpPr>
          <p:nvPr/>
        </p:nvSpPr>
        <p:spPr bwMode="auto">
          <a:xfrm>
            <a:off x="6184900" y="3194050"/>
            <a:ext cx="488950" cy="457200"/>
          </a:xfrm>
          <a:prstGeom prst="rect">
            <a:avLst/>
          </a:prstGeom>
          <a:noFill/>
          <a:ln w="9525">
            <a:noFill/>
            <a:miter lim="800000"/>
            <a:headEnd/>
            <a:tailEnd/>
          </a:ln>
        </p:spPr>
        <p:txBody>
          <a:bodyPr wrap="none">
            <a:spAutoFit/>
          </a:bodyPr>
          <a:lstStyle/>
          <a:p>
            <a:pPr defTabSz="914400" eaLnBrk="0" hangingPunct="0"/>
            <a:r>
              <a:rPr lang="en-US" sz="2400" b="1">
                <a:latin typeface="Webdings" pitchFamily="18" charset="2"/>
                <a:ea typeface="ＭＳ Ｐゴシック"/>
                <a:cs typeface="ＭＳ Ｐゴシック"/>
              </a:rPr>
              <a:t>a</a:t>
            </a:r>
          </a:p>
        </p:txBody>
      </p:sp>
      <p:sp>
        <p:nvSpPr>
          <p:cNvPr id="48187" name="TextBox 63"/>
          <p:cNvSpPr txBox="1">
            <a:spLocks noChangeArrowheads="1"/>
          </p:cNvSpPr>
          <p:nvPr/>
        </p:nvSpPr>
        <p:spPr bwMode="auto">
          <a:xfrm>
            <a:off x="6184900" y="4491038"/>
            <a:ext cx="492125" cy="461962"/>
          </a:xfrm>
          <a:prstGeom prst="rect">
            <a:avLst/>
          </a:prstGeom>
          <a:noFill/>
          <a:ln w="9525">
            <a:noFill/>
            <a:miter lim="800000"/>
            <a:headEnd/>
            <a:tailEnd/>
          </a:ln>
        </p:spPr>
        <p:txBody>
          <a:bodyPr wrap="none">
            <a:spAutoFit/>
          </a:bodyPr>
          <a:lstStyle/>
          <a:p>
            <a:pPr defTabSz="914400" eaLnBrk="0" hangingPunct="0"/>
            <a:r>
              <a:rPr lang="en-US" sz="2400" b="1">
                <a:latin typeface="Webdings" pitchFamily="18" charset="2"/>
                <a:ea typeface="ＭＳ Ｐゴシック"/>
                <a:cs typeface="ＭＳ Ｐゴシック"/>
              </a:rPr>
              <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nchor="t"/>
          <a:lstStyle/>
          <a:p>
            <a:pPr eaLnBrk="1" hangingPunct="1"/>
            <a:r>
              <a:rPr lang="en-US" smtClean="0">
                <a:cs typeface="Arial" charset="0"/>
              </a:rPr>
              <a:t>What’s next …</a:t>
            </a:r>
          </a:p>
        </p:txBody>
      </p:sp>
      <p:sp>
        <p:nvSpPr>
          <p:cNvPr id="50179" name="Content Placeholder 2"/>
          <p:cNvSpPr>
            <a:spLocks noGrp="1"/>
          </p:cNvSpPr>
          <p:nvPr>
            <p:ph idx="4294967295"/>
          </p:nvPr>
        </p:nvSpPr>
        <p:spPr>
          <a:xfrm>
            <a:off x="457200" y="1590675"/>
            <a:ext cx="4373563" cy="4802188"/>
          </a:xfrm>
        </p:spPr>
        <p:txBody>
          <a:bodyPr/>
          <a:lstStyle/>
          <a:p>
            <a:pPr eaLnBrk="1" hangingPunct="1"/>
            <a:r>
              <a:rPr lang="en-US" sz="2200" smtClean="0">
                <a:cs typeface="Arial" charset="0"/>
              </a:rPr>
              <a:t>Analyze and synthesize user research</a:t>
            </a:r>
          </a:p>
          <a:p>
            <a:pPr eaLnBrk="1" hangingPunct="1"/>
            <a:r>
              <a:rPr lang="en-US" sz="2200" smtClean="0">
                <a:cs typeface="Arial" charset="0"/>
              </a:rPr>
              <a:t>Segment and prioritize audiences </a:t>
            </a:r>
          </a:p>
          <a:p>
            <a:pPr eaLnBrk="1" hangingPunct="1"/>
            <a:r>
              <a:rPr lang="en-US" sz="2200" smtClean="0">
                <a:cs typeface="Arial" charset="0"/>
              </a:rPr>
              <a:t>Develop primary personas for EERE</a:t>
            </a:r>
          </a:p>
          <a:p>
            <a:pPr eaLnBrk="1" hangingPunct="1"/>
            <a:r>
              <a:rPr lang="en-US" sz="2200" smtClean="0">
                <a:cs typeface="Arial" charset="0"/>
              </a:rPr>
              <a:t>Prepare for usability study</a:t>
            </a:r>
          </a:p>
          <a:p>
            <a:pPr eaLnBrk="1" hangingPunct="1"/>
            <a:endParaRPr lang="en-US" sz="2200" smtClean="0">
              <a:cs typeface="Arial" charset="0"/>
            </a:endParaRPr>
          </a:p>
        </p:txBody>
      </p:sp>
      <p:pic>
        <p:nvPicPr>
          <p:cNvPr id="4" name="Picture 1"/>
          <p:cNvPicPr>
            <a:picLocks noChangeAspect="1"/>
          </p:cNvPicPr>
          <p:nvPr/>
        </p:nvPicPr>
        <p:blipFill>
          <a:blip r:embed="rId2"/>
          <a:stretch>
            <a:fillRect/>
          </a:stretch>
        </p:blipFill>
        <p:spPr bwMode="auto">
          <a:xfrm>
            <a:off x="4587875" y="1676400"/>
            <a:ext cx="5470525" cy="4224338"/>
          </a:xfrm>
          <a:prstGeom prst="rect">
            <a:avLst/>
          </a:prstGeom>
          <a:noFill/>
          <a:ln>
            <a:noFill/>
          </a:ln>
          <a:effectLst>
            <a:outerShdw blurRad="50800" dist="38100" dir="2700000" algn="tl" rotWithShape="0">
              <a:prstClr val="black">
                <a:alpha val="40000"/>
              </a:prst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1129</Words>
  <Application>Microsoft Office PowerPoint</Application>
  <PresentationFormat>On-screen Show (4:3)</PresentationFormat>
  <Paragraphs>214</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eere_template_blue</vt:lpstr>
      <vt:lpstr>EERE Web Coordinators</vt:lpstr>
      <vt:lpstr>Agenda</vt:lpstr>
      <vt:lpstr>Solar Career Mapping Tool</vt:lpstr>
      <vt:lpstr>Slide 4</vt:lpstr>
      <vt:lpstr>Identify EERE key audiences and their goals</vt:lpstr>
      <vt:lpstr>Approach | 3 phases</vt:lpstr>
      <vt:lpstr>Getting your input on audiences and goals Thank You! </vt:lpstr>
      <vt:lpstr>Phase 1: status update</vt:lpstr>
      <vt:lpstr>What’s next …</vt:lpstr>
      <vt:lpstr>Questions? </vt:lpstr>
      <vt:lpstr>EERE Site Inventory Reduction</vt:lpstr>
      <vt:lpstr>Definition of a Site</vt:lpstr>
      <vt:lpstr>EERE’s List</vt:lpstr>
      <vt:lpstr>Criteria for Consideration</vt:lpstr>
      <vt:lpstr>Process</vt:lpstr>
      <vt:lpstr>Slide 16</vt:lpstr>
      <vt:lpstr>PII Rules for Usability Studies</vt:lpstr>
      <vt:lpstr>OMB Fast Track Approval</vt:lpstr>
      <vt:lpstr>OMB Fast Track Approval</vt:lpstr>
      <vt:lpstr>OMB Fast Track Approval</vt:lpstr>
      <vt:lpstr>Communication Standards Tip</vt:lpstr>
      <vt:lpstr>Wrap Up</vt:lpstr>
    </vt:vector>
  </TitlesOfParts>
  <Company>NREL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EERE Web Coordinators Meeting: November 17, 2011</dc:title>
  <dc:subject>Presentation slides from the November 17, 2011 Web Coordinator Meeting. Topics include an overview of TreeJack, and an update on the Energy.gov transition, the EERE intranet redesign, EERE's Program-level PIR pages, and the Project Review Team.</dc:subject>
  <dc:creator>EERE</dc:creator>
  <cp:lastModifiedBy>jalvarez</cp:lastModifiedBy>
  <cp:revision>77</cp:revision>
  <dcterms:created xsi:type="dcterms:W3CDTF">2011-01-18T20:50:18Z</dcterms:created>
  <dcterms:modified xsi:type="dcterms:W3CDTF">2011-12-15T23:23:00Z</dcterms:modified>
</cp:coreProperties>
</file>