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9" r:id="rId2"/>
    <p:sldId id="260" r:id="rId3"/>
    <p:sldId id="325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26" r:id="rId23"/>
    <p:sldId id="334" r:id="rId24"/>
    <p:sldId id="335" r:id="rId25"/>
    <p:sldId id="336" r:id="rId26"/>
    <p:sldId id="329" r:id="rId27"/>
    <p:sldId id="299" r:id="rId28"/>
    <p:sldId id="300" r:id="rId29"/>
    <p:sldId id="296" r:id="rId30"/>
    <p:sldId id="297" r:id="rId31"/>
    <p:sldId id="330" r:id="rId32"/>
    <p:sldId id="301" r:id="rId33"/>
    <p:sldId id="331" r:id="rId34"/>
    <p:sldId id="332" r:id="rId35"/>
    <p:sldId id="333" r:id="rId36"/>
    <p:sldId id="28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84" autoAdjust="0"/>
  </p:normalViewPr>
  <p:slideViewPr>
    <p:cSldViewPr>
      <p:cViewPr>
        <p:scale>
          <a:sx n="71" d="100"/>
          <a:sy n="71" d="100"/>
        </p:scale>
        <p:origin x="-11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B4B69-54D4-42CB-A8A3-6289738EAD6F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81746-86AC-45B9-8555-A504E194C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0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ebbie.Brodt.Giles@nrel.gov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ebbie.Brodt.Giles@nrel.gov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ebbie.Brodt.Giles@nrel.gov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ebbie.Brodt.Giles@nrel.gov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71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12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9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the general DOE data landscape and shows how OpenEI can provide value in three specific ways: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dirty="0"/>
              <a:t>Acting as a single catalog of meta-data describing all of EERE’s datasets, wherever they may reside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dirty="0"/>
              <a:t>Serving as a data repository for those EERE datasets that are not already associated with an existing domain-specific platform or website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dirty="0"/>
              <a:t>Automating data connections to already established data platforms</a:t>
            </a:r>
          </a:p>
          <a:p>
            <a:pPr defTabSz="897301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/>
              <a:t>Some EERE Offices have existing domain-specific data and research platforms that have been successful for many years, supporting unique technology and market communities to meet program goals.  In these cases, OpenEI can partner to provide a comprehensive central catalog for EERE digital assets and simplify broader open access.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91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POC: Debbie</a:t>
            </a:r>
            <a:r>
              <a:rPr lang="en-US" baseline="0" dirty="0" smtClean="0"/>
              <a:t> Brodt-Giles; </a:t>
            </a:r>
            <a:r>
              <a:rPr lang="en-US" u="sng" dirty="0">
                <a:hlinkClick r:id="rId3"/>
              </a:rPr>
              <a:t>Debbie.Brodt.Giles@nrel.gov</a:t>
            </a:r>
            <a:endParaRPr lang="en-US" b="0" u="sng" dirty="0" smtClean="0"/>
          </a:p>
          <a:p>
            <a:endParaRPr lang="en-US" u="sng" dirty="0" smtClean="0"/>
          </a:p>
          <a:p>
            <a:r>
              <a:rPr lang="en-US" u="sng" dirty="0" smtClean="0"/>
              <a:t>Project Team</a:t>
            </a:r>
          </a:p>
          <a:p>
            <a:r>
              <a:rPr lang="en-US" u="none" baseline="0" dirty="0" smtClean="0"/>
              <a:t>Organization – Name</a:t>
            </a:r>
          </a:p>
          <a:p>
            <a:endParaRPr lang="en-US" u="none" baseline="0" dirty="0" smtClean="0"/>
          </a:p>
          <a:p>
            <a:r>
              <a:rPr lang="en-US" dirty="0" smtClean="0"/>
              <a:t>Summary text [for</a:t>
            </a:r>
            <a:r>
              <a:rPr lang="en-US" baseline="0" dirty="0" smtClean="0"/>
              <a:t> 3 different audiences]</a:t>
            </a:r>
            <a:endParaRPr lang="en-US" dirty="0" smtClean="0"/>
          </a:p>
          <a:p>
            <a:pPr marL="224302" indent="-224302" defTabSz="897210">
              <a:buFontTx/>
              <a:buAutoNum type="arabicPeriod"/>
              <a:defRPr/>
            </a:pPr>
            <a:r>
              <a:rPr lang="en-US" dirty="0" smtClean="0"/>
              <a:t>EERE leadership (default) –</a:t>
            </a:r>
          </a:p>
          <a:p>
            <a:pPr marL="224302" indent="-224302" defTabSz="897210">
              <a:buFontTx/>
              <a:buAutoNum type="arabicPeriod"/>
              <a:defRPr/>
            </a:pPr>
            <a:r>
              <a:rPr lang="en-US" dirty="0" smtClean="0"/>
              <a:t>Energy analysts –</a:t>
            </a:r>
          </a:p>
          <a:p>
            <a:pPr marL="224302" indent="-224302" defTabSz="897210">
              <a:buFontTx/>
              <a:buAutoNum type="arabicPeriod"/>
              <a:defRPr/>
            </a:pPr>
            <a:r>
              <a:rPr lang="en-US" dirty="0" smtClean="0"/>
              <a:t>External stakeholders – </a:t>
            </a:r>
            <a:endParaRPr lang="en-US" u="non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9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POC: Debbie</a:t>
            </a:r>
            <a:r>
              <a:rPr lang="en-US" baseline="0" dirty="0" smtClean="0"/>
              <a:t> Brodt-Giles; </a:t>
            </a:r>
            <a:r>
              <a:rPr lang="en-US" u="sng" dirty="0">
                <a:hlinkClick r:id="rId3"/>
              </a:rPr>
              <a:t>Debbie.Brodt.Giles@nrel.gov</a:t>
            </a:r>
            <a:endParaRPr lang="en-US" b="0" u="sng" dirty="0" smtClean="0"/>
          </a:p>
          <a:p>
            <a:endParaRPr lang="en-US" u="sng" dirty="0" smtClean="0"/>
          </a:p>
          <a:p>
            <a:r>
              <a:rPr lang="en-US" u="sng" dirty="0" smtClean="0"/>
              <a:t>Project Team</a:t>
            </a:r>
          </a:p>
          <a:p>
            <a:r>
              <a:rPr lang="en-US" u="none" baseline="0" dirty="0" smtClean="0"/>
              <a:t>Organization – Name</a:t>
            </a:r>
          </a:p>
          <a:p>
            <a:endParaRPr lang="en-US" u="none" baseline="0" dirty="0" smtClean="0"/>
          </a:p>
          <a:p>
            <a:r>
              <a:rPr lang="en-US" dirty="0" smtClean="0"/>
              <a:t>Summary text [for</a:t>
            </a:r>
            <a:r>
              <a:rPr lang="en-US" baseline="0" dirty="0" smtClean="0"/>
              <a:t> 3 different audiences]</a:t>
            </a:r>
            <a:endParaRPr lang="en-US" dirty="0" smtClean="0"/>
          </a:p>
          <a:p>
            <a:pPr marL="224302" indent="-224302" defTabSz="897210">
              <a:buFontTx/>
              <a:buAutoNum type="arabicPeriod"/>
              <a:defRPr/>
            </a:pPr>
            <a:r>
              <a:rPr lang="en-US" dirty="0" smtClean="0"/>
              <a:t>EERE leadership (default) –</a:t>
            </a:r>
          </a:p>
          <a:p>
            <a:pPr marL="224302" indent="-224302" defTabSz="897210">
              <a:buFontTx/>
              <a:buAutoNum type="arabicPeriod"/>
              <a:defRPr/>
            </a:pPr>
            <a:r>
              <a:rPr lang="en-US" dirty="0" smtClean="0"/>
              <a:t>Energy analysts –</a:t>
            </a:r>
          </a:p>
          <a:p>
            <a:pPr marL="224302" indent="-224302" defTabSz="897210">
              <a:buFontTx/>
              <a:buAutoNum type="arabicPeriod"/>
              <a:defRPr/>
            </a:pPr>
            <a:r>
              <a:rPr lang="en-US" dirty="0" smtClean="0"/>
              <a:t>External stakeholders – </a:t>
            </a:r>
            <a:endParaRPr lang="en-US" u="non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9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31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31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Analyzing – more of an art than science;</a:t>
            </a:r>
            <a:r>
              <a:rPr lang="en-US" baseline="0" dirty="0" smtClean="0"/>
              <a:t> because everyone sorts the cards slightly differently and names the categories differently, so need to look for patterns in how people grouped different cards together –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563FC-82AB-D046-9156-A73D670BA99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6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What cards are associated the most often with each other?  What are the most common types of categories?  Did people name these categories similarly?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563FC-82AB-D046-9156-A73D670BA99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63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3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31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31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31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31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Organic</a:t>
            </a:r>
            <a:r>
              <a:rPr lang="en-US" baseline="0" dirty="0" smtClean="0"/>
              <a:t> Groups update is happening in the background this weekend.  Please keep track of your changes starting on Friday in case they need to roll back servers.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313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31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3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31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31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7373-CBD5-4EB3-8594-F28AF0428F5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31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81746-86AC-45B9-8555-A504E194C30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67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POC: Debbie</a:t>
            </a:r>
            <a:r>
              <a:rPr lang="en-US" baseline="0" dirty="0" smtClean="0"/>
              <a:t> Brodt-Giles; </a:t>
            </a:r>
            <a:r>
              <a:rPr lang="en-US" u="sng" dirty="0">
                <a:hlinkClick r:id="rId3"/>
              </a:rPr>
              <a:t>Debbie.Brodt.Giles@nrel.gov</a:t>
            </a:r>
            <a:endParaRPr lang="en-US" b="0" u="sng" dirty="0" smtClean="0"/>
          </a:p>
          <a:p>
            <a:endParaRPr lang="en-US" u="sng" dirty="0" smtClean="0"/>
          </a:p>
          <a:p>
            <a:r>
              <a:rPr lang="en-US" u="sng" dirty="0" smtClean="0"/>
              <a:t>Project Team</a:t>
            </a:r>
          </a:p>
          <a:p>
            <a:r>
              <a:rPr lang="en-US" u="none" baseline="0" dirty="0" smtClean="0"/>
              <a:t>Organization – Name</a:t>
            </a:r>
          </a:p>
          <a:p>
            <a:endParaRPr lang="en-US" u="none" baseline="0" dirty="0" smtClean="0"/>
          </a:p>
          <a:p>
            <a:r>
              <a:rPr lang="en-US" dirty="0" smtClean="0"/>
              <a:t>Summary text [for</a:t>
            </a:r>
            <a:r>
              <a:rPr lang="en-US" baseline="0" dirty="0" smtClean="0"/>
              <a:t> 3 different audiences]</a:t>
            </a:r>
            <a:endParaRPr lang="en-US" dirty="0" smtClean="0"/>
          </a:p>
          <a:p>
            <a:pPr marL="224302" indent="-224302" defTabSz="897210">
              <a:buFontTx/>
              <a:buAutoNum type="arabicPeriod"/>
              <a:defRPr/>
            </a:pPr>
            <a:r>
              <a:rPr lang="en-US" dirty="0" smtClean="0"/>
              <a:t>EERE leadership (default) –</a:t>
            </a:r>
          </a:p>
          <a:p>
            <a:pPr marL="224302" indent="-224302" defTabSz="897210">
              <a:buFontTx/>
              <a:buAutoNum type="arabicPeriod"/>
              <a:defRPr/>
            </a:pPr>
            <a:r>
              <a:rPr lang="en-US" dirty="0" smtClean="0"/>
              <a:t>Energy analysts –</a:t>
            </a:r>
          </a:p>
          <a:p>
            <a:pPr marL="224302" indent="-224302" defTabSz="897210">
              <a:buFontTx/>
              <a:buAutoNum type="arabicPeriod"/>
              <a:defRPr/>
            </a:pPr>
            <a:r>
              <a:rPr lang="en-US" dirty="0" smtClean="0"/>
              <a:t>External stakeholders – </a:t>
            </a:r>
            <a:endParaRPr lang="en-US" u="none" dirty="0" smtClean="0"/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29057" indent="-280406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21626" indent="-224325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70276" indent="-224325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18927" indent="-224325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2837A0-ADFD-49D6-A54F-D46D648BE550}" type="slidenum">
              <a:rPr lang="en-US" altLang="en-US" sz="11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1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POC: Debbie</a:t>
            </a:r>
            <a:r>
              <a:rPr lang="en-US" baseline="0" dirty="0" smtClean="0"/>
              <a:t> Brodt-Giles; </a:t>
            </a:r>
            <a:r>
              <a:rPr lang="en-US" u="sng" dirty="0">
                <a:hlinkClick r:id="rId3"/>
              </a:rPr>
              <a:t>Debbie.Brodt.Giles@nrel.gov</a:t>
            </a:r>
            <a:endParaRPr lang="en-US" b="0" u="sng" dirty="0" smtClean="0"/>
          </a:p>
          <a:p>
            <a:endParaRPr lang="en-US" u="sng" dirty="0" smtClean="0"/>
          </a:p>
          <a:p>
            <a:r>
              <a:rPr lang="en-US" u="sng" dirty="0" smtClean="0"/>
              <a:t>Project Team</a:t>
            </a:r>
          </a:p>
          <a:p>
            <a:r>
              <a:rPr lang="en-US" u="none" baseline="0" dirty="0" smtClean="0"/>
              <a:t>Organization – Name</a:t>
            </a:r>
          </a:p>
          <a:p>
            <a:endParaRPr lang="en-US" u="none" baseline="0" dirty="0" smtClean="0"/>
          </a:p>
          <a:p>
            <a:r>
              <a:rPr lang="en-US" dirty="0" smtClean="0"/>
              <a:t>Summary text [for</a:t>
            </a:r>
            <a:r>
              <a:rPr lang="en-US" baseline="0" dirty="0" smtClean="0"/>
              <a:t> 3 different audiences]</a:t>
            </a:r>
            <a:endParaRPr lang="en-US" dirty="0" smtClean="0"/>
          </a:p>
          <a:p>
            <a:pPr marL="224302" indent="-224302" defTabSz="897210">
              <a:buFontTx/>
              <a:buAutoNum type="arabicPeriod"/>
              <a:defRPr/>
            </a:pPr>
            <a:r>
              <a:rPr lang="en-US" dirty="0" smtClean="0"/>
              <a:t>EERE leadership (default) –</a:t>
            </a:r>
          </a:p>
          <a:p>
            <a:pPr marL="224302" indent="-224302" defTabSz="897210">
              <a:buFontTx/>
              <a:buAutoNum type="arabicPeriod"/>
              <a:defRPr/>
            </a:pPr>
            <a:r>
              <a:rPr lang="en-US" dirty="0" smtClean="0"/>
              <a:t>Energy analysts –</a:t>
            </a:r>
          </a:p>
          <a:p>
            <a:pPr marL="224302" indent="-224302" defTabSz="897210">
              <a:buFontTx/>
              <a:buAutoNum type="arabicPeriod"/>
              <a:defRPr/>
            </a:pPr>
            <a:r>
              <a:rPr lang="en-US" dirty="0" smtClean="0"/>
              <a:t>External stakeholders – </a:t>
            </a:r>
            <a:endParaRPr lang="en-US" u="none" dirty="0" smtClean="0"/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29057" indent="-280406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21626" indent="-224325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70276" indent="-224325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18927" indent="-224325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5DEEF21-14A9-4518-9069-688AD9928BE7}" type="slidenum">
              <a:rPr lang="en-US" altLang="en-US" sz="11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1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80406" indent="-280406">
              <a:buFont typeface="Arial"/>
              <a:buChar char="•"/>
              <a:defRPr/>
            </a:pPr>
            <a:r>
              <a:rPr lang="en-US" sz="1600" dirty="0"/>
              <a:t>Stores all information in its own database</a:t>
            </a:r>
          </a:p>
          <a:p>
            <a:pPr marL="280406" indent="-280406">
              <a:buFont typeface="Arial"/>
              <a:buChar char="•"/>
              <a:defRPr/>
            </a:pPr>
            <a:r>
              <a:rPr lang="en-US" sz="1600" dirty="0"/>
              <a:t>Other sites have similar design pattern</a:t>
            </a:r>
          </a:p>
          <a:p>
            <a:pPr marL="729057" lvl="1" indent="-280406">
              <a:buFont typeface="Arial"/>
              <a:buChar char="•"/>
              <a:defRPr/>
            </a:pPr>
            <a:r>
              <a:rPr lang="en-US" sz="1600" dirty="0"/>
              <a:t>Duplication of effort and information</a:t>
            </a:r>
          </a:p>
          <a:p>
            <a:pPr marL="280406" indent="-280406">
              <a:buFont typeface="Arial"/>
              <a:buChar char="•"/>
              <a:defRPr/>
            </a:pPr>
            <a:r>
              <a:rPr lang="en-US" sz="1600" dirty="0"/>
              <a:t>Both sites responsible for updating information</a:t>
            </a:r>
          </a:p>
          <a:p>
            <a:pPr marL="729057" lvl="1" indent="-280406">
              <a:buFont typeface="Arial"/>
              <a:buChar char="•"/>
              <a:defRPr/>
            </a:pPr>
            <a:r>
              <a:rPr lang="en-US" sz="1600" dirty="0"/>
              <a:t>Potential for online community to be presented with conflicting information</a:t>
            </a:r>
          </a:p>
          <a:p>
            <a:pPr marL="729057" lvl="1" indent="-280406">
              <a:buFont typeface="Arial"/>
              <a:buChar char="•"/>
              <a:defRPr/>
            </a:pPr>
            <a:endParaRPr lang="en-US" sz="1600" dirty="0"/>
          </a:p>
          <a:p>
            <a:pPr marL="729057" lvl="1" indent="-280406">
              <a:buFont typeface="Arial"/>
              <a:buChar char="•"/>
              <a:defRPr/>
            </a:pPr>
            <a:r>
              <a:rPr lang="en-US" sz="1600" dirty="0"/>
              <a:t>WITH LOD:</a:t>
            </a:r>
          </a:p>
          <a:p>
            <a:pPr marL="280406" indent="-280406">
              <a:buFont typeface="Arial"/>
              <a:buChar char="•"/>
              <a:defRPr/>
            </a:pPr>
            <a:r>
              <a:rPr lang="en-US" dirty="0" smtClean="0"/>
              <a:t>Datasets are shared behind the scenes</a:t>
            </a:r>
          </a:p>
          <a:p>
            <a:pPr marL="729057" lvl="1" indent="-280406">
              <a:buFont typeface="Arial"/>
              <a:buChar char="•"/>
              <a:defRPr/>
            </a:pPr>
            <a:r>
              <a:rPr lang="en-US" dirty="0" smtClean="0"/>
              <a:t>Each site can focus on key data and import supplemental data</a:t>
            </a:r>
          </a:p>
          <a:p>
            <a:pPr marL="280406" indent="-280406">
              <a:buFont typeface="Arial"/>
              <a:buChar char="•"/>
              <a:defRPr/>
            </a:pPr>
            <a:r>
              <a:rPr lang="en-US" dirty="0" smtClean="0"/>
              <a:t>Imported data updates automatically</a:t>
            </a:r>
          </a:p>
          <a:p>
            <a:pPr marL="729057" lvl="1" indent="-280406">
              <a:buFont typeface="Arial"/>
              <a:buChar char="•"/>
              <a:defRPr/>
            </a:pPr>
            <a:r>
              <a:rPr lang="en-US" dirty="0" smtClean="0"/>
              <a:t>Provides users with consistent information across multiple sites</a:t>
            </a:r>
          </a:p>
          <a:p>
            <a:pPr marL="280406" indent="-280406">
              <a:buFont typeface="Arial"/>
              <a:buChar char="•"/>
              <a:defRPr/>
            </a:pPr>
            <a:r>
              <a:rPr lang="en-US" dirty="0" smtClean="0"/>
              <a:t>Other Websites can consume LOD resources to present new content in exciting and unanticipated ways</a:t>
            </a:r>
          </a:p>
          <a:p>
            <a:pPr marL="729057" lvl="1" indent="-280406">
              <a:buFont typeface="Arial"/>
              <a:buChar char="•"/>
              <a:defRPr/>
            </a:pPr>
            <a:endParaRPr lang="en-US" sz="160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29057" indent="-280406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21626" indent="-224325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70276" indent="-224325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18927" indent="-224325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29EB7FB-4A74-4960-BC34-7801C1D1FB9C}" type="slidenum">
              <a:rPr lang="en-US" altLang="en-US" sz="11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1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1"/>
            <a:ext cx="82296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4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56363"/>
            <a:ext cx="9153144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 userDrawn="1"/>
        </p:nvSpPr>
        <p:spPr>
          <a:xfrm flipH="1">
            <a:off x="4555613" y="5092700"/>
            <a:ext cx="4597085" cy="1363663"/>
          </a:xfrm>
          <a:prstGeom prst="rect">
            <a:avLst/>
          </a:prstGeom>
          <a:solidFill>
            <a:srgbClr val="646D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7" name="Picture 32" descr="doe_logo_p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202680" y="147797"/>
            <a:ext cx="5626620" cy="603505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2000" b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PROGRAM NAME (CAPS)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776303" y="5247265"/>
            <a:ext cx="4171052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 dirty="0" smtClean="0"/>
              <a:t>Presenter </a:t>
            </a:r>
            <a:r>
              <a:rPr lang="en-US" noProof="0" dirty="0" err="1" smtClean="0"/>
              <a:t>Name(s</a:t>
            </a:r>
            <a:r>
              <a:rPr lang="en-US" noProof="0" dirty="0" smtClean="0"/>
              <a:t>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4776252" y="5584690"/>
            <a:ext cx="4180863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68100" y="5672913"/>
            <a:ext cx="1390650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4" y="870857"/>
            <a:ext cx="9144002" cy="80752"/>
            <a:chOff x="-4" y="870857"/>
            <a:chExt cx="9144002" cy="80752"/>
          </a:xfrm>
        </p:grpSpPr>
        <p:sp>
          <p:nvSpPr>
            <p:cNvPr id="24" name="Rectangle 23"/>
            <p:cNvSpPr/>
            <p:nvPr userDrawn="1"/>
          </p:nvSpPr>
          <p:spPr bwMode="auto">
            <a:xfrm flipH="1" flipV="1">
              <a:off x="-4" y="870857"/>
              <a:ext cx="6125885" cy="724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auto">
            <a:xfrm flipH="1" flipV="1">
              <a:off x="5974366" y="870858"/>
              <a:ext cx="3169632" cy="8075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7" name="Picture 13" descr="08616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-7307" y="942657"/>
            <a:ext cx="9163564" cy="414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867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450"/>
            <a:ext cx="8229600" cy="492571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96850" y="800100"/>
            <a:ext cx="8726488" cy="55435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2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92088" y="819150"/>
            <a:ext cx="8731250" cy="5524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1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5" t="19193" r="20145" b="75420"/>
          <a:stretch>
            <a:fillRect/>
          </a:stretch>
        </p:blipFill>
        <p:spPr bwMode="auto">
          <a:xfrm>
            <a:off x="0" y="0"/>
            <a:ext cx="91440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40" y="871084"/>
            <a:ext cx="5860474" cy="584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3400" y="6684963"/>
            <a:ext cx="457200" cy="152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E65868-BAC4-4A1E-96AC-1798CA741422}" type="slidenum">
              <a:rPr lang="en-US" alt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067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2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450"/>
            <a:ext cx="8229600" cy="4925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3" y="656983"/>
            <a:ext cx="9144003" cy="55568"/>
            <a:chOff x="-3" y="656983"/>
            <a:chExt cx="9144003" cy="55568"/>
          </a:xfrm>
        </p:grpSpPr>
        <p:sp>
          <p:nvSpPr>
            <p:cNvPr id="11" name="Rectangle 10"/>
            <p:cNvSpPr/>
            <p:nvPr userDrawn="1"/>
          </p:nvSpPr>
          <p:spPr bwMode="auto">
            <a:xfrm flipH="1" flipV="1">
              <a:off x="-3" y="656983"/>
              <a:ext cx="5838703" cy="555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 flipH="1" flipV="1">
              <a:off x="5834063" y="656988"/>
              <a:ext cx="3309937" cy="555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4" name="Text Placeholder 9"/>
          <p:cNvSpPr txBox="1">
            <a:spLocks/>
          </p:cNvSpPr>
          <p:nvPr/>
        </p:nvSpPr>
        <p:spPr>
          <a:xfrm>
            <a:off x="42335" y="6532122"/>
            <a:ext cx="452308" cy="2413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ct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</a:pPr>
            <a:fld id="{1EF35371-194E-174F-9528-630C4585B8CC}" type="slidenum">
              <a:rPr lang="en-US" sz="1000">
                <a:solidFill>
                  <a:srgbClr val="4C4C4C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pPr marL="342900" indent="-342900" algn="ctr" defTabSz="4572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06" charset="0"/>
                <a:buNone/>
              </a:pPr>
              <a:t>‹#›</a:t>
            </a:fld>
            <a:endParaRPr lang="en-US" sz="1000" dirty="0">
              <a:solidFill>
                <a:srgbClr val="4C4C4C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pic>
        <p:nvPicPr>
          <p:cNvPr id="15" name="Picture 14" descr="US-Department of Energy-hor-gree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7686" y="6528121"/>
            <a:ext cx="1604752" cy="24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3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2800" b="1" kern="1200" dirty="0" smtClean="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B7B4.82733BA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Kristen.Honey@ee.doe.gov" TargetMode="External"/><Relationship Id="rId4" Type="http://schemas.openxmlformats.org/officeDocument/2006/relationships/hyperlink" Target="mailto:Brenda.Coblentz@hq.doe.g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en.Honey@ee.doe.gov" TargetMode="External"/><Relationship Id="rId2" Type="http://schemas.openxmlformats.org/officeDocument/2006/relationships/hyperlink" Target="http://en.openei.org/wiki/Main_Pag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Debbie.Brodt.Giles@nrel.g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en.Honey@ee.doe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Debbie.Brodt.Giles@nrel.go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ehicletech.optimalworkshop.com/optimalsort/i503318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eere.energy.gov/communicationstandards/maintenance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ere.energy.gov/communicationstandards/docs/website_maintenance_template.doc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eere.energy.gov/communicationstandards/templates_print.htm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amy.glickson@nrel.gov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ason.kardell@ee.doe.gov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data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.russo@accenturefederal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EERE Communications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EERE Web Coordinators Meeting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776252" y="5334000"/>
            <a:ext cx="4180863" cy="734900"/>
          </a:xfrm>
        </p:spPr>
        <p:txBody>
          <a:bodyPr/>
          <a:lstStyle/>
          <a:p>
            <a:r>
              <a:rPr lang="en-US" dirty="0" smtClean="0"/>
              <a:t>Conference line: </a:t>
            </a:r>
            <a:r>
              <a:rPr lang="en-US" dirty="0"/>
              <a:t>(646) 307-1705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Passcode: </a:t>
            </a:r>
            <a:r>
              <a:rPr lang="en-US" dirty="0"/>
              <a:t>791-234-636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9550" y="5672913"/>
            <a:ext cx="1390650" cy="288687"/>
          </a:xfrm>
        </p:spPr>
        <p:txBody>
          <a:bodyPr/>
          <a:lstStyle/>
          <a:p>
            <a:r>
              <a:rPr lang="en-US" b="1" dirty="0" smtClean="0"/>
              <a:t>8/21/2014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49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d:image001.png@01CFB7B4.82733BA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4" y="1145520"/>
            <a:ext cx="8876556" cy="5636280"/>
          </a:xfrm>
          <a:prstGeom prst="rect">
            <a:avLst/>
          </a:prstGeom>
          <a:noFill/>
          <a:ln w="19050" cmpd="sng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423647" y="815788"/>
            <a:ext cx="35679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C4C4C"/>
                </a:solidFill>
              </a:rPr>
              <a:t>Points of Contact:</a:t>
            </a:r>
            <a:endParaRPr lang="en-US" dirty="0">
              <a:solidFill>
                <a:srgbClr val="4C4C4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C4C4C"/>
                </a:solidFill>
              </a:rPr>
              <a:t>Brenda Coblentz (OCIO</a:t>
            </a:r>
            <a:r>
              <a:rPr lang="en-US" dirty="0" smtClean="0">
                <a:solidFill>
                  <a:srgbClr val="4C4C4C"/>
                </a:solidFill>
              </a:rPr>
              <a:t>)</a:t>
            </a:r>
            <a:br>
              <a:rPr lang="en-US" dirty="0" smtClean="0">
                <a:solidFill>
                  <a:srgbClr val="4C4C4C"/>
                </a:solidFill>
              </a:rPr>
            </a:br>
            <a:r>
              <a:rPr lang="en-US" dirty="0" smtClean="0">
                <a:solidFill>
                  <a:srgbClr val="4C4C4C"/>
                </a:solidFill>
                <a:hlinkClick r:id="rId4"/>
              </a:rPr>
              <a:t>Brenda.Coblentz@hq.doe.gov</a:t>
            </a:r>
            <a:r>
              <a:rPr lang="en-US" dirty="0" smtClean="0">
                <a:solidFill>
                  <a:srgbClr val="4C4C4C"/>
                </a:solidFill>
              </a:rPr>
              <a:t> </a:t>
            </a:r>
            <a:endParaRPr lang="en-US" dirty="0">
              <a:solidFill>
                <a:srgbClr val="4C4C4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4C4C4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C4C4C"/>
                </a:solidFill>
              </a:rPr>
              <a:t>LeAnn </a:t>
            </a:r>
            <a:r>
              <a:rPr lang="en-US" dirty="0">
                <a:solidFill>
                  <a:srgbClr val="4C4C4C"/>
                </a:solidFill>
              </a:rPr>
              <a:t>Oliver (OCIO</a:t>
            </a:r>
            <a:r>
              <a:rPr lang="en-US" dirty="0" smtClean="0">
                <a:solidFill>
                  <a:srgbClr val="4C4C4C"/>
                </a:solidFill>
              </a:rPr>
              <a:t>)</a:t>
            </a:r>
            <a:br>
              <a:rPr lang="en-US" dirty="0" smtClean="0">
                <a:solidFill>
                  <a:srgbClr val="4C4C4C"/>
                </a:solidFill>
              </a:rPr>
            </a:br>
            <a:r>
              <a:rPr lang="en-US" dirty="0" smtClean="0">
                <a:solidFill>
                  <a:srgbClr val="4C4C4C"/>
                </a:solidFill>
                <a:hlinkClick r:id="rId5"/>
              </a:rPr>
              <a:t>LeAnn </a:t>
            </a:r>
            <a:r>
              <a:rPr lang="en-US" dirty="0">
                <a:solidFill>
                  <a:srgbClr val="4C4C4C"/>
                </a:solidFill>
                <a:hlinkClick r:id="rId5"/>
              </a:rPr>
              <a:t>Oliver@hq.doe.gov</a:t>
            </a:r>
            <a:r>
              <a:rPr lang="en-US" dirty="0">
                <a:solidFill>
                  <a:srgbClr val="4C4C4C"/>
                </a:solidFill>
              </a:rPr>
              <a:t> </a:t>
            </a:r>
          </a:p>
          <a:p>
            <a:pPr marL="457200" indent="-457200" fontAlgn="ctr">
              <a:buFont typeface="+mj-lt"/>
              <a:buAutoNum type="arabicPeriod" startAt="4"/>
            </a:pPr>
            <a:endParaRPr lang="en-US" sz="2000" dirty="0">
              <a:solidFill>
                <a:srgbClr val="4C4C4C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17929"/>
            <a:ext cx="8001000" cy="591671"/>
          </a:xfrm>
        </p:spPr>
        <p:txBody>
          <a:bodyPr>
            <a:noAutofit/>
          </a:bodyPr>
          <a:lstStyle/>
          <a:p>
            <a:r>
              <a:rPr lang="it-IT" dirty="0"/>
              <a:t>Manual DOE Process for EDI/PDL Dataset Inventories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EERE Open Data Strategy — OpenEI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44" y="2209800"/>
            <a:ext cx="5381656" cy="3429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Currently </a:t>
            </a:r>
            <a:r>
              <a:rPr lang="en-US" sz="2400" dirty="0"/>
              <a:t>includes more than 55,000 content pages and more than 900 downloadable datasets</a:t>
            </a:r>
          </a:p>
          <a:p>
            <a:r>
              <a:rPr lang="en-US" sz="2400" dirty="0"/>
              <a:t>Downloadable data spreadsheets, machine-readable data services, user-generated maps, and citations with links to original </a:t>
            </a:r>
            <a:r>
              <a:rPr lang="en-US" sz="2400" dirty="0" smtClean="0"/>
              <a:t>sources</a:t>
            </a:r>
          </a:p>
          <a:p>
            <a:r>
              <a:rPr lang="en-US" sz="2400" dirty="0"/>
              <a:t>Uses crowdsourcing to generate new datasets, content and contributions, and includes input forms for easy information </a:t>
            </a:r>
            <a:r>
              <a:rPr lang="en-US" sz="2400" dirty="0" smtClean="0"/>
              <a:t>updates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724" y="2286000"/>
            <a:ext cx="3379076" cy="2438400"/>
          </a:xfrm>
          <a:prstGeom prst="rect">
            <a:avLst/>
          </a:prstGeom>
          <a:ln w="12700" cap="sq" cmpd="sng">
            <a:solidFill>
              <a:srgbClr val="4F81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57200" y="780871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C4C4C"/>
                </a:solidFill>
              </a:rPr>
              <a:t>Open Energy Information (OpenEI) is a knowledge sharing online community dedicated to connecting people with the latest energy information and data. </a:t>
            </a:r>
          </a:p>
        </p:txBody>
      </p:sp>
    </p:spTree>
    <p:extLst>
      <p:ext uri="{BB962C8B-B14F-4D97-AF65-F5344CB8AC3E}">
        <p14:creationId xmlns:p14="http://schemas.microsoft.com/office/powerpoint/2010/main" val="26269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EERE Open Data Strategy — </a:t>
            </a:r>
            <a:r>
              <a:rPr lang="nn-NO" dirty="0" smtClean="0"/>
              <a:t>OpenEI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10600" cy="2017059"/>
          </a:xfrm>
        </p:spPr>
        <p:txBody>
          <a:bodyPr>
            <a:noAutofit/>
          </a:bodyPr>
          <a:lstStyle/>
          <a:p>
            <a:r>
              <a:rPr lang="en-US" sz="2400" dirty="0" smtClean="0"/>
              <a:t>Uses </a:t>
            </a:r>
            <a:r>
              <a:rPr lang="en-US" sz="2400" dirty="0"/>
              <a:t>Linked Open Data to connect the world to energy data </a:t>
            </a:r>
            <a:r>
              <a:rPr lang="en-US" sz="2400" dirty="0" smtClean="0"/>
              <a:t>and </a:t>
            </a:r>
            <a:r>
              <a:rPr lang="en-US" sz="2400" dirty="0"/>
              <a:t>information</a:t>
            </a:r>
          </a:p>
          <a:p>
            <a:r>
              <a:rPr lang="en-US" sz="2400" dirty="0"/>
              <a:t>Provides information that is useful to a wide audience, </a:t>
            </a:r>
            <a:r>
              <a:rPr lang="en-US" sz="2400" dirty="0" smtClean="0"/>
              <a:t>including </a:t>
            </a:r>
            <a:r>
              <a:rPr lang="en-US" sz="2400" dirty="0"/>
              <a:t>utilities, policy makers, academics and </a:t>
            </a:r>
            <a:r>
              <a:rPr lang="en-US" sz="2400" dirty="0" smtClean="0"/>
              <a:t>consumers.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57200" y="6246166"/>
            <a:ext cx="5844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C4C4C"/>
                </a:solidFill>
                <a:hlinkClick r:id="rId2"/>
              </a:rPr>
              <a:t>http://en.openei.org/wiki/Main_Page</a:t>
            </a:r>
            <a:endParaRPr lang="en-US" sz="2400" dirty="0">
              <a:solidFill>
                <a:srgbClr val="4C4C4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3922455"/>
            <a:ext cx="5943600" cy="21852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C4C4C"/>
                </a:solidFill>
              </a:rPr>
              <a:t>Points of Contact: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</a:rPr>
              <a:t>Kristen Honey </a:t>
            </a:r>
            <a:r>
              <a:rPr lang="en-US" sz="2400" dirty="0" smtClean="0">
                <a:solidFill>
                  <a:srgbClr val="4C4C4C"/>
                </a:solidFill>
              </a:rPr>
              <a:t>(AAAS Fellow, EERE)</a:t>
            </a:r>
            <a:br>
              <a:rPr lang="en-US" sz="2400" dirty="0" smtClean="0">
                <a:solidFill>
                  <a:srgbClr val="4C4C4C"/>
                </a:solidFill>
              </a:rPr>
            </a:br>
            <a:r>
              <a:rPr lang="en-US" sz="2400" dirty="0" smtClean="0">
                <a:solidFill>
                  <a:srgbClr val="4C4C4C"/>
                </a:solidFill>
                <a:hlinkClick r:id="rId3"/>
              </a:rPr>
              <a:t>Kristen.Honey@ee.doe.gov</a:t>
            </a:r>
            <a:r>
              <a:rPr lang="en-US" sz="2400" dirty="0" smtClean="0">
                <a:solidFill>
                  <a:srgbClr val="4C4C4C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4C4C4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</a:rPr>
              <a:t>Debbie Brodt-Giles (NREL</a:t>
            </a:r>
            <a:r>
              <a:rPr lang="en-US" sz="2400" dirty="0" smtClean="0">
                <a:solidFill>
                  <a:srgbClr val="4C4C4C"/>
                </a:solidFill>
              </a:rPr>
              <a:t>)</a:t>
            </a:r>
            <a:br>
              <a:rPr lang="en-US" sz="2400" dirty="0" smtClean="0">
                <a:solidFill>
                  <a:srgbClr val="4C4C4C"/>
                </a:solidFill>
              </a:rPr>
            </a:br>
            <a:r>
              <a:rPr lang="en-US" sz="2400" u="sng" dirty="0" smtClean="0">
                <a:solidFill>
                  <a:srgbClr val="4C4C4C"/>
                </a:solidFill>
                <a:hlinkClick r:id="rId4"/>
              </a:rPr>
              <a:t>Debbie.Brodt.Giles@nrel.gov</a:t>
            </a:r>
            <a:endParaRPr lang="en-US" sz="2400" u="sng" dirty="0">
              <a:solidFill>
                <a:srgbClr val="4C4C4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90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C4C4C"/>
                </a:solidFill>
              </a:rPr>
              <a:t>By providing access to energy-related information via geographic discovery, visualizations and apps, and topic-oriented gateways, OpenEI helps users make better informed decisions</a:t>
            </a:r>
            <a:r>
              <a:rPr lang="en-US" sz="2400" b="1" dirty="0" smtClean="0">
                <a:solidFill>
                  <a:srgbClr val="4C4C4C"/>
                </a:solidFill>
              </a:rPr>
              <a:t>.</a:t>
            </a:r>
            <a:endParaRPr lang="en-US" sz="2400" b="1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53307" t="18519" r="3836" b="2822"/>
          <a:stretch>
            <a:fillRect/>
          </a:stretch>
        </p:blipFill>
        <p:spPr bwMode="auto">
          <a:xfrm>
            <a:off x="0" y="3855575"/>
            <a:ext cx="3946967" cy="2716259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4" t="23859" r="13927" b="3844"/>
          <a:stretch>
            <a:fillRect/>
          </a:stretch>
        </p:blipFill>
        <p:spPr bwMode="auto">
          <a:xfrm>
            <a:off x="6262688" y="693738"/>
            <a:ext cx="2814637" cy="3614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+mn-lt"/>
                <a:ea typeface="ＭＳ Ｐゴシック" pitchFamily="34" charset="-128"/>
                <a:cs typeface="Arial" charset="0"/>
              </a:rPr>
              <a:t> 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2" t="18721" r="4338" b="15068"/>
          <a:stretch>
            <a:fillRect/>
          </a:stretch>
        </p:blipFill>
        <p:spPr bwMode="auto">
          <a:xfrm>
            <a:off x="2832100" y="4037013"/>
            <a:ext cx="3990975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98" t="39877" r="5138" b="56924"/>
          <a:stretch>
            <a:fillRect/>
          </a:stretch>
        </p:blipFill>
        <p:spPr bwMode="auto">
          <a:xfrm>
            <a:off x="7024688" y="136525"/>
            <a:ext cx="18938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17" y="4291013"/>
            <a:ext cx="4262183" cy="2433878"/>
          </a:xfrm>
          <a:prstGeom prst="rect">
            <a:avLst/>
          </a:prstGeom>
          <a:noFill/>
          <a:ln w="9525">
            <a:solidFill>
              <a:srgbClr val="0079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003565"/>
              </p:ext>
            </p:extLst>
          </p:nvPr>
        </p:nvGraphicFramePr>
        <p:xfrm>
          <a:off x="85725" y="727075"/>
          <a:ext cx="6078538" cy="3190876"/>
        </p:xfrm>
        <a:graphic>
          <a:graphicData uri="http://schemas.openxmlformats.org/drawingml/2006/table">
            <a:tbl>
              <a:tblPr/>
              <a:tblGrid>
                <a:gridCol w="5376863"/>
                <a:gridCol w="701675"/>
              </a:tblGrid>
              <a:tr h="461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Open Government and Energy Data Initiatives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Date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437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DOE issued </a:t>
                      </a: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437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press release</a:t>
                      </a: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437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to launch OpenEI as its Open Government Initiative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59A5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12/09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9"/>
                    </a:solidFill>
                  </a:tcPr>
                </a:tc>
              </a:tr>
              <a:tr h="347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437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DOE releases </a:t>
                      </a: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437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Open Government Plan</a:t>
                      </a: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437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which highlights OpenEI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59A5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4/10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4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437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OpenEI recognized by the White House as a </a:t>
                      </a: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437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Flagship Open Government Initiative 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437C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59A5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4/10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9"/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437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OpenEI featured on </a:t>
                      </a: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437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White House Innovations Gallery 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437C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59A5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1/11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4"/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437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White House Announces </a:t>
                      </a: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437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Energy Data Initiative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437C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59A5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5/12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9"/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437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OpenEI included in </a:t>
                      </a: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437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OMB Federal Digital Strategy 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437C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59A5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8/12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4"/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437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OSTP Open Access Memo </a:t>
                      </a: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437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Issued to Federal Agencies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59A5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2/13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67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charset="0"/>
              </a:rPr>
              <a:t>OpenEI Strategy</a:t>
            </a:r>
          </a:p>
        </p:txBody>
      </p:sp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-38100" y="3600450"/>
            <a:ext cx="33861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indent="79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4C4C4C"/>
                </a:solidFill>
                <a:latin typeface="Calibri"/>
                <a:ea typeface="ＭＳ Ｐゴシック" pitchFamily="34" charset="-128"/>
              </a:rPr>
              <a:t>Linked Open Data for Improved access to energy-related information</a:t>
            </a:r>
            <a:endParaRPr lang="en-US" altLang="en-US" sz="2400" dirty="0">
              <a:solidFill>
                <a:srgbClr val="4C4C4C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5789613" y="3538538"/>
            <a:ext cx="34893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66725" indent="-15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4C4C4C"/>
                </a:solidFill>
                <a:latin typeface="Calibri"/>
                <a:ea typeface="ＭＳ Ｐゴシック" pitchFamily="34" charset="-128"/>
              </a:rPr>
              <a:t>Community support for contributions and collaboration</a:t>
            </a:r>
            <a:endParaRPr lang="en-US" altLang="en-US" sz="2400" dirty="0">
              <a:solidFill>
                <a:srgbClr val="4C4C4C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9221" name="TextBox 11"/>
          <p:cNvSpPr txBox="1">
            <a:spLocks noChangeArrowheads="1"/>
          </p:cNvSpPr>
          <p:nvPr/>
        </p:nvSpPr>
        <p:spPr bwMode="auto">
          <a:xfrm>
            <a:off x="3309938" y="3600450"/>
            <a:ext cx="3000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indent="79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4C4C4C"/>
                </a:solidFill>
                <a:latin typeface="Calibri"/>
                <a:ea typeface="ＭＳ Ｐゴシック" pitchFamily="34" charset="-128"/>
              </a:rPr>
              <a:t>Easy, legal, &amp; scalable data sharing and ratings</a:t>
            </a:r>
            <a:endParaRPr lang="en-US" altLang="en-US" sz="2400" dirty="0">
              <a:solidFill>
                <a:srgbClr val="4C4C4C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9222" name="TextBox 13"/>
          <p:cNvSpPr txBox="1">
            <a:spLocks noChangeArrowheads="1"/>
          </p:cNvSpPr>
          <p:nvPr/>
        </p:nvSpPr>
        <p:spPr bwMode="auto">
          <a:xfrm>
            <a:off x="153988" y="5573713"/>
            <a:ext cx="304006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763" indent="-15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4C4C4C"/>
                </a:solidFill>
                <a:latin typeface="Calibri"/>
                <a:ea typeface="ＭＳ Ｐゴシック" pitchFamily="34" charset="-128"/>
              </a:rPr>
              <a:t>Assessments of information quality &amp; provenance</a:t>
            </a:r>
            <a:endParaRPr lang="en-US" altLang="en-US" sz="2400" dirty="0">
              <a:solidFill>
                <a:srgbClr val="4C4C4C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825" y="1385888"/>
            <a:ext cx="8696325" cy="1015663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algn="ctr" eaLnBrk="1" hangingPunct="1">
              <a:defRPr/>
            </a:pPr>
            <a:r>
              <a:rPr lang="en-US" altLang="en-US" sz="2000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Catalyze the collection of the world</a:t>
            </a:r>
            <a:r>
              <a:rPr lang="ja-JP" altLang="en-US" sz="2000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’</a:t>
            </a:r>
            <a:r>
              <a:rPr lang="en-US" altLang="ja-JP" sz="2000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s energy information to advance the adoption of renewable energy, fuel innovation and better inform energy decisions of policy makers, researchers, investors, and consumers</a:t>
            </a:r>
            <a:endParaRPr lang="en-US" altLang="en-US" sz="2000" dirty="0" smtClea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2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2463800"/>
            <a:ext cx="14652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559050"/>
            <a:ext cx="876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636838"/>
            <a:ext cx="903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4648200"/>
            <a:ext cx="13271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4445000"/>
            <a:ext cx="10556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Box 9"/>
          <p:cNvSpPr txBox="1">
            <a:spLocks noChangeArrowheads="1"/>
          </p:cNvSpPr>
          <p:nvPr/>
        </p:nvSpPr>
        <p:spPr bwMode="auto">
          <a:xfrm>
            <a:off x="3213100" y="5534025"/>
            <a:ext cx="3155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763" indent="-15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4C4C4C"/>
                </a:solidFill>
                <a:latin typeface="Calibri"/>
                <a:ea typeface="ＭＳ Ｐゴシック" pitchFamily="34" charset="-128"/>
              </a:rPr>
              <a:t>Services for application development &amp; derived data knowledge</a:t>
            </a:r>
            <a:endParaRPr lang="en-US" altLang="en-US" sz="2400" dirty="0">
              <a:solidFill>
                <a:srgbClr val="4C4C4C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9230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4691063"/>
            <a:ext cx="1211262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TextBox 9"/>
          <p:cNvSpPr txBox="1">
            <a:spLocks noChangeArrowheads="1"/>
          </p:cNvSpPr>
          <p:nvPr/>
        </p:nvSpPr>
        <p:spPr bwMode="auto">
          <a:xfrm>
            <a:off x="6348413" y="5532438"/>
            <a:ext cx="2733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763" indent="-15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4C4C4C"/>
                </a:solidFill>
                <a:latin typeface="Calibri"/>
                <a:ea typeface="ＭＳ Ｐゴシック" pitchFamily="34" charset="-128"/>
              </a:rPr>
              <a:t>Crowdsourced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4C4C4C"/>
                </a:solidFill>
                <a:latin typeface="Calibri"/>
                <a:ea typeface="ＭＳ Ｐゴシック" pitchFamily="34" charset="-128"/>
              </a:rPr>
              <a:t> Dataset Generation</a:t>
            </a:r>
            <a:endParaRPr lang="en-US" altLang="en-US" sz="2400" dirty="0">
              <a:solidFill>
                <a:srgbClr val="4C4C4C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4603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  <a:latin typeface="+mn-lt"/>
                <a:ea typeface="ＭＳ Ｐゴシック" pitchFamily="34" charset="-128"/>
                <a:cs typeface="Arial" charset="0"/>
              </a:rPr>
              <a:t>What is Linked Open Data?</a:t>
            </a:r>
          </a:p>
        </p:txBody>
      </p:sp>
      <p:sp>
        <p:nvSpPr>
          <p:cNvPr id="1126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035425-6F38-45A6-9723-0F4DB12C821D}" type="slidenum">
              <a:rPr lang="en-US" altLang="en-US" sz="1000">
                <a:solidFill>
                  <a:srgbClr val="B2D6E9"/>
                </a:solidFill>
                <a:latin typeface="Calibri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 dirty="0">
              <a:solidFill>
                <a:srgbClr val="B2D6E9"/>
              </a:solidFill>
              <a:latin typeface="Calibri"/>
            </a:endParaRPr>
          </a:p>
        </p:txBody>
      </p:sp>
      <p:pic>
        <p:nvPicPr>
          <p:cNvPr id="11267" name="Picture 3" descr="Fig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920875"/>
            <a:ext cx="38830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750" y="5426075"/>
            <a:ext cx="35655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666666">
                    <a:lumMod val="95000"/>
                    <a:lumOff val="5000"/>
                  </a:srgbClr>
                </a:solidFill>
                <a:ea typeface="ＭＳ Ｐゴシック" charset="0"/>
                <a:cs typeface="Arial" pitchFamily="34" charset="0"/>
              </a:rPr>
              <a:t>Typical Websites Without Linked Open Data</a:t>
            </a:r>
          </a:p>
        </p:txBody>
      </p:sp>
      <p:pic>
        <p:nvPicPr>
          <p:cNvPr id="1127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1457325"/>
            <a:ext cx="4699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43513" y="5426075"/>
            <a:ext cx="29337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666666">
                    <a:lumMod val="95000"/>
                    <a:lumOff val="5000"/>
                  </a:srgbClr>
                </a:solidFill>
                <a:ea typeface="ＭＳ Ｐゴシック" charset="0"/>
                <a:cs typeface="Arial" pitchFamily="34" charset="0"/>
              </a:rPr>
              <a:t>With Linked Open Data</a:t>
            </a:r>
          </a:p>
        </p:txBody>
      </p:sp>
    </p:spTree>
    <p:extLst>
      <p:ext uri="{BB962C8B-B14F-4D97-AF65-F5344CB8AC3E}">
        <p14:creationId xmlns:p14="http://schemas.microsoft.com/office/powerpoint/2010/main" val="277676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3744845" y="5656452"/>
            <a:ext cx="1397709" cy="61579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EERE 3</a:t>
            </a:r>
            <a:endParaRPr lang="en-US" sz="1000" b="1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6648" y="861029"/>
            <a:ext cx="7826152" cy="5665966"/>
            <a:chOff x="403448" y="385206"/>
            <a:chExt cx="8058255" cy="6361103"/>
          </a:xfrm>
        </p:grpSpPr>
        <p:sp>
          <p:nvSpPr>
            <p:cNvPr id="85" name="Rectangle 84"/>
            <p:cNvSpPr/>
            <p:nvPr/>
          </p:nvSpPr>
          <p:spPr>
            <a:xfrm rot="16200000">
              <a:off x="5741412" y="3705920"/>
              <a:ext cx="566750" cy="1193337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rgbClr val="FFFFFF">
                    <a:alpha val="7000"/>
                  </a:srgb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040158" y="4650824"/>
              <a:ext cx="2919377" cy="499566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rgbClr val="FFFFFF">
                    <a:alpha val="7000"/>
                  </a:srgb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05733" y="385206"/>
              <a:ext cx="1384721" cy="69334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IM20 (Brenda)</a:t>
              </a:r>
            </a:p>
            <a:p>
              <a:pPr algn="ctr"/>
              <a:r>
                <a:rPr lang="en-US" sz="1000" b="1" dirty="0">
                  <a:solidFill>
                    <a:srgbClr val="000000"/>
                  </a:solidFill>
                </a:rPr>
                <a:t>g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athers data </a:t>
              </a:r>
            </a:p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via </a:t>
              </a:r>
              <a:r>
                <a:rPr lang="en-US" sz="1000" b="1" dirty="0">
                  <a:solidFill>
                    <a:srgbClr val="000000"/>
                  </a:solidFill>
                </a:rPr>
                <a:t>quarterly</a:t>
              </a:r>
            </a:p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data call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766762" y="1601141"/>
              <a:ext cx="1384721" cy="69334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“CKAN” tool</a:t>
              </a:r>
            </a:p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(inventory.data.gov)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27791" y="385206"/>
              <a:ext cx="1384721" cy="69334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Internal EDI Spreadsheet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028023" y="1601141"/>
              <a:ext cx="1384721" cy="69334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.JSON files for EDI and PDL data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272408" y="1601141"/>
              <a:ext cx="1384721" cy="69334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EDI and PDL files</a:t>
              </a:r>
            </a:p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(Downloaded to Brenda’s PC)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471765" y="2770896"/>
              <a:ext cx="1384721" cy="69334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EDI file is sent sent to Paul DeChecke to load to OMB MAX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076982" y="2770896"/>
              <a:ext cx="1384721" cy="69334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PDL file is sent to DOE Public Affairs to load on DOE Digital Strategy web page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076982" y="3957481"/>
              <a:ext cx="1384721" cy="69334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Data.gov harvests PDL from Digital Strategy web page nightly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39974" y="481296"/>
              <a:ext cx="6294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4C4C4C"/>
                  </a:solidFill>
                </a:rPr>
                <a:t>Updates</a:t>
              </a:r>
              <a:endParaRPr lang="en-US" sz="1000" b="1" dirty="0">
                <a:solidFill>
                  <a:srgbClr val="4C4C4C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65089" y="1681877"/>
              <a:ext cx="7313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4C4C4C"/>
                  </a:solidFill>
                </a:rPr>
                <a:t>Download</a:t>
              </a:r>
              <a:endParaRPr lang="en-US" sz="1000" b="1" dirty="0">
                <a:solidFill>
                  <a:srgbClr val="4C4C4C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40747" y="2386402"/>
              <a:ext cx="5171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4C4C4C"/>
                  </a:solidFill>
                </a:rPr>
                <a:t>E-mail</a:t>
              </a:r>
              <a:endParaRPr lang="en-US" sz="1000" b="1" dirty="0">
                <a:solidFill>
                  <a:srgbClr val="4C4C4C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73196" y="2386402"/>
              <a:ext cx="5171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4C4C4C"/>
                  </a:solidFill>
                </a:rPr>
                <a:t>E-mail</a:t>
              </a:r>
              <a:endParaRPr lang="en-US" sz="1000" b="1" dirty="0">
                <a:solidFill>
                  <a:srgbClr val="4C4C4C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26299" y="4272318"/>
              <a:ext cx="8028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u="sng" dirty="0" smtClean="0">
                  <a:solidFill>
                    <a:srgbClr val="4C4C4C"/>
                  </a:solidFill>
                </a:rPr>
                <a:t>Automated</a:t>
              </a:r>
              <a:endParaRPr lang="en-US" sz="1000" b="1" u="sng" dirty="0">
                <a:solidFill>
                  <a:srgbClr val="4C4C4C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00764" y="1681877"/>
              <a:ext cx="995608" cy="276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4C4C4C"/>
                  </a:solidFill>
                </a:rPr>
                <a:t>CKAN creat</a:t>
              </a:r>
              <a:r>
                <a:rPr lang="en-US" sz="1000" b="1" dirty="0" smtClean="0">
                  <a:solidFill>
                    <a:srgbClr val="4C4C4C"/>
                  </a:solidFill>
                </a:rPr>
                <a:t>es</a:t>
              </a:r>
              <a:endParaRPr lang="en-US" sz="1000" b="1" dirty="0">
                <a:solidFill>
                  <a:srgbClr val="4C4C4C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08660" y="3888466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4C4C4C"/>
                  </a:solidFill>
                </a:rPr>
                <a:t>OpenEI.org</a:t>
              </a:r>
            </a:p>
            <a:p>
              <a:pPr algn="ctr"/>
              <a:r>
                <a:rPr lang="en-US" sz="900" b="1" dirty="0" smtClean="0">
                  <a:solidFill>
                    <a:srgbClr val="4C4C4C"/>
                  </a:solidFill>
                </a:rPr>
                <a:t>CKAN creates</a:t>
              </a:r>
              <a:endParaRPr lang="en-US" sz="900" b="1" dirty="0">
                <a:solidFill>
                  <a:srgbClr val="4C4C4C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08173" y="4727849"/>
              <a:ext cx="7286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u="sng" dirty="0" smtClean="0">
                  <a:solidFill>
                    <a:srgbClr val="4C4C4C"/>
                  </a:solidFill>
                </a:rPr>
                <a:t>Harvested</a:t>
              </a:r>
              <a:endParaRPr lang="en-US" sz="1000" b="1" u="sng" dirty="0">
                <a:solidFill>
                  <a:srgbClr val="4C4C4C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72481" y="5336845"/>
              <a:ext cx="30170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4C4C4C"/>
                  </a:solidFill>
                </a:rPr>
                <a:t>Machine readable formats</a:t>
              </a:r>
              <a:endParaRPr lang="en-US" sz="1000" b="1" dirty="0">
                <a:solidFill>
                  <a:srgbClr val="4C4C4C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93006" y="6500088"/>
              <a:ext cx="18973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4C4C4C"/>
                  </a:solidFill>
                </a:rPr>
                <a:t>Other EERE-</a:t>
              </a:r>
              <a:r>
                <a:rPr lang="en-US" sz="1000" b="1" dirty="0">
                  <a:solidFill>
                    <a:srgbClr val="4C4C4C"/>
                  </a:solidFill>
                </a:rPr>
                <a:t>f</a:t>
              </a:r>
              <a:r>
                <a:rPr lang="en-US" sz="1000" b="1" dirty="0" smtClean="0">
                  <a:solidFill>
                    <a:srgbClr val="4C4C4C"/>
                  </a:solidFill>
                </a:rPr>
                <a:t>unded repositories</a:t>
              </a:r>
              <a:endParaRPr lang="en-US" sz="1000" b="1" dirty="0">
                <a:solidFill>
                  <a:srgbClr val="4C4C4C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39854" y="1077421"/>
              <a:ext cx="10514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4C4C4C"/>
                  </a:solidFill>
                </a:rPr>
                <a:t>Manual updates</a:t>
              </a:r>
              <a:endParaRPr lang="en-US" sz="1000" b="1" dirty="0">
                <a:solidFill>
                  <a:srgbClr val="4C4C4C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6" idx="3"/>
              <a:endCxn id="9" idx="1"/>
            </p:cNvCxnSpPr>
            <p:nvPr/>
          </p:nvCxnSpPr>
          <p:spPr>
            <a:xfrm>
              <a:off x="2090454" y="731878"/>
              <a:ext cx="737337" cy="0"/>
            </a:xfrm>
            <a:prstGeom prst="straightConnector1">
              <a:avLst/>
            </a:prstGeom>
            <a:ln w="3175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9" idx="2"/>
              <a:endCxn id="8" idx="0"/>
            </p:cNvCxnSpPr>
            <p:nvPr/>
          </p:nvCxnSpPr>
          <p:spPr>
            <a:xfrm rot="5400000">
              <a:off x="2728342" y="809331"/>
              <a:ext cx="522592" cy="1061029"/>
            </a:xfrm>
            <a:prstGeom prst="bentConnector3">
              <a:avLst/>
            </a:prstGeom>
            <a:ln w="317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8" idx="3"/>
              <a:endCxn id="10" idx="1"/>
            </p:cNvCxnSpPr>
            <p:nvPr/>
          </p:nvCxnSpPr>
          <p:spPr>
            <a:xfrm>
              <a:off x="3151483" y="1947813"/>
              <a:ext cx="876540" cy="0"/>
            </a:xfrm>
            <a:prstGeom prst="straightConnector1">
              <a:avLst/>
            </a:prstGeom>
            <a:ln w="3175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0" idx="3"/>
            </p:cNvCxnSpPr>
            <p:nvPr/>
          </p:nvCxnSpPr>
          <p:spPr>
            <a:xfrm>
              <a:off x="5412744" y="1947813"/>
              <a:ext cx="859664" cy="0"/>
            </a:xfrm>
            <a:prstGeom prst="straightConnector1">
              <a:avLst/>
            </a:prstGeom>
            <a:ln w="3175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1" idx="2"/>
              <a:endCxn id="13" idx="0"/>
            </p:cNvCxnSpPr>
            <p:nvPr/>
          </p:nvCxnSpPr>
          <p:spPr>
            <a:xfrm>
              <a:off x="6964769" y="2294484"/>
              <a:ext cx="804574" cy="476412"/>
            </a:xfrm>
            <a:prstGeom prst="straightConnector1">
              <a:avLst/>
            </a:prstGeom>
            <a:ln w="3175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1" idx="2"/>
              <a:endCxn id="12" idx="0"/>
            </p:cNvCxnSpPr>
            <p:nvPr/>
          </p:nvCxnSpPr>
          <p:spPr>
            <a:xfrm flipH="1">
              <a:off x="6164126" y="2294484"/>
              <a:ext cx="800643" cy="476412"/>
            </a:xfrm>
            <a:prstGeom prst="straightConnector1">
              <a:avLst/>
            </a:prstGeom>
            <a:ln w="3175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2"/>
              <a:endCxn id="14" idx="0"/>
            </p:cNvCxnSpPr>
            <p:nvPr/>
          </p:nvCxnSpPr>
          <p:spPr>
            <a:xfrm>
              <a:off x="7769343" y="3464239"/>
              <a:ext cx="0" cy="493242"/>
            </a:xfrm>
            <a:prstGeom prst="straightConnector1">
              <a:avLst/>
            </a:prstGeom>
            <a:ln w="31750">
              <a:prstDash val="sysDot"/>
              <a:headEnd type="triangl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Rounded Rectangle 54"/>
            <p:cNvSpPr/>
            <p:nvPr/>
          </p:nvSpPr>
          <p:spPr>
            <a:xfrm>
              <a:off x="1766762" y="3957481"/>
              <a:ext cx="1384721" cy="69334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CKAN Tool on OpenEI.org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3151483" y="4304152"/>
              <a:ext cx="872512" cy="0"/>
            </a:xfrm>
            <a:prstGeom prst="straightConnector1">
              <a:avLst/>
            </a:prstGeom>
            <a:ln w="3175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1" idx="2"/>
            </p:cNvCxnSpPr>
            <p:nvPr/>
          </p:nvCxnSpPr>
          <p:spPr>
            <a:xfrm>
              <a:off x="1398094" y="3464239"/>
              <a:ext cx="807017" cy="493242"/>
            </a:xfrm>
            <a:prstGeom prst="straightConnector1">
              <a:avLst/>
            </a:prstGeom>
            <a:ln w="3175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2" idx="2"/>
            </p:cNvCxnSpPr>
            <p:nvPr/>
          </p:nvCxnSpPr>
          <p:spPr>
            <a:xfrm flipH="1">
              <a:off x="2769473" y="3464239"/>
              <a:ext cx="750679" cy="493242"/>
            </a:xfrm>
            <a:prstGeom prst="straightConnector1">
              <a:avLst/>
            </a:prstGeom>
            <a:ln w="3175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ounded Rectangle 50"/>
            <p:cNvSpPr/>
            <p:nvPr/>
          </p:nvSpPr>
          <p:spPr>
            <a:xfrm>
              <a:off x="705733" y="2770896"/>
              <a:ext cx="1384721" cy="693343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Program repositories on OpenEI.org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2827791" y="2770896"/>
              <a:ext cx="1384721" cy="693343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Program POCs enter metadata to OpenEI.org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67" name="Straight Arrow Connector 66"/>
            <p:cNvCxnSpPr>
              <a:endCxn id="57" idx="0"/>
            </p:cNvCxnSpPr>
            <p:nvPr/>
          </p:nvCxnSpPr>
          <p:spPr>
            <a:xfrm>
              <a:off x="2205111" y="4650824"/>
              <a:ext cx="692361" cy="1116138"/>
            </a:xfrm>
            <a:prstGeom prst="straightConnector1">
              <a:avLst/>
            </a:prstGeom>
            <a:ln w="31750">
              <a:headEnd type="triangle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endCxn id="56" idx="0"/>
            </p:cNvCxnSpPr>
            <p:nvPr/>
          </p:nvCxnSpPr>
          <p:spPr>
            <a:xfrm flipH="1">
              <a:off x="1398094" y="4650824"/>
              <a:ext cx="610404" cy="1116138"/>
            </a:xfrm>
            <a:prstGeom prst="straightConnector1">
              <a:avLst/>
            </a:prstGeom>
            <a:ln w="31750">
              <a:headEnd type="triangle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55" idx="2"/>
              <a:endCxn id="58" idx="0"/>
            </p:cNvCxnSpPr>
            <p:nvPr/>
          </p:nvCxnSpPr>
          <p:spPr>
            <a:xfrm>
              <a:off x="2459123" y="4650824"/>
              <a:ext cx="1946657" cy="1118138"/>
            </a:xfrm>
            <a:prstGeom prst="straightConnector1">
              <a:avLst/>
            </a:prstGeom>
            <a:ln w="31750">
              <a:headEnd type="triangle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endCxn id="59" idx="0"/>
            </p:cNvCxnSpPr>
            <p:nvPr/>
          </p:nvCxnSpPr>
          <p:spPr>
            <a:xfrm>
              <a:off x="2813573" y="4650824"/>
              <a:ext cx="3115523" cy="1116138"/>
            </a:xfrm>
            <a:prstGeom prst="straightConnector1">
              <a:avLst/>
            </a:prstGeom>
            <a:ln w="31750">
              <a:headEnd type="triangle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ounded Rectangle 55"/>
            <p:cNvSpPr/>
            <p:nvPr/>
          </p:nvSpPr>
          <p:spPr>
            <a:xfrm>
              <a:off x="705733" y="5766962"/>
              <a:ext cx="1384721" cy="693343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EERE 1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2205111" y="5766962"/>
              <a:ext cx="1384721" cy="693343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EERE 2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236735" y="5766962"/>
              <a:ext cx="1384721" cy="693343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EERE 4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V="1">
              <a:off x="5412744" y="3475615"/>
              <a:ext cx="2244385" cy="830599"/>
            </a:xfrm>
            <a:prstGeom prst="straightConnector1">
              <a:avLst/>
            </a:prstGeom>
            <a:ln w="3175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26" idx="3"/>
              <a:endCxn id="12" idx="2"/>
            </p:cNvCxnSpPr>
            <p:nvPr/>
          </p:nvCxnSpPr>
          <p:spPr>
            <a:xfrm flipV="1">
              <a:off x="5412744" y="3464239"/>
              <a:ext cx="751382" cy="839914"/>
            </a:xfrm>
            <a:prstGeom prst="straightConnector1">
              <a:avLst/>
            </a:prstGeom>
            <a:ln w="3175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4028023" y="3957481"/>
              <a:ext cx="1384721" cy="69334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.JSON files for EDI and PDL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80823" y="741789"/>
              <a:ext cx="12445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4C4C4C"/>
                  </a:solidFill>
                </a:rPr>
                <a:t>DOE Process</a:t>
              </a:r>
              <a:endParaRPr lang="en-US" sz="1600" b="1" dirty="0">
                <a:solidFill>
                  <a:srgbClr val="4C4C4C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3448" y="4101661"/>
              <a:ext cx="1146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4C4C4C"/>
                  </a:solidFill>
                </a:rPr>
                <a:t>OpenEI.org</a:t>
              </a:r>
              <a:endParaRPr lang="en-US" sz="1600" b="1" dirty="0">
                <a:solidFill>
                  <a:srgbClr val="4C4C4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58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152400" y="1416205"/>
            <a:ext cx="7890224" cy="5170008"/>
            <a:chOff x="403448" y="2770896"/>
            <a:chExt cx="6218008" cy="3933529"/>
          </a:xfrm>
        </p:grpSpPr>
        <p:sp>
          <p:nvSpPr>
            <p:cNvPr id="53" name="Rectangle 52"/>
            <p:cNvSpPr/>
            <p:nvPr/>
          </p:nvSpPr>
          <p:spPr>
            <a:xfrm rot="16200000">
              <a:off x="5741412" y="3705920"/>
              <a:ext cx="566750" cy="1193337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rgbClr val="FFFFFF">
                    <a:alpha val="7000"/>
                  </a:srgb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40158" y="4650824"/>
              <a:ext cx="2919377" cy="499566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rgbClr val="FFFFFF">
                    <a:alpha val="7000"/>
                  </a:srgb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426299" y="4323222"/>
              <a:ext cx="776946" cy="204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u="sng" dirty="0" smtClean="0">
                  <a:solidFill>
                    <a:srgbClr val="4C4C4C"/>
                  </a:solidFill>
                </a:rPr>
                <a:t>Automated</a:t>
              </a:r>
              <a:endParaRPr lang="en-US" sz="1400" b="1" u="sng" dirty="0">
                <a:solidFill>
                  <a:srgbClr val="4C4C4C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141548" y="3964822"/>
              <a:ext cx="888332" cy="327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4C4C4C"/>
                  </a:solidFill>
                </a:rPr>
                <a:t>OpenEI.org</a:t>
              </a:r>
            </a:p>
            <a:p>
              <a:pPr algn="ctr"/>
              <a:r>
                <a:rPr lang="en-US" sz="1100" b="1" dirty="0" smtClean="0">
                  <a:solidFill>
                    <a:srgbClr val="4C4C4C"/>
                  </a:solidFill>
                </a:rPr>
                <a:t>CKAN creates</a:t>
              </a:r>
              <a:endParaRPr lang="en-US" sz="1100" b="1" dirty="0">
                <a:solidFill>
                  <a:srgbClr val="4C4C4C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08173" y="4727849"/>
              <a:ext cx="703540" cy="204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u="sng" dirty="0" smtClean="0">
                  <a:solidFill>
                    <a:srgbClr val="4C4C4C"/>
                  </a:solidFill>
                </a:rPr>
                <a:t>Harvested</a:t>
              </a:r>
              <a:endParaRPr lang="en-US" sz="1400" b="1" u="sng" dirty="0">
                <a:solidFill>
                  <a:srgbClr val="4C4C4C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509837" y="5230257"/>
              <a:ext cx="2372055" cy="234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4C4C4C"/>
                  </a:solidFill>
                </a:rPr>
                <a:t>Machine readable formats</a:t>
              </a:r>
              <a:endParaRPr lang="en-US" sz="1400" b="1" dirty="0">
                <a:solidFill>
                  <a:srgbClr val="4C4C4C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1766762" y="3957481"/>
              <a:ext cx="1384721" cy="69334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CKAN Tool on OpenEI.org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3151483" y="4304152"/>
              <a:ext cx="872512" cy="0"/>
            </a:xfrm>
            <a:prstGeom prst="straightConnector1">
              <a:avLst/>
            </a:prstGeom>
            <a:ln w="3175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74" idx="2"/>
            </p:cNvCxnSpPr>
            <p:nvPr/>
          </p:nvCxnSpPr>
          <p:spPr>
            <a:xfrm>
              <a:off x="1398094" y="3464239"/>
              <a:ext cx="807017" cy="493242"/>
            </a:xfrm>
            <a:prstGeom prst="straightConnector1">
              <a:avLst/>
            </a:prstGeom>
            <a:ln w="3175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75" idx="2"/>
            </p:cNvCxnSpPr>
            <p:nvPr/>
          </p:nvCxnSpPr>
          <p:spPr>
            <a:xfrm flipH="1">
              <a:off x="2769473" y="3464239"/>
              <a:ext cx="750679" cy="493242"/>
            </a:xfrm>
            <a:prstGeom prst="straightConnector1">
              <a:avLst/>
            </a:prstGeom>
            <a:ln w="3175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705733" y="2770896"/>
              <a:ext cx="1384721" cy="693343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Program repositories on OpenEI.org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827791" y="2770896"/>
              <a:ext cx="1384721" cy="693343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Program POCs enter metadata to OpenEI.org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77" name="Straight Arrow Connector 76"/>
            <p:cNvCxnSpPr>
              <a:endCxn id="82" idx="0"/>
            </p:cNvCxnSpPr>
            <p:nvPr/>
          </p:nvCxnSpPr>
          <p:spPr>
            <a:xfrm>
              <a:off x="2205111" y="4650824"/>
              <a:ext cx="692361" cy="1116138"/>
            </a:xfrm>
            <a:prstGeom prst="straightConnector1">
              <a:avLst/>
            </a:prstGeom>
            <a:ln w="31750">
              <a:headEnd type="triangle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endCxn id="81" idx="0"/>
            </p:cNvCxnSpPr>
            <p:nvPr/>
          </p:nvCxnSpPr>
          <p:spPr>
            <a:xfrm flipH="1">
              <a:off x="1398094" y="4650824"/>
              <a:ext cx="610404" cy="1116138"/>
            </a:xfrm>
            <a:prstGeom prst="straightConnector1">
              <a:avLst/>
            </a:prstGeom>
            <a:ln w="31750">
              <a:headEnd type="triangle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69" idx="2"/>
              <a:endCxn id="83" idx="0"/>
            </p:cNvCxnSpPr>
            <p:nvPr/>
          </p:nvCxnSpPr>
          <p:spPr>
            <a:xfrm>
              <a:off x="2459123" y="4650824"/>
              <a:ext cx="1931126" cy="1116138"/>
            </a:xfrm>
            <a:prstGeom prst="straightConnector1">
              <a:avLst/>
            </a:prstGeom>
            <a:ln w="31750">
              <a:headEnd type="triangle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endCxn id="86" idx="0"/>
            </p:cNvCxnSpPr>
            <p:nvPr/>
          </p:nvCxnSpPr>
          <p:spPr>
            <a:xfrm>
              <a:off x="2813573" y="4650824"/>
              <a:ext cx="3115523" cy="1116138"/>
            </a:xfrm>
            <a:prstGeom prst="straightConnector1">
              <a:avLst/>
            </a:prstGeom>
            <a:ln w="31750">
              <a:headEnd type="triangle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Rounded Rectangle 80"/>
            <p:cNvSpPr/>
            <p:nvPr/>
          </p:nvSpPr>
          <p:spPr>
            <a:xfrm>
              <a:off x="705733" y="5766962"/>
              <a:ext cx="1384721" cy="693343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EERE 1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2205111" y="5766962"/>
              <a:ext cx="1384721" cy="693343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EERE 2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697888" y="5766962"/>
              <a:ext cx="1384721" cy="693343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EERE 3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5236735" y="5766962"/>
              <a:ext cx="1384721" cy="693343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EERE 4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88" name="Straight Arrow Connector 87"/>
            <p:cNvCxnSpPr>
              <a:stCxn id="90" idx="3"/>
              <a:endCxn id="53" idx="2"/>
            </p:cNvCxnSpPr>
            <p:nvPr/>
          </p:nvCxnSpPr>
          <p:spPr>
            <a:xfrm flipV="1">
              <a:off x="5412744" y="4302589"/>
              <a:ext cx="1208712" cy="1564"/>
            </a:xfrm>
            <a:prstGeom prst="straightConnector1">
              <a:avLst/>
            </a:prstGeom>
            <a:ln w="31750">
              <a:prstDash val="sysDot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Rounded Rectangle 89"/>
            <p:cNvSpPr/>
            <p:nvPr/>
          </p:nvSpPr>
          <p:spPr>
            <a:xfrm>
              <a:off x="4028023" y="3957481"/>
              <a:ext cx="1384721" cy="69334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.JSON files for EDI and PDL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03448" y="4101661"/>
              <a:ext cx="1022379" cy="265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4C4C4C"/>
                  </a:solidFill>
                </a:rPr>
                <a:t>OpenEI.org</a:t>
              </a:r>
              <a:endParaRPr lang="en-US" sz="2000" b="1" dirty="0">
                <a:solidFill>
                  <a:srgbClr val="4C4C4C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695864" y="6500088"/>
              <a:ext cx="1891599" cy="204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4C4C4C"/>
                  </a:solidFill>
                </a:rPr>
                <a:t>Other EERE-</a:t>
              </a:r>
              <a:r>
                <a:rPr lang="en-US" sz="1400" b="1" dirty="0">
                  <a:solidFill>
                    <a:srgbClr val="4C4C4C"/>
                  </a:solidFill>
                </a:rPr>
                <a:t>f</a:t>
              </a:r>
              <a:r>
                <a:rPr lang="en-US" sz="1400" b="1" dirty="0" smtClean="0">
                  <a:solidFill>
                    <a:srgbClr val="4C4C4C"/>
                  </a:solidFill>
                </a:rPr>
                <a:t>unded repositories</a:t>
              </a:r>
              <a:endParaRPr lang="en-US" sz="1400" b="1" dirty="0">
                <a:solidFill>
                  <a:srgbClr val="4C4C4C"/>
                </a:solidFill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5409504" y="897314"/>
            <a:ext cx="3734496" cy="17543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C4C4C"/>
                </a:solidFill>
              </a:rPr>
              <a:t>Points of Contact: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C4C4C"/>
                </a:solidFill>
              </a:rPr>
              <a:t>Kristen Honey </a:t>
            </a:r>
            <a:r>
              <a:rPr lang="en-US" dirty="0" smtClean="0">
                <a:solidFill>
                  <a:srgbClr val="4C4C4C"/>
                </a:solidFill>
              </a:rPr>
              <a:t>(AAAS Fellow, EERE)</a:t>
            </a:r>
            <a:br>
              <a:rPr lang="en-US" dirty="0" smtClean="0">
                <a:solidFill>
                  <a:srgbClr val="4C4C4C"/>
                </a:solidFill>
              </a:rPr>
            </a:br>
            <a:r>
              <a:rPr lang="en-US" dirty="0" smtClean="0">
                <a:solidFill>
                  <a:srgbClr val="4C4C4C"/>
                </a:solidFill>
                <a:hlinkClick r:id="rId3"/>
              </a:rPr>
              <a:t>Kristen.Honey@ee.doe.gov</a:t>
            </a:r>
            <a:r>
              <a:rPr lang="en-US" dirty="0" smtClean="0">
                <a:solidFill>
                  <a:srgbClr val="4C4C4C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4C4C4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C4C4C"/>
                </a:solidFill>
              </a:rPr>
              <a:t>Debbie Brodt-Giles (</a:t>
            </a:r>
            <a:r>
              <a:rPr lang="en-US" dirty="0" smtClean="0">
                <a:solidFill>
                  <a:srgbClr val="4C4C4C"/>
                </a:solidFill>
              </a:rPr>
              <a:t>NREL)</a:t>
            </a:r>
            <a:br>
              <a:rPr lang="en-US" dirty="0" smtClean="0">
                <a:solidFill>
                  <a:srgbClr val="4C4C4C"/>
                </a:solidFill>
              </a:rPr>
            </a:br>
            <a:r>
              <a:rPr lang="en-US" u="sng" dirty="0" smtClean="0">
                <a:solidFill>
                  <a:srgbClr val="4C4C4C"/>
                </a:solidFill>
                <a:hlinkClick r:id="rId4"/>
              </a:rPr>
              <a:t>Debbie.Brodt.Giles@nrel.gov</a:t>
            </a:r>
            <a:endParaRPr lang="en-US" u="sng" dirty="0">
              <a:solidFill>
                <a:srgbClr val="4C4C4C"/>
              </a:solidFill>
            </a:endParaRPr>
          </a:p>
        </p:txBody>
      </p:sp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152400" y="793790"/>
            <a:ext cx="6037237" cy="584200"/>
          </a:xfrm>
        </p:spPr>
        <p:txBody>
          <a:bodyPr/>
          <a:lstStyle/>
          <a:p>
            <a:r>
              <a:rPr lang="en-US" altLang="en-US" dirty="0" smtClean="0">
                <a:latin typeface="+mn-lt"/>
                <a:ea typeface="ＭＳ Ｐゴシック" pitchFamily="34" charset="-128"/>
                <a:cs typeface="Arial" charset="0"/>
              </a:rPr>
              <a:t>Automated EERE Process for PDLs</a:t>
            </a:r>
          </a:p>
        </p:txBody>
      </p:sp>
    </p:spTree>
    <p:extLst>
      <p:ext uri="{BB962C8B-B14F-4D97-AF65-F5344CB8AC3E}">
        <p14:creationId xmlns:p14="http://schemas.microsoft.com/office/powerpoint/2010/main" val="3521540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046" y="76200"/>
            <a:ext cx="5860474" cy="5842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Cost Options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538094"/>
              </p:ext>
            </p:extLst>
          </p:nvPr>
        </p:nvGraphicFramePr>
        <p:xfrm>
          <a:off x="457200" y="786136"/>
          <a:ext cx="8382000" cy="5883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280"/>
                <a:gridCol w="6776720"/>
              </a:tblGrid>
              <a:tr h="445132">
                <a:tc>
                  <a:txBody>
                    <a:bodyPr/>
                    <a:lstStyle/>
                    <a:p>
                      <a:r>
                        <a:rPr lang="en-US" dirty="0" smtClean="0"/>
                        <a:t>2014 Upgrades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b="1" dirty="0" smtClean="0"/>
                        <a:t>Current guidance for FY15 funding: </a:t>
                      </a:r>
                      <a:endParaRPr lang="en-US" dirty="0"/>
                    </a:p>
                  </a:txBody>
                  <a:tcPr/>
                </a:tc>
              </a:tr>
              <a:tr h="14268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EERE</a:t>
                      </a:r>
                      <a:r>
                        <a:rPr lang="en-US" baseline="0" dirty="0" smtClean="0"/>
                        <a:t> SP funded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 smtClean="0"/>
                        <a:t>AWS Hosting;</a:t>
                      </a:r>
                      <a:r>
                        <a:rPr lang="en-US" altLang="en-US" baseline="0" dirty="0" smtClean="0"/>
                        <a:t> server administration; r</a:t>
                      </a:r>
                      <a:r>
                        <a:rPr lang="en-US" altLang="en-US" dirty="0" smtClean="0"/>
                        <a:t>eactive maintenance of platform; Do-it-Yourself interface for EERE CKAN catalog; no active content management or support to EERE POCs or OpenEI users; will begin</a:t>
                      </a:r>
                      <a:r>
                        <a:rPr lang="en-US" altLang="en-US" baseline="0" dirty="0" smtClean="0"/>
                        <a:t> to eliminate features and un-funded content; eventual </a:t>
                      </a:r>
                      <a:r>
                        <a:rPr lang="en-US" altLang="en-US" dirty="0" smtClean="0"/>
                        <a:t>obsolescence</a:t>
                      </a:r>
                    </a:p>
                  </a:txBody>
                  <a:tcPr/>
                </a:tc>
              </a:tr>
              <a:tr h="445132">
                <a:tc gridSpan="2"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Plus-Ups</a:t>
                      </a:r>
                      <a:r>
                        <a:rPr lang="en-US" b="1" baseline="0" dirty="0" smtClean="0"/>
                        <a:t> for EERE Catalog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51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EERE</a:t>
                      </a:r>
                      <a:r>
                        <a:rPr lang="en-US" baseline="0" dirty="0" smtClean="0"/>
                        <a:t> SP funded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Above plus: Active development/maintenance of EERE Catalog; efficient interface with data.gov; </a:t>
                      </a:r>
                      <a:r>
                        <a:rPr lang="en-US" baseline="0" dirty="0" smtClean="0"/>
                        <a:t>custom EERE-branded skin;  harvesting available content from </a:t>
                      </a:r>
                      <a:r>
                        <a:rPr lang="en-US" dirty="0" smtClean="0"/>
                        <a:t>other EERE platforms;</a:t>
                      </a:r>
                      <a:r>
                        <a:rPr lang="en-US" baseline="0" dirty="0" smtClean="0"/>
                        <a:t>  technical support to EERE POCs entering data; content maintenance;  usage analytics and reporting; proactive maintenance of platform</a:t>
                      </a:r>
                      <a:endParaRPr lang="en-US" dirty="0"/>
                    </a:p>
                  </a:txBody>
                  <a:tcPr/>
                </a:tc>
              </a:tr>
              <a:tr h="4451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(not yet funded)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Above plus:  Active partnering with other EERE and</a:t>
                      </a:r>
                      <a:r>
                        <a:rPr lang="en-US" baseline="0" dirty="0" smtClean="0"/>
                        <a:t> energy platforms</a:t>
                      </a:r>
                      <a:r>
                        <a:rPr lang="en-US" dirty="0" smtClean="0"/>
                        <a:t>; active maintenance of Apps and Community sections; marketing and social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outreach;  </a:t>
                      </a:r>
                      <a:r>
                        <a:rPr lang="en-US" baseline="0" dirty="0" smtClean="0"/>
                        <a:t>usability analysis and enhancement; limited support to DOE data events</a:t>
                      </a:r>
                      <a:endParaRPr lang="en-US" dirty="0"/>
                    </a:p>
                  </a:txBody>
                  <a:tcPr/>
                </a:tc>
              </a:tr>
              <a:tr h="4451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(not yet funded)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the bells</a:t>
                      </a:r>
                      <a:r>
                        <a:rPr lang="en-US" baseline="0" dirty="0" smtClean="0"/>
                        <a:t> and whistles.  Items above plus:  Robust engagement with Community section; Participation in Federal Open Data world and DOE data events;  Feeding success stories, best practices to DOE OPA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1219200"/>
            <a:ext cx="8285356" cy="3352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9771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50825" y="793790"/>
            <a:ext cx="8893175" cy="584200"/>
          </a:xfrm>
        </p:spPr>
        <p:txBody>
          <a:bodyPr/>
          <a:lstStyle/>
          <a:p>
            <a:r>
              <a:rPr lang="en-US" altLang="en-US" dirty="0" smtClean="0">
                <a:latin typeface="+mn-lt"/>
                <a:ea typeface="ＭＳ Ｐゴシック" pitchFamily="34" charset="-128"/>
                <a:cs typeface="Arial" charset="0"/>
              </a:rPr>
              <a:t>EERE Data Catalog &amp; the Federal Landscape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397040"/>
            <a:ext cx="7466012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768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38518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 smtClean="0"/>
              <a:t>Web Coordinators Meeting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b="1" dirty="0" smtClean="0"/>
              <a:t>Around the Room – Drew Bittner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EERE Open Data Efforts – Kristen Honey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Topical Reorganization – Shannon Shea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Communications Standards Update – Elizabeth Spencer &amp;  Paige Terlip</a:t>
            </a:r>
          </a:p>
          <a:p>
            <a:pPr fontAlgn="ctr"/>
            <a:r>
              <a:rPr lang="en-US" sz="2400" dirty="0" smtClean="0"/>
              <a:t>Web Advisory Board Meeting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Migration Update – Billie Bates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Web Council &amp; Energy.gov Release Update – Drew Bittner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Energy.gov Feedback Next Steps – Migration Team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19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0825" y="871538"/>
            <a:ext cx="8639175" cy="584200"/>
          </a:xfrm>
        </p:spPr>
        <p:txBody>
          <a:bodyPr/>
          <a:lstStyle/>
          <a:p>
            <a:r>
              <a:rPr lang="en-US" altLang="en-US" dirty="0" smtClean="0">
                <a:latin typeface="+mn-lt"/>
                <a:ea typeface="ＭＳ Ｐゴシック" pitchFamily="34" charset="-128"/>
                <a:cs typeface="Arial" charset="0"/>
              </a:rPr>
              <a:t>OpenEI Schedule Details – Hard </a:t>
            </a:r>
            <a:r>
              <a:rPr lang="en-US" altLang="en-US" dirty="0">
                <a:latin typeface="+mn-lt"/>
                <a:ea typeface="ＭＳ Ｐゴシック" pitchFamily="34" charset="-128"/>
                <a:cs typeface="Arial" charset="0"/>
              </a:rPr>
              <a:t>D</a:t>
            </a:r>
            <a:r>
              <a:rPr lang="en-US" altLang="en-US" dirty="0" smtClean="0">
                <a:latin typeface="+mn-lt"/>
                <a:ea typeface="ＭＳ Ｐゴシック" pitchFamily="34" charset="-128"/>
                <a:cs typeface="Arial" charset="0"/>
              </a:rPr>
              <a:t>eadline Nov 30, 2014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2924" y="1513114"/>
            <a:ext cx="73210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solidFill>
                  <a:srgbClr val="4C4C4C"/>
                </a:solidFill>
              </a:rPr>
              <a:t>EERE Strategic Programs Policy &amp; Analysis contracting with NREL for EERE upgrades to OpenEI.org: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4C4C4C"/>
                </a:solidFill>
              </a:rPr>
              <a:t>CKAN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4C4C4C"/>
                </a:solidFill>
              </a:rPr>
              <a:t>.JSON files for Public Data Listings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u="sng" dirty="0" smtClean="0">
                <a:solidFill>
                  <a:srgbClr val="4C4C4C"/>
                </a:solidFill>
              </a:rPr>
              <a:t>energy.gov</a:t>
            </a:r>
            <a:r>
              <a:rPr lang="en-US" altLang="en-US" sz="2400" dirty="0" smtClean="0">
                <a:solidFill>
                  <a:srgbClr val="4C4C4C"/>
                </a:solidFill>
              </a:rPr>
              <a:t> automated uploads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u="sng" dirty="0">
                <a:solidFill>
                  <a:srgbClr val="4C4C4C"/>
                </a:solidFill>
              </a:rPr>
              <a:t>data.gov</a:t>
            </a:r>
            <a:r>
              <a:rPr lang="en-US" altLang="en-US" sz="2400" dirty="0">
                <a:solidFill>
                  <a:srgbClr val="4C4C4C"/>
                </a:solidFill>
              </a:rPr>
              <a:t> nightly harvests </a:t>
            </a:r>
            <a:r>
              <a:rPr lang="en-US" altLang="en-US" sz="2400" dirty="0" smtClean="0">
                <a:solidFill>
                  <a:srgbClr val="4C4C4C"/>
                </a:solidFill>
              </a:rPr>
              <a:t>of energy.gov for automated updating.</a:t>
            </a:r>
            <a:endParaRPr lang="en-US" altLang="en-US" sz="2400" dirty="0">
              <a:solidFill>
                <a:srgbClr val="4C4C4C"/>
              </a:solidFill>
            </a:endParaRPr>
          </a:p>
          <a:p>
            <a:endParaRPr lang="en-US" sz="2400" dirty="0">
              <a:solidFill>
                <a:srgbClr val="4C4C4C"/>
              </a:solidFill>
            </a:endParaRPr>
          </a:p>
          <a:p>
            <a:r>
              <a:rPr lang="en-US" sz="2400" dirty="0">
                <a:solidFill>
                  <a:srgbClr val="4C4C4C"/>
                </a:solidFill>
              </a:rPr>
              <a:t>Kristen &amp; EERE Strategic Programs Office work closely with OCIO.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</a:rPr>
              <a:t>Clarify OpenEI role for all DOE &amp; DOE’s Open Data Policy strategy. </a:t>
            </a:r>
          </a:p>
          <a:p>
            <a:endParaRPr lang="en-US" dirty="0" smtClean="0">
              <a:solidFill>
                <a:srgbClr val="4C4C4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644134"/>
            <a:ext cx="16069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C00000"/>
                </a:solidFill>
              </a:rPr>
              <a:t>July – Sept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2014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170" y="4558553"/>
            <a:ext cx="14773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C00000"/>
                </a:solidFill>
              </a:rPr>
              <a:t>July – Nov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2014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25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0825" y="871538"/>
            <a:ext cx="8639175" cy="584200"/>
          </a:xfrm>
        </p:spPr>
        <p:txBody>
          <a:bodyPr/>
          <a:lstStyle/>
          <a:p>
            <a:r>
              <a:rPr lang="en-US" altLang="en-US" dirty="0" err="1" smtClean="0">
                <a:latin typeface="+mn-lt"/>
                <a:ea typeface="ＭＳ Ｐゴシック" pitchFamily="34" charset="-128"/>
                <a:cs typeface="Arial" charset="0"/>
              </a:rPr>
              <a:t>OpenEI</a:t>
            </a:r>
            <a:r>
              <a:rPr lang="en-US" altLang="en-US" dirty="0" smtClean="0">
                <a:latin typeface="+mn-lt"/>
                <a:ea typeface="ＭＳ Ｐゴシック" pitchFamily="34" charset="-128"/>
                <a:cs typeface="Arial" charset="0"/>
              </a:rPr>
              <a:t> Schedule </a:t>
            </a:r>
            <a:r>
              <a:rPr lang="en-US" altLang="en-US" dirty="0">
                <a:latin typeface="+mn-lt"/>
                <a:ea typeface="ＭＳ Ｐゴシック" pitchFamily="34" charset="-128"/>
                <a:cs typeface="Arial" charset="0"/>
              </a:rPr>
              <a:t>D</a:t>
            </a:r>
            <a:r>
              <a:rPr lang="en-US" altLang="en-US" dirty="0" smtClean="0">
                <a:latin typeface="+mn-lt"/>
                <a:ea typeface="ＭＳ Ｐゴシック" pitchFamily="34" charset="-128"/>
                <a:cs typeface="Arial" charset="0"/>
              </a:rPr>
              <a:t>etails – Hard </a:t>
            </a:r>
            <a:r>
              <a:rPr lang="en-US" altLang="en-US" dirty="0">
                <a:latin typeface="+mn-lt"/>
                <a:ea typeface="ＭＳ Ｐゴシック" pitchFamily="34" charset="-128"/>
                <a:cs typeface="Arial" charset="0"/>
              </a:rPr>
              <a:t>D</a:t>
            </a:r>
            <a:r>
              <a:rPr lang="en-US" altLang="en-US" dirty="0" smtClean="0">
                <a:latin typeface="+mn-lt"/>
                <a:ea typeface="ＭＳ Ｐゴシック" pitchFamily="34" charset="-128"/>
                <a:cs typeface="Arial" charset="0"/>
              </a:rPr>
              <a:t>eadline Nov 30, 2014</a:t>
            </a:r>
          </a:p>
        </p:txBody>
      </p:sp>
      <p:sp>
        <p:nvSpPr>
          <p:cNvPr id="7" name="Rectangle 6"/>
          <p:cNvSpPr/>
          <p:nvPr/>
        </p:nvSpPr>
        <p:spPr>
          <a:xfrm>
            <a:off x="1861441" y="1612374"/>
            <a:ext cx="68253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C4C4C"/>
                </a:solidFill>
              </a:rPr>
              <a:t>Kristen speaking at EERE Web Coordinators Meeting 8/21 to give EERE Offices information about Project Open Data and EERE plan.</a:t>
            </a:r>
            <a:endParaRPr lang="en-US" sz="2400" dirty="0">
              <a:solidFill>
                <a:srgbClr val="4C4C4C"/>
              </a:solidFill>
            </a:endParaRPr>
          </a:p>
          <a:p>
            <a:endParaRPr lang="en-US" sz="2400" dirty="0">
              <a:solidFill>
                <a:srgbClr val="4C4C4C"/>
              </a:solidFill>
            </a:endParaRPr>
          </a:p>
          <a:p>
            <a:r>
              <a:rPr lang="en-US" sz="2400" dirty="0" smtClean="0">
                <a:solidFill>
                  <a:srgbClr val="4C4C4C"/>
                </a:solidFill>
              </a:rPr>
              <a:t>Kristen will </a:t>
            </a:r>
            <a:r>
              <a:rPr lang="en-US" sz="2400" dirty="0">
                <a:solidFill>
                  <a:srgbClr val="4C4C4C"/>
                </a:solidFill>
              </a:rPr>
              <a:t>individually </a:t>
            </a:r>
            <a:r>
              <a:rPr lang="en-US" sz="2400" dirty="0" smtClean="0">
                <a:solidFill>
                  <a:srgbClr val="4C4C4C"/>
                </a:solidFill>
              </a:rPr>
              <a:t>follow-up with all EERE offices, using identical surveys/protocol as DOE-wide OCIO open data effort.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C4C4C"/>
                </a:solidFill>
              </a:rPr>
              <a:t>EERE SP support to identify and upload datasets to OpenEI.org.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C4C4C"/>
                </a:solidFill>
              </a:rPr>
              <a:t>EERE Office’s long-term data management plan.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198" y="1676400"/>
            <a:ext cx="8066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C00000"/>
                </a:solidFill>
              </a:rPr>
              <a:t>Aug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2014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4812" y="3276600"/>
            <a:ext cx="14854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C00000"/>
                </a:solidFill>
              </a:rPr>
              <a:t>Aug – Nov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2014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31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38518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 smtClean="0"/>
              <a:t>Web Coordinators Meeting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Around the Room – Drew Bittner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EERE Open Data Efforts – Kristen Honey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b="1" dirty="0" smtClean="0"/>
              <a:t>Topical Reorganization – Shannon Shea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Communications Standards Update – Elizabeth Spencer &amp;  Paige Terlip</a:t>
            </a:r>
          </a:p>
          <a:p>
            <a:pPr fontAlgn="ctr"/>
            <a:r>
              <a:rPr lang="en-US" sz="2400" dirty="0" smtClean="0"/>
              <a:t>Web Advisory Board Meeting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Migration Update – Billie Bates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Web Council &amp; Energy.gov Release Update – Drew Bittner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Energy.gov Feedback Next Steps – Migration Team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0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Topical Reorganization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914400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Why topic based?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Investigating users mental models – running a card sort</a:t>
            </a:r>
          </a:p>
          <a:p>
            <a:pPr marL="800100" lvl="1" indent="-342900" fontAlgn="ctr">
              <a:buFont typeface="Calibri" panose="020F0502020204030204" pitchFamily="34" charset="0"/>
              <a:buChar char="–"/>
            </a:pPr>
            <a:r>
              <a:rPr lang="en-US" sz="2000" dirty="0"/>
              <a:t>How a card sort works: </a:t>
            </a:r>
            <a:r>
              <a:rPr lang="en-US" sz="2000" dirty="0" smtClean="0">
                <a:hlinkClick r:id="rId3"/>
              </a:rPr>
              <a:t>vehicletech.optimalworkshop.com</a:t>
            </a:r>
            <a:endParaRPr lang="en-US" sz="2000" dirty="0"/>
          </a:p>
          <a:p>
            <a:pPr marL="800100" lvl="1" indent="-342900" fontAlgn="ctr">
              <a:buFont typeface="Calibri" panose="020F0502020204030204" pitchFamily="34" charset="0"/>
              <a:buChar char="–"/>
            </a:pPr>
            <a:r>
              <a:rPr lang="en-US" sz="2000" dirty="0"/>
              <a:t>Creating the </a:t>
            </a:r>
            <a:r>
              <a:rPr lang="en-US" sz="2000" dirty="0" smtClean="0"/>
              <a:t>cards</a:t>
            </a:r>
            <a:endParaRPr lang="en-US" sz="2000" dirty="0"/>
          </a:p>
          <a:p>
            <a:pPr marL="800100" lvl="1" indent="-342900" fontAlgn="ctr">
              <a:buFont typeface="Calibri" panose="020F0502020204030204" pitchFamily="34" charset="0"/>
              <a:buChar char="–"/>
            </a:pPr>
            <a:r>
              <a:rPr lang="en-US" sz="2000" dirty="0"/>
              <a:t>OMB </a:t>
            </a:r>
            <a:r>
              <a:rPr lang="en-US" sz="2000" dirty="0" smtClean="0"/>
              <a:t>approval.</a:t>
            </a:r>
            <a:endParaRPr lang="en-US" sz="2000" dirty="0"/>
          </a:p>
          <a:p>
            <a:pPr fontAlgn="ctr"/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124200"/>
            <a:ext cx="5714999" cy="3296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5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Based Websites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chart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68727"/>
            <a:ext cx="8843718" cy="493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2088" y="819150"/>
            <a:ext cx="8731250" cy="552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800" dirty="0"/>
              <a:t> </a:t>
            </a:r>
            <a:r>
              <a:rPr lang="en-US" sz="2800" dirty="0" smtClean="0"/>
              <a:t>  Analyzing the Card Sort</a:t>
            </a:r>
          </a:p>
          <a:p>
            <a:pPr lvl="1" fontAlgn="auto">
              <a:spcAft>
                <a:spcPts val="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9430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Based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819150"/>
            <a:ext cx="8466138" cy="5524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Analyzing the Card Sort</a:t>
            </a:r>
          </a:p>
          <a:p>
            <a:pPr lvl="1"/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60498"/>
            <a:ext cx="6480175" cy="49602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176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38518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 smtClean="0"/>
              <a:t>Web Coordinators Meeting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Around the Room – Drew Bittner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EERE Open Data Efforts – Kristen Honey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Topical Reorganization – Shannon Shea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b="1" dirty="0" smtClean="0"/>
              <a:t>Communications Standards Update – Elizabeth Spencer &amp;  Paige Terlip</a:t>
            </a:r>
          </a:p>
          <a:p>
            <a:pPr fontAlgn="ctr"/>
            <a:r>
              <a:rPr lang="en-US" sz="2400" dirty="0" smtClean="0"/>
              <a:t>Web Advisory Board Meeting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Migration Update – Billie Bates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Web Council &amp; Energy.gov Release Update – Drew Bittner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Energy.gov Feedback Next Steps – Migration Team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57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Maintenance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19200"/>
            <a:ext cx="8458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 smtClean="0"/>
              <a:t>Starting in December, all Web teams will be asked to attend two special Web Governance Team meetings in </a:t>
            </a:r>
            <a:r>
              <a:rPr lang="en-US" sz="2400" b="1" dirty="0" smtClean="0"/>
              <a:t>December</a:t>
            </a:r>
            <a:r>
              <a:rPr lang="en-US" sz="2400" dirty="0" smtClean="0"/>
              <a:t> and </a:t>
            </a:r>
            <a:r>
              <a:rPr lang="en-US" sz="2400" b="1" dirty="0" smtClean="0"/>
              <a:t>June</a:t>
            </a:r>
            <a:r>
              <a:rPr lang="en-US" sz="2400" dirty="0" smtClean="0"/>
              <a:t>, where they’ll report on their website maintenance.</a:t>
            </a:r>
          </a:p>
          <a:p>
            <a:pPr fontAlgn="ctr"/>
            <a:endParaRPr lang="en-US" sz="2400" dirty="0"/>
          </a:p>
          <a:p>
            <a:pPr fontAlgn="ctr"/>
            <a:r>
              <a:rPr lang="en-US" sz="2400" dirty="0" smtClean="0"/>
              <a:t>The new process is on the Website Maintenance page:</a:t>
            </a:r>
          </a:p>
          <a:p>
            <a:pPr fontAlgn="ctr"/>
            <a:r>
              <a:rPr lang="en-US" sz="2400" dirty="0" smtClean="0">
                <a:hlinkClick r:id="rId3"/>
              </a:rPr>
              <a:t>eere.energy.gov/communicationstandards/maintenance.html</a:t>
            </a:r>
            <a:endParaRPr lang="en-US" sz="2400" dirty="0" smtClean="0"/>
          </a:p>
          <a:p>
            <a:pPr fontAlgn="ctr"/>
            <a:endParaRPr lang="en-US" sz="2400" dirty="0"/>
          </a:p>
          <a:p>
            <a:pPr fontAlgn="ctr"/>
            <a:r>
              <a:rPr lang="en-US" sz="2400" dirty="0" smtClean="0"/>
              <a:t>Before the meetings, offices will need to fill out the website maintenance template:</a:t>
            </a:r>
          </a:p>
          <a:p>
            <a:pPr fontAlgn="ctr"/>
            <a:r>
              <a:rPr lang="en-US" sz="2400" dirty="0" smtClean="0">
                <a:hlinkClick r:id="rId4"/>
              </a:rPr>
              <a:t>eere.energy.gov/communicationstandards/docs/website_maintenance_template.doc</a:t>
            </a:r>
            <a:r>
              <a:rPr lang="en-US" sz="2400" dirty="0" smtClean="0"/>
              <a:t> </a:t>
            </a:r>
            <a:endParaRPr lang="en-US" sz="2400" dirty="0"/>
          </a:p>
          <a:p>
            <a:pPr lvl="2" fontAlgn="ctr"/>
            <a:endParaRPr lang="en-US" sz="2000" dirty="0" smtClean="0">
              <a:latin typeface="+mj-lt"/>
            </a:endParaRPr>
          </a:p>
          <a:p>
            <a:pPr marL="1714500" lvl="3" indent="-342900" fontAlgn="ctr">
              <a:buFont typeface="Courier New" panose="02070309020205020404" pitchFamily="49" charset="0"/>
              <a:buChar char="o"/>
            </a:pP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00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Maintenance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838200"/>
            <a:ext cx="85343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 smtClean="0"/>
              <a:t>The purpose of this meeting is to provide an overview of:</a:t>
            </a:r>
          </a:p>
          <a:p>
            <a:pPr marL="342900" indent="-342900" fontAlgn="ctr">
              <a:buFont typeface="Arial" pitchFamily="34" charset="0"/>
              <a:buChar char="•"/>
            </a:pPr>
            <a:r>
              <a:rPr lang="en-US" sz="2400" dirty="0" smtClean="0"/>
              <a:t>Content you reviewed</a:t>
            </a:r>
          </a:p>
          <a:p>
            <a:pPr marL="342900" indent="-342900" fontAlgn="ctr">
              <a:buFont typeface="Arial" pitchFamily="34" charset="0"/>
              <a:buChar char="•"/>
            </a:pPr>
            <a:r>
              <a:rPr lang="en-US" sz="2400" dirty="0" smtClean="0"/>
              <a:t>Content you updated, added, or removed</a:t>
            </a:r>
          </a:p>
          <a:p>
            <a:pPr marL="342900" indent="-342900" fontAlgn="ctr">
              <a:buFont typeface="Arial" pitchFamily="34" charset="0"/>
              <a:buChar char="•"/>
            </a:pPr>
            <a:r>
              <a:rPr lang="en-US" sz="2400" dirty="0" smtClean="0"/>
              <a:t>Plans for updating your website in the future.</a:t>
            </a:r>
          </a:p>
          <a:p>
            <a:pPr fontAlgn="ctr"/>
            <a:endParaRPr lang="en-US" sz="2400" dirty="0"/>
          </a:p>
          <a:p>
            <a:pPr fontAlgn="ctr"/>
            <a:r>
              <a:rPr lang="en-US" sz="2400" dirty="0" smtClean="0"/>
              <a:t>You do </a:t>
            </a:r>
            <a:r>
              <a:rPr lang="en-US" sz="2400" b="1" dirty="0" smtClean="0"/>
              <a:t>not</a:t>
            </a:r>
            <a:r>
              <a:rPr lang="en-US" sz="2400" dirty="0" smtClean="0"/>
              <a:t> need to bring lists of URLs or comprehensive examples. Summarize what you’ve done.  See the template for ideas.</a:t>
            </a:r>
          </a:p>
          <a:p>
            <a:pPr fontAlgn="ctr"/>
            <a:endParaRPr lang="en-US" sz="2400" dirty="0"/>
          </a:p>
          <a:p>
            <a:pPr fontAlgn="ctr"/>
            <a:r>
              <a:rPr lang="en-US" sz="2400" dirty="0" smtClean="0"/>
              <a:t>We recommend:</a:t>
            </a:r>
          </a:p>
          <a:p>
            <a:pPr marL="342900" indent="-342900" fontAlgn="ctr">
              <a:buFont typeface="Arial" pitchFamily="34" charset="0"/>
              <a:buChar char="•"/>
            </a:pPr>
            <a:r>
              <a:rPr lang="en-US" sz="2400" dirty="0" smtClean="0"/>
              <a:t>Content inventories</a:t>
            </a:r>
          </a:p>
          <a:p>
            <a:pPr marL="342900" indent="-342900" fontAlgn="ctr">
              <a:buFont typeface="Arial" pitchFamily="34" charset="0"/>
              <a:buChar char="•"/>
            </a:pPr>
            <a:r>
              <a:rPr lang="en-US" sz="2400" dirty="0" smtClean="0"/>
              <a:t>Content analysis.</a:t>
            </a:r>
          </a:p>
          <a:p>
            <a:pPr marL="342900" indent="-342900" fontAlgn="ctr">
              <a:buFont typeface="Arial" pitchFamily="34" charset="0"/>
              <a:buChar char="•"/>
            </a:pPr>
            <a:endParaRPr lang="en-US" sz="2400" dirty="0"/>
          </a:p>
          <a:p>
            <a:pPr fontAlgn="ctr"/>
            <a:r>
              <a:rPr lang="en-US" sz="2400" dirty="0" smtClean="0"/>
              <a:t>Neither are required, but they can help you do more systematic reviews of your websites. Guidelines for both are available on Communication Standards.</a:t>
            </a:r>
            <a:endParaRPr lang="en-US" sz="2400" dirty="0" smtClean="0">
              <a:latin typeface="+mj-lt"/>
            </a:endParaRPr>
          </a:p>
          <a:p>
            <a:pPr marL="1714500" lvl="3" indent="-342900" fontAlgn="ctr">
              <a:buFont typeface="Courier New" panose="02070309020205020404" pitchFamily="49" charset="0"/>
              <a:buChar char="o"/>
            </a:pP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90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Template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0306" y="1183341"/>
            <a:ext cx="81802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report template is now live on Communication Standards.</a:t>
            </a:r>
          </a:p>
          <a:p>
            <a:endParaRPr lang="en-US" sz="2000" dirty="0" smtClean="0"/>
          </a:p>
          <a:p>
            <a:r>
              <a:rPr lang="en-US" sz="2400" dirty="0" smtClean="0">
                <a:hlinkClick r:id="rId2"/>
              </a:rPr>
              <a:t>eere.energy.gov/communicationstandards/templates_print.html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000" dirty="0" smtClean="0"/>
          </a:p>
          <a:p>
            <a:r>
              <a:rPr lang="en-US" sz="2400" dirty="0"/>
              <a:t>The new report template provides an outline that includes tips and formatting instructions.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report template is available as an InDesign file. If you do not have </a:t>
            </a:r>
            <a:r>
              <a:rPr lang="en-US" sz="2400" dirty="0" smtClean="0"/>
              <a:t>InDesign</a:t>
            </a:r>
            <a:r>
              <a:rPr lang="en-US" sz="2400" dirty="0"/>
              <a:t>, you can use the design layer PDF as a reference for how to format your document using another publishing tool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068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38518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 smtClean="0"/>
              <a:t>Web Coordinators Meeting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Around the Room – Drew Bittner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b="1" dirty="0" smtClean="0"/>
              <a:t>EERE Open Data Efforts – Kristen Honey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Topical Reorganization – Shannon Shea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Communications Standards Update – Elizabeth Spencer &amp;  Paige Terlip</a:t>
            </a:r>
          </a:p>
          <a:p>
            <a:pPr fontAlgn="ctr"/>
            <a:r>
              <a:rPr lang="en-US" sz="2400" dirty="0" smtClean="0"/>
              <a:t>Web Advisory Board Meeting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Migration Update – Billie Bates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Web Council &amp; Energy.gov Release Update – Drew Bittner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Energy.gov Feedback Next Steps – Migration Team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05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799"/>
          </a:xfrm>
        </p:spPr>
        <p:txBody>
          <a:bodyPr/>
          <a:lstStyle/>
          <a:p>
            <a:r>
              <a:rPr lang="en-US" dirty="0" smtClean="0"/>
              <a:t>Report Template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Some </a:t>
            </a:r>
            <a:r>
              <a:rPr lang="en-US" sz="2400" b="1" dirty="0"/>
              <a:t>key features include</a:t>
            </a:r>
            <a:r>
              <a:rPr lang="en-US" sz="24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Cover</a:t>
            </a:r>
            <a:r>
              <a:rPr lang="en-US" sz="2400" dirty="0"/>
              <a:t>: The front cover includes a place for co-authors and the back cover designates a space for co-branding information. </a:t>
            </a:r>
            <a:r>
              <a:rPr lang="en-US" sz="2400" i="1" dirty="0"/>
              <a:t>However, the PGT will approve co-branding requests on a case-by-case basis.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Tables, graphs, and charts:</a:t>
            </a:r>
            <a:r>
              <a:rPr lang="en-US" sz="2400" dirty="0"/>
              <a:t> Formatting instructions, such as font and color, are available in the pink design layer for tables, bar graphs, and pie charts.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Captions, bullets, and sidebar boxes</a:t>
            </a:r>
            <a:r>
              <a:rPr lang="en-US" sz="2400" dirty="0"/>
              <a:t>: The pink design layer also includes formatting tips and tricks for sidebar </a:t>
            </a:r>
            <a:r>
              <a:rPr lang="en-US" sz="2400" dirty="0" smtClean="0"/>
              <a:t>boxes, image </a:t>
            </a:r>
            <a:r>
              <a:rPr lang="en-US" sz="2400" dirty="0"/>
              <a:t>captions, and bullets.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Sections</a:t>
            </a:r>
            <a:r>
              <a:rPr lang="en-US" sz="2400" dirty="0"/>
              <a:t>: The template clearly defines each section including the foreword, preface, acknowledgements, nomenclature of acronyms, executive summary, report body, glossary, references, and bibliography. You may modify these sections as necessary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47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38518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 smtClean="0"/>
              <a:t>Web Coordinators Meeting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Around the Room – Drew Bittner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EERE Open Data Efforts – Kristen Honey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Topical Reorganization – Shannon Shea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Communications Standards Update – Elizabeth Spencer &amp;  Paige Terlip</a:t>
            </a:r>
          </a:p>
          <a:p>
            <a:pPr fontAlgn="ctr"/>
            <a:r>
              <a:rPr lang="en-US" sz="2400" dirty="0" smtClean="0"/>
              <a:t>Web Advisory Board Meeting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b="1" dirty="0" smtClean="0"/>
              <a:t>Migration Update – Billie Bates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Web Council &amp; Energy.gov Release Update – Drew Bittner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Energy.gov Feedback Next Steps – Migration Team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08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304800" y="38740"/>
            <a:ext cx="8229600" cy="641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rgbClr val="3C474F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 smtClean="0"/>
              <a:t>Migration Status Update</a:t>
            </a:r>
            <a:endParaRPr lang="en-US" dirty="0"/>
          </a:p>
        </p:txBody>
      </p:sp>
      <p:sp>
        <p:nvSpPr>
          <p:cNvPr id="10" name="TextBox 6"/>
          <p:cNvSpPr txBox="1"/>
          <p:nvPr/>
        </p:nvSpPr>
        <p:spPr>
          <a:xfrm>
            <a:off x="457200" y="1011212"/>
            <a:ext cx="73151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4C4C4C"/>
                </a:solidFill>
              </a:rPr>
              <a:t>Most recently sent live:</a:t>
            </a:r>
            <a:endParaRPr lang="en-US" sz="2400" dirty="0">
              <a:solidFill>
                <a:srgbClr val="4C4C4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C4C4C"/>
                </a:solidFill>
              </a:rPr>
              <a:t>WIP </a:t>
            </a:r>
            <a:r>
              <a:rPr lang="en-US" sz="2400" dirty="0">
                <a:solidFill>
                  <a:srgbClr val="4C4C4C"/>
                </a:solidFill>
              </a:rPr>
              <a:t>Solution </a:t>
            </a:r>
            <a:r>
              <a:rPr lang="en-US" sz="2400" dirty="0" smtClean="0">
                <a:solidFill>
                  <a:srgbClr val="4C4C4C"/>
                </a:solidFill>
              </a:rPr>
              <a:t>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</a:rPr>
              <a:t>Procuring Solar for </a:t>
            </a:r>
            <a:r>
              <a:rPr lang="en-US" sz="2400" dirty="0" smtClean="0">
                <a:solidFill>
                  <a:srgbClr val="4C4C4C"/>
                </a:solidFill>
              </a:rPr>
              <a:t>Federal Facilities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4C4C4C"/>
              </a:solidFill>
            </a:endParaRPr>
          </a:p>
          <a:p>
            <a:r>
              <a:rPr lang="en-US" sz="2400" dirty="0" smtClean="0">
                <a:solidFill>
                  <a:srgbClr val="4C4C4C"/>
                </a:solidFill>
              </a:rPr>
              <a:t>Currently being migrated:</a:t>
            </a:r>
            <a:endParaRPr lang="en-US" sz="2400" b="1" dirty="0">
              <a:solidFill>
                <a:srgbClr val="4C4C4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</a:rPr>
              <a:t>SSL (rest of site)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C4C4C"/>
                </a:solidFill>
              </a:rPr>
              <a:t>Golden </a:t>
            </a:r>
            <a:r>
              <a:rPr lang="en-US" sz="2400" dirty="0">
                <a:solidFill>
                  <a:srgbClr val="4C4C4C"/>
                </a:solidFill>
              </a:rPr>
              <a:t>Reading </a:t>
            </a:r>
            <a:r>
              <a:rPr lang="en-US" sz="2400" dirty="0" smtClean="0">
                <a:solidFill>
                  <a:srgbClr val="4C4C4C"/>
                </a:solidFill>
              </a:rPr>
              <a:t>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4C4C4C"/>
              </a:solidFill>
            </a:endParaRPr>
          </a:p>
          <a:p>
            <a:r>
              <a:rPr lang="en-US" sz="2400" dirty="0" smtClean="0">
                <a:solidFill>
                  <a:srgbClr val="4C4C4C"/>
                </a:solidFill>
              </a:rPr>
              <a:t>Queuing up next:</a:t>
            </a:r>
            <a:endParaRPr lang="en-US" sz="2400" dirty="0">
              <a:solidFill>
                <a:srgbClr val="4C4C4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</a:rPr>
              <a:t>Postdoctoral </a:t>
            </a:r>
            <a:r>
              <a:rPr lang="en-US" sz="2400" dirty="0" smtClean="0">
                <a:solidFill>
                  <a:srgbClr val="4C4C4C"/>
                </a:solidFill>
              </a:rPr>
              <a:t>Research Awards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C4C4C"/>
                </a:solidFill>
              </a:rPr>
              <a:t>Analysis</a:t>
            </a:r>
            <a:endParaRPr lang="en-US" sz="2400" dirty="0">
              <a:solidFill>
                <a:srgbClr val="4C4C4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4C4C4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29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38518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 smtClean="0"/>
              <a:t>Web Coordinators Meeting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Around the Room – Drew Bittner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EERE Open Data Efforts – Kristen Honey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Topical Reorganization – Shannon Shea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Communications Standards Update – Elizabeth Spencer &amp;  Paige Terlip</a:t>
            </a:r>
          </a:p>
          <a:p>
            <a:pPr fontAlgn="ctr"/>
            <a:r>
              <a:rPr lang="en-US" sz="2400" dirty="0" smtClean="0"/>
              <a:t>Web Advisory Board Meeting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Migration Update – Billie Bates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b="1" dirty="0" smtClean="0"/>
              <a:t>Web Council &amp; Energy.gov Release Update – Drew Bittner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Energy.gov Feedback Next Steps – Migration Team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08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38518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 smtClean="0"/>
              <a:t>Web Coordinators Meeting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Around the Room – Drew Bittner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EERE Open Data Efforts – Kristen Honey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Topical Reorganization – Shannon Shea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Communications Standards Update – Elizabeth Spencer &amp;  Paige Terlip</a:t>
            </a:r>
          </a:p>
          <a:p>
            <a:pPr fontAlgn="ctr"/>
            <a:r>
              <a:rPr lang="en-US" sz="2400" dirty="0" smtClean="0"/>
              <a:t>Web Advisory Board Meeting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Migration Update – Billie Bates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Web Council &amp; Energy.gov Release Update – Drew Bittner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b="1" dirty="0" smtClean="0"/>
              <a:t>Energy.gov Feedback Next Steps – Migration Team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608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Energy.gov Feedback Next Steps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38518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/>
              <a:t>Thank you for your </a:t>
            </a:r>
            <a:r>
              <a:rPr lang="en-US" sz="2400" dirty="0" smtClean="0"/>
              <a:t>feedback!</a:t>
            </a:r>
          </a:p>
          <a:p>
            <a:pPr fontAlgn="ctr"/>
            <a:endParaRPr lang="en-US" sz="2400" dirty="0" smtClean="0"/>
          </a:p>
          <a:p>
            <a:pPr fontAlgn="ctr"/>
            <a:r>
              <a:rPr lang="en-US" sz="2400" dirty="0" smtClean="0"/>
              <a:t>In response:</a:t>
            </a:r>
            <a:endParaRPr lang="en-US" sz="2400" dirty="0"/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Expanded site </a:t>
            </a:r>
            <a:r>
              <a:rPr lang="en-US" sz="2400" dirty="0"/>
              <a:t>coordinator roles</a:t>
            </a:r>
            <a:r>
              <a:rPr lang="en-US" sz="2400" dirty="0" smtClean="0"/>
              <a:t>. </a:t>
            </a:r>
            <a:r>
              <a:rPr lang="en-US" sz="2400" dirty="0">
                <a:hlinkClick r:id="rId3"/>
              </a:rPr>
              <a:t>Amy Glickson</a:t>
            </a:r>
            <a:r>
              <a:rPr lang="en-US" sz="2400" dirty="0"/>
              <a:t> and </a:t>
            </a:r>
            <a:r>
              <a:rPr lang="en-US" sz="2400" dirty="0">
                <a:hlinkClick r:id="rId4"/>
              </a:rPr>
              <a:t>Jason Kardell</a:t>
            </a:r>
            <a:r>
              <a:rPr lang="en-US" sz="2400" dirty="0"/>
              <a:t> are </a:t>
            </a:r>
            <a:r>
              <a:rPr lang="en-US" sz="2400" dirty="0" smtClean="0"/>
              <a:t>your </a:t>
            </a:r>
            <a:r>
              <a:rPr lang="en-US" sz="2400" dirty="0"/>
              <a:t>first points of contact for questions.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Kicked off </a:t>
            </a:r>
            <a:r>
              <a:rPr lang="en-US" sz="2400" dirty="0" smtClean="0"/>
              <a:t>a Communication </a:t>
            </a:r>
            <a:r>
              <a:rPr lang="en-US" sz="2400" dirty="0"/>
              <a:t>Standards update to add new resources for </a:t>
            </a:r>
            <a:r>
              <a:rPr lang="en-US" sz="2400" dirty="0" smtClean="0"/>
              <a:t>publishing </a:t>
            </a:r>
            <a:r>
              <a:rPr lang="en-US" sz="2400" dirty="0"/>
              <a:t>in energy.gov</a:t>
            </a:r>
            <a:r>
              <a:rPr lang="en-US" sz="2400" dirty="0" smtClean="0"/>
              <a:t>.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Drafting </a:t>
            </a:r>
            <a:r>
              <a:rPr lang="en-US" sz="2400" dirty="0" smtClean="0"/>
              <a:t>a plan </a:t>
            </a:r>
            <a:r>
              <a:rPr lang="en-US" sz="2400" dirty="0"/>
              <a:t>for improved cross-promotion across channels managed by PA, EERE Corporate, offices, and </a:t>
            </a:r>
            <a:r>
              <a:rPr lang="en-US" sz="2400" dirty="0" smtClean="0"/>
              <a:t>initiatives.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Presenting publishing needs to PA’s new hire for review and scheduling after the organic groups and media module updates.</a:t>
            </a:r>
          </a:p>
        </p:txBody>
      </p:sp>
    </p:spTree>
    <p:extLst>
      <p:ext uri="{BB962C8B-B14F-4D97-AF65-F5344CB8AC3E}">
        <p14:creationId xmlns:p14="http://schemas.microsoft.com/office/powerpoint/2010/main" val="18651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Next meeting: September 18, 1:30 – 3:00 p.m.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54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3"/>
          <a:stretch/>
        </p:blipFill>
        <p:spPr>
          <a:xfrm rot="5400000">
            <a:off x="5191126" y="2047875"/>
            <a:ext cx="4857748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EERE Open Data Efforts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8244"/>
            <a:ext cx="7772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ctr">
              <a:buFont typeface="+mj-lt"/>
              <a:buAutoNum type="arabicPeriod"/>
            </a:pPr>
            <a:r>
              <a:rPr lang="en-US" sz="2400" b="1" dirty="0">
                <a:solidFill>
                  <a:srgbClr val="4C4C4C"/>
                </a:solidFill>
              </a:rPr>
              <a:t>Executive Order Open Data Policy, </a:t>
            </a:r>
            <a:r>
              <a:rPr lang="en-US" sz="2400" b="1" dirty="0" smtClean="0">
                <a:solidFill>
                  <a:srgbClr val="4C4C4C"/>
                </a:solidFill>
              </a:rPr>
              <a:t>M-13-13</a:t>
            </a:r>
          </a:p>
          <a:p>
            <a:pPr marL="914400" lvl="1" indent="-457200" fontAlgn="ctr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4C4C4C"/>
                </a:solidFill>
              </a:rPr>
              <a:t>inventory.data.gov</a:t>
            </a:r>
            <a:r>
              <a:rPr lang="en-US" sz="2400" dirty="0" smtClean="0">
                <a:solidFill>
                  <a:srgbClr val="4C4C4C"/>
                </a:solidFill>
              </a:rPr>
              <a:t> </a:t>
            </a:r>
            <a:r>
              <a:rPr lang="en-US" sz="2400" dirty="0">
                <a:solidFill>
                  <a:srgbClr val="4C4C4C"/>
                </a:solidFill>
              </a:rPr>
              <a:t>tool, hosted by GSA</a:t>
            </a:r>
          </a:p>
          <a:p>
            <a:pPr marL="914400" lvl="1" indent="-457200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</a:rPr>
              <a:t>Cross-Agency Priority (CAP) Goal = Open Data</a:t>
            </a:r>
          </a:p>
          <a:p>
            <a:pPr marL="914400" lvl="1" indent="-457200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</a:rPr>
              <a:t>Project Open Data evaluation by OMB</a:t>
            </a:r>
          </a:p>
          <a:p>
            <a:pPr marL="457200" indent="-457200" fontAlgn="ctr">
              <a:buFont typeface="+mj-lt"/>
              <a:buAutoNum type="arabicPeriod"/>
            </a:pPr>
            <a:endParaRPr lang="en-US" sz="1600" dirty="0">
              <a:solidFill>
                <a:srgbClr val="4C4C4C"/>
              </a:solidFill>
            </a:endParaRPr>
          </a:p>
          <a:p>
            <a:pPr marL="457200" indent="-457200" fontAlgn="ctr">
              <a:buFont typeface="+mj-lt"/>
              <a:buAutoNum type="arabicPeriod"/>
            </a:pPr>
            <a:r>
              <a:rPr lang="en-US" sz="2400" b="1" dirty="0">
                <a:solidFill>
                  <a:srgbClr val="4C4C4C"/>
                </a:solidFill>
              </a:rPr>
              <a:t>DOE-wide Open Data Strategy</a:t>
            </a:r>
          </a:p>
          <a:p>
            <a:pPr marL="914400" lvl="1" indent="-457200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</a:rPr>
              <a:t>Pete Tseronis (CTO) and OCIO lead</a:t>
            </a:r>
          </a:p>
          <a:p>
            <a:pPr marL="457200" indent="-457200" fontAlgn="ctr">
              <a:buFont typeface="+mj-lt"/>
              <a:buAutoNum type="arabicPeriod"/>
            </a:pPr>
            <a:endParaRPr lang="en-US" sz="1600" dirty="0">
              <a:solidFill>
                <a:srgbClr val="4C4C4C"/>
              </a:solidFill>
            </a:endParaRPr>
          </a:p>
          <a:p>
            <a:pPr marL="457200" indent="-457200" fontAlgn="ctr">
              <a:buFont typeface="+mj-lt"/>
              <a:buAutoNum type="arabicPeriod" startAt="3"/>
            </a:pPr>
            <a:r>
              <a:rPr lang="en-US" sz="2400" b="1" dirty="0">
                <a:solidFill>
                  <a:srgbClr val="4C4C4C"/>
                </a:solidFill>
              </a:rPr>
              <a:t>EERE Open Data Strategy — OpenEI.com </a:t>
            </a:r>
          </a:p>
          <a:p>
            <a:pPr marL="914400" lvl="1" indent="-457200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</a:rPr>
              <a:t>EERE Strategic Programs lead</a:t>
            </a:r>
          </a:p>
          <a:p>
            <a:pPr marL="457200" indent="-457200" fontAlgn="ctr">
              <a:buFont typeface="+mj-lt"/>
              <a:buAutoNum type="arabicPeriod"/>
            </a:pPr>
            <a:endParaRPr lang="en-US" sz="1600" dirty="0">
              <a:solidFill>
                <a:srgbClr val="4C4C4C"/>
              </a:solidFill>
            </a:endParaRPr>
          </a:p>
          <a:p>
            <a:pPr marL="457200" indent="-457200" fontAlgn="ctr">
              <a:buFont typeface="+mj-lt"/>
              <a:buAutoNum type="arabicPeriod" startAt="4"/>
            </a:pPr>
            <a:r>
              <a:rPr lang="en-US" sz="2400" b="1" dirty="0">
                <a:solidFill>
                  <a:srgbClr val="4C4C4C"/>
                </a:solidFill>
              </a:rPr>
              <a:t>Energy Datapalooza</a:t>
            </a:r>
          </a:p>
          <a:p>
            <a:pPr marL="457200" indent="-457200" fontAlgn="ctr">
              <a:buFont typeface="+mj-lt"/>
              <a:buAutoNum type="arabicPeriod" startAt="4"/>
            </a:pPr>
            <a:endParaRPr lang="en-US" sz="1600" dirty="0">
              <a:solidFill>
                <a:srgbClr val="4C4C4C"/>
              </a:solidFill>
            </a:endParaRPr>
          </a:p>
          <a:p>
            <a:pPr marL="457200" indent="-457200" fontAlgn="ctr">
              <a:buFont typeface="+mj-lt"/>
              <a:buAutoNum type="arabicPeriod" startAt="4"/>
            </a:pPr>
            <a:r>
              <a:rPr lang="en-US" sz="2400" b="1" dirty="0">
                <a:solidFill>
                  <a:srgbClr val="4C4C4C"/>
                </a:solidFill>
              </a:rPr>
              <a:t>American Energy Data Challenge (AEDC)</a:t>
            </a:r>
          </a:p>
          <a:p>
            <a:pPr marL="914400" lvl="1" indent="-457200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</a:rPr>
              <a:t>Contest #1 — Energy Ideas</a:t>
            </a:r>
          </a:p>
          <a:p>
            <a:pPr marL="914400" lvl="1" indent="-457200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</a:rPr>
              <a:t>Contest #2 — Apps for Energy</a:t>
            </a:r>
          </a:p>
          <a:p>
            <a:pPr marL="914400" lvl="1" indent="-457200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</a:rPr>
              <a:t>Contest #3 — Open Data by Design</a:t>
            </a:r>
          </a:p>
          <a:p>
            <a:pPr marL="914400" lvl="1" indent="-457200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</a:rPr>
              <a:t>Contest #4 — American Energy Challenge</a:t>
            </a:r>
          </a:p>
        </p:txBody>
      </p:sp>
    </p:spTree>
    <p:extLst>
      <p:ext uri="{BB962C8B-B14F-4D97-AF65-F5344CB8AC3E}">
        <p14:creationId xmlns:p14="http://schemas.microsoft.com/office/powerpoint/2010/main" val="29268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 Role of EERE Strategic Programs – Context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84582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ctr">
              <a:buFont typeface="+mj-lt"/>
              <a:buAutoNum type="arabicPeriod"/>
            </a:pPr>
            <a:r>
              <a:rPr lang="en-US" sz="2400" b="1" dirty="0">
                <a:solidFill>
                  <a:srgbClr val="4C4C4C"/>
                </a:solidFill>
              </a:rPr>
              <a:t>Represent EERE interests in Project Open Data</a:t>
            </a:r>
          </a:p>
          <a:p>
            <a:pPr marL="914400" lvl="1" indent="-457200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</a:rPr>
              <a:t>Identify and communicate best practices to EERE offices to meet Project Open Data requirements and </a:t>
            </a:r>
            <a:r>
              <a:rPr lang="en-US" sz="2400" dirty="0">
                <a:solidFill>
                  <a:srgbClr val="4C4C4C"/>
                </a:solidFill>
                <a:hlinkClick r:id="rId3" action="ppaction://hlinkfile"/>
              </a:rPr>
              <a:t>data.gov</a:t>
            </a:r>
            <a:r>
              <a:rPr lang="en-US" sz="2400" dirty="0">
                <a:solidFill>
                  <a:srgbClr val="4C4C4C"/>
                </a:solidFill>
              </a:rPr>
              <a:t> deadlines</a:t>
            </a:r>
          </a:p>
          <a:p>
            <a:pPr marL="914400" lvl="1" indent="-457200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</a:rPr>
              <a:t>Attend cross-agency Open Data Policy trainings, as appropriate and in collaboration with OCIO, to develop Knowledge Training (KT) sessions and dissemination to EERE</a:t>
            </a:r>
            <a:r>
              <a:rPr lang="en-US" sz="2400" dirty="0" smtClean="0">
                <a:solidFill>
                  <a:srgbClr val="4C4C4C"/>
                </a:solidFill>
              </a:rPr>
              <a:t>.</a:t>
            </a:r>
          </a:p>
          <a:p>
            <a:pPr marL="914400" lvl="1" indent="-457200" fontAlgn="ctr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C4C4C"/>
              </a:solidFill>
            </a:endParaRPr>
          </a:p>
          <a:p>
            <a:pPr marL="457200" indent="-457200" fontAlgn="ctr">
              <a:buFont typeface="+mj-lt"/>
              <a:buAutoNum type="arabicPeriod"/>
            </a:pPr>
            <a:r>
              <a:rPr lang="en-US" sz="2400" b="1" dirty="0" smtClean="0">
                <a:solidFill>
                  <a:srgbClr val="4C4C4C"/>
                </a:solidFill>
              </a:rPr>
              <a:t>Represent </a:t>
            </a:r>
            <a:r>
              <a:rPr lang="en-US" sz="2400" b="1" dirty="0">
                <a:solidFill>
                  <a:srgbClr val="4C4C4C"/>
                </a:solidFill>
              </a:rPr>
              <a:t>EERE interests in DOE-wide Open Data Strategy</a:t>
            </a:r>
          </a:p>
          <a:p>
            <a:pPr marL="914400" lvl="1" indent="-457200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</a:rPr>
              <a:t>EERE Strategic Programs part of Pete Tseronis (DOE CTO) &amp; OCIO weekly meetings to articulate early version of DOE Open Data Strategy with EERE offices/needs in mind</a:t>
            </a:r>
            <a:r>
              <a:rPr lang="en-US" sz="2400" dirty="0" smtClean="0">
                <a:solidFill>
                  <a:srgbClr val="4C4C4C"/>
                </a:solidFill>
              </a:rPr>
              <a:t>.</a:t>
            </a:r>
          </a:p>
          <a:p>
            <a:pPr marL="457200" indent="-457200" fontAlgn="ctr">
              <a:buFont typeface="+mj-lt"/>
              <a:buAutoNum type="arabicPeriod" startAt="4"/>
            </a:pPr>
            <a:endParaRPr lang="en-US" sz="2200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1098178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ctr">
              <a:buFont typeface="+mj-lt"/>
              <a:buAutoNum type="arabicPeriod" startAt="3"/>
            </a:pPr>
            <a:r>
              <a:rPr lang="en-US" sz="2400" dirty="0">
                <a:solidFill>
                  <a:srgbClr val="4C4C4C"/>
                </a:solidFill>
              </a:rPr>
              <a:t>Guarantee EERE “interim solution” to satisfy M-13-13 mandates by November 2014 deadline </a:t>
            </a:r>
            <a:endParaRPr lang="en-US" sz="2400" dirty="0" smtClean="0">
              <a:solidFill>
                <a:srgbClr val="4C4C4C"/>
              </a:solidFill>
            </a:endParaRPr>
          </a:p>
          <a:p>
            <a:pPr marL="457200" indent="-457200" fontAlgn="ctr">
              <a:buFont typeface="+mj-lt"/>
              <a:buAutoNum type="arabicPeriod" startAt="3"/>
            </a:pPr>
            <a:endParaRPr lang="en-US" sz="1600" dirty="0">
              <a:solidFill>
                <a:srgbClr val="4C4C4C"/>
              </a:solidFill>
            </a:endParaRPr>
          </a:p>
          <a:p>
            <a:pPr marL="457200" indent="-457200" fontAlgn="ctr">
              <a:buFont typeface="+mj-lt"/>
              <a:buAutoNum type="arabicPeriod" startAt="3"/>
            </a:pPr>
            <a:r>
              <a:rPr lang="en-US" sz="2400" dirty="0" smtClean="0">
                <a:solidFill>
                  <a:srgbClr val="4C4C4C"/>
                </a:solidFill>
              </a:rPr>
              <a:t>Raise </a:t>
            </a:r>
            <a:r>
              <a:rPr lang="en-US" sz="2400" dirty="0">
                <a:solidFill>
                  <a:srgbClr val="4C4C4C"/>
                </a:solidFill>
              </a:rPr>
              <a:t>visibility of existing solution, EERE’s OpenEI.org platform, with other DOE </a:t>
            </a:r>
            <a:r>
              <a:rPr lang="en-US" sz="2400" dirty="0" smtClean="0">
                <a:solidFill>
                  <a:srgbClr val="4C4C4C"/>
                </a:solidFill>
              </a:rPr>
              <a:t>offices</a:t>
            </a:r>
          </a:p>
          <a:p>
            <a:pPr marL="457200" indent="-457200" fontAlgn="ctr">
              <a:buFont typeface="+mj-lt"/>
              <a:buAutoNum type="arabicPeriod" startAt="3"/>
            </a:pPr>
            <a:endParaRPr lang="en-US" sz="1600" dirty="0">
              <a:solidFill>
                <a:srgbClr val="4C4C4C"/>
              </a:solidFill>
            </a:endParaRPr>
          </a:p>
          <a:p>
            <a:pPr marL="457200" indent="-457200" fontAlgn="ctr">
              <a:buFont typeface="+mj-lt"/>
              <a:buAutoNum type="arabicPeriod" startAt="3"/>
            </a:pPr>
            <a:r>
              <a:rPr lang="en-US" sz="2400" dirty="0">
                <a:solidFill>
                  <a:srgbClr val="4C4C4C"/>
                </a:solidFill>
              </a:rPr>
              <a:t>Energy Datapalooza DOE </a:t>
            </a:r>
            <a:r>
              <a:rPr lang="en-US" sz="2400" dirty="0" smtClean="0">
                <a:solidFill>
                  <a:srgbClr val="4C4C4C"/>
                </a:solidFill>
              </a:rPr>
              <a:t>point of contact</a:t>
            </a:r>
          </a:p>
          <a:p>
            <a:pPr marL="457200" indent="-457200" fontAlgn="ctr">
              <a:buFont typeface="+mj-lt"/>
              <a:buAutoNum type="arabicPeriod" startAt="3"/>
            </a:pPr>
            <a:endParaRPr lang="en-US" sz="1600" dirty="0">
              <a:solidFill>
                <a:srgbClr val="4C4C4C"/>
              </a:solidFill>
            </a:endParaRPr>
          </a:p>
          <a:p>
            <a:pPr marL="457200" indent="-457200" fontAlgn="ctr">
              <a:buFont typeface="+mj-lt"/>
              <a:buAutoNum type="arabicPeriod" startAt="3"/>
            </a:pPr>
            <a:r>
              <a:rPr lang="en-US" sz="2400" dirty="0">
                <a:solidFill>
                  <a:srgbClr val="4C4C4C"/>
                </a:solidFill>
              </a:rPr>
              <a:t>Datapalooza featured EERE </a:t>
            </a:r>
            <a:r>
              <a:rPr lang="en-US" sz="2400" dirty="0" smtClean="0">
                <a:solidFill>
                  <a:srgbClr val="4C4C4C"/>
                </a:solidFill>
              </a:rPr>
              <a:t>successes</a:t>
            </a:r>
          </a:p>
          <a:p>
            <a:pPr marL="457200" indent="-457200" fontAlgn="ctr">
              <a:buFont typeface="+mj-lt"/>
              <a:buAutoNum type="arabicPeriod" startAt="3"/>
            </a:pPr>
            <a:endParaRPr lang="en-US" sz="1600" dirty="0">
              <a:solidFill>
                <a:srgbClr val="4C4C4C"/>
              </a:solidFill>
            </a:endParaRPr>
          </a:p>
          <a:p>
            <a:pPr marL="457200" indent="-457200" fontAlgn="ctr">
              <a:buFont typeface="+mj-lt"/>
              <a:buAutoNum type="arabicPeriod" startAt="3"/>
            </a:pPr>
            <a:r>
              <a:rPr lang="en-US" sz="2400" dirty="0">
                <a:solidFill>
                  <a:srgbClr val="4C4C4C"/>
                </a:solidFill>
              </a:rPr>
              <a:t>American Energy Data Challenge co-lead for “Open Data by Design,” featuring EERE resources for maximum benefits to EERE </a:t>
            </a:r>
            <a:r>
              <a:rPr lang="en-US" sz="2400" dirty="0" smtClean="0">
                <a:solidFill>
                  <a:srgbClr val="4C4C4C"/>
                </a:solidFill>
              </a:rPr>
              <a:t>offices.</a:t>
            </a:r>
            <a:endParaRPr lang="en-US" sz="2400" dirty="0">
              <a:solidFill>
                <a:srgbClr val="4C4C4C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Open Data Role of EERE Strategic Programs –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929"/>
            <a:ext cx="8001000" cy="659366"/>
          </a:xfrm>
        </p:spPr>
        <p:txBody>
          <a:bodyPr>
            <a:noAutofit/>
          </a:bodyPr>
          <a:lstStyle/>
          <a:p>
            <a:r>
              <a:rPr lang="en-US" dirty="0" smtClean="0"/>
              <a:t>DOE-Wide Open Data Strategy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762000"/>
            <a:ext cx="200762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>
                <a:solidFill>
                  <a:srgbClr val="4C4C4C"/>
                </a:solidFill>
              </a:rPr>
              <a:t>Pete Tseronis &amp; OCIO launched DOE’s Open Data Strategy Team</a:t>
            </a:r>
            <a:r>
              <a:rPr lang="en-US" sz="2400" dirty="0" smtClean="0">
                <a:solidFill>
                  <a:srgbClr val="4C4C4C"/>
                </a:solidFill>
              </a:rPr>
              <a:t>,  July 2014</a:t>
            </a:r>
            <a:endParaRPr lang="en-US" sz="2400" dirty="0">
              <a:solidFill>
                <a:srgbClr val="4C4C4C"/>
              </a:solidFill>
            </a:endParaRPr>
          </a:p>
          <a:p>
            <a:pPr marL="457200" indent="-457200" fontAlgn="ctr">
              <a:buFont typeface="+mj-lt"/>
              <a:buAutoNum type="arabicPeriod" startAt="4"/>
            </a:pPr>
            <a:endParaRPr lang="en-US" sz="2200" dirty="0">
              <a:solidFill>
                <a:srgbClr val="4C4C4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77295"/>
            <a:ext cx="6553200" cy="617555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1000" y="3505200"/>
            <a:ext cx="216002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>
                <a:solidFill>
                  <a:srgbClr val="4C4C4C"/>
                </a:solidFill>
              </a:rPr>
              <a:t>DOE’s  POC is:</a:t>
            </a:r>
          </a:p>
          <a:p>
            <a:pPr fontAlgn="ctr"/>
            <a:r>
              <a:rPr lang="en-US" sz="2400" dirty="0">
                <a:solidFill>
                  <a:srgbClr val="4C4C4C"/>
                </a:solidFill>
              </a:rPr>
              <a:t>Nancy Russo (Accenture)</a:t>
            </a:r>
          </a:p>
          <a:p>
            <a:pPr fontAlgn="ctr"/>
            <a:r>
              <a:rPr lang="en-US" sz="2400" dirty="0">
                <a:solidFill>
                  <a:srgbClr val="4C4C4C"/>
                </a:solidFill>
              </a:rPr>
              <a:t>on behalf of Pete Tseronis (DOE CTO)</a:t>
            </a:r>
          </a:p>
          <a:p>
            <a:pPr fontAlgn="ctr"/>
            <a:r>
              <a:rPr lang="en-US" sz="2400" dirty="0">
                <a:solidFill>
                  <a:srgbClr val="4C4C4C"/>
                </a:solidFill>
                <a:hlinkClick r:id="rId3"/>
              </a:rPr>
              <a:t>nancy.russo@accenturefederal.com </a:t>
            </a:r>
            <a:endParaRPr lang="en-US" sz="2400" dirty="0">
              <a:solidFill>
                <a:srgbClr val="4C4C4C"/>
              </a:solidFill>
            </a:endParaRPr>
          </a:p>
          <a:p>
            <a:pPr marL="457200" indent="-457200" fontAlgn="ctr">
              <a:buFont typeface="+mj-lt"/>
              <a:buAutoNum type="arabicPeriod" startAt="4"/>
            </a:pPr>
            <a:endParaRPr lang="en-US" sz="2200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5583"/>
            <a:ext cx="5715000" cy="5629517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05939" y="765584"/>
            <a:ext cx="5683137" cy="562951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929"/>
            <a:ext cx="8001000" cy="591671"/>
          </a:xfrm>
        </p:spPr>
        <p:txBody>
          <a:bodyPr>
            <a:noAutofit/>
          </a:bodyPr>
          <a:lstStyle/>
          <a:p>
            <a:r>
              <a:rPr lang="it-IT" dirty="0"/>
              <a:t>OCIO Enterprise Data Inventory (EDI) Data Call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1145923"/>
            <a:ext cx="319591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</a:rPr>
              <a:t>GSA’s </a:t>
            </a:r>
            <a:r>
              <a:rPr lang="en-US" sz="2400" u="sng" dirty="0">
                <a:solidFill>
                  <a:srgbClr val="4C4C4C"/>
                </a:solidFill>
              </a:rPr>
              <a:t>data.gov</a:t>
            </a:r>
            <a:r>
              <a:rPr lang="en-US" sz="2400" dirty="0">
                <a:solidFill>
                  <a:srgbClr val="4C4C4C"/>
                </a:solidFill>
              </a:rPr>
              <a:t> will serve as “phone book” White Pages for public to easily find open data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</a:rPr>
              <a:t>“NASA model” = </a:t>
            </a:r>
            <a:r>
              <a:rPr lang="en-US" sz="2400" u="sng" dirty="0">
                <a:solidFill>
                  <a:srgbClr val="4C4C4C"/>
                </a:solidFill>
              </a:rPr>
              <a:t>OpenEI.org</a:t>
            </a:r>
            <a:r>
              <a:rPr lang="en-US" sz="2400" dirty="0">
                <a:solidFill>
                  <a:srgbClr val="4C4C4C"/>
                </a:solidFill>
              </a:rPr>
              <a:t> linked data serves as rich, highly functional platform to connect world to energy information</a:t>
            </a:r>
          </a:p>
          <a:p>
            <a:pPr marL="457200" indent="-457200" fontAlgn="ctr">
              <a:buFont typeface="+mj-lt"/>
              <a:buAutoNum type="arabicPeriod" startAt="4"/>
            </a:pPr>
            <a:endParaRPr lang="en-US" sz="2200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929"/>
            <a:ext cx="8001000" cy="591671"/>
          </a:xfrm>
        </p:spPr>
        <p:txBody>
          <a:bodyPr>
            <a:noAutofit/>
          </a:bodyPr>
          <a:lstStyle/>
          <a:p>
            <a:r>
              <a:rPr lang="it-IT" dirty="0"/>
              <a:t>OCIO Enterprise Data Inventory (EDI) Data </a:t>
            </a:r>
            <a:r>
              <a:rPr lang="it-IT" dirty="0" smtClean="0"/>
              <a:t>Call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143000"/>
            <a:ext cx="8229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C4C4C"/>
                </a:solidFill>
              </a:rPr>
              <a:t>EERE </a:t>
            </a:r>
            <a:r>
              <a:rPr lang="en-US" sz="2400" dirty="0">
                <a:solidFill>
                  <a:srgbClr val="4C4C4C"/>
                </a:solidFill>
              </a:rPr>
              <a:t>Strategic Programs Policy &amp; Analysis with NREL upgrading </a:t>
            </a:r>
            <a:r>
              <a:rPr lang="en-US" sz="2400" u="sng" dirty="0">
                <a:solidFill>
                  <a:srgbClr val="4C4C4C"/>
                </a:solidFill>
              </a:rPr>
              <a:t>OpenEI.org</a:t>
            </a:r>
            <a:r>
              <a:rPr lang="en-US" sz="2400" dirty="0">
                <a:solidFill>
                  <a:srgbClr val="4C4C4C"/>
                </a:solidFill>
              </a:rPr>
              <a:t> to CKAN platform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</a:rPr>
              <a:t>OpenEI backend will automatically send data to </a:t>
            </a:r>
            <a:r>
              <a:rPr lang="en-US" sz="2400" u="sng" dirty="0">
                <a:solidFill>
                  <a:srgbClr val="4C4C4C"/>
                </a:solidFill>
              </a:rPr>
              <a:t>energy.gov</a:t>
            </a:r>
            <a:r>
              <a:rPr lang="en-US" sz="2400" dirty="0">
                <a:solidFill>
                  <a:srgbClr val="4C4C4C"/>
                </a:solidFill>
              </a:rPr>
              <a:t> for automated harvesting by </a:t>
            </a:r>
            <a:r>
              <a:rPr lang="en-US" sz="2400" u="sng" dirty="0">
                <a:solidFill>
                  <a:srgbClr val="4C4C4C"/>
                </a:solidFill>
              </a:rPr>
              <a:t>data.gov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</a:rPr>
              <a:t>OpenEI data tagging and schema will satisfy “Common Core” M-13-13 </a:t>
            </a:r>
            <a:r>
              <a:rPr lang="en-US" sz="2400" dirty="0" smtClean="0">
                <a:solidFill>
                  <a:srgbClr val="4C4C4C"/>
                </a:solidFill>
              </a:rPr>
              <a:t>requirements.</a:t>
            </a:r>
            <a:endParaRPr lang="en-US" sz="2400" dirty="0">
              <a:solidFill>
                <a:srgbClr val="4C4C4C"/>
              </a:solidFill>
            </a:endParaRPr>
          </a:p>
          <a:p>
            <a:pPr marL="457200" indent="-457200" fontAlgn="ctr">
              <a:buFont typeface="+mj-lt"/>
              <a:buAutoNum type="arabicPeriod" startAt="4"/>
            </a:pPr>
            <a:endParaRPr lang="en-US" sz="2200" dirty="0">
              <a:solidFill>
                <a:srgbClr val="4C4C4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814047"/>
            <a:ext cx="7706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b="1" dirty="0">
                <a:solidFill>
                  <a:srgbClr val="4C4C4C"/>
                </a:solidFill>
              </a:rPr>
              <a:t>DOE must satisfy M-13-13 &amp; Project Open Data criteria by Nov 30, 2014</a:t>
            </a:r>
            <a:r>
              <a:rPr lang="en-US" sz="2400" b="1" dirty="0" smtClean="0">
                <a:solidFill>
                  <a:srgbClr val="4C4C4C"/>
                </a:solidFill>
              </a:rPr>
              <a:t>.</a:t>
            </a:r>
            <a:endParaRPr lang="en-US" sz="2400" b="1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re_collage_blue_white_interior">
  <a:themeElements>
    <a:clrScheme name="EEREColors">
      <a:dk1>
        <a:srgbClr val="4C4C4C"/>
      </a:dk1>
      <a:lt1>
        <a:sysClr val="window" lastClr="FFFFFF"/>
      </a:lt1>
      <a:dk2>
        <a:srgbClr val="666666"/>
      </a:dk2>
      <a:lt2>
        <a:srgbClr val="EEECE1"/>
      </a:lt2>
      <a:accent1>
        <a:srgbClr val="99CC33"/>
      </a:accent1>
      <a:accent2>
        <a:srgbClr val="FFCC00"/>
      </a:accent2>
      <a:accent3>
        <a:srgbClr val="0099CC"/>
      </a:accent3>
      <a:accent4>
        <a:srgbClr val="006699"/>
      </a:accent4>
      <a:accent5>
        <a:srgbClr val="006633"/>
      </a:accent5>
      <a:accent6>
        <a:srgbClr val="FF9933"/>
      </a:accent6>
      <a:hlink>
        <a:srgbClr val="006699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5172</TotalTime>
  <Words>2580</Words>
  <Application>Microsoft Office PowerPoint</Application>
  <PresentationFormat>On-screen Show (4:3)</PresentationFormat>
  <Paragraphs>413</Paragraphs>
  <Slides>36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eere_collage_blue_white_interior</vt:lpstr>
      <vt:lpstr>EERE Communications</vt:lpstr>
      <vt:lpstr>Agenda</vt:lpstr>
      <vt:lpstr>Agenda</vt:lpstr>
      <vt:lpstr>EERE Open Data Efforts</vt:lpstr>
      <vt:lpstr>Open Data Role of EERE Strategic Programs – Context </vt:lpstr>
      <vt:lpstr>Open Data Role of EERE Strategic Programs – Context</vt:lpstr>
      <vt:lpstr>DOE-Wide Open Data Strategy</vt:lpstr>
      <vt:lpstr>OCIO Enterprise Data Inventory (EDI) Data Call</vt:lpstr>
      <vt:lpstr>OCIO Enterprise Data Inventory (EDI) Data Call</vt:lpstr>
      <vt:lpstr>Manual DOE Process for EDI/PDL Dataset Inventories</vt:lpstr>
      <vt:lpstr>EERE Open Data Strategy — OpenEI</vt:lpstr>
      <vt:lpstr>EERE Open Data Strategy — OpenEI</vt:lpstr>
      <vt:lpstr> </vt:lpstr>
      <vt:lpstr>OpenEI Strategy</vt:lpstr>
      <vt:lpstr>What is Linked Open Data?</vt:lpstr>
      <vt:lpstr>PowerPoint Presentation</vt:lpstr>
      <vt:lpstr>Automated EERE Process for PDLs</vt:lpstr>
      <vt:lpstr>Cost Options </vt:lpstr>
      <vt:lpstr>EERE Data Catalog &amp; the Federal Landscape</vt:lpstr>
      <vt:lpstr>OpenEI Schedule Details – Hard Deadline Nov 30, 2014</vt:lpstr>
      <vt:lpstr>OpenEI Schedule Details – Hard Deadline Nov 30, 2014</vt:lpstr>
      <vt:lpstr>Agenda</vt:lpstr>
      <vt:lpstr>Topical Reorganization</vt:lpstr>
      <vt:lpstr>Topic Based Websites</vt:lpstr>
      <vt:lpstr>Topic Based Websites</vt:lpstr>
      <vt:lpstr>Agenda</vt:lpstr>
      <vt:lpstr>Website Maintenance</vt:lpstr>
      <vt:lpstr>Website Maintenance</vt:lpstr>
      <vt:lpstr>Report Template</vt:lpstr>
      <vt:lpstr>Report Template</vt:lpstr>
      <vt:lpstr>Agenda</vt:lpstr>
      <vt:lpstr>PowerPoint Presentation</vt:lpstr>
      <vt:lpstr>Agenda</vt:lpstr>
      <vt:lpstr>Agenda</vt:lpstr>
      <vt:lpstr>Energy.gov Feedback Next Steps</vt:lpstr>
      <vt:lpstr>Wrap Up</vt:lpstr>
    </vt:vector>
  </TitlesOfParts>
  <Company>NREL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EERE Web Coordinators Meeting: August 21, 2014</dc:title>
  <dc:subject>Presentation slides from the August 21, 2014 Web Coordinator Meeting. Topics include an update on EERE's open data efforts, a summary of the Vehicles Technology Office and its topical reorganization, and standards tips on maintenance meetings and report templates.</dc:subject>
  <dc:creator>Michelle Resnick</dc:creator>
  <dc:description>Communication Standards Tip</dc:description>
  <cp:lastModifiedBy>Elizabeth Spencer</cp:lastModifiedBy>
  <cp:revision>117</cp:revision>
  <dcterms:created xsi:type="dcterms:W3CDTF">2013-06-13T16:02:52Z</dcterms:created>
  <dcterms:modified xsi:type="dcterms:W3CDTF">2014-08-27T20:17:16Z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WC Slide Deck Shell 11-21</vt:lpwstr>
  </property>
  <property fmtid="{D5CDD505-2E9C-101B-9397-08002B2CF9AE}" pid="3" name="SlideDescription">
    <vt:lpwstr>Communication Standards Tip</vt:lpwstr>
  </property>
</Properties>
</file>