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325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26" r:id="rId14"/>
    <p:sldId id="330" r:id="rId15"/>
    <p:sldId id="331" r:id="rId16"/>
    <p:sldId id="328" r:id="rId17"/>
    <p:sldId id="333" r:id="rId18"/>
    <p:sldId id="332" r:id="rId19"/>
    <p:sldId id="32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84" autoAdjust="0"/>
  </p:normalViewPr>
  <p:slideViewPr>
    <p:cSldViewPr>
      <p:cViewPr>
        <p:scale>
          <a:sx n="71" d="100"/>
          <a:sy n="71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4B69-54D4-42CB-A8A3-6289738EAD6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81746-86AC-45B9-8555-A504E194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just saw (in theory)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1564-527C-4836-9F92-4D5D3803A2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4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NREL is currently funded to investigate this; to start to work with other repositories to help them make their data available</a:t>
            </a:r>
          </a:p>
          <a:p>
            <a:r>
              <a:rPr lang="en-US" dirty="0" smtClean="0"/>
              <a:t>- lots of options, with different funding considerations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NREL is currently funded to investigate this; to start to work with other repositories to help them make their data available</a:t>
            </a:r>
          </a:p>
          <a:p>
            <a:r>
              <a:rPr lang="en-US" dirty="0" smtClean="0"/>
              <a:t>- lots of options, with different funding considerations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1"/>
            <a:ext cx="82296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4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46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4" y="870857"/>
            <a:ext cx="9144002" cy="80752"/>
            <a:chOff x="-4" y="870857"/>
            <a:chExt cx="9144002" cy="80752"/>
          </a:xfrm>
        </p:grpSpPr>
        <p:sp>
          <p:nvSpPr>
            <p:cNvPr id="24" name="Rectangle 23"/>
            <p:cNvSpPr/>
            <p:nvPr userDrawn="1"/>
          </p:nvSpPr>
          <p:spPr bwMode="auto">
            <a:xfrm flipH="1" flipV="1">
              <a:off x="-4" y="870857"/>
              <a:ext cx="6125885" cy="724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 flipH="1" flipV="1">
              <a:off x="5974366" y="870858"/>
              <a:ext cx="3169632" cy="807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7" name="Picture 13" descr="08616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67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450"/>
            <a:ext cx="8229600" cy="492571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450"/>
            <a:ext cx="8229600" cy="492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3" y="656983"/>
            <a:ext cx="9144003" cy="55568"/>
            <a:chOff x="-3" y="656983"/>
            <a:chExt cx="9144003" cy="55568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3" y="656983"/>
              <a:ext cx="5838703" cy="555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4C4C4C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4C4C4C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5" name="Picture 14" descr="US-Department of Energy-hor-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686" y="6528121"/>
            <a:ext cx="1604752" cy="2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re.energy.gov/communicationstandards/video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kfn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enei.org/datasets/datas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openei.org/wiki/Main_P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n.weers@nrel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openei.org/wiki/Main_Page" TargetMode="External"/><Relationship Id="rId4" Type="http://schemas.openxmlformats.org/officeDocument/2006/relationships/hyperlink" Target="mailto:Debbie.brodt.giles@nrel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EERE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EERE Web Coordinators Meeting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76252" y="5334000"/>
            <a:ext cx="4180863" cy="734900"/>
          </a:xfrm>
        </p:spPr>
        <p:txBody>
          <a:bodyPr/>
          <a:lstStyle/>
          <a:p>
            <a:r>
              <a:rPr lang="en-US" dirty="0" smtClean="0"/>
              <a:t>Conference line:  </a:t>
            </a:r>
            <a:r>
              <a:rPr lang="en-US" dirty="0"/>
              <a:t>(415) 655-0059</a:t>
            </a:r>
            <a:br>
              <a:rPr lang="en-US" dirty="0"/>
            </a:br>
            <a:r>
              <a:rPr lang="en-US" dirty="0" smtClean="0"/>
              <a:t>Passcode: </a:t>
            </a:r>
            <a:r>
              <a:rPr lang="en-US" dirty="0"/>
              <a:t>351-989-627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9550" y="5672913"/>
            <a:ext cx="1390650" cy="288687"/>
          </a:xfrm>
        </p:spPr>
        <p:txBody>
          <a:bodyPr/>
          <a:lstStyle/>
          <a:p>
            <a:r>
              <a:rPr lang="en-US" b="1" smtClean="0"/>
              <a:t>10/16/2014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49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25"/>
          <p:cNvSpPr/>
          <p:nvPr/>
        </p:nvSpPr>
        <p:spPr>
          <a:xfrm rot="10800000">
            <a:off x="7186391" y="2023286"/>
            <a:ext cx="1219200" cy="1924987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3676708" y="2035008"/>
            <a:ext cx="1266801" cy="2994190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2074865" y="1981198"/>
            <a:ext cx="1219200" cy="3048000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10800000">
            <a:off x="457199" y="2035008"/>
            <a:ext cx="1219201" cy="2994188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68116" y="894028"/>
            <a:ext cx="1367853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data.gov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(.</a:t>
            </a:r>
            <a:r>
              <a:rPr lang="en-US" dirty="0" err="1" smtClean="0">
                <a:solidFill>
                  <a:srgbClr val="002060"/>
                </a:solidFill>
              </a:rPr>
              <a:t>gov</a:t>
            </a:r>
            <a:r>
              <a:rPr lang="en-US" dirty="0" smtClean="0">
                <a:solidFill>
                  <a:srgbClr val="002060"/>
                </a:solidFill>
              </a:rPr>
              <a:t> data)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24800" y="876107"/>
            <a:ext cx="90315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REEGLE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53200" y="882302"/>
            <a:ext cx="1242937" cy="609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Other agency.gov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4603" y="914400"/>
            <a:ext cx="1206997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R&amp;D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Platforms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39929" y="5029198"/>
            <a:ext cx="1489072" cy="1419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Discoverable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</a:rPr>
              <a:t>gov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Nat’l Lab Repositories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(NREL, SNL, LBNL, ORNL, etc.)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7942" y="5029199"/>
            <a:ext cx="1577715" cy="14197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Discoverable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</a:rPr>
              <a:t>gov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Program Repositories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(BPDB, AFDC, FEG, HSDB, </a:t>
            </a:r>
            <a:r>
              <a:rPr lang="en-US" sz="1400" dirty="0" err="1" smtClean="0">
                <a:solidFill>
                  <a:srgbClr val="002060"/>
                </a:solidFill>
              </a:rPr>
              <a:t>Regs</a:t>
            </a:r>
            <a:r>
              <a:rPr lang="en-US" sz="1400" dirty="0" smtClean="0">
                <a:solidFill>
                  <a:srgbClr val="002060"/>
                </a:solidFill>
              </a:rPr>
              <a:t>, etc.)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04502" y="5029197"/>
            <a:ext cx="1563614" cy="1419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Discoverable</a:t>
            </a:r>
          </a:p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.net</a:t>
            </a:r>
            <a:r>
              <a:rPr lang="en-US" sz="1400" dirty="0" smtClean="0">
                <a:solidFill>
                  <a:srgbClr val="002060"/>
                </a:solidFill>
              </a:rPr>
              <a:t>, .org, .</a:t>
            </a:r>
            <a:r>
              <a:rPr lang="en-US" sz="1400" dirty="0" err="1" smtClean="0">
                <a:solidFill>
                  <a:srgbClr val="002060"/>
                </a:solidFill>
              </a:rPr>
              <a:t>edu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EERE Repositories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(KDF, </a:t>
            </a:r>
            <a:r>
              <a:rPr lang="en-US" sz="1400" dirty="0" err="1" smtClean="0">
                <a:solidFill>
                  <a:srgbClr val="002060"/>
                </a:solidFill>
              </a:rPr>
              <a:t>OpenEI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smtClean="0">
                <a:solidFill>
                  <a:srgbClr val="002060"/>
                </a:solidFill>
              </a:rPr>
              <a:t>IACDB, CHPDB, NGDS, DSIRE, etc.)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100" y="2974904"/>
            <a:ext cx="7309099" cy="36933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</a:schemeClr>
              </a:gs>
              <a:gs pos="35000">
                <a:schemeClr val="tx2">
                  <a:lumMod val="16000"/>
                  <a:lumOff val="84000"/>
                </a:schemeClr>
              </a:gs>
              <a:gs pos="100000">
                <a:schemeClr val="tx2">
                  <a:lumMod val="12000"/>
                  <a:lumOff val="88000"/>
                </a:schemeClr>
              </a:gs>
            </a:gsLst>
            <a:lin ang="16200000" scaled="1"/>
          </a:gra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ata.json files, CKAN, Linked Open Data, APIs, etc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5842" y="900225"/>
            <a:ext cx="90315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OSTI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752600"/>
            <a:ext cx="8763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934200" y="3609559"/>
            <a:ext cx="1981200" cy="2839388"/>
            <a:chOff x="1295401" y="1961212"/>
            <a:chExt cx="1981200" cy="2839388"/>
          </a:xfrm>
        </p:grpSpPr>
        <p:sp>
          <p:nvSpPr>
            <p:cNvPr id="53" name="Rectangle 52"/>
            <p:cNvSpPr/>
            <p:nvPr/>
          </p:nvSpPr>
          <p:spPr>
            <a:xfrm>
              <a:off x="1295401" y="3222309"/>
              <a:ext cx="1981200" cy="15782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</a:rPr>
                <a:t>OpenEI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Repository</a:t>
              </a:r>
            </a:p>
            <a:p>
              <a:pPr algn="ctr"/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smtClean="0">
                  <a:solidFill>
                    <a:srgbClr val="002060"/>
                  </a:solidFill>
                </a:rPr>
                <a:t>public/open data &amp; EERE data not in other  repository</a:t>
              </a:r>
            </a:p>
            <a:p>
              <a:pPr algn="ctr"/>
              <a:r>
                <a:rPr lang="en-US" sz="1400" dirty="0" smtClean="0">
                  <a:solidFill>
                    <a:srgbClr val="002060"/>
                  </a:solidFill>
                </a:rPr>
                <a:t>(program funded)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295401" y="2570813"/>
              <a:ext cx="0" cy="6514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276601" y="2570813"/>
              <a:ext cx="0" cy="6514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295401" y="1961212"/>
              <a:ext cx="1981200" cy="12543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</a:rPr>
                <a:t>OpenEI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EERE Data Catalog </a:t>
              </a:r>
              <a:r>
                <a:rPr lang="en-US" sz="1600" dirty="0" smtClean="0">
                  <a:solidFill>
                    <a:srgbClr val="002060"/>
                  </a:solidFill>
                </a:rPr>
                <a:t>(with .</a:t>
              </a:r>
              <a:r>
                <a:rPr lang="en-US" sz="1600" dirty="0" err="1" smtClean="0">
                  <a:solidFill>
                    <a:srgbClr val="002060"/>
                  </a:solidFill>
                </a:rPr>
                <a:t>gov</a:t>
              </a:r>
              <a:r>
                <a:rPr lang="en-US" sz="1600" dirty="0" smtClean="0">
                  <a:solidFill>
                    <a:srgbClr val="002060"/>
                  </a:solidFill>
                </a:rPr>
                <a:t> partitioned section)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88349" y="914400"/>
            <a:ext cx="90315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Private Users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5656" y="903299"/>
            <a:ext cx="1367853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energy.gov/</a:t>
            </a:r>
            <a:r>
              <a:rPr lang="en-US" dirty="0" err="1" smtClean="0">
                <a:solidFill>
                  <a:srgbClr val="002060"/>
                </a:solidFill>
              </a:rPr>
              <a:t>data.json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200" y="2059076"/>
            <a:ext cx="1367853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DOE OCIO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0338" y="5029195"/>
            <a:ext cx="1577715" cy="1419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Other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EERE-Funded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Datasets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5867400" y="4343400"/>
            <a:ext cx="1066800" cy="685799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574893" y="5486148"/>
            <a:ext cx="533400" cy="4361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6200000">
            <a:off x="6847907" y="1923065"/>
            <a:ext cx="1628361" cy="1744624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6200000">
            <a:off x="4191001" y="1295398"/>
            <a:ext cx="990602" cy="1447800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4668" y="2209800"/>
            <a:ext cx="135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son</a:t>
            </a:r>
            <a:r>
              <a:rPr lang="en-US" dirty="0" smtClean="0">
                <a:solidFill>
                  <a:srgbClr val="002060"/>
                </a:solidFill>
              </a:rPr>
              <a:t> files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877616" y="1077300"/>
            <a:ext cx="381000" cy="2837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775485" y="3200400"/>
            <a:ext cx="6166099" cy="119641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8349" y="3498944"/>
            <a:ext cx="514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Automated Harvesting of  Standard Formats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Toolkit to Facilitate Data Publishing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4126" y="4544908"/>
            <a:ext cx="84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POCs Submit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EERE Data Catalog on </a:t>
            </a:r>
            <a:r>
              <a:rPr lang="en-US" dirty="0" err="1" smtClean="0"/>
              <a:t>OpenEI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3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25"/>
          <p:cNvSpPr/>
          <p:nvPr/>
        </p:nvSpPr>
        <p:spPr>
          <a:xfrm rot="10800000">
            <a:off x="7186391" y="2023286"/>
            <a:ext cx="1219200" cy="1924987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3676708" y="2035008"/>
            <a:ext cx="1266801" cy="2994190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2074865" y="1981198"/>
            <a:ext cx="1219200" cy="3048000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10800000">
            <a:off x="457199" y="2035008"/>
            <a:ext cx="1219201" cy="2994188"/>
          </a:xfrm>
          <a:prstGeom prst="downArrow">
            <a:avLst>
              <a:gd name="adj1" fmla="val 52935"/>
              <a:gd name="adj2" fmla="val 60731"/>
            </a:avLst>
          </a:prstGeom>
          <a:gradFill>
            <a:gsLst>
              <a:gs pos="0">
                <a:schemeClr val="accent4">
                  <a:tint val="50000"/>
                  <a:satMod val="300000"/>
                  <a:lumMod val="53000"/>
                  <a:lumOff val="47000"/>
                </a:schemeClr>
              </a:gs>
              <a:gs pos="5000">
                <a:schemeClr val="accent4">
                  <a:tint val="37000"/>
                  <a:satMod val="300000"/>
                  <a:lumMod val="25000"/>
                  <a:lumOff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68116" y="894028"/>
            <a:ext cx="1367853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data.gov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(.</a:t>
            </a:r>
            <a:r>
              <a:rPr lang="en-US" dirty="0" err="1" smtClean="0">
                <a:solidFill>
                  <a:srgbClr val="002060"/>
                </a:solidFill>
              </a:rPr>
              <a:t>gov</a:t>
            </a:r>
            <a:r>
              <a:rPr lang="en-US" dirty="0" smtClean="0">
                <a:solidFill>
                  <a:srgbClr val="002060"/>
                </a:solidFill>
              </a:rPr>
              <a:t> data)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24800" y="876107"/>
            <a:ext cx="903158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REEGLE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53200" y="882302"/>
            <a:ext cx="1242937" cy="609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Other agency.gov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4603" y="914400"/>
            <a:ext cx="1206997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R&amp;D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Platforms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39929" y="5029198"/>
            <a:ext cx="1489072" cy="1419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Discoverable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</a:rPr>
              <a:t>gov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Nat’l Lab Repositories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(NREL, SNL, LBNL, ORNL, etc.)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7942" y="5029199"/>
            <a:ext cx="1577715" cy="14197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Discoverable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</a:rPr>
              <a:t>gov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Program Repositories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(BPDB, AFDC, FEG, HSDB, </a:t>
            </a:r>
            <a:r>
              <a:rPr lang="en-US" sz="1400" dirty="0" err="1" smtClean="0">
                <a:solidFill>
                  <a:srgbClr val="002060"/>
                </a:solidFill>
              </a:rPr>
              <a:t>Regs</a:t>
            </a:r>
            <a:r>
              <a:rPr lang="en-US" sz="1400" dirty="0" smtClean="0">
                <a:solidFill>
                  <a:srgbClr val="002060"/>
                </a:solidFill>
              </a:rPr>
              <a:t>, etc.)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04502" y="5029197"/>
            <a:ext cx="1563614" cy="1419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Discoverable</a:t>
            </a:r>
          </a:p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.net</a:t>
            </a:r>
            <a:r>
              <a:rPr lang="en-US" sz="1400" dirty="0" smtClean="0">
                <a:solidFill>
                  <a:srgbClr val="002060"/>
                </a:solidFill>
              </a:rPr>
              <a:t>, .org, .</a:t>
            </a:r>
            <a:r>
              <a:rPr lang="en-US" sz="1400" dirty="0" err="1" smtClean="0">
                <a:solidFill>
                  <a:srgbClr val="002060"/>
                </a:solidFill>
              </a:rPr>
              <a:t>edu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EERE Repositories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(KDF, </a:t>
            </a:r>
            <a:r>
              <a:rPr lang="en-US" sz="1400" dirty="0" err="1" smtClean="0">
                <a:solidFill>
                  <a:srgbClr val="002060"/>
                </a:solidFill>
              </a:rPr>
              <a:t>OpenEI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smtClean="0">
                <a:solidFill>
                  <a:srgbClr val="002060"/>
                </a:solidFill>
              </a:rPr>
              <a:t>IACDB, CHPDB, NGDS, DSIRE, etc.)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100" y="2974904"/>
            <a:ext cx="7309099" cy="36933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</a:schemeClr>
              </a:gs>
              <a:gs pos="35000">
                <a:schemeClr val="tx2">
                  <a:lumMod val="16000"/>
                  <a:lumOff val="84000"/>
                </a:schemeClr>
              </a:gs>
              <a:gs pos="100000">
                <a:schemeClr val="tx2">
                  <a:lumMod val="12000"/>
                  <a:lumOff val="88000"/>
                </a:schemeClr>
              </a:gs>
            </a:gsLst>
            <a:lin ang="16200000" scaled="1"/>
          </a:gra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ata.json files, CKAN, Linked Open Data, APIs, etc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5842" y="900225"/>
            <a:ext cx="903158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OSTI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752600"/>
            <a:ext cx="8763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934200" y="3609559"/>
            <a:ext cx="1981200" cy="2839388"/>
            <a:chOff x="1295401" y="1961212"/>
            <a:chExt cx="1981200" cy="2839388"/>
          </a:xfrm>
        </p:grpSpPr>
        <p:sp>
          <p:nvSpPr>
            <p:cNvPr id="53" name="Rectangle 52"/>
            <p:cNvSpPr/>
            <p:nvPr/>
          </p:nvSpPr>
          <p:spPr>
            <a:xfrm>
              <a:off x="1295401" y="3222309"/>
              <a:ext cx="1981200" cy="15782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</a:rPr>
                <a:t>OpenEI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Repository</a:t>
              </a:r>
            </a:p>
            <a:p>
              <a:pPr algn="ctr"/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smtClean="0">
                  <a:solidFill>
                    <a:srgbClr val="002060"/>
                  </a:solidFill>
                </a:rPr>
                <a:t>public/open data &amp; EERE data not in other  repository</a:t>
              </a:r>
            </a:p>
            <a:p>
              <a:pPr algn="ctr"/>
              <a:r>
                <a:rPr lang="en-US" sz="1400" dirty="0" smtClean="0">
                  <a:solidFill>
                    <a:srgbClr val="002060"/>
                  </a:solidFill>
                </a:rPr>
                <a:t>(program funded)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295401" y="2570813"/>
              <a:ext cx="0" cy="6514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276601" y="2570813"/>
              <a:ext cx="0" cy="6514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295401" y="1961212"/>
              <a:ext cx="1981200" cy="12543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</a:rPr>
                <a:t>OpenEI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EERE Data Catalog </a:t>
              </a:r>
              <a:r>
                <a:rPr lang="en-US" sz="1600" dirty="0" smtClean="0">
                  <a:solidFill>
                    <a:srgbClr val="002060"/>
                  </a:solidFill>
                </a:rPr>
                <a:t>(with .</a:t>
              </a:r>
              <a:r>
                <a:rPr lang="en-US" sz="1600" dirty="0" err="1" smtClean="0">
                  <a:solidFill>
                    <a:srgbClr val="002060"/>
                  </a:solidFill>
                </a:rPr>
                <a:t>gov</a:t>
              </a:r>
              <a:r>
                <a:rPr lang="en-US" sz="1600" dirty="0" smtClean="0">
                  <a:solidFill>
                    <a:srgbClr val="002060"/>
                  </a:solidFill>
                </a:rPr>
                <a:t> partitioned section)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88349" y="914400"/>
            <a:ext cx="903158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Private Users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5656" y="903299"/>
            <a:ext cx="1367853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energy.gov/</a:t>
            </a:r>
            <a:r>
              <a:rPr lang="en-US" dirty="0" err="1" smtClean="0">
                <a:solidFill>
                  <a:srgbClr val="002060"/>
                </a:solidFill>
              </a:rPr>
              <a:t>data.json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200" y="2059076"/>
            <a:ext cx="1367853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DOE OCIO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0338" y="5029195"/>
            <a:ext cx="1577715" cy="1419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Other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EERE-Funded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Datasets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5867400" y="4343400"/>
            <a:ext cx="1066800" cy="685799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574893" y="5486148"/>
            <a:ext cx="533400" cy="4361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6200000">
            <a:off x="6847907" y="1923065"/>
            <a:ext cx="1628361" cy="1744624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6200000">
            <a:off x="4191001" y="1295398"/>
            <a:ext cx="990602" cy="1447800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4668" y="2209800"/>
            <a:ext cx="135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son</a:t>
            </a:r>
            <a:r>
              <a:rPr lang="en-US" dirty="0" smtClean="0">
                <a:solidFill>
                  <a:srgbClr val="002060"/>
                </a:solidFill>
              </a:rPr>
              <a:t> files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877616" y="1077300"/>
            <a:ext cx="381000" cy="2837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775485" y="3200400"/>
            <a:ext cx="6166099" cy="119641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8349" y="3498944"/>
            <a:ext cx="514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Automated Harvesting of  Standard Formats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Toolkit to Facilitate Data Publishing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4126" y="4544908"/>
            <a:ext cx="84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POCs Submit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EERE Data Catalog on </a:t>
            </a:r>
            <a:r>
              <a:rPr lang="en-US" dirty="0" err="1" smtClean="0"/>
              <a:t>OpenEI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22960"/>
            <a:ext cx="9144000" cy="4191000"/>
          </a:xfrm>
          <a:prstGeom prst="rect">
            <a:avLst/>
          </a:prstGeom>
          <a:solidFill>
            <a:schemeClr val="bg1">
              <a:alpha val="81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4122003"/>
            <a:ext cx="8534400" cy="83099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Lots of great data platforms already in place.</a:t>
            </a:r>
          </a:p>
          <a:p>
            <a:r>
              <a:rPr lang="en-US" sz="2400" dirty="0" smtClean="0"/>
              <a:t>We will work with them to open up their data</a:t>
            </a:r>
            <a:r>
              <a:rPr lang="en-US" sz="2400" dirty="0"/>
              <a:t> </a:t>
            </a:r>
            <a:r>
              <a:rPr lang="en-US" sz="2400" dirty="0" smtClean="0"/>
              <a:t>to share with others.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17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What about duplication of content?</a:t>
            </a:r>
          </a:p>
          <a:p>
            <a:r>
              <a:rPr lang="en-US" sz="2400" dirty="0" smtClean="0"/>
              <a:t>More locations means it’s easier to find</a:t>
            </a:r>
          </a:p>
          <a:p>
            <a:r>
              <a:rPr lang="en-US" sz="2400" dirty="0" smtClean="0"/>
              <a:t>Duplication happens</a:t>
            </a:r>
          </a:p>
          <a:p>
            <a:pPr lvl="1"/>
            <a:r>
              <a:rPr lang="en-US" sz="2000" dirty="0" smtClean="0"/>
              <a:t>Better to do it right and on purpose</a:t>
            </a:r>
          </a:p>
          <a:p>
            <a:r>
              <a:rPr lang="en-US" sz="2400" dirty="0" smtClean="0"/>
              <a:t>Consistent answers to the same questions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ear real-time updates to federated content</a:t>
            </a:r>
          </a:p>
          <a:p>
            <a:r>
              <a:rPr lang="en-US" sz="2400" dirty="0" smtClean="0"/>
              <a:t>Increased </a:t>
            </a:r>
            <a:r>
              <a:rPr lang="en-US" sz="2600" dirty="0" smtClean="0"/>
              <a:t>SEO and authority.</a:t>
            </a:r>
            <a:endParaRPr lang="en-US" sz="3800" dirty="0"/>
          </a:p>
          <a:p>
            <a:endParaRPr lang="en-US" sz="36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851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Introduction – Carolyn Hinkley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err="1"/>
              <a:t>OpenEI</a:t>
            </a:r>
            <a:r>
              <a:rPr lang="en-US" sz="2400" dirty="0"/>
              <a:t> Demo – Jon Weers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Communications </a:t>
            </a:r>
            <a:r>
              <a:rPr lang="en-US" sz="2400" b="1" dirty="0"/>
              <a:t>Standards Update – Elizabeth Spencer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News Feeds on Topic Landing Pages – Paige Terlip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Migration Update – Billie Bates</a:t>
            </a:r>
          </a:p>
        </p:txBody>
      </p:sp>
    </p:spTree>
    <p:extLst>
      <p:ext uri="{BB962C8B-B14F-4D97-AF65-F5344CB8AC3E}">
        <p14:creationId xmlns:p14="http://schemas.microsoft.com/office/powerpoint/2010/main" val="3340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Maintenance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412" y="990599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We’ve updated the Video standards on Communication Standards:</a:t>
            </a:r>
          </a:p>
          <a:p>
            <a:pPr fontAlgn="ctr"/>
            <a:endParaRPr lang="en-US" sz="2400" dirty="0">
              <a:latin typeface="+mj-lt"/>
            </a:endParaRPr>
          </a:p>
          <a:p>
            <a:pPr algn="ctr" fontAlgn="ctr"/>
            <a:r>
              <a:rPr lang="en-US" sz="2400" dirty="0" smtClean="0">
                <a:latin typeface="+mj-lt"/>
                <a:hlinkClick r:id="rId3"/>
              </a:rPr>
              <a:t>eere.energy.gov/</a:t>
            </a:r>
            <a:r>
              <a:rPr lang="en-US" sz="2400" dirty="0" err="1" smtClean="0">
                <a:latin typeface="+mj-lt"/>
                <a:hlinkClick r:id="rId3"/>
              </a:rPr>
              <a:t>communicationstandards</a:t>
            </a:r>
            <a:r>
              <a:rPr lang="en-US" sz="2400" dirty="0" smtClean="0">
                <a:latin typeface="+mj-lt"/>
                <a:hlinkClick r:id="rId3"/>
              </a:rPr>
              <a:t>/videos.html</a:t>
            </a:r>
            <a:endParaRPr lang="en-US" sz="2400" dirty="0" smtClean="0">
              <a:latin typeface="+mj-lt"/>
            </a:endParaRPr>
          </a:p>
          <a:p>
            <a:pPr fontAlgn="ctr"/>
            <a:endParaRPr lang="en-US" sz="2400" dirty="0">
              <a:latin typeface="+mj-lt"/>
            </a:endParaRPr>
          </a:p>
          <a:p>
            <a:pPr fontAlgn="ctr"/>
            <a:r>
              <a:rPr lang="en-US" sz="2400" dirty="0" smtClean="0">
                <a:latin typeface="+mj-lt"/>
              </a:rPr>
              <a:t>The biggest change is the section on public and unlisted videos. Public videos:</a:t>
            </a:r>
          </a:p>
          <a:p>
            <a:pPr fontAlgn="ctr"/>
            <a:endParaRPr lang="en-US" sz="2400" dirty="0">
              <a:latin typeface="+mj-lt"/>
            </a:endParaRP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Publicly appear on the DOE YouTube channel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May be added to the EERE video gallery or the video rotator on the EERE home page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Are usually more widely promoted.</a:t>
            </a:r>
          </a:p>
          <a:p>
            <a:pPr marL="342900" indent="-342900" fontAlgn="ctr"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  <a:p>
            <a:pPr fontAlgn="ctr"/>
            <a:r>
              <a:rPr lang="en-US" sz="2400" dirty="0" smtClean="0">
                <a:latin typeface="+mj-lt"/>
              </a:rPr>
              <a:t>However…</a:t>
            </a:r>
          </a:p>
        </p:txBody>
      </p:sp>
    </p:spTree>
    <p:extLst>
      <p:ext uri="{BB962C8B-B14F-4D97-AF65-F5344CB8AC3E}">
        <p14:creationId xmlns:p14="http://schemas.microsoft.com/office/powerpoint/2010/main" val="4277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Maintenance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Public videos should also be short and designed for the general public. They must also be approved by EERE Communications.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 smtClean="0"/>
              <a:t>Ultimately, the media team will </a:t>
            </a:r>
            <a:r>
              <a:rPr lang="en-US" sz="2400" dirty="0"/>
              <a:t>require that you submit scripts and/or rough cuts for review, and will usually require changes to your video content or branding in order for it to be approved. </a:t>
            </a:r>
            <a:endParaRPr lang="en-US" sz="2400" dirty="0" smtClean="0"/>
          </a:p>
          <a:p>
            <a:pPr fontAlgn="ctr"/>
            <a:endParaRPr lang="en-US" sz="2400" dirty="0" smtClean="0">
              <a:latin typeface="+mj-lt"/>
            </a:endParaRPr>
          </a:p>
          <a:p>
            <a:pPr fontAlgn="ctr"/>
            <a:r>
              <a:rPr lang="en-US" sz="2400" dirty="0" smtClean="0">
                <a:latin typeface="+mj-lt"/>
              </a:rPr>
              <a:t>All other videos are “unlisted.” These are not publicly visible on the DOE YouTube channel, but can be embedded on program Web pages.</a:t>
            </a:r>
            <a:endParaRPr lang="en-US" sz="2400" dirty="0">
              <a:latin typeface="+mj-lt"/>
            </a:endParaRPr>
          </a:p>
          <a:p>
            <a:pPr fontAlgn="ctr"/>
            <a:endParaRPr lang="en-US" sz="2400" dirty="0">
              <a:latin typeface="+mj-lt"/>
            </a:endParaRPr>
          </a:p>
          <a:p>
            <a:pPr fontAlgn="ctr"/>
            <a:r>
              <a:rPr lang="en-US" sz="2400" dirty="0" smtClean="0">
                <a:latin typeface="+mj-lt"/>
              </a:rPr>
              <a:t>Additionally, we made a few technical changes to the video page: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We are now adding text version links to videos on YouTube.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Captions should be in .SRT format.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We now explain how to post a video in Energy.gov.</a:t>
            </a:r>
          </a:p>
        </p:txBody>
      </p:sp>
    </p:spTree>
    <p:extLst>
      <p:ext uri="{BB962C8B-B14F-4D97-AF65-F5344CB8AC3E}">
        <p14:creationId xmlns:p14="http://schemas.microsoft.com/office/powerpoint/2010/main" val="33009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851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Introduction – Carolyn Hinkley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err="1"/>
              <a:t>OpenEI</a:t>
            </a:r>
            <a:r>
              <a:rPr lang="en-US" sz="2400" dirty="0"/>
              <a:t> Demo – Jon Weers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</a:t>
            </a:r>
            <a:r>
              <a:rPr lang="en-US" sz="2400" dirty="0"/>
              <a:t>Standards Update – Elizabeth Spencer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/>
              <a:t>News Feeds on Topic Landing Pages – Paige Terlip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Migration Update – Billie Bates</a:t>
            </a:r>
          </a:p>
        </p:txBody>
      </p:sp>
    </p:spTree>
    <p:extLst>
      <p:ext uri="{BB962C8B-B14F-4D97-AF65-F5344CB8AC3E}">
        <p14:creationId xmlns:p14="http://schemas.microsoft.com/office/powerpoint/2010/main" val="24435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 News Feeds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Landing page news feeds are not populating the same content as news feeds on the program pages due to how energy.gov handles website permissions.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 smtClean="0"/>
              <a:t>Tagging program-level news to appear on these pages would populate these stories in the top-level news feed that is carefully curated by the media team. 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b="1" dirty="0"/>
              <a:t>The solution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Remove news blocks from all EERE landing pages for </a:t>
            </a:r>
            <a:r>
              <a:rPr lang="en-US" sz="2400" dirty="0" smtClean="0"/>
              <a:t>now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Aligns </a:t>
            </a:r>
            <a:r>
              <a:rPr lang="en-US" sz="2400" dirty="0"/>
              <a:t>with recent Crazy Egg testing that showed users only clicked on news 3% of the </a:t>
            </a:r>
            <a:r>
              <a:rPr lang="en-US" sz="2400" dirty="0" smtClean="0"/>
              <a:t>time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Explore with DOE PA a way to add program news to landing pages without interspersing them with top-level news.</a:t>
            </a:r>
          </a:p>
        </p:txBody>
      </p:sp>
    </p:spTree>
    <p:extLst>
      <p:ext uri="{BB962C8B-B14F-4D97-AF65-F5344CB8AC3E}">
        <p14:creationId xmlns:p14="http://schemas.microsoft.com/office/powerpoint/2010/main" val="348182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851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Introduction – Carolyn Hinkley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err="1"/>
              <a:t>OpenEI</a:t>
            </a:r>
            <a:r>
              <a:rPr lang="en-US" sz="2400" dirty="0"/>
              <a:t> Demo – Jon Weers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</a:t>
            </a:r>
            <a:r>
              <a:rPr lang="en-US" sz="2400" dirty="0"/>
              <a:t>Standards Update – Elizabeth Spencer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News Feeds on Topic Landing Pages – Paige Terlip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/>
              <a:t>Migration Update – Billie Bates</a:t>
            </a:r>
          </a:p>
        </p:txBody>
      </p:sp>
    </p:spTree>
    <p:extLst>
      <p:ext uri="{BB962C8B-B14F-4D97-AF65-F5344CB8AC3E}">
        <p14:creationId xmlns:p14="http://schemas.microsoft.com/office/powerpoint/2010/main" val="13184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304800" y="38740"/>
            <a:ext cx="8229600" cy="64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3C474F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/>
              <a:t>Migration Status Update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457200" y="1190685"/>
            <a:ext cx="7315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4C4C4C"/>
                </a:solidFill>
              </a:rPr>
              <a:t>Currently in the queue:</a:t>
            </a:r>
            <a:endParaRPr lang="en-US" sz="2400" b="1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SSL (rest of 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Postdoctoral Research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4C4C4C"/>
              </a:solidFill>
            </a:endParaRPr>
          </a:p>
          <a:p>
            <a:r>
              <a:rPr lang="en-US" sz="2400" dirty="0" smtClean="0">
                <a:solidFill>
                  <a:srgbClr val="4C4C4C"/>
                </a:solidFill>
              </a:rPr>
              <a:t>Queuing up next:</a:t>
            </a:r>
            <a:endParaRPr lang="en-US" sz="2400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Solar Energy Resource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Analysis</a:t>
            </a:r>
            <a:endParaRPr lang="en-US" sz="2400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4C4C4C"/>
              </a:solidFill>
            </a:endParaRPr>
          </a:p>
          <a:p>
            <a:r>
              <a:rPr lang="en-US" sz="2400" dirty="0" smtClean="0">
                <a:solidFill>
                  <a:srgbClr val="4C4C4C"/>
                </a:solidFill>
              </a:rPr>
              <a:t>Also coming up:</a:t>
            </a:r>
          </a:p>
          <a:p>
            <a:r>
              <a:rPr lang="en-US" sz="2400" dirty="0" smtClean="0">
                <a:solidFill>
                  <a:srgbClr val="4C4C4C"/>
                </a:solidFill>
              </a:rPr>
              <a:t>Reskinning EERE databases and applications.</a:t>
            </a:r>
            <a:endParaRPr lang="en-US" sz="2400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9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/>
              <a:t>Introduction – Carolyn Hinkley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err="1"/>
              <a:t>OpenEI</a:t>
            </a:r>
            <a:r>
              <a:rPr lang="en-US" sz="2400" dirty="0"/>
              <a:t> Demo – Jon Weers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Communications Standards Update – Elizabeth Spencer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News Feeds on Topic Landing Pages – Paige Terlip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Migration Update – Billie Bates</a:t>
            </a:r>
          </a:p>
        </p:txBody>
      </p:sp>
    </p:spTree>
    <p:extLst>
      <p:ext uri="{BB962C8B-B14F-4D97-AF65-F5344CB8AC3E}">
        <p14:creationId xmlns:p14="http://schemas.microsoft.com/office/powerpoint/2010/main" val="36219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Next meeting: November 20, 1:30 – 3:00 p.m.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851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Introduction – Carolyn Hinkley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OpenEI</a:t>
            </a:r>
            <a:r>
              <a:rPr lang="en-US" sz="2400" b="1" dirty="0" smtClean="0"/>
              <a:t> </a:t>
            </a:r>
            <a:r>
              <a:rPr lang="en-US" sz="2400" b="1" dirty="0"/>
              <a:t>Demo – Jon Weers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</a:t>
            </a:r>
            <a:r>
              <a:rPr lang="en-US" sz="2400" dirty="0"/>
              <a:t>Standards Update – Elizabeth Spencer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News Feeds on Topic Landing Pages – Paige Terlip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Migration Update – Billie Bates</a:t>
            </a:r>
          </a:p>
        </p:txBody>
      </p:sp>
    </p:spTree>
    <p:extLst>
      <p:ext uri="{BB962C8B-B14F-4D97-AF65-F5344CB8AC3E}">
        <p14:creationId xmlns:p14="http://schemas.microsoft.com/office/powerpoint/2010/main" val="20805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5867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OpenEI</a:t>
            </a:r>
            <a:r>
              <a:rPr lang="en-US" sz="2400" dirty="0"/>
              <a:t> is a free and open knowledge sharing platform created to facilitate access to energy-related data, models, tools, and </a:t>
            </a:r>
            <a:r>
              <a:rPr lang="en-US" sz="2400" dirty="0" smtClean="0"/>
              <a:t>information.</a:t>
            </a:r>
          </a:p>
          <a:p>
            <a:r>
              <a:rPr lang="en-US" sz="2400" dirty="0" smtClean="0"/>
              <a:t>Multiple platforms</a:t>
            </a:r>
          </a:p>
          <a:p>
            <a:pPr lvl="1"/>
            <a:r>
              <a:rPr lang="en-US" sz="2200" dirty="0" smtClean="0"/>
              <a:t>Semantic </a:t>
            </a:r>
            <a:r>
              <a:rPr lang="en-US" sz="2200" dirty="0" err="1" smtClean="0"/>
              <a:t>mediawiki</a:t>
            </a:r>
            <a:endParaRPr lang="en-US" sz="2200" dirty="0" smtClean="0"/>
          </a:p>
          <a:p>
            <a:pPr lvl="1"/>
            <a:r>
              <a:rPr lang="en-US" sz="2200" dirty="0" smtClean="0"/>
              <a:t>Datasets</a:t>
            </a:r>
          </a:p>
          <a:p>
            <a:pPr lvl="1"/>
            <a:r>
              <a:rPr lang="en-US" sz="2200" dirty="0" smtClean="0"/>
              <a:t>Community</a:t>
            </a:r>
          </a:p>
          <a:p>
            <a:pPr lvl="1"/>
            <a:r>
              <a:rPr lang="en-US" sz="2200" dirty="0" smtClean="0"/>
              <a:t>Apps</a:t>
            </a:r>
            <a:endParaRPr lang="en-US" sz="2200" dirty="0"/>
          </a:p>
          <a:p>
            <a:r>
              <a:rPr lang="en-US" sz="2400" dirty="0" smtClean="0"/>
              <a:t>More than 78,000 wiki pages</a:t>
            </a:r>
          </a:p>
          <a:p>
            <a:r>
              <a:rPr lang="en-US" sz="2400" dirty="0" smtClean="0"/>
              <a:t>Over 840 Datasets</a:t>
            </a:r>
          </a:p>
          <a:p>
            <a:pPr lvl="1"/>
            <a:r>
              <a:rPr lang="en-US" sz="2000" dirty="0" smtClean="0"/>
              <a:t>In a variety of open formats</a:t>
            </a:r>
          </a:p>
          <a:p>
            <a:r>
              <a:rPr lang="en-US" sz="2400" dirty="0" smtClean="0"/>
              <a:t>At least 5,000 registered users.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OpenEI</a:t>
            </a:r>
            <a:r>
              <a:rPr lang="en-US" dirty="0" smtClean="0"/>
              <a:t>: Energy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38200"/>
            <a:ext cx="2281409" cy="1803400"/>
          </a:xfrm>
          <a:prstGeom prst="rect">
            <a:avLst/>
          </a:prstGeom>
        </p:spPr>
      </p:pic>
      <p:pic>
        <p:nvPicPr>
          <p:cNvPr id="5" name="Picture 4" descr="Energy Information, Data, and other Resources | OpenEI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2" t="11089" r="17372" b="819"/>
          <a:stretch/>
        </p:blipFill>
        <p:spPr>
          <a:xfrm>
            <a:off x="5257800" y="2819400"/>
            <a:ext cx="3752827" cy="31842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267" y="6126519"/>
            <a:ext cx="1759856" cy="3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9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International non-profit devoted to open data, </a:t>
            </a:r>
            <a:r>
              <a:rPr lang="en-US" sz="2200" dirty="0">
                <a:hlinkClick r:id="rId2"/>
              </a:rPr>
              <a:t>https://okfn.org</a:t>
            </a:r>
            <a:r>
              <a:rPr lang="en-US" sz="2200" dirty="0" smtClean="0">
                <a:hlinkClick r:id="rId2"/>
              </a:rPr>
              <a:t>/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Creators of </a:t>
            </a:r>
            <a:r>
              <a:rPr lang="en-US" sz="2200" dirty="0" smtClean="0"/>
              <a:t>CKAN</a:t>
            </a:r>
          </a:p>
          <a:p>
            <a:r>
              <a:rPr lang="en-US" sz="2200" dirty="0" smtClean="0"/>
              <a:t>Primary features of CKAN</a:t>
            </a:r>
          </a:p>
          <a:p>
            <a:pPr lvl="1"/>
            <a:r>
              <a:rPr lang="en-US" sz="2000" dirty="0" smtClean="0"/>
              <a:t>Multiple resources per dataset</a:t>
            </a:r>
          </a:p>
          <a:p>
            <a:pPr lvl="2"/>
            <a:r>
              <a:rPr lang="en-US" sz="1800" dirty="0" smtClean="0"/>
              <a:t>Can be files or links</a:t>
            </a:r>
          </a:p>
          <a:p>
            <a:pPr lvl="1"/>
            <a:r>
              <a:rPr lang="en-US" sz="2000" dirty="0" smtClean="0"/>
              <a:t>Advanced search</a:t>
            </a:r>
          </a:p>
          <a:p>
            <a:pPr lvl="2"/>
            <a:r>
              <a:rPr lang="en-US" sz="1800" dirty="0" smtClean="0"/>
              <a:t>Modern, dynamic facets</a:t>
            </a:r>
          </a:p>
          <a:p>
            <a:pPr lvl="2"/>
            <a:r>
              <a:rPr lang="en-US" sz="1800" dirty="0" smtClean="0"/>
              <a:t>Folksonomy, SOLR keyword searching</a:t>
            </a:r>
          </a:p>
          <a:p>
            <a:pPr lvl="1"/>
            <a:r>
              <a:rPr lang="en-US" sz="2000" dirty="0" smtClean="0"/>
              <a:t>Resource preview</a:t>
            </a:r>
          </a:p>
          <a:p>
            <a:pPr lvl="1"/>
            <a:r>
              <a:rPr lang="en-US" sz="2000" dirty="0" smtClean="0"/>
              <a:t>Built on international Web standards</a:t>
            </a:r>
          </a:p>
          <a:p>
            <a:pPr lvl="2"/>
            <a:r>
              <a:rPr lang="en-US" sz="1800" dirty="0" smtClean="0"/>
              <a:t>Familiarity resulting from known conventions</a:t>
            </a:r>
          </a:p>
          <a:p>
            <a:pPr lvl="1"/>
            <a:r>
              <a:rPr lang="en-US" sz="2000" dirty="0" smtClean="0"/>
              <a:t>Strong online community</a:t>
            </a:r>
          </a:p>
          <a:p>
            <a:pPr lvl="2"/>
            <a:r>
              <a:rPr lang="en-US" sz="1800" dirty="0" smtClean="0"/>
              <a:t>Data.gov, the US NGDS, data.gov.uk, dozens of other countries, including Australia, Brazil, etc.</a:t>
            </a:r>
          </a:p>
          <a:p>
            <a:pPr lvl="2"/>
            <a:r>
              <a:rPr lang="en-US" sz="1800" dirty="0" smtClean="0"/>
              <a:t>Extensible</a:t>
            </a:r>
          </a:p>
          <a:p>
            <a:pPr lvl="2"/>
            <a:r>
              <a:rPr lang="en-US" sz="1800" dirty="0" smtClean="0"/>
              <a:t>Federates easily with itself through a harvest extension</a:t>
            </a:r>
          </a:p>
          <a:p>
            <a:pPr lvl="2"/>
            <a:r>
              <a:rPr lang="en-US" sz="1800" dirty="0" smtClean="0"/>
              <a:t>Data.gov compatibility.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Open Knowledge Foundation (OKFN)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05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OpenEI</a:t>
            </a:r>
            <a:r>
              <a:rPr lang="en-US" dirty="0" smtClean="0"/>
              <a:t> Demonstration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765" y="9216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Live demonstration of CKAN instance: </a:t>
            </a:r>
            <a:r>
              <a:rPr lang="en-US" sz="2400" b="1" dirty="0" smtClean="0">
                <a:hlinkClick r:id="rId3"/>
              </a:rPr>
              <a:t>http</a:t>
            </a:r>
            <a:r>
              <a:rPr lang="en-US" sz="2400" b="1" dirty="0">
                <a:hlinkClick r:id="rId3"/>
              </a:rPr>
              <a:t>://en.openei.org/datasets/</a:t>
            </a:r>
            <a:r>
              <a:rPr lang="en-US" sz="2400" b="1" dirty="0" smtClean="0">
                <a:hlinkClick r:id="rId3"/>
              </a:rPr>
              <a:t>dataset</a:t>
            </a:r>
            <a:r>
              <a:rPr lang="en-US" sz="2400" b="1" dirty="0" smtClean="0"/>
              <a:t>   </a:t>
            </a:r>
            <a:endParaRPr lang="en-US" sz="2400" b="1" dirty="0"/>
          </a:p>
        </p:txBody>
      </p:sp>
      <p:pic>
        <p:nvPicPr>
          <p:cNvPr id="5" name="Picture 4" descr="Screen Shot 2014-10-15 at 2.55.35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11"/>
          <a:stretch/>
        </p:blipFill>
        <p:spPr>
          <a:xfrm>
            <a:off x="609600" y="1905000"/>
            <a:ext cx="7772400" cy="4400828"/>
          </a:xfrm>
          <a:prstGeom prst="rect">
            <a:avLst/>
          </a:prstGeom>
          <a:ln w="9525" cmpd="sng">
            <a:solidFill>
              <a:srgbClr val="6A737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6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Data search via side filters</a:t>
            </a:r>
          </a:p>
          <a:p>
            <a:r>
              <a:rPr lang="en-US" sz="4400" dirty="0" smtClean="0"/>
              <a:t>Map filter</a:t>
            </a:r>
          </a:p>
          <a:p>
            <a:r>
              <a:rPr lang="en-US" sz="4400" dirty="0" smtClean="0"/>
              <a:t>Metadata collection (edit) form</a:t>
            </a:r>
          </a:p>
          <a:p>
            <a:pPr lvl="1"/>
            <a:r>
              <a:rPr lang="en-US" sz="3600" dirty="0" smtClean="0"/>
              <a:t>License MUST be specified</a:t>
            </a:r>
          </a:p>
          <a:p>
            <a:pPr lvl="2"/>
            <a:r>
              <a:rPr lang="en-US" sz="3300" dirty="0" smtClean="0"/>
              <a:t>An </a:t>
            </a:r>
            <a:r>
              <a:rPr lang="en-US" sz="3300" dirty="0"/>
              <a:t>ambiguously licensed dataset is nearly useless</a:t>
            </a:r>
            <a:endParaRPr lang="en-US" sz="3300" dirty="0" smtClean="0"/>
          </a:p>
          <a:p>
            <a:pPr lvl="1"/>
            <a:r>
              <a:rPr lang="en-US" sz="3800" dirty="0" smtClean="0"/>
              <a:t>DOE I.D. number and “EERE funded” checkbox</a:t>
            </a:r>
          </a:p>
          <a:p>
            <a:r>
              <a:rPr lang="en-US" sz="4400" dirty="0" smtClean="0"/>
              <a:t>Multiple resources per dataset </a:t>
            </a:r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bility to link or upload</a:t>
            </a:r>
          </a:p>
          <a:p>
            <a:pPr lvl="1"/>
            <a:r>
              <a:rPr lang="en-US" sz="3600" dirty="0" smtClean="0"/>
              <a:t>Solves a number of logistical problems</a:t>
            </a:r>
          </a:p>
          <a:p>
            <a:pPr lvl="2"/>
            <a:r>
              <a:rPr lang="en-US" sz="3300" dirty="0"/>
              <a:t>L</a:t>
            </a:r>
            <a:r>
              <a:rPr lang="en-US" sz="3300" dirty="0" smtClean="0"/>
              <a:t>ink to copyrighted material and upload supporting data</a:t>
            </a:r>
          </a:p>
          <a:p>
            <a:pPr lvl="2"/>
            <a:r>
              <a:rPr lang="en-US" sz="3300" dirty="0"/>
              <a:t>R</a:t>
            </a:r>
            <a:r>
              <a:rPr lang="en-US" sz="3300" dirty="0" smtClean="0"/>
              <a:t>egister assets hosted elsewhere that are not published in a data.gov-friendly catalog</a:t>
            </a:r>
          </a:p>
          <a:p>
            <a:r>
              <a:rPr lang="en-US" sz="4400" dirty="0" smtClean="0"/>
              <a:t>Multiple sources</a:t>
            </a:r>
          </a:p>
          <a:p>
            <a:pPr lvl="1"/>
            <a:r>
              <a:rPr lang="en-US" sz="3600" dirty="0" smtClean="0"/>
              <a:t>Added a number of assets, including the GDR</a:t>
            </a:r>
          </a:p>
          <a:p>
            <a:pPr lvl="2"/>
            <a:r>
              <a:rPr lang="en-US" sz="3300" dirty="0" smtClean="0"/>
              <a:t>However, since the GDR is CKAN compatible, we can (and did) just pull it all in.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OpenEI</a:t>
            </a:r>
            <a:r>
              <a:rPr lang="en-US" dirty="0" smtClean="0"/>
              <a:t>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0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OpenEI</a:t>
            </a:r>
            <a:r>
              <a:rPr lang="en-US" dirty="0" smtClean="0"/>
              <a:t> Demonstration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08892"/>
            <a:ext cx="464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 smtClean="0"/>
              <a:t>How you can participate:</a:t>
            </a:r>
          </a:p>
          <a:p>
            <a:pPr marL="342900" indent="-342900" fontAlgn="ctr">
              <a:buFont typeface="Arial"/>
              <a:buChar char="•"/>
            </a:pPr>
            <a:r>
              <a:rPr lang="en-US" sz="2400" dirty="0" smtClean="0"/>
              <a:t>Upload your open datasets to the platform</a:t>
            </a:r>
          </a:p>
          <a:p>
            <a:pPr marL="342900" indent="-342900" fontAlgn="ctr">
              <a:buFont typeface="Arial"/>
              <a:buChar char="•"/>
            </a:pPr>
            <a:r>
              <a:rPr lang="en-US" sz="2400" dirty="0" smtClean="0"/>
              <a:t>Help us determine existing data repositories that should be federated or harvested with </a:t>
            </a:r>
            <a:r>
              <a:rPr lang="en-US" sz="2400" dirty="0" err="1" smtClean="0"/>
              <a:t>OpenEI</a:t>
            </a:r>
            <a:endParaRPr lang="en-US" sz="2400" dirty="0" smtClean="0"/>
          </a:p>
          <a:p>
            <a:pPr marL="342900" indent="-342900" fontAlgn="ctr">
              <a:buFont typeface="Arial"/>
              <a:buChar char="•"/>
            </a:pPr>
            <a:r>
              <a:rPr lang="en-US" sz="2400" dirty="0" smtClean="0"/>
              <a:t>Understand that this platform will provide </a:t>
            </a:r>
            <a:r>
              <a:rPr lang="en-US" sz="2400" dirty="0" err="1" smtClean="0"/>
              <a:t>data.json</a:t>
            </a:r>
            <a:r>
              <a:rPr lang="en-US" sz="2400" dirty="0" smtClean="0"/>
              <a:t> files to DOE’s OCIO which will then feed </a:t>
            </a:r>
            <a:r>
              <a:rPr lang="en-US" sz="2400" dirty="0" err="1" smtClean="0"/>
              <a:t>Data.gov</a:t>
            </a:r>
            <a:r>
              <a:rPr lang="en-US" sz="2400" dirty="0" smtClean="0"/>
              <a:t> – this helps make your data accessible by all!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 descr="Energy Information, Data, and other Resources | OpenEI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2" t="11089" r="17372" b="819"/>
          <a:stretch/>
        </p:blipFill>
        <p:spPr>
          <a:xfrm>
            <a:off x="5257800" y="990600"/>
            <a:ext cx="3752827" cy="3184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8418" y="4343399"/>
            <a:ext cx="161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sz="2400" b="1" dirty="0">
                <a:hlinkClick r:id="rId4"/>
              </a:rPr>
              <a:t>Openei.org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84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OpenEI</a:t>
            </a:r>
            <a:r>
              <a:rPr lang="en-US" dirty="0" smtClean="0"/>
              <a:t> Demonstration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08892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 smtClean="0"/>
              <a:t>How you can participate:</a:t>
            </a:r>
          </a:p>
          <a:p>
            <a:pPr marL="342900" indent="-342900" fontAlgn="ctr">
              <a:buFont typeface="Arial"/>
              <a:buChar char="•"/>
            </a:pPr>
            <a:r>
              <a:rPr lang="en-US" sz="2400" dirty="0"/>
              <a:t>Think about utilizing </a:t>
            </a:r>
            <a:r>
              <a:rPr lang="en-US" sz="2400" dirty="0" err="1"/>
              <a:t>OpenEI</a:t>
            </a:r>
            <a:r>
              <a:rPr lang="en-US" sz="2400" dirty="0"/>
              <a:t> for your data collection, data generation, and data visualization needs</a:t>
            </a:r>
          </a:p>
          <a:p>
            <a:pPr marL="342900" indent="-342900" fontAlgn="ctr">
              <a:buFont typeface="Arial"/>
              <a:buChar char="•"/>
            </a:pPr>
            <a:r>
              <a:rPr lang="en-US" sz="2400" dirty="0"/>
              <a:t>Contact us to learn more about building applications and meeting program goals using this platform.</a:t>
            </a:r>
          </a:p>
          <a:p>
            <a:pPr fontAlgn="ctr"/>
            <a:endParaRPr lang="en-US" sz="24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369" y="3623608"/>
            <a:ext cx="785674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 smtClean="0"/>
              <a:t>Questions? Email us</a:t>
            </a:r>
            <a:r>
              <a:rPr lang="en-US" sz="2400" dirty="0"/>
              <a:t>!</a:t>
            </a:r>
            <a:endParaRPr lang="en-US" sz="2400" dirty="0" smtClean="0"/>
          </a:p>
          <a:p>
            <a:pPr fontAlgn="ctr"/>
            <a:r>
              <a:rPr lang="en-US" sz="2400" dirty="0" smtClean="0"/>
              <a:t>Jon Weers – </a:t>
            </a:r>
            <a:r>
              <a:rPr lang="en-US" sz="2400" dirty="0" smtClean="0">
                <a:hlinkClick r:id="rId3"/>
              </a:rPr>
              <a:t>Jon.weers@nrel.gov</a:t>
            </a:r>
            <a:r>
              <a:rPr lang="en-US" sz="2400" dirty="0" smtClean="0"/>
              <a:t> </a:t>
            </a:r>
          </a:p>
          <a:p>
            <a:pPr fontAlgn="ctr"/>
            <a:r>
              <a:rPr lang="en-US" sz="2400" dirty="0" smtClean="0"/>
              <a:t>Debbie Brodt-Giles – </a:t>
            </a:r>
            <a:r>
              <a:rPr lang="en-US" sz="2400" dirty="0" smtClean="0">
                <a:hlinkClick r:id="rId4"/>
              </a:rPr>
              <a:t>Debbie.brodt.giles@nrel.gov</a:t>
            </a:r>
            <a:endParaRPr lang="en-US" sz="2400" dirty="0" smtClean="0"/>
          </a:p>
          <a:p>
            <a:pPr fontAlgn="ctr"/>
            <a:r>
              <a:rPr lang="en-US" sz="2400" dirty="0" smtClean="0"/>
              <a:t> </a:t>
            </a:r>
          </a:p>
          <a:p>
            <a:pPr fontAlgn="ctr"/>
            <a:r>
              <a:rPr lang="en-US" sz="2400" b="1" dirty="0" smtClean="0">
                <a:hlinkClick r:id="rId5"/>
              </a:rPr>
              <a:t>Openei.org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60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collage_blue_white_interior">
  <a:themeElements>
    <a:clrScheme name="EEREColors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1251</Words>
  <Application>Microsoft Office PowerPoint</Application>
  <PresentationFormat>On-screen Show (4:3)</PresentationFormat>
  <Paragraphs>247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eere_collage_blue_white_interior</vt:lpstr>
      <vt:lpstr>EERE Communications</vt:lpstr>
      <vt:lpstr>Agenda</vt:lpstr>
      <vt:lpstr>Agenda</vt:lpstr>
      <vt:lpstr>OpenEI: Energy Information</vt:lpstr>
      <vt:lpstr>The Open Knowledge Foundation (OKFN)</vt:lpstr>
      <vt:lpstr>OpenEI Demonstration</vt:lpstr>
      <vt:lpstr>OpenEI Demonstration</vt:lpstr>
      <vt:lpstr>OpenEI Demonstration</vt:lpstr>
      <vt:lpstr>OpenEI Demonstration</vt:lpstr>
      <vt:lpstr>Proposed EERE Data Catalog on OpenEI</vt:lpstr>
      <vt:lpstr>Proposed EERE Data Catalog on OpenEI</vt:lpstr>
      <vt:lpstr>Questions</vt:lpstr>
      <vt:lpstr>Agenda</vt:lpstr>
      <vt:lpstr>Website Maintenance</vt:lpstr>
      <vt:lpstr>Website Maintenance</vt:lpstr>
      <vt:lpstr>Agenda</vt:lpstr>
      <vt:lpstr>Landing Page News Feeds</vt:lpstr>
      <vt:lpstr>Agenda</vt:lpstr>
      <vt:lpstr>PowerPoint Presentation</vt:lpstr>
      <vt:lpstr>Wrap Up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Web Coordinators Meeting: October 16, 2014</dc:title>
  <dc:subject>Presentation slides from the October 16, 2014 Web Coordinator Meeting. Topics include an introduction to the new Web Project Manager, a demo of OpenEI, and an explanation of the news feeds on the EERE topic pages.</dc:subject>
  <dc:creator>Michelle Resnick</dc:creator>
  <dc:description/>
  <cp:lastModifiedBy>Elizabeth Spencer</cp:lastModifiedBy>
  <cp:revision>124</cp:revision>
  <dcterms:created xsi:type="dcterms:W3CDTF">2013-06-13T16:02:52Z</dcterms:created>
  <dcterms:modified xsi:type="dcterms:W3CDTF">2014-11-26T14:51:04Z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WC Slide Deck Shell 11-21</vt:lpwstr>
  </property>
  <property fmtid="{D5CDD505-2E9C-101B-9397-08002B2CF9AE}" pid="3" name="SlideDescription">
    <vt:lpwstr>Communication Standards Tip</vt:lpwstr>
  </property>
</Properties>
</file>