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694" r:id="rId2"/>
  </p:sldMasterIdLst>
  <p:notesMasterIdLst>
    <p:notesMasterId r:id="rId18"/>
  </p:notesMasterIdLst>
  <p:handoutMasterIdLst>
    <p:handoutMasterId r:id="rId19"/>
  </p:handoutMasterIdLst>
  <p:sldIdLst>
    <p:sldId id="346" r:id="rId3"/>
    <p:sldId id="347" r:id="rId4"/>
    <p:sldId id="400" r:id="rId5"/>
    <p:sldId id="399" r:id="rId6"/>
    <p:sldId id="404" r:id="rId7"/>
    <p:sldId id="402" r:id="rId8"/>
    <p:sldId id="396" r:id="rId9"/>
    <p:sldId id="397" r:id="rId10"/>
    <p:sldId id="403" r:id="rId11"/>
    <p:sldId id="405" r:id="rId12"/>
    <p:sldId id="406" r:id="rId13"/>
    <p:sldId id="407" r:id="rId14"/>
    <p:sldId id="408" r:id="rId15"/>
    <p:sldId id="409" r:id="rId16"/>
    <p:sldId id="39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xmlns="">
        <p15:guide id="1" orient="horz" pos="4216">
          <p15:clr>
            <a:srgbClr val="A4A3A4"/>
          </p15:clr>
        </p15:guide>
        <p15:guide id="2" orient="horz" pos="3996">
          <p15:clr>
            <a:srgbClr val="A4A3A4"/>
          </p15:clr>
        </p15:guide>
        <p15:guide id="3" orient="horz" pos="4000">
          <p15:clr>
            <a:srgbClr val="A4A3A4"/>
          </p15:clr>
        </p15:guide>
        <p15:guide id="4" orient="horz" pos="348">
          <p15:clr>
            <a:srgbClr val="A4A3A4"/>
          </p15:clr>
        </p15:guide>
        <p15:guide id="5" orient="horz" pos="448">
          <p15:clr>
            <a:srgbClr val="A4A3A4"/>
          </p15:clr>
        </p15:guide>
        <p15:guide id="6" orient="horz" pos="2248">
          <p15:clr>
            <a:srgbClr val="A4A3A4"/>
          </p15:clr>
        </p15:guide>
        <p15:guide id="7" orient="horz" pos="504">
          <p15:clr>
            <a:srgbClr val="A4A3A4"/>
          </p15:clr>
        </p15:guide>
        <p15:guide id="8" orient="horz" pos="408">
          <p15:clr>
            <a:srgbClr val="A4A3A4"/>
          </p15:clr>
        </p15:guide>
        <p15:guide id="9" pos="5621">
          <p15:clr>
            <a:srgbClr val="A4A3A4"/>
          </p15:clr>
        </p15:guide>
        <p15:guide id="10" pos="2873">
          <p15:clr>
            <a:srgbClr val="A4A3A4"/>
          </p15:clr>
        </p15:guide>
        <p15:guide id="11" pos="12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nkley, Carolyn" initials="H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CC00"/>
    <a:srgbClr val="0099CC"/>
    <a:srgbClr val="00A9E0"/>
    <a:srgbClr val="00425D"/>
    <a:srgbClr val="646D70"/>
    <a:srgbClr val="54A939"/>
    <a:srgbClr val="3C474F"/>
    <a:srgbClr val="FCCF18"/>
    <a:srgbClr val="006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2571" autoAdjust="0"/>
  </p:normalViewPr>
  <p:slideViewPr>
    <p:cSldViewPr snapToGrid="0" showGuides="1">
      <p:cViewPr>
        <p:scale>
          <a:sx n="79" d="100"/>
          <a:sy n="79" d="100"/>
        </p:scale>
        <p:origin x="-870" y="-48"/>
      </p:cViewPr>
      <p:guideLst>
        <p:guide orient="horz" pos="4216"/>
        <p:guide orient="horz" pos="3996"/>
        <p:guide orient="horz" pos="4000"/>
        <p:guide orient="horz" pos="348"/>
        <p:guide orient="horz" pos="448"/>
        <p:guide orient="horz" pos="2248"/>
        <p:guide orient="horz" pos="504"/>
        <p:guide orient="horz" pos="408"/>
        <p:guide pos="5621"/>
        <p:guide pos="2873"/>
        <p:guide pos="12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69700E68-E5E7-7248-A87A-65D1E81141C3}" type="datetime1">
              <a:rPr lang="en-US"/>
              <a:pPr/>
              <a:t>8/27/2015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D7A98A14-C31D-8449-AEA9-81E85263E36B}" type="slidenum">
              <a:rPr lang="en-US"/>
              <a:pPr/>
              <a:t>‹#›</a:t>
            </a:fld>
            <a:endParaRPr lang="en-US" dirty="0"/>
          </a:p>
        </p:txBody>
      </p:sp>
    </p:spTree>
    <p:extLst>
      <p:ext uri="{BB962C8B-B14F-4D97-AF65-F5344CB8AC3E}">
        <p14:creationId xmlns:p14="http://schemas.microsoft.com/office/powerpoint/2010/main" val="464131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EA57D996-692C-BB42-AFE2-9A9C019A3177}" type="datetime1">
              <a:rPr lang="en-US"/>
              <a:pPr/>
              <a:t>8/27/2015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EA1563FC-82AB-D046-9156-A73D670BA998}" type="slidenum">
              <a:rPr lang="en-US"/>
              <a:pPr/>
              <a:t>‹#›</a:t>
            </a:fld>
            <a:endParaRPr lang="en-US" dirty="0"/>
          </a:p>
        </p:txBody>
      </p:sp>
    </p:spTree>
    <p:extLst>
      <p:ext uri="{BB962C8B-B14F-4D97-AF65-F5344CB8AC3E}">
        <p14:creationId xmlns:p14="http://schemas.microsoft.com/office/powerpoint/2010/main" val="33844568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7373-CBD5-4EB3-8594-F28AF0428F5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68631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smtClean="0"/>
              <a:t>PROGRAM NAME (CAPS)</a:t>
            </a:r>
            <a:endParaRPr lang="en-US" dirty="0"/>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070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98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24375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790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smtClean="0"/>
              <a:t>PROGRAM NAME (CAPS)</a:t>
            </a:r>
            <a:endParaRPr lang="en-US" dirty="0"/>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261480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48450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0500" y="812800"/>
            <a:ext cx="8732838" cy="53325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pic>
        <p:nvPicPr>
          <p:cNvPr id="6" name="Picture 5" descr="eere_logo_horiz_blu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250" y="6402260"/>
            <a:ext cx="2155114" cy="315873"/>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2" r:id="rId2"/>
    <p:sldLayoutId id="2147483690" r:id="rId3"/>
    <p:sldLayoutId id="2147483693" r:id="rId4"/>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a:solidFill>
                  <a:srgbClr val="4C4C4C"/>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rgbClr val="4C4C4C"/>
              </a:solidFill>
              <a:ea typeface="Arial" pitchFamily="-106" charset="0"/>
              <a:cs typeface="Arial" pitchFamily="-106" charset="0"/>
            </a:endParaRPr>
          </a:p>
        </p:txBody>
      </p:sp>
      <p:pic>
        <p:nvPicPr>
          <p:cNvPr id="15" name="Picture 14" descr="US-Department of Energy-hor-green.png"/>
          <p:cNvPicPr>
            <a:picLocks noChangeAspect="1"/>
          </p:cNvPicPr>
          <p:nvPr/>
        </p:nvPicPr>
        <p:blipFill>
          <a:blip r:embed="rId5"/>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868697222"/>
      </p:ext>
    </p:extLst>
  </p:cSld>
  <p:clrMap bg1="lt1" tx1="dk1" bg2="lt2" tx2="dk2" accent1="accent1" accent2="accent2" accent3="accent3" accent4="accent4" accent5="accent5" accent6="accent6" hlink="hlink" folHlink="folHlink"/>
  <p:sldLayoutIdLst>
    <p:sldLayoutId id="2147483697" r:id="rId1"/>
    <p:sldLayoutId id="2147483700" r:id="rId2"/>
    <p:sldLayoutId id="2147483701" r:id="rId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leslie.gardner@nrel.go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1.eere.energy.gov/communicationstandard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EERE Communications</a:t>
            </a:r>
            <a:endParaRPr lang="en-US" dirty="0"/>
          </a:p>
        </p:txBody>
      </p:sp>
      <p:sp>
        <p:nvSpPr>
          <p:cNvPr id="3" name="Subtitle 2"/>
          <p:cNvSpPr>
            <a:spLocks noGrp="1"/>
          </p:cNvSpPr>
          <p:nvPr>
            <p:ph type="subTitle" idx="1"/>
          </p:nvPr>
        </p:nvSpPr>
        <p:spPr/>
        <p:txBody>
          <a:bodyPr/>
          <a:lstStyle/>
          <a:p>
            <a:r>
              <a:rPr lang="en-US" dirty="0" smtClean="0"/>
              <a:t>EERE Web Coordinators Meeting</a:t>
            </a:r>
            <a:endParaRPr lang="en-US" dirty="0"/>
          </a:p>
        </p:txBody>
      </p:sp>
      <p:sp>
        <p:nvSpPr>
          <p:cNvPr id="6" name="Text Placeholder 5"/>
          <p:cNvSpPr>
            <a:spLocks noGrp="1"/>
          </p:cNvSpPr>
          <p:nvPr>
            <p:ph type="body" sz="quarter" idx="13"/>
          </p:nvPr>
        </p:nvSpPr>
        <p:spPr/>
        <p:txBody>
          <a:bodyPr/>
          <a:lstStyle/>
          <a:p>
            <a:r>
              <a:rPr lang="en-US" dirty="0" smtClean="0"/>
              <a:t>8/20/2015</a:t>
            </a:r>
            <a:endParaRPr lang="en-US" dirty="0"/>
          </a:p>
        </p:txBody>
      </p:sp>
    </p:spTree>
    <p:extLst>
      <p:ext uri="{BB962C8B-B14F-4D97-AF65-F5344CB8AC3E}">
        <p14:creationId xmlns:p14="http://schemas.microsoft.com/office/powerpoint/2010/main" val="157567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Publication Library Status </a:t>
            </a:r>
            <a:endParaRPr lang="en-US" dirty="0">
              <a:solidFill>
                <a:schemeClr val="tx1"/>
              </a:solidFill>
            </a:endParaRPr>
          </a:p>
        </p:txBody>
      </p:sp>
      <p:sp>
        <p:nvSpPr>
          <p:cNvPr id="6" name="TextBox 5"/>
          <p:cNvSpPr txBox="1"/>
          <p:nvPr/>
        </p:nvSpPr>
        <p:spPr>
          <a:xfrm>
            <a:off x="457200" y="1219200"/>
            <a:ext cx="8077200" cy="4647426"/>
          </a:xfrm>
          <a:prstGeom prst="rect">
            <a:avLst/>
          </a:prstGeom>
          <a:noFill/>
        </p:spPr>
        <p:txBody>
          <a:bodyPr wrap="square" rtlCol="0">
            <a:spAutoFit/>
          </a:bodyPr>
          <a:lstStyle/>
          <a:p>
            <a:pPr fontAlgn="ctr"/>
            <a:r>
              <a:rPr lang="en-US" sz="2400" dirty="0" smtClean="0">
                <a:latin typeface="+mj-lt"/>
              </a:rPr>
              <a:t>Issue: The Need for Consistency</a:t>
            </a:r>
          </a:p>
          <a:p>
            <a:pPr fontAlgn="ctr"/>
            <a:endParaRPr lang="en-US" sz="2400" dirty="0">
              <a:latin typeface="+mj-lt"/>
            </a:endParaRPr>
          </a:p>
          <a:p>
            <a:pPr marL="457200" indent="-457200" fontAlgn="ctr">
              <a:buAutoNum type="arabicPeriod"/>
            </a:pPr>
            <a:r>
              <a:rPr lang="en-US" sz="2400" dirty="0">
                <a:latin typeface="+mj-lt"/>
              </a:rPr>
              <a:t>The current Publications Library needs enhancements and </a:t>
            </a:r>
            <a:r>
              <a:rPr lang="en-US" sz="2400" dirty="0" smtClean="0">
                <a:latin typeface="+mj-lt"/>
              </a:rPr>
              <a:t>an </a:t>
            </a:r>
            <a:r>
              <a:rPr lang="en-US" sz="2400" dirty="0">
                <a:latin typeface="+mj-lt"/>
              </a:rPr>
              <a:t>updated template. </a:t>
            </a:r>
          </a:p>
          <a:p>
            <a:pPr marL="457200" indent="-457200" fontAlgn="ctr">
              <a:buAutoNum type="arabicPeriod"/>
            </a:pPr>
            <a:r>
              <a:rPr lang="en-US" sz="2400" dirty="0" smtClean="0">
                <a:latin typeface="+mj-lt"/>
              </a:rPr>
              <a:t>Publications are not being consistently  added to </a:t>
            </a:r>
            <a:r>
              <a:rPr lang="en-US" sz="2400" dirty="0">
                <a:latin typeface="+mj-lt"/>
              </a:rPr>
              <a:t>the library.</a:t>
            </a:r>
          </a:p>
          <a:p>
            <a:pPr marL="457200" indent="-457200" fontAlgn="ctr">
              <a:buAutoNum type="arabicPeriod"/>
            </a:pPr>
            <a:r>
              <a:rPr lang="en-US" sz="2400" dirty="0">
                <a:latin typeface="+mj-lt"/>
              </a:rPr>
              <a:t>Tech Offices are creating their own libraries</a:t>
            </a:r>
            <a:r>
              <a:rPr lang="en-US" sz="2400" dirty="0" smtClean="0">
                <a:latin typeface="+mj-lt"/>
              </a:rPr>
              <a:t>.</a:t>
            </a:r>
          </a:p>
          <a:p>
            <a:pPr marL="457200" indent="-457200" fontAlgn="ctr">
              <a:buAutoNum type="arabicPeriod"/>
            </a:pPr>
            <a:r>
              <a:rPr lang="en-US" sz="2400" dirty="0" smtClean="0">
                <a:latin typeface="+mj-lt"/>
              </a:rPr>
              <a:t>Library navigation is inconsistent. </a:t>
            </a:r>
            <a:endParaRPr lang="en-US" sz="2400" dirty="0">
              <a:latin typeface="+mj-lt"/>
            </a:endParaRPr>
          </a:p>
          <a:p>
            <a:pPr marL="457200" indent="-457200" fontAlgn="ctr">
              <a:buAutoNum type="arabicPeriod"/>
            </a:pPr>
            <a:endParaRPr lang="en-US" sz="2400" dirty="0">
              <a:latin typeface="+mj-lt"/>
            </a:endParaRPr>
          </a:p>
          <a:p>
            <a:pPr fontAlgn="ctr"/>
            <a:endParaRPr lang="en-US" sz="2400" i="1" dirty="0">
              <a:solidFill>
                <a:srgbClr val="0000FF"/>
              </a:solidFill>
              <a:latin typeface="+mj-lt"/>
            </a:endParaRPr>
          </a:p>
          <a:p>
            <a:pPr fontAlgn="ctr"/>
            <a:endParaRPr lang="en-US" sz="2000" i="1" dirty="0">
              <a:latin typeface="+mj-lt"/>
            </a:endParaRPr>
          </a:p>
          <a:p>
            <a:pPr fontAlgn="ctr"/>
            <a:endParaRPr lang="en-US" sz="2000" i="1" dirty="0" smtClean="0">
              <a:latin typeface="+mj-lt"/>
            </a:endParaRPr>
          </a:p>
          <a:p>
            <a:pPr marL="457200" indent="-457200" fontAlgn="ctr">
              <a:buFontTx/>
              <a:buAutoNum type="arabicParenR"/>
            </a:pPr>
            <a:endParaRPr lang="en-US" sz="2000" i="1" dirty="0">
              <a:latin typeface="+mj-lt"/>
            </a:endParaRPr>
          </a:p>
          <a:p>
            <a:pPr fontAlgn="ctr"/>
            <a:endParaRPr lang="en-US" sz="2000" i="1" dirty="0" smtClean="0">
              <a:latin typeface="+mj-lt"/>
            </a:endParaRPr>
          </a:p>
        </p:txBody>
      </p:sp>
    </p:spTree>
    <p:extLst>
      <p:ext uri="{BB962C8B-B14F-4D97-AF65-F5344CB8AC3E}">
        <p14:creationId xmlns:p14="http://schemas.microsoft.com/office/powerpoint/2010/main" val="86168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Do We Have a Shared Publications Library?  </a:t>
            </a:r>
            <a:endParaRPr lang="en-US" dirty="0">
              <a:solidFill>
                <a:schemeClr val="tx1"/>
              </a:solidFill>
            </a:endParaRPr>
          </a:p>
        </p:txBody>
      </p:sp>
      <p:sp>
        <p:nvSpPr>
          <p:cNvPr id="6" name="TextBox 5"/>
          <p:cNvSpPr txBox="1"/>
          <p:nvPr/>
        </p:nvSpPr>
        <p:spPr>
          <a:xfrm>
            <a:off x="76200" y="762001"/>
            <a:ext cx="9067800" cy="5262979"/>
          </a:xfrm>
          <a:prstGeom prst="rect">
            <a:avLst/>
          </a:prstGeom>
          <a:noFill/>
        </p:spPr>
        <p:txBody>
          <a:bodyPr wrap="square" rtlCol="0">
            <a:spAutoFit/>
          </a:bodyPr>
          <a:lstStyle/>
          <a:p>
            <a:r>
              <a:rPr lang="en-US" sz="2400" dirty="0">
                <a:latin typeface="+mj-lt"/>
              </a:rPr>
              <a:t>W</a:t>
            </a:r>
            <a:r>
              <a:rPr lang="en-US" sz="2400" dirty="0" smtClean="0">
                <a:latin typeface="+mj-lt"/>
              </a:rPr>
              <a:t>e have a shared EERE Publications Library because it serves a vital role for records management, including:</a:t>
            </a:r>
          </a:p>
          <a:p>
            <a:endParaRPr lang="en-US" sz="2400" i="1" dirty="0">
              <a:latin typeface="+mj-lt"/>
            </a:endParaRPr>
          </a:p>
          <a:p>
            <a:pPr marL="457200" indent="-457200">
              <a:buFont typeface="+mj-lt"/>
              <a:buAutoNum type="arabicPeriod"/>
            </a:pPr>
            <a:r>
              <a:rPr lang="en-US" sz="2400" dirty="0" smtClean="0">
                <a:latin typeface="+mj-lt"/>
              </a:rPr>
              <a:t>Providing statistics for publication orders at the EERE Fulfillment Center.</a:t>
            </a:r>
          </a:p>
          <a:p>
            <a:pPr marL="457200" indent="-457200">
              <a:buFont typeface="+mj-lt"/>
              <a:buAutoNum type="arabicPeriod"/>
            </a:pPr>
            <a:r>
              <a:rPr lang="en-US" sz="2400" dirty="0" smtClean="0">
                <a:latin typeface="+mj-lt"/>
              </a:rPr>
              <a:t>Fulfilling congressional requirements to provide all copies of scientific and technical documents to the Office of Scientific and Technical Information in </a:t>
            </a:r>
            <a:r>
              <a:rPr lang="en-US" sz="2400" dirty="0">
                <a:latin typeface="+mj-lt"/>
              </a:rPr>
              <a:t>O</a:t>
            </a:r>
            <a:r>
              <a:rPr lang="en-US" sz="2400" dirty="0" smtClean="0">
                <a:latin typeface="+mj-lt"/>
              </a:rPr>
              <a:t>ak Ridge. This is especially important for publications created at HQ rather than the EERE labs.</a:t>
            </a:r>
          </a:p>
          <a:p>
            <a:pPr marL="457200" indent="-457200">
              <a:buFont typeface="+mj-lt"/>
              <a:buAutoNum type="arabicPeriod"/>
            </a:pPr>
            <a:r>
              <a:rPr lang="en-US" sz="2400" dirty="0" smtClean="0">
                <a:latin typeface="+mj-lt"/>
              </a:rPr>
              <a:t>Determining overall EERE communication needs, such providing a single collection of EERE documents in a central place. </a:t>
            </a:r>
          </a:p>
          <a:p>
            <a:pPr marL="457200" indent="-457200">
              <a:buFont typeface="+mj-lt"/>
              <a:buAutoNum type="arabicPeriod"/>
            </a:pPr>
            <a:r>
              <a:rPr lang="en-US" sz="2400" dirty="0" smtClean="0">
                <a:latin typeface="+mj-lt"/>
              </a:rPr>
              <a:t>Enforcing EERE branding and print governance.</a:t>
            </a:r>
            <a:endParaRPr lang="en-US" sz="2400" dirty="0" smtClean="0">
              <a:solidFill>
                <a:srgbClr val="FF0000"/>
              </a:solidFill>
              <a:latin typeface="+mj-lt"/>
            </a:endParaRPr>
          </a:p>
          <a:p>
            <a:pPr marL="457200" indent="-457200">
              <a:buFont typeface="+mj-lt"/>
              <a:buAutoNum type="arabicPeriod"/>
            </a:pPr>
            <a:r>
              <a:rPr lang="en-US" sz="2400" dirty="0" smtClean="0">
                <a:latin typeface="+mj-lt"/>
              </a:rPr>
              <a:t>Assisting in records management and other communication requirements from NARA, GSA, OPM, and OMB, among others.</a:t>
            </a:r>
            <a:endParaRPr lang="en-US" sz="2400" dirty="0">
              <a:latin typeface="+mj-lt"/>
            </a:endParaRPr>
          </a:p>
        </p:txBody>
      </p:sp>
    </p:spTree>
    <p:extLst>
      <p:ext uri="{BB962C8B-B14F-4D97-AF65-F5344CB8AC3E}">
        <p14:creationId xmlns:p14="http://schemas.microsoft.com/office/powerpoint/2010/main" val="2322242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Problems Caused by Having Multiple EERE Libraries</a:t>
            </a:r>
            <a:endParaRPr lang="en-US" dirty="0">
              <a:solidFill>
                <a:schemeClr val="tx1"/>
              </a:solidFill>
            </a:endParaRPr>
          </a:p>
        </p:txBody>
      </p:sp>
      <p:sp>
        <p:nvSpPr>
          <p:cNvPr id="6" name="TextBox 5"/>
          <p:cNvSpPr txBox="1"/>
          <p:nvPr/>
        </p:nvSpPr>
        <p:spPr>
          <a:xfrm>
            <a:off x="0" y="685801"/>
            <a:ext cx="8991600" cy="5632311"/>
          </a:xfrm>
          <a:prstGeom prst="rect">
            <a:avLst/>
          </a:prstGeom>
          <a:noFill/>
        </p:spPr>
        <p:txBody>
          <a:bodyPr wrap="square" rtlCol="0">
            <a:spAutoFit/>
          </a:bodyPr>
          <a:lstStyle/>
          <a:p>
            <a:pPr fontAlgn="ctr"/>
            <a:r>
              <a:rPr lang="en-US" sz="2400" dirty="0" smtClean="0">
                <a:latin typeface="+mj-lt"/>
              </a:rPr>
              <a:t>Beyond the benefits of a shared library, the EERE </a:t>
            </a:r>
            <a:r>
              <a:rPr lang="en-US" sz="2400" dirty="0">
                <a:latin typeface="+mj-lt"/>
              </a:rPr>
              <a:t>Publications Library is </a:t>
            </a:r>
            <a:r>
              <a:rPr lang="en-US" sz="2400" dirty="0" smtClean="0">
                <a:latin typeface="+mj-lt"/>
              </a:rPr>
              <a:t>a </a:t>
            </a:r>
            <a:r>
              <a:rPr lang="en-US" sz="2400" dirty="0">
                <a:latin typeface="+mj-lt"/>
              </a:rPr>
              <a:t>search tool for </a:t>
            </a:r>
            <a:r>
              <a:rPr lang="en-US" sz="2400" dirty="0" smtClean="0">
                <a:latin typeface="+mj-lt"/>
              </a:rPr>
              <a:t>customers, among other things.  Because of that:    </a:t>
            </a:r>
          </a:p>
          <a:p>
            <a:pPr fontAlgn="ctr"/>
            <a:endParaRPr lang="en-US" sz="2400" dirty="0">
              <a:latin typeface="+mj-lt"/>
            </a:endParaRPr>
          </a:p>
          <a:p>
            <a:pPr marL="457200" indent="-457200" fontAlgn="ctr">
              <a:buFont typeface="+mj-lt"/>
              <a:buAutoNum type="arabicPeriod"/>
            </a:pPr>
            <a:r>
              <a:rPr lang="en-US" sz="2400" dirty="0" smtClean="0">
                <a:latin typeface="+mj-lt"/>
              </a:rPr>
              <a:t>If all Tech Offices do not add to the Library, then the inventory--and hence customer searches--will be incomplete. </a:t>
            </a:r>
          </a:p>
          <a:p>
            <a:pPr marL="457200" indent="-457200" fontAlgn="ctr">
              <a:buFont typeface="+mj-lt"/>
              <a:buAutoNum type="arabicPeriod"/>
            </a:pPr>
            <a:r>
              <a:rPr lang="en-US" sz="2400" dirty="0" smtClean="0">
                <a:latin typeface="+mj-lt"/>
              </a:rPr>
              <a:t>If many different EERE libraries exist, then finding publications will be complicated and confusing.</a:t>
            </a:r>
          </a:p>
          <a:p>
            <a:pPr marL="457200" indent="-457200" fontAlgn="ctr">
              <a:buFont typeface="+mj-lt"/>
              <a:buAutoNum type="arabicPeriod"/>
            </a:pPr>
            <a:r>
              <a:rPr lang="en-US" sz="2400" dirty="0" smtClean="0">
                <a:latin typeface="+mj-lt"/>
              </a:rPr>
              <a:t>Multiple EERE libraries directly go against several directives including: </a:t>
            </a:r>
          </a:p>
          <a:p>
            <a:pPr marL="914400" lvl="1" indent="-457200" fontAlgn="ctr">
              <a:buFont typeface="Arial" panose="020B0604020202020204" pitchFamily="34" charset="0"/>
              <a:buChar char="•"/>
            </a:pPr>
            <a:r>
              <a:rPr lang="en-US" sz="2400" dirty="0" smtClean="0">
                <a:latin typeface="+mj-lt"/>
              </a:rPr>
              <a:t>Reducing the number of websites</a:t>
            </a:r>
          </a:p>
          <a:p>
            <a:pPr marL="914400" lvl="1" indent="-457200" fontAlgn="ctr">
              <a:buFont typeface="Arial" panose="020B0604020202020204" pitchFamily="34" charset="0"/>
              <a:buChar char="•"/>
            </a:pPr>
            <a:r>
              <a:rPr lang="en-US" sz="2400" dirty="0" smtClean="0">
                <a:latin typeface="+mj-lt"/>
              </a:rPr>
              <a:t>Increasing accountability and transparency of information</a:t>
            </a:r>
          </a:p>
          <a:p>
            <a:pPr marL="914400" lvl="1" indent="-457200" fontAlgn="ctr">
              <a:buFont typeface="Arial" panose="020B0604020202020204" pitchFamily="34" charset="0"/>
              <a:buChar char="•"/>
            </a:pPr>
            <a:r>
              <a:rPr lang="en-US" sz="2400" dirty="0" smtClean="0">
                <a:latin typeface="+mj-lt"/>
              </a:rPr>
              <a:t>Streamlining communication</a:t>
            </a:r>
          </a:p>
          <a:p>
            <a:pPr marL="914400" lvl="1" indent="-457200" fontAlgn="ctr">
              <a:buFont typeface="Arial" panose="020B0604020202020204" pitchFamily="34" charset="0"/>
              <a:buChar char="•"/>
            </a:pPr>
            <a:r>
              <a:rPr lang="en-US" sz="2400" dirty="0" smtClean="0">
                <a:latin typeface="+mj-lt"/>
              </a:rPr>
              <a:t>One EERE.</a:t>
            </a:r>
          </a:p>
          <a:p>
            <a:pPr lvl="1" algn="ctr" fontAlgn="ctr"/>
            <a:r>
              <a:rPr lang="en-US" sz="2400" b="1" dirty="0" smtClean="0">
                <a:latin typeface="+mj-lt"/>
              </a:rPr>
              <a:t>THE EERE PUBLICATIONS LIBRARY WAS INITALLY                                                    CREATED TO PREVENT THESE PROBLEMS!</a:t>
            </a:r>
          </a:p>
        </p:txBody>
      </p:sp>
    </p:spTree>
    <p:extLst>
      <p:ext uri="{BB962C8B-B14F-4D97-AF65-F5344CB8AC3E}">
        <p14:creationId xmlns:p14="http://schemas.microsoft.com/office/powerpoint/2010/main" val="358507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Publications Library v 2.0</a:t>
            </a:r>
            <a:endParaRPr lang="en-US" dirty="0">
              <a:solidFill>
                <a:schemeClr val="tx1"/>
              </a:solidFill>
            </a:endParaRPr>
          </a:p>
        </p:txBody>
      </p:sp>
      <p:sp>
        <p:nvSpPr>
          <p:cNvPr id="6" name="TextBox 5"/>
          <p:cNvSpPr txBox="1"/>
          <p:nvPr/>
        </p:nvSpPr>
        <p:spPr>
          <a:xfrm>
            <a:off x="152400" y="685800"/>
            <a:ext cx="8991600" cy="4154984"/>
          </a:xfrm>
          <a:prstGeom prst="rect">
            <a:avLst/>
          </a:prstGeom>
          <a:noFill/>
        </p:spPr>
        <p:txBody>
          <a:bodyPr wrap="square" rtlCol="0">
            <a:spAutoFit/>
          </a:bodyPr>
          <a:lstStyle/>
          <a:p>
            <a:pPr marL="457200" indent="-457200" fontAlgn="ctr">
              <a:buFont typeface="+mj-lt"/>
              <a:buAutoNum type="arabicPeriod"/>
            </a:pPr>
            <a:r>
              <a:rPr lang="en-US" sz="2400" dirty="0" smtClean="0">
                <a:latin typeface="+mj-lt"/>
              </a:rPr>
              <a:t>The EERE Publications Library is among the last to be migrated to energy.gov. Improvements have been on hold, but are long overdue.</a:t>
            </a:r>
          </a:p>
          <a:p>
            <a:pPr marL="457200" indent="-457200" fontAlgn="ctr">
              <a:buFont typeface="+mj-lt"/>
              <a:buAutoNum type="arabicPeriod"/>
            </a:pPr>
            <a:r>
              <a:rPr lang="en-US" sz="2400" dirty="0" smtClean="0">
                <a:latin typeface="+mj-lt"/>
              </a:rPr>
              <a:t>We want the Library to work well for all EERE.  While we require that all EERE offices comply, we do not want to enforce this without ensuring that the Library functionality serves the purposes of the Tech Offices.</a:t>
            </a:r>
          </a:p>
          <a:p>
            <a:pPr fontAlgn="ctr"/>
            <a:endParaRPr lang="en-US" sz="2400" dirty="0">
              <a:latin typeface="+mj-lt"/>
            </a:endParaRPr>
          </a:p>
          <a:p>
            <a:pPr fontAlgn="ctr"/>
            <a:r>
              <a:rPr lang="en-US" sz="2400" dirty="0">
                <a:latin typeface="+mj-lt"/>
              </a:rPr>
              <a:t>W</a:t>
            </a:r>
            <a:r>
              <a:rPr lang="en-US" sz="2400" dirty="0" smtClean="0">
                <a:latin typeface="+mj-lt"/>
              </a:rPr>
              <a:t>e want to open the dialogue and get feedback on how to improve the EERE Publications Library’s  functionality and usefulness</a:t>
            </a:r>
            <a:r>
              <a:rPr lang="en-US" sz="2400" dirty="0" smtClean="0">
                <a:solidFill>
                  <a:srgbClr val="FF0000"/>
                </a:solidFill>
                <a:latin typeface="+mj-lt"/>
              </a:rPr>
              <a:t>.  </a:t>
            </a:r>
            <a:endParaRPr lang="en-US" sz="2400" dirty="0">
              <a:solidFill>
                <a:srgbClr val="FF0000"/>
              </a:solidFill>
              <a:latin typeface="+mj-lt"/>
            </a:endParaRPr>
          </a:p>
          <a:p>
            <a:pPr fontAlgn="ctr"/>
            <a:endParaRPr lang="en-US" sz="2400" dirty="0">
              <a:solidFill>
                <a:srgbClr val="FF0000"/>
              </a:solidFill>
              <a:latin typeface="+mj-lt"/>
            </a:endParaRPr>
          </a:p>
        </p:txBody>
      </p:sp>
    </p:spTree>
    <p:extLst>
      <p:ext uri="{BB962C8B-B14F-4D97-AF65-F5344CB8AC3E}">
        <p14:creationId xmlns:p14="http://schemas.microsoft.com/office/powerpoint/2010/main" val="2362536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Rectangle 2"/>
          <p:cNvSpPr/>
          <p:nvPr/>
        </p:nvSpPr>
        <p:spPr>
          <a:xfrm>
            <a:off x="533400" y="914400"/>
            <a:ext cx="8153400" cy="4154984"/>
          </a:xfrm>
          <a:prstGeom prst="rect">
            <a:avLst/>
          </a:prstGeom>
        </p:spPr>
        <p:txBody>
          <a:bodyPr wrap="square">
            <a:spAutoFit/>
          </a:bodyPr>
          <a:lstStyle/>
          <a:p>
            <a:pPr fontAlgn="ctr"/>
            <a:r>
              <a:rPr lang="en-US" sz="2400" dirty="0" smtClean="0">
                <a:latin typeface="+mj-lt"/>
              </a:rPr>
              <a:t>Let’s work together to make the Library better for our stakeholders.</a:t>
            </a:r>
          </a:p>
          <a:p>
            <a:pPr fontAlgn="ctr"/>
            <a:endParaRPr lang="en-US" sz="2400" dirty="0" smtClean="0">
              <a:latin typeface="+mj-lt"/>
            </a:endParaRPr>
          </a:p>
          <a:p>
            <a:pPr marL="457200" indent="-457200" fontAlgn="ctr">
              <a:buFont typeface="+mj-lt"/>
              <a:buAutoNum type="arabicPeriod"/>
            </a:pPr>
            <a:r>
              <a:rPr lang="en-US" sz="2400" dirty="0" smtClean="0">
                <a:latin typeface="+mj-lt"/>
              </a:rPr>
              <a:t>By October 15, 2015, we ask that you:</a:t>
            </a:r>
            <a:endParaRPr lang="en-US" sz="2400" dirty="0">
              <a:latin typeface="+mj-lt"/>
            </a:endParaRPr>
          </a:p>
          <a:p>
            <a:pPr marL="914400" lvl="1" indent="-457200" fontAlgn="ctr">
              <a:buFont typeface="Arial" panose="020B0604020202020204" pitchFamily="34" charset="0"/>
              <a:buChar char="•"/>
            </a:pPr>
            <a:r>
              <a:rPr lang="en-US" sz="2400" dirty="0" smtClean="0">
                <a:latin typeface="+mj-lt"/>
              </a:rPr>
              <a:t>Continue </a:t>
            </a:r>
            <a:r>
              <a:rPr lang="en-US" sz="2400" dirty="0">
                <a:latin typeface="+mj-lt"/>
              </a:rPr>
              <a:t>to put all of your publications into the </a:t>
            </a:r>
            <a:r>
              <a:rPr lang="en-US" sz="2400" dirty="0" smtClean="0">
                <a:latin typeface="+mj-lt"/>
              </a:rPr>
              <a:t>Library </a:t>
            </a:r>
            <a:r>
              <a:rPr lang="en-US" sz="2400" dirty="0">
                <a:latin typeface="+mj-lt"/>
              </a:rPr>
              <a:t>so the collection is current.</a:t>
            </a:r>
          </a:p>
          <a:p>
            <a:pPr marL="914400" lvl="1" indent="-457200" fontAlgn="ctr">
              <a:buFont typeface="Arial" panose="020B0604020202020204" pitchFamily="34" charset="0"/>
              <a:buChar char="•"/>
            </a:pPr>
            <a:r>
              <a:rPr lang="en-US" sz="2400" dirty="0">
                <a:latin typeface="+mj-lt"/>
              </a:rPr>
              <a:t>Ensure that each Tech Office website </a:t>
            </a:r>
            <a:r>
              <a:rPr lang="en-US" sz="2400" dirty="0" smtClean="0">
                <a:latin typeface="+mj-lt"/>
              </a:rPr>
              <a:t>links </a:t>
            </a:r>
            <a:r>
              <a:rPr lang="en-US" sz="2400" dirty="0">
                <a:latin typeface="+mj-lt"/>
              </a:rPr>
              <a:t>to the publications library from </a:t>
            </a:r>
            <a:r>
              <a:rPr lang="en-US" sz="2400" dirty="0" smtClean="0">
                <a:latin typeface="+mj-lt"/>
              </a:rPr>
              <a:t>its </a:t>
            </a:r>
            <a:r>
              <a:rPr lang="en-US" sz="2400" dirty="0">
                <a:latin typeface="+mj-lt"/>
              </a:rPr>
              <a:t>left navigation. </a:t>
            </a:r>
          </a:p>
          <a:p>
            <a:pPr marL="457200" indent="-457200" fontAlgn="ctr">
              <a:buFont typeface="+mj-lt"/>
              <a:buAutoNum type="arabicPeriod"/>
            </a:pPr>
            <a:r>
              <a:rPr lang="en-US" sz="2400" dirty="0" smtClean="0">
                <a:latin typeface="+mj-lt"/>
              </a:rPr>
              <a:t>If </a:t>
            </a:r>
            <a:r>
              <a:rPr lang="en-US" sz="2400" dirty="0">
                <a:latin typeface="+mj-lt"/>
              </a:rPr>
              <a:t>you have questions about how to treat that, contact the EERE Template Coordinator, Leslie Gardner at </a:t>
            </a:r>
            <a:r>
              <a:rPr lang="en-US" sz="2400" dirty="0">
                <a:latin typeface="+mj-lt"/>
                <a:hlinkClick r:id="rId2"/>
              </a:rPr>
              <a:t>leslie.gardner@nrel.gov</a:t>
            </a:r>
            <a:r>
              <a:rPr lang="en-US" sz="2400" dirty="0">
                <a:latin typeface="+mj-lt"/>
              </a:rPr>
              <a:t>. </a:t>
            </a:r>
          </a:p>
        </p:txBody>
      </p:sp>
    </p:spTree>
    <p:extLst>
      <p:ext uri="{BB962C8B-B14F-4D97-AF65-F5344CB8AC3E}">
        <p14:creationId xmlns:p14="http://schemas.microsoft.com/office/powerpoint/2010/main" val="22464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lgn="ctr">
              <a:buNone/>
            </a:pPr>
            <a:endParaRPr lang="en-US" dirty="0" smtClean="0"/>
          </a:p>
          <a:p>
            <a:pPr marL="0" indent="0" algn="ctr">
              <a:buNone/>
            </a:pPr>
            <a:endParaRPr lang="en-US" sz="2400" dirty="0"/>
          </a:p>
          <a:p>
            <a:pPr marL="0" indent="0" algn="ctr">
              <a:buNone/>
            </a:pPr>
            <a:r>
              <a:rPr lang="en-US" sz="2400" dirty="0" smtClean="0"/>
              <a:t>Next meeting: September 17, 1:00-2:00 ET</a:t>
            </a:r>
          </a:p>
          <a:p>
            <a:pPr marL="0" indent="0" algn="ctr">
              <a:buNone/>
            </a:pPr>
            <a:r>
              <a:rPr lang="en-US" sz="2400" smtClean="0"/>
              <a:t>11-12 Mountain</a:t>
            </a:r>
            <a:endParaRPr lang="en-US" sz="2400" dirty="0" smtClean="0"/>
          </a:p>
          <a:p>
            <a:pPr marL="0" indent="0" algn="ctr">
              <a:buNone/>
            </a:pPr>
            <a:r>
              <a:rPr lang="en-US" sz="2400" dirty="0" smtClean="0"/>
              <a:t>Golden: X300 &amp; HQ: 5E-069</a:t>
            </a:r>
            <a:endParaRPr lang="en-US" sz="2400" dirty="0"/>
          </a:p>
        </p:txBody>
      </p:sp>
    </p:spTree>
    <p:extLst>
      <p:ext uri="{BB962C8B-B14F-4D97-AF65-F5344CB8AC3E}">
        <p14:creationId xmlns:p14="http://schemas.microsoft.com/office/powerpoint/2010/main" val="3637826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924" y="1107142"/>
            <a:ext cx="8484476" cy="3416320"/>
          </a:xfrm>
          <a:prstGeom prst="rect">
            <a:avLst/>
          </a:prstGeom>
          <a:noFill/>
        </p:spPr>
        <p:txBody>
          <a:bodyPr wrap="square" rtlCol="0">
            <a:spAutoFit/>
          </a:bodyPr>
          <a:lstStyle/>
          <a:p>
            <a:pPr fontAlgn="ctr"/>
            <a:r>
              <a:rPr lang="en-US" sz="2400" dirty="0" smtClean="0">
                <a:latin typeface="+mj-lt"/>
              </a:rPr>
              <a:t>Web Coordinators Meeting</a:t>
            </a:r>
          </a:p>
          <a:p>
            <a:pPr marL="800100" lvl="1" indent="-342900" fontAlgn="ctr">
              <a:buFont typeface="Arial" panose="020B0604020202020204" pitchFamily="34" charset="0"/>
              <a:buChar char="•"/>
            </a:pPr>
            <a:r>
              <a:rPr lang="en-US" sz="2400" b="1" dirty="0" smtClean="0">
                <a:latin typeface="+mj-lt"/>
              </a:rPr>
              <a:t>Around the Room – Carolyn Hinkley</a:t>
            </a:r>
          </a:p>
          <a:p>
            <a:pPr marL="800100" lvl="1" indent="-342900" fontAlgn="ctr">
              <a:buFont typeface="Arial" panose="020B0604020202020204" pitchFamily="34" charset="0"/>
              <a:buChar char="•"/>
            </a:pPr>
            <a:r>
              <a:rPr lang="en-US" sz="2400" dirty="0" smtClean="0">
                <a:latin typeface="+mj-lt"/>
              </a:rPr>
              <a:t>Wind Vision – Amy Vaughn</a:t>
            </a:r>
          </a:p>
          <a:p>
            <a:pPr marL="800100" lvl="1" indent="-342900" fontAlgn="ctr">
              <a:buFont typeface="Arial" panose="020B0604020202020204" pitchFamily="34" charset="0"/>
              <a:buChar char="•"/>
            </a:pPr>
            <a:r>
              <a:rPr lang="en-US" sz="2400" dirty="0" smtClean="0">
                <a:latin typeface="+mj-lt"/>
              </a:rPr>
              <a:t>Personally Identifiable Information on GovDelivery – Elizabeth Spencer</a:t>
            </a:r>
          </a:p>
          <a:p>
            <a:pPr marL="800100" lvl="1" indent="-342900" fontAlgn="ctr">
              <a:buFont typeface="Arial" panose="020B0604020202020204" pitchFamily="34" charset="0"/>
              <a:buChar char="•"/>
            </a:pPr>
            <a:r>
              <a:rPr lang="en-US" sz="2400" dirty="0" smtClean="0">
                <a:latin typeface="+mj-lt"/>
              </a:rPr>
              <a:t>Communication Standards – New Standards for Drupal – Elizabeth Spencer </a:t>
            </a:r>
          </a:p>
          <a:p>
            <a:pPr marL="800100" lvl="1" indent="-342900" fontAlgn="ctr">
              <a:buFont typeface="Arial" panose="020B0604020202020204" pitchFamily="34" charset="0"/>
              <a:buChar char="•"/>
            </a:pPr>
            <a:r>
              <a:rPr lang="en-US" sz="2400" dirty="0" smtClean="0">
                <a:latin typeface="+mj-lt"/>
              </a:rPr>
              <a:t>The EERE Publications Library – Scott Minos</a:t>
            </a:r>
            <a:endParaRPr lang="en-US" sz="2400" dirty="0">
              <a:latin typeface="+mj-lt"/>
            </a:endParaRPr>
          </a:p>
          <a:p>
            <a:pPr marL="800100" lvl="1" indent="-342900" fontAlgn="ctr">
              <a:buFont typeface="Arial" panose="020B0604020202020204" pitchFamily="34" charset="0"/>
              <a:buChar char="•"/>
            </a:pPr>
            <a:endParaRPr lang="en-US" sz="2400" dirty="0">
              <a:latin typeface="+mj-lt"/>
            </a:endParaRPr>
          </a:p>
        </p:txBody>
      </p:sp>
      <p:sp>
        <p:nvSpPr>
          <p:cNvPr id="6" name="Title 1"/>
          <p:cNvSpPr>
            <a:spLocks noGrp="1"/>
          </p:cNvSpPr>
          <p:nvPr>
            <p:ph type="title"/>
          </p:nvPr>
        </p:nvSpPr>
        <p:spPr>
          <a:xfrm>
            <a:off x="457200" y="1"/>
            <a:ext cx="8229600" cy="641349"/>
          </a:xfrm>
        </p:spPr>
        <p:txBody>
          <a:bodyPr/>
          <a:lstStyle/>
          <a:p>
            <a:r>
              <a:rPr lang="en-US" dirty="0" smtClean="0"/>
              <a:t>Agenda</a:t>
            </a:r>
            <a:endParaRPr lang="en-US" dirty="0"/>
          </a:p>
        </p:txBody>
      </p:sp>
    </p:spTree>
    <p:extLst>
      <p:ext uri="{BB962C8B-B14F-4D97-AF65-F5344CB8AC3E}">
        <p14:creationId xmlns:p14="http://schemas.microsoft.com/office/powerpoint/2010/main" val="31723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924" y="1107142"/>
            <a:ext cx="8484476" cy="3416320"/>
          </a:xfrm>
          <a:prstGeom prst="rect">
            <a:avLst/>
          </a:prstGeom>
          <a:noFill/>
        </p:spPr>
        <p:txBody>
          <a:bodyPr wrap="square" rtlCol="0">
            <a:spAutoFit/>
          </a:bodyPr>
          <a:lstStyle/>
          <a:p>
            <a:pPr fontAlgn="ctr"/>
            <a:r>
              <a:rPr lang="en-US" sz="2400" dirty="0" smtClean="0">
                <a:latin typeface="+mj-lt"/>
              </a:rPr>
              <a:t>Web Coordinators Meeting</a:t>
            </a:r>
          </a:p>
          <a:p>
            <a:pPr marL="800100" lvl="1" indent="-342900" fontAlgn="ctr">
              <a:buFont typeface="Arial" panose="020B0604020202020204" pitchFamily="34" charset="0"/>
              <a:buChar char="•"/>
            </a:pPr>
            <a:r>
              <a:rPr lang="en-US" sz="2400" dirty="0" smtClean="0">
                <a:latin typeface="+mj-lt"/>
              </a:rPr>
              <a:t>Around the Room – Carolyn Hinkley</a:t>
            </a:r>
          </a:p>
          <a:p>
            <a:pPr marL="800100" lvl="1" indent="-342900" fontAlgn="ctr">
              <a:buFont typeface="Arial" panose="020B0604020202020204" pitchFamily="34" charset="0"/>
              <a:buChar char="•"/>
            </a:pPr>
            <a:r>
              <a:rPr lang="en-US" sz="2400" b="1" dirty="0" smtClean="0">
                <a:latin typeface="+mj-lt"/>
              </a:rPr>
              <a:t>Wind Vision – Amy Vaughn</a:t>
            </a:r>
          </a:p>
          <a:p>
            <a:pPr marL="800100" lvl="1" indent="-342900" fontAlgn="ctr">
              <a:buFont typeface="Arial" panose="020B0604020202020204" pitchFamily="34" charset="0"/>
              <a:buChar char="•"/>
            </a:pPr>
            <a:r>
              <a:rPr lang="en-US" sz="2400" dirty="0" smtClean="0">
                <a:latin typeface="+mj-lt"/>
              </a:rPr>
              <a:t>Personally Identifiable Information on GovDelivery – Elizabeth Spencer</a:t>
            </a:r>
          </a:p>
          <a:p>
            <a:pPr marL="800100" lvl="1" indent="-342900" fontAlgn="ctr">
              <a:buFont typeface="Arial" panose="020B0604020202020204" pitchFamily="34" charset="0"/>
              <a:buChar char="•"/>
            </a:pPr>
            <a:r>
              <a:rPr lang="en-US" sz="2400" dirty="0" smtClean="0">
                <a:latin typeface="+mj-lt"/>
              </a:rPr>
              <a:t>Communication Standards – New Standards for Drupal – Elizabeth Spencer </a:t>
            </a:r>
          </a:p>
          <a:p>
            <a:pPr marL="800100" lvl="1" indent="-342900" fontAlgn="ctr">
              <a:buFont typeface="Arial" panose="020B0604020202020204" pitchFamily="34" charset="0"/>
              <a:buChar char="•"/>
            </a:pPr>
            <a:r>
              <a:rPr lang="en-US" sz="2400" dirty="0" smtClean="0">
                <a:latin typeface="+mj-lt"/>
              </a:rPr>
              <a:t>The EERE Publications Library – Scott Minos</a:t>
            </a:r>
            <a:endParaRPr lang="en-US" sz="2400" dirty="0">
              <a:latin typeface="+mj-lt"/>
            </a:endParaRPr>
          </a:p>
          <a:p>
            <a:pPr marL="800100" lvl="1" indent="-342900" fontAlgn="ctr">
              <a:buFont typeface="Arial" panose="020B0604020202020204" pitchFamily="34" charset="0"/>
              <a:buChar char="•"/>
            </a:pPr>
            <a:endParaRPr lang="en-US" sz="2400" dirty="0">
              <a:latin typeface="+mj-lt"/>
            </a:endParaRPr>
          </a:p>
        </p:txBody>
      </p:sp>
      <p:sp>
        <p:nvSpPr>
          <p:cNvPr id="7" name="Title 1"/>
          <p:cNvSpPr>
            <a:spLocks noGrp="1"/>
          </p:cNvSpPr>
          <p:nvPr>
            <p:ph type="title"/>
          </p:nvPr>
        </p:nvSpPr>
        <p:spPr>
          <a:xfrm>
            <a:off x="457200" y="1"/>
            <a:ext cx="8229600" cy="641349"/>
          </a:xfrm>
        </p:spPr>
        <p:txBody>
          <a:bodyPr/>
          <a:lstStyle/>
          <a:p>
            <a:r>
              <a:rPr lang="en-US" dirty="0" smtClean="0"/>
              <a:t>Agenda</a:t>
            </a:r>
            <a:endParaRPr lang="en-US" dirty="0"/>
          </a:p>
        </p:txBody>
      </p:sp>
    </p:spTree>
    <p:extLst>
      <p:ext uri="{BB962C8B-B14F-4D97-AF65-F5344CB8AC3E}">
        <p14:creationId xmlns:p14="http://schemas.microsoft.com/office/powerpoint/2010/main" val="160258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924" y="1107142"/>
            <a:ext cx="8484476" cy="3416320"/>
          </a:xfrm>
          <a:prstGeom prst="rect">
            <a:avLst/>
          </a:prstGeom>
          <a:noFill/>
        </p:spPr>
        <p:txBody>
          <a:bodyPr wrap="square" rtlCol="0">
            <a:spAutoFit/>
          </a:bodyPr>
          <a:lstStyle/>
          <a:p>
            <a:pPr fontAlgn="ctr"/>
            <a:r>
              <a:rPr lang="en-US" sz="2400" dirty="0" smtClean="0">
                <a:latin typeface="+mj-lt"/>
              </a:rPr>
              <a:t>Web Coordinators Meeting</a:t>
            </a:r>
          </a:p>
          <a:p>
            <a:pPr marL="800100" lvl="1" indent="-342900" fontAlgn="ctr">
              <a:buFont typeface="Arial" panose="020B0604020202020204" pitchFamily="34" charset="0"/>
              <a:buChar char="•"/>
            </a:pPr>
            <a:r>
              <a:rPr lang="en-US" sz="2400" dirty="0" smtClean="0">
                <a:latin typeface="+mj-lt"/>
              </a:rPr>
              <a:t>Around the Room – Carolyn Hinkley</a:t>
            </a:r>
          </a:p>
          <a:p>
            <a:pPr marL="800100" lvl="1" indent="-342900" fontAlgn="ctr">
              <a:buFont typeface="Arial" panose="020B0604020202020204" pitchFamily="34" charset="0"/>
              <a:buChar char="•"/>
            </a:pPr>
            <a:r>
              <a:rPr lang="en-US" sz="2400" dirty="0" smtClean="0">
                <a:latin typeface="+mj-lt"/>
              </a:rPr>
              <a:t>Wind Vision – Amy Vaughn</a:t>
            </a:r>
          </a:p>
          <a:p>
            <a:pPr marL="800100" lvl="1" indent="-342900" fontAlgn="ctr">
              <a:buFont typeface="Arial" panose="020B0604020202020204" pitchFamily="34" charset="0"/>
              <a:buChar char="•"/>
            </a:pPr>
            <a:r>
              <a:rPr lang="en-US" sz="2400" b="1" dirty="0" smtClean="0">
                <a:latin typeface="+mj-lt"/>
              </a:rPr>
              <a:t>Personally Identifiable Information on GovDelivery – Elizabeth</a:t>
            </a:r>
            <a:r>
              <a:rPr lang="en-US" sz="2400" dirty="0" smtClean="0">
                <a:latin typeface="+mj-lt"/>
              </a:rPr>
              <a:t> </a:t>
            </a:r>
            <a:r>
              <a:rPr lang="en-US" sz="2400" b="1" dirty="0" smtClean="0">
                <a:latin typeface="+mj-lt"/>
              </a:rPr>
              <a:t>Spencer</a:t>
            </a:r>
          </a:p>
          <a:p>
            <a:pPr marL="800100" lvl="1" indent="-342900" fontAlgn="ctr">
              <a:buFont typeface="Arial" panose="020B0604020202020204" pitchFamily="34" charset="0"/>
              <a:buChar char="•"/>
            </a:pPr>
            <a:r>
              <a:rPr lang="en-US" sz="2400" dirty="0" smtClean="0">
                <a:latin typeface="+mj-lt"/>
              </a:rPr>
              <a:t>Communication Standards – New Standards for Drupal – Elizabeth Spencer </a:t>
            </a:r>
          </a:p>
          <a:p>
            <a:pPr marL="800100" lvl="1" indent="-342900" fontAlgn="ctr">
              <a:buFont typeface="Arial" panose="020B0604020202020204" pitchFamily="34" charset="0"/>
              <a:buChar char="•"/>
            </a:pPr>
            <a:r>
              <a:rPr lang="en-US" sz="2400" dirty="0" smtClean="0">
                <a:latin typeface="+mj-lt"/>
              </a:rPr>
              <a:t>The EERE Publications Library – Scott Minos</a:t>
            </a:r>
            <a:endParaRPr lang="en-US" sz="2400" dirty="0">
              <a:latin typeface="+mj-lt"/>
            </a:endParaRPr>
          </a:p>
          <a:p>
            <a:pPr marL="800100" lvl="1" indent="-342900" fontAlgn="ctr">
              <a:buFont typeface="Arial" panose="020B0604020202020204" pitchFamily="34" charset="0"/>
              <a:buChar char="•"/>
            </a:pPr>
            <a:endParaRPr lang="en-US" sz="2400" dirty="0">
              <a:latin typeface="+mj-lt"/>
            </a:endParaRPr>
          </a:p>
        </p:txBody>
      </p:sp>
      <p:sp>
        <p:nvSpPr>
          <p:cNvPr id="6" name="Title 1"/>
          <p:cNvSpPr>
            <a:spLocks noGrp="1"/>
          </p:cNvSpPr>
          <p:nvPr>
            <p:ph type="title"/>
          </p:nvPr>
        </p:nvSpPr>
        <p:spPr>
          <a:xfrm>
            <a:off x="457200" y="1"/>
            <a:ext cx="8229600" cy="641349"/>
          </a:xfrm>
        </p:spPr>
        <p:txBody>
          <a:bodyPr/>
          <a:lstStyle/>
          <a:p>
            <a:r>
              <a:rPr lang="en-US" dirty="0" smtClean="0"/>
              <a:t>Agenda</a:t>
            </a:r>
            <a:endParaRPr lang="en-US" dirty="0"/>
          </a:p>
        </p:txBody>
      </p:sp>
    </p:spTree>
    <p:extLst>
      <p:ext uri="{BB962C8B-B14F-4D97-AF65-F5344CB8AC3E}">
        <p14:creationId xmlns:p14="http://schemas.microsoft.com/office/powerpoint/2010/main" val="397472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Personally Identifiable Information on GovDelivery</a:t>
            </a:r>
            <a:endParaRPr lang="en-US" dirty="0"/>
          </a:p>
        </p:txBody>
      </p:sp>
      <p:sp>
        <p:nvSpPr>
          <p:cNvPr id="6" name="TextBox 5"/>
          <p:cNvSpPr txBox="1"/>
          <p:nvPr/>
        </p:nvSpPr>
        <p:spPr>
          <a:xfrm>
            <a:off x="457200" y="1219200"/>
            <a:ext cx="8077200" cy="5632311"/>
          </a:xfrm>
          <a:prstGeom prst="rect">
            <a:avLst/>
          </a:prstGeom>
          <a:noFill/>
        </p:spPr>
        <p:txBody>
          <a:bodyPr wrap="square" rtlCol="0">
            <a:spAutoFit/>
          </a:bodyPr>
          <a:lstStyle/>
          <a:p>
            <a:pPr fontAlgn="ctr"/>
            <a:r>
              <a:rPr lang="en-US" sz="2400" dirty="0" smtClean="0">
                <a:latin typeface="+mj-lt"/>
              </a:rPr>
              <a:t>To reduce the amount of Personally Identifiable Information (PII) hosted on non-DOE computers, we’re deleting these fields from GovDelivery:</a:t>
            </a:r>
          </a:p>
          <a:p>
            <a:pPr fontAlgn="ctr"/>
            <a:endParaRPr lang="en-US" sz="2400" dirty="0">
              <a:latin typeface="+mj-lt"/>
            </a:endParaRPr>
          </a:p>
          <a:p>
            <a:pPr marL="342900" indent="-342900" fontAlgn="ctr">
              <a:buFont typeface="Arial" panose="020B0604020202020204" pitchFamily="34" charset="0"/>
              <a:buChar char="•"/>
            </a:pPr>
            <a:r>
              <a:rPr lang="en-US" sz="2400" dirty="0" smtClean="0">
                <a:latin typeface="+mj-lt"/>
              </a:rPr>
              <a:t>Street Address</a:t>
            </a:r>
          </a:p>
          <a:p>
            <a:pPr marL="342900" indent="-342900" fontAlgn="ctr">
              <a:buFont typeface="Arial" panose="020B0604020202020204" pitchFamily="34" charset="0"/>
              <a:buChar char="•"/>
            </a:pPr>
            <a:r>
              <a:rPr lang="en-US" sz="2400" dirty="0" smtClean="0">
                <a:latin typeface="+mj-lt"/>
              </a:rPr>
              <a:t>City</a:t>
            </a:r>
          </a:p>
          <a:p>
            <a:pPr marL="342900" indent="-342900" fontAlgn="ctr">
              <a:buFont typeface="Arial" panose="020B0604020202020204" pitchFamily="34" charset="0"/>
              <a:buChar char="•"/>
            </a:pPr>
            <a:r>
              <a:rPr lang="en-US" sz="2400" dirty="0" smtClean="0">
                <a:latin typeface="+mj-lt"/>
              </a:rPr>
              <a:t>ZIP Code</a:t>
            </a:r>
          </a:p>
          <a:p>
            <a:pPr marL="342900" indent="-342900" fontAlgn="ctr">
              <a:buFont typeface="Arial" panose="020B0604020202020204" pitchFamily="34" charset="0"/>
              <a:buChar char="•"/>
            </a:pPr>
            <a:r>
              <a:rPr lang="en-US" sz="2400" dirty="0" smtClean="0">
                <a:latin typeface="+mj-lt"/>
              </a:rPr>
              <a:t>Phone Number</a:t>
            </a:r>
          </a:p>
          <a:p>
            <a:pPr marL="342900" indent="-342900" fontAlgn="ctr">
              <a:buFont typeface="Arial" panose="020B0604020202020204" pitchFamily="34" charset="0"/>
              <a:buChar char="•"/>
            </a:pPr>
            <a:r>
              <a:rPr lang="en-US" sz="2400" dirty="0" smtClean="0">
                <a:latin typeface="+mj-lt"/>
              </a:rPr>
              <a:t>Name of the organization they work at</a:t>
            </a:r>
          </a:p>
          <a:p>
            <a:pPr marL="342900" indent="-342900" fontAlgn="ctr">
              <a:buFont typeface="Arial" panose="020B0604020202020204" pitchFamily="34" charset="0"/>
              <a:buChar char="•"/>
            </a:pPr>
            <a:r>
              <a:rPr lang="en-US" sz="2400" dirty="0" smtClean="0">
                <a:latin typeface="+mj-lt"/>
              </a:rPr>
              <a:t>Professional Title</a:t>
            </a:r>
          </a:p>
          <a:p>
            <a:pPr marL="342900" indent="-342900" fontAlgn="ctr">
              <a:buFont typeface="Arial" panose="020B0604020202020204" pitchFamily="34" charset="0"/>
              <a:buChar char="•"/>
            </a:pPr>
            <a:endParaRPr lang="en-US" sz="2400" dirty="0">
              <a:latin typeface="+mj-lt"/>
            </a:endParaRPr>
          </a:p>
          <a:p>
            <a:pPr fontAlgn="ctr"/>
            <a:r>
              <a:rPr lang="en-US" sz="2400" dirty="0" smtClean="0">
                <a:latin typeface="+mj-lt"/>
              </a:rPr>
              <a:t>All other data will be kept in GovDelivery.</a:t>
            </a:r>
          </a:p>
          <a:p>
            <a:pPr fontAlgn="ctr"/>
            <a:endParaRPr lang="en-US" sz="2400" dirty="0">
              <a:latin typeface="+mj-lt"/>
            </a:endParaRPr>
          </a:p>
          <a:p>
            <a:pPr fontAlgn="ctr"/>
            <a:r>
              <a:rPr lang="en-US" sz="2400" dirty="0" smtClean="0">
                <a:latin typeface="+mj-lt"/>
              </a:rPr>
              <a:t>If you  have questions, please </a:t>
            </a:r>
            <a:r>
              <a:rPr lang="en-US" sz="2400" b="1" dirty="0" smtClean="0">
                <a:latin typeface="+mj-lt"/>
              </a:rPr>
              <a:t>email Carolyn Hinkley by August 31</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2881727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924" y="1107142"/>
            <a:ext cx="8484476" cy="3416320"/>
          </a:xfrm>
          <a:prstGeom prst="rect">
            <a:avLst/>
          </a:prstGeom>
          <a:noFill/>
        </p:spPr>
        <p:txBody>
          <a:bodyPr wrap="square" rtlCol="0">
            <a:spAutoFit/>
          </a:bodyPr>
          <a:lstStyle/>
          <a:p>
            <a:pPr fontAlgn="ctr"/>
            <a:r>
              <a:rPr lang="en-US" sz="2400" dirty="0" smtClean="0">
                <a:latin typeface="+mj-lt"/>
              </a:rPr>
              <a:t>Web Coordinators Meeting</a:t>
            </a:r>
          </a:p>
          <a:p>
            <a:pPr marL="800100" lvl="1" indent="-342900" fontAlgn="ctr">
              <a:buFont typeface="Arial" panose="020B0604020202020204" pitchFamily="34" charset="0"/>
              <a:buChar char="•"/>
            </a:pPr>
            <a:r>
              <a:rPr lang="en-US" sz="2400" dirty="0" smtClean="0">
                <a:latin typeface="+mj-lt"/>
              </a:rPr>
              <a:t>Around the Room – Carolyn Hinkley</a:t>
            </a:r>
          </a:p>
          <a:p>
            <a:pPr marL="800100" lvl="1" indent="-342900" fontAlgn="ctr">
              <a:buFont typeface="Arial" panose="020B0604020202020204" pitchFamily="34" charset="0"/>
              <a:buChar char="•"/>
            </a:pPr>
            <a:r>
              <a:rPr lang="en-US" sz="2400" dirty="0" smtClean="0">
                <a:latin typeface="+mj-lt"/>
              </a:rPr>
              <a:t>Wind Vision – Amy Vaughn</a:t>
            </a:r>
          </a:p>
          <a:p>
            <a:pPr marL="800100" lvl="1" indent="-342900" fontAlgn="ctr">
              <a:buFont typeface="Arial" panose="020B0604020202020204" pitchFamily="34" charset="0"/>
              <a:buChar char="•"/>
            </a:pPr>
            <a:r>
              <a:rPr lang="en-US" sz="2400" dirty="0" smtClean="0">
                <a:latin typeface="+mj-lt"/>
              </a:rPr>
              <a:t>Personally Identifiable Information on GovDelivery – Elizabeth Spencer</a:t>
            </a:r>
          </a:p>
          <a:p>
            <a:pPr marL="800100" lvl="1" indent="-342900" fontAlgn="ctr">
              <a:buFont typeface="Arial" panose="020B0604020202020204" pitchFamily="34" charset="0"/>
              <a:buChar char="•"/>
            </a:pPr>
            <a:r>
              <a:rPr lang="en-US" sz="2400" b="1" dirty="0" smtClean="0">
                <a:latin typeface="+mj-lt"/>
              </a:rPr>
              <a:t>Communication Standards – New Standards for Drupal – Elizabeth Spencer </a:t>
            </a:r>
          </a:p>
          <a:p>
            <a:pPr marL="800100" lvl="1" indent="-342900" fontAlgn="ctr">
              <a:buFont typeface="Arial" panose="020B0604020202020204" pitchFamily="34" charset="0"/>
              <a:buChar char="•"/>
            </a:pPr>
            <a:r>
              <a:rPr lang="en-US" sz="2400" dirty="0" smtClean="0">
                <a:latin typeface="+mj-lt"/>
              </a:rPr>
              <a:t>The EERE Publications Library – Scott Minos</a:t>
            </a:r>
            <a:endParaRPr lang="en-US" sz="2400" dirty="0">
              <a:latin typeface="+mj-lt"/>
            </a:endParaRPr>
          </a:p>
          <a:p>
            <a:pPr marL="800100" lvl="1" indent="-342900" fontAlgn="ctr">
              <a:buFont typeface="Arial" panose="020B0604020202020204" pitchFamily="34" charset="0"/>
              <a:buChar char="•"/>
            </a:pPr>
            <a:endParaRPr lang="en-US" sz="2400" dirty="0">
              <a:latin typeface="+mj-lt"/>
            </a:endParaRPr>
          </a:p>
        </p:txBody>
      </p:sp>
      <p:sp>
        <p:nvSpPr>
          <p:cNvPr id="6" name="Title 1"/>
          <p:cNvSpPr>
            <a:spLocks noGrp="1"/>
          </p:cNvSpPr>
          <p:nvPr>
            <p:ph type="title"/>
          </p:nvPr>
        </p:nvSpPr>
        <p:spPr>
          <a:xfrm>
            <a:off x="457200" y="1"/>
            <a:ext cx="8229600" cy="641349"/>
          </a:xfrm>
        </p:spPr>
        <p:txBody>
          <a:bodyPr/>
          <a:lstStyle/>
          <a:p>
            <a:r>
              <a:rPr lang="en-US" dirty="0" smtClean="0"/>
              <a:t>Agenda</a:t>
            </a:r>
            <a:endParaRPr lang="en-US" dirty="0"/>
          </a:p>
        </p:txBody>
      </p:sp>
    </p:spTree>
    <p:extLst>
      <p:ext uri="{BB962C8B-B14F-4D97-AF65-F5344CB8AC3E}">
        <p14:creationId xmlns:p14="http://schemas.microsoft.com/office/powerpoint/2010/main" val="422837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Standards Website Section Update</a:t>
            </a:r>
            <a:endParaRPr lang="en-US" dirty="0"/>
          </a:p>
        </p:txBody>
      </p:sp>
      <p:sp>
        <p:nvSpPr>
          <p:cNvPr id="6" name="TextBox 5"/>
          <p:cNvSpPr txBox="1"/>
          <p:nvPr/>
        </p:nvSpPr>
        <p:spPr>
          <a:xfrm>
            <a:off x="457200" y="1219200"/>
            <a:ext cx="8077200" cy="5016758"/>
          </a:xfrm>
          <a:prstGeom prst="rect">
            <a:avLst/>
          </a:prstGeom>
          <a:noFill/>
        </p:spPr>
        <p:txBody>
          <a:bodyPr wrap="square" rtlCol="0">
            <a:spAutoFit/>
          </a:bodyPr>
          <a:lstStyle/>
          <a:p>
            <a:pPr fontAlgn="ctr"/>
            <a:r>
              <a:rPr lang="en-US" sz="2000" dirty="0" smtClean="0">
                <a:latin typeface="+mj-lt"/>
              </a:rPr>
              <a:t>We’ve updated almost </a:t>
            </a:r>
            <a:r>
              <a:rPr lang="en-US" sz="2000" b="1" dirty="0" smtClean="0">
                <a:latin typeface="+mj-lt"/>
              </a:rPr>
              <a:t>everything</a:t>
            </a:r>
            <a:r>
              <a:rPr lang="en-US" sz="2000" dirty="0" smtClean="0">
                <a:latin typeface="+mj-lt"/>
              </a:rPr>
              <a:t> in the “website” section of Communication Standards!</a:t>
            </a:r>
          </a:p>
          <a:p>
            <a:pPr fontAlgn="ctr"/>
            <a:endParaRPr lang="en-US" sz="2000" dirty="0" smtClean="0">
              <a:latin typeface="+mj-lt"/>
            </a:endParaRPr>
          </a:p>
          <a:p>
            <a:pPr fontAlgn="ctr"/>
            <a:r>
              <a:rPr lang="en-US" sz="2000" b="1" dirty="0" smtClean="0">
                <a:latin typeface="+mj-lt"/>
              </a:rPr>
              <a:t>Developing Websites in Drupal</a:t>
            </a:r>
            <a:endParaRPr lang="en-US" sz="2000" dirty="0" smtClean="0">
              <a:latin typeface="+mj-lt"/>
            </a:endParaRPr>
          </a:p>
          <a:p>
            <a:pPr fontAlgn="ctr"/>
            <a:r>
              <a:rPr lang="en-US" sz="2000" dirty="0" smtClean="0">
                <a:latin typeface="+mj-lt"/>
              </a:rPr>
              <a:t>The new “Energy.gov CMS” section explains how to create pages, blocks, links, download pages, and other useful features in Energy.gov.</a:t>
            </a:r>
          </a:p>
          <a:p>
            <a:pPr fontAlgn="ctr"/>
            <a:endParaRPr lang="en-US" sz="2000" dirty="0">
              <a:latin typeface="+mj-lt"/>
            </a:endParaRPr>
          </a:p>
          <a:p>
            <a:pPr fontAlgn="ctr"/>
            <a:r>
              <a:rPr lang="en-US" sz="2000" b="1" dirty="0" smtClean="0">
                <a:latin typeface="+mj-lt"/>
              </a:rPr>
              <a:t>New, User-Tested Navigation</a:t>
            </a:r>
            <a:endParaRPr lang="en-US" sz="2000" b="1" dirty="0">
              <a:latin typeface="+mj-lt"/>
            </a:endParaRPr>
          </a:p>
          <a:p>
            <a:pPr fontAlgn="ctr"/>
            <a:r>
              <a:rPr lang="en-US" sz="2000" dirty="0" smtClean="0">
                <a:latin typeface="+mj-lt"/>
              </a:rPr>
              <a:t>We conducted surveys and ran tree tests in order to develop a more user-friendly navigation.</a:t>
            </a:r>
          </a:p>
          <a:p>
            <a:pPr fontAlgn="ctr"/>
            <a:endParaRPr lang="en-US" sz="2000" dirty="0" smtClean="0">
              <a:latin typeface="+mj-lt"/>
            </a:endParaRPr>
          </a:p>
          <a:p>
            <a:pPr fontAlgn="ctr"/>
            <a:r>
              <a:rPr lang="en-US" sz="2000" b="1" dirty="0" smtClean="0">
                <a:latin typeface="+mj-lt"/>
              </a:rPr>
              <a:t>Completely Overhauled Content</a:t>
            </a:r>
            <a:endParaRPr lang="en-US" sz="2000" dirty="0" smtClean="0">
              <a:latin typeface="+mj-lt"/>
            </a:endParaRPr>
          </a:p>
          <a:p>
            <a:pPr fontAlgn="ctr"/>
            <a:r>
              <a:rPr lang="en-US" sz="2000" dirty="0" smtClean="0">
                <a:latin typeface="+mj-lt"/>
              </a:rPr>
              <a:t>We rewrote 72 pages and deleted 17!</a:t>
            </a:r>
          </a:p>
          <a:p>
            <a:pPr fontAlgn="ctr"/>
            <a:endParaRPr lang="en-US" sz="2000" dirty="0">
              <a:latin typeface="+mj-lt"/>
            </a:endParaRPr>
          </a:p>
          <a:p>
            <a:pPr fontAlgn="ctr"/>
            <a:r>
              <a:rPr lang="en-US" sz="2000" dirty="0" smtClean="0">
                <a:latin typeface="+mj-lt"/>
              </a:rPr>
              <a:t>We completely overhauled Project Process and Approvals, Web Writing, Graphics and Images, Templates, and Navigation.</a:t>
            </a:r>
            <a:endParaRPr lang="en-US" sz="2000" dirty="0">
              <a:latin typeface="+mj-lt"/>
            </a:endParaRPr>
          </a:p>
        </p:txBody>
      </p:sp>
    </p:spTree>
    <p:extLst>
      <p:ext uri="{BB962C8B-B14F-4D97-AF65-F5344CB8AC3E}">
        <p14:creationId xmlns:p14="http://schemas.microsoft.com/office/powerpoint/2010/main" val="428407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Standards Website Section Update</a:t>
            </a:r>
            <a:endParaRPr lang="en-US" dirty="0"/>
          </a:p>
        </p:txBody>
      </p:sp>
      <p:sp>
        <p:nvSpPr>
          <p:cNvPr id="6" name="TextBox 5"/>
          <p:cNvSpPr txBox="1"/>
          <p:nvPr/>
        </p:nvSpPr>
        <p:spPr>
          <a:xfrm>
            <a:off x="457200" y="1219200"/>
            <a:ext cx="8077200" cy="1631216"/>
          </a:xfrm>
          <a:prstGeom prst="rect">
            <a:avLst/>
          </a:prstGeom>
          <a:noFill/>
        </p:spPr>
        <p:txBody>
          <a:bodyPr wrap="square" rtlCol="0">
            <a:spAutoFit/>
          </a:bodyPr>
          <a:lstStyle/>
          <a:p>
            <a:pPr fontAlgn="ctr"/>
            <a:r>
              <a:rPr lang="en-US" sz="2000" dirty="0" smtClean="0">
                <a:latin typeface="+mj-lt"/>
              </a:rPr>
              <a:t>Now Communication Standards is now migrating to Energy.gov!</a:t>
            </a:r>
          </a:p>
          <a:p>
            <a:pPr fontAlgn="ctr"/>
            <a:endParaRPr lang="en-US" sz="2000" dirty="0" smtClean="0">
              <a:latin typeface="+mj-lt"/>
            </a:endParaRPr>
          </a:p>
          <a:p>
            <a:pPr fontAlgn="ctr"/>
            <a:r>
              <a:rPr lang="en-US" sz="2000" dirty="0" smtClean="0">
                <a:latin typeface="+mj-lt"/>
              </a:rPr>
              <a:t>For now, you can find it at:</a:t>
            </a:r>
          </a:p>
          <a:p>
            <a:pPr fontAlgn="ctr"/>
            <a:endParaRPr lang="en-US" sz="2000" dirty="0">
              <a:latin typeface="+mj-lt"/>
            </a:endParaRPr>
          </a:p>
          <a:p>
            <a:pPr algn="ctr" fontAlgn="ctr"/>
            <a:r>
              <a:rPr lang="en-US" sz="2000" dirty="0" smtClean="0">
                <a:latin typeface="+mj-lt"/>
                <a:hlinkClick r:id="rId3"/>
              </a:rPr>
              <a:t>http://www1.eere.energy.gov/communicationstandards/</a:t>
            </a:r>
            <a:endParaRPr lang="en-US" sz="2000" dirty="0" smtClean="0">
              <a:latin typeface="+mj-lt"/>
            </a:endParaRPr>
          </a:p>
        </p:txBody>
      </p:sp>
    </p:spTree>
    <p:extLst>
      <p:ext uri="{BB962C8B-B14F-4D97-AF65-F5344CB8AC3E}">
        <p14:creationId xmlns:p14="http://schemas.microsoft.com/office/powerpoint/2010/main" val="45019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924" y="1107142"/>
            <a:ext cx="8484476" cy="3416320"/>
          </a:xfrm>
          <a:prstGeom prst="rect">
            <a:avLst/>
          </a:prstGeom>
          <a:noFill/>
        </p:spPr>
        <p:txBody>
          <a:bodyPr wrap="square" rtlCol="0">
            <a:spAutoFit/>
          </a:bodyPr>
          <a:lstStyle/>
          <a:p>
            <a:pPr fontAlgn="ctr"/>
            <a:r>
              <a:rPr lang="en-US" sz="2400" dirty="0" smtClean="0">
                <a:latin typeface="+mj-lt"/>
              </a:rPr>
              <a:t>Web Coordinators Meeting</a:t>
            </a:r>
          </a:p>
          <a:p>
            <a:pPr marL="800100" lvl="1" indent="-342900" fontAlgn="ctr">
              <a:buFont typeface="Arial" panose="020B0604020202020204" pitchFamily="34" charset="0"/>
              <a:buChar char="•"/>
            </a:pPr>
            <a:r>
              <a:rPr lang="en-US" sz="2400" dirty="0" smtClean="0">
                <a:latin typeface="+mj-lt"/>
              </a:rPr>
              <a:t>Around the Room – Carolyn Hinkley</a:t>
            </a:r>
          </a:p>
          <a:p>
            <a:pPr marL="800100" lvl="1" indent="-342900" fontAlgn="ctr">
              <a:buFont typeface="Arial" panose="020B0604020202020204" pitchFamily="34" charset="0"/>
              <a:buChar char="•"/>
            </a:pPr>
            <a:r>
              <a:rPr lang="en-US" sz="2400" dirty="0" smtClean="0">
                <a:latin typeface="+mj-lt"/>
              </a:rPr>
              <a:t>Wind Vision – Amy Vaughn</a:t>
            </a:r>
          </a:p>
          <a:p>
            <a:pPr marL="800100" lvl="1" indent="-342900" fontAlgn="ctr">
              <a:buFont typeface="Arial" panose="020B0604020202020204" pitchFamily="34" charset="0"/>
              <a:buChar char="•"/>
            </a:pPr>
            <a:r>
              <a:rPr lang="en-US" sz="2400" dirty="0" smtClean="0">
                <a:latin typeface="+mj-lt"/>
              </a:rPr>
              <a:t>Personally Identifiable Information on GovDelivery – Elizabeth Spencer</a:t>
            </a:r>
          </a:p>
          <a:p>
            <a:pPr marL="800100" lvl="1" indent="-342900" fontAlgn="ctr">
              <a:buFont typeface="Arial" panose="020B0604020202020204" pitchFamily="34" charset="0"/>
              <a:buChar char="•"/>
            </a:pPr>
            <a:r>
              <a:rPr lang="en-US" sz="2400" dirty="0" smtClean="0">
                <a:latin typeface="+mj-lt"/>
              </a:rPr>
              <a:t>Communication Standards – New Standards for Drupal – Elizabeth Spencer </a:t>
            </a:r>
          </a:p>
          <a:p>
            <a:pPr marL="800100" lvl="1" indent="-342900" fontAlgn="ctr">
              <a:buFont typeface="Arial" panose="020B0604020202020204" pitchFamily="34" charset="0"/>
              <a:buChar char="•"/>
            </a:pPr>
            <a:r>
              <a:rPr lang="en-US" sz="2400" b="1" dirty="0" smtClean="0">
                <a:latin typeface="+mj-lt"/>
              </a:rPr>
              <a:t>The EERE Publications Library – Scott Minos</a:t>
            </a:r>
            <a:endParaRPr lang="en-US" sz="2400" b="1" dirty="0">
              <a:latin typeface="+mj-lt"/>
            </a:endParaRPr>
          </a:p>
          <a:p>
            <a:pPr marL="800100" lvl="1" indent="-342900" fontAlgn="ctr">
              <a:buFont typeface="Arial" panose="020B0604020202020204" pitchFamily="34" charset="0"/>
              <a:buChar char="•"/>
            </a:pPr>
            <a:endParaRPr lang="en-US" sz="2400" dirty="0">
              <a:latin typeface="+mj-lt"/>
            </a:endParaRPr>
          </a:p>
        </p:txBody>
      </p:sp>
      <p:sp>
        <p:nvSpPr>
          <p:cNvPr id="6" name="Title 1"/>
          <p:cNvSpPr>
            <a:spLocks noGrp="1"/>
          </p:cNvSpPr>
          <p:nvPr>
            <p:ph type="title"/>
          </p:nvPr>
        </p:nvSpPr>
        <p:spPr>
          <a:xfrm>
            <a:off x="457200" y="1"/>
            <a:ext cx="8229600" cy="641349"/>
          </a:xfrm>
        </p:spPr>
        <p:txBody>
          <a:bodyPr/>
          <a:lstStyle/>
          <a:p>
            <a:r>
              <a:rPr lang="en-US" dirty="0" smtClean="0"/>
              <a:t>Agenda</a:t>
            </a:r>
            <a:endParaRPr lang="en-US" dirty="0"/>
          </a:p>
        </p:txBody>
      </p:sp>
    </p:spTree>
    <p:extLst>
      <p:ext uri="{BB962C8B-B14F-4D97-AF65-F5344CB8AC3E}">
        <p14:creationId xmlns:p14="http://schemas.microsoft.com/office/powerpoint/2010/main" val="3564822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_collage_blue_white_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ere_collage_blue_white_interior">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eere_collage_blue_white_interior</Template>
  <TotalTime>3285</TotalTime>
  <Words>874</Words>
  <Application>Microsoft Office PowerPoint</Application>
  <PresentationFormat>On-screen Show (4:3)</PresentationFormat>
  <Paragraphs>124</Paragraphs>
  <Slides>15</Slides>
  <Notes>7</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eere_collage_blue_white_interior</vt:lpstr>
      <vt:lpstr>1_eere_collage_blue_white_interior</vt:lpstr>
      <vt:lpstr>EERE Communications</vt:lpstr>
      <vt:lpstr>Agenda</vt:lpstr>
      <vt:lpstr>Agenda</vt:lpstr>
      <vt:lpstr>Agenda</vt:lpstr>
      <vt:lpstr>Personally Identifiable Information on GovDelivery</vt:lpstr>
      <vt:lpstr>Agenda</vt:lpstr>
      <vt:lpstr>Communication Standards Website Section Update</vt:lpstr>
      <vt:lpstr>Communication Standards Website Section Update</vt:lpstr>
      <vt:lpstr>Agenda</vt:lpstr>
      <vt:lpstr>Publication Library Status </vt:lpstr>
      <vt:lpstr>Why Do We Have a Shared Publications Library?  </vt:lpstr>
      <vt:lpstr>Problems Caused by Having Multiple EERE Libraries</vt:lpstr>
      <vt:lpstr>Publications Library v 2.0</vt:lpstr>
      <vt:lpstr>Next Steps</vt:lpstr>
      <vt:lpstr>PowerPoint Presentation</vt:lpstr>
    </vt:vector>
  </TitlesOfParts>
  <Company>NREL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August 20, 2015</dc:title>
  <dc:subject>Presentation slides from the August 20, 2015, Web Coordinator Meeting. Topics include an overview of the Wind Vision project, an update on removing Personally Identifiable Information from GovDelivery, an update on Communication Standards, and a discussion about the EERE Publications Library.</dc:subject>
  <dc:creator>Paige Terlip</dc:creator>
  <cp:lastModifiedBy>Elizabeth Spencer</cp:lastModifiedBy>
  <cp:revision>154</cp:revision>
  <dcterms:created xsi:type="dcterms:W3CDTF">2015-01-08T21:40:42Z</dcterms:created>
  <dcterms:modified xsi:type="dcterms:W3CDTF">2015-08-27T20:04:06Z</dcterms:modified>
</cp:coreProperties>
</file>