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D81A48-E05A-435F-B7E1-89DADD2B9468}" type="datetimeFigureOut">
              <a:rPr lang="en-US" smtClean="0"/>
              <a:pPr/>
              <a:t>8/24/2011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CEEB1E-A8E9-49A4-9315-D0B57667CA64}" type="slidenum">
              <a:rPr lang="en-US" smtClean="0"/>
              <a:pPr/>
              <a:t>‹#›</a:t>
            </a:fld>
            <a:endParaRPr lang="en-US"/>
          </a:p>
        </p:txBody>
      </p:sp>
    </p:spTree>
    <p:extLst>
      <p:ext uri="{BB962C8B-B14F-4D97-AF65-F5344CB8AC3E}">
        <p14:creationId xmlns="" xmlns:p14="http://schemas.microsoft.com/office/powerpoint/2010/main" val="337154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ftp://ftp.ngdc.noaa.gov/hazards/circular790.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100B90-B86D-5446-96DC-F6024CA885F4}" type="slidenum">
              <a:rPr lang="en-US" smtClean="0">
                <a:solidFill>
                  <a:prstClr val="black"/>
                </a:solidFill>
              </a:rPr>
              <a:pPr>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100B90-B86D-5446-96DC-F6024CA885F4}"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normAutofit fontScale="70000" lnSpcReduction="20000"/>
          </a:bodyPr>
          <a:lstStyle/>
          <a:p>
            <a:r>
              <a:rPr lang="en-US" dirty="0" smtClean="0"/>
              <a:t>FY 2011 budget details (appropriation):</a:t>
            </a:r>
          </a:p>
          <a:p>
            <a:r>
              <a:rPr lang="en-US" dirty="0" smtClean="0"/>
              <a:t>Total - $38 million</a:t>
            </a:r>
          </a:p>
          <a:p>
            <a:r>
              <a:rPr lang="en-US" dirty="0" smtClean="0"/>
              <a:t>EGS- $16 M</a:t>
            </a:r>
          </a:p>
          <a:p>
            <a:r>
              <a:rPr lang="en-US" dirty="0" smtClean="0"/>
              <a:t>IET- $13 M</a:t>
            </a:r>
          </a:p>
          <a:p>
            <a:r>
              <a:rPr lang="en-US" dirty="0" smtClean="0"/>
              <a:t>Analysis - $5 M</a:t>
            </a:r>
          </a:p>
          <a:p>
            <a:r>
              <a:rPr lang="en-US" dirty="0" smtClean="0"/>
              <a:t>Low Temp - $2 M</a:t>
            </a:r>
          </a:p>
          <a:p>
            <a:r>
              <a:rPr lang="en-US" dirty="0" smtClean="0"/>
              <a:t>Perm Sed - $2</a:t>
            </a:r>
            <a:r>
              <a:rPr lang="en-US" baseline="0" dirty="0" smtClean="0"/>
              <a:t> M</a:t>
            </a:r>
          </a:p>
          <a:p>
            <a:endParaRPr lang="en-US" dirty="0" smtClean="0"/>
          </a:p>
          <a:p>
            <a:r>
              <a:rPr lang="en-US" dirty="0" smtClean="0"/>
              <a:t>ARRA Funding (+):</a:t>
            </a:r>
          </a:p>
          <a:p>
            <a:r>
              <a:rPr lang="en-US" dirty="0" smtClean="0"/>
              <a:t>IET - $97.2</a:t>
            </a:r>
            <a:r>
              <a:rPr lang="en-US" baseline="0" dirty="0" smtClean="0"/>
              <a:t> M</a:t>
            </a:r>
          </a:p>
          <a:p>
            <a:r>
              <a:rPr lang="en-US" baseline="0" dirty="0" smtClean="0"/>
              <a:t>EGS Demo – $44.2 M</a:t>
            </a:r>
          </a:p>
          <a:p>
            <a:r>
              <a:rPr lang="en-US" baseline="0" dirty="0" smtClean="0"/>
              <a:t>EGS R&amp;D - $111.9 M</a:t>
            </a:r>
          </a:p>
          <a:p>
            <a:r>
              <a:rPr lang="en-US" baseline="0" dirty="0" smtClean="0"/>
              <a:t>Low Temp – $18.7 M</a:t>
            </a:r>
          </a:p>
          <a:p>
            <a:r>
              <a:rPr lang="en-US" baseline="0" dirty="0" smtClean="0"/>
              <a:t>NGDS - $33.7 M</a:t>
            </a:r>
          </a:p>
          <a:p>
            <a:r>
              <a:rPr lang="en-US" baseline="0" dirty="0" smtClean="0"/>
              <a:t>GHP - $62.4 M</a:t>
            </a:r>
          </a:p>
          <a:p>
            <a:endParaRPr lang="en-US" baseline="0" dirty="0" smtClean="0"/>
          </a:p>
          <a:p>
            <a:r>
              <a:rPr lang="en-US" baseline="0" dirty="0" smtClean="0"/>
              <a:t>Additional Included Funding:</a:t>
            </a:r>
          </a:p>
          <a:p>
            <a:r>
              <a:rPr lang="en-US" baseline="0" dirty="0" smtClean="0"/>
              <a:t>EGS Demo FY 02 and FY 08 = $21.5 M</a:t>
            </a:r>
          </a:p>
          <a:p>
            <a:endParaRPr lang="en-US" baseline="0" dirty="0" smtClean="0"/>
          </a:p>
          <a:p>
            <a:endParaRPr lang="en-US" dirty="0" smtClean="0"/>
          </a:p>
          <a:p>
            <a:endParaRPr lang="en-US" dirty="0" smtClean="0"/>
          </a:p>
          <a:p>
            <a:r>
              <a:rPr lang="en-US" dirty="0" smtClean="0"/>
              <a:t>6 year reservoir life is based on a 3% thermal drawdown – MIT used this analysis.</a:t>
            </a:r>
          </a:p>
          <a:p>
            <a:r>
              <a:rPr lang="en-US" dirty="0" smtClean="0"/>
              <a:t>Note that soultz has not calculated thermal drawdown</a:t>
            </a:r>
          </a:p>
          <a:p>
            <a:endParaRPr lang="en-US" dirty="0" smtClean="0"/>
          </a:p>
          <a:p>
            <a:r>
              <a:rPr lang="en-US" dirty="0" smtClean="0"/>
              <a:t>USGS Sedimentary Basin Estimate:</a:t>
            </a:r>
          </a:p>
          <a:p>
            <a:r>
              <a:rPr lang="en-US" dirty="0" smtClean="0"/>
              <a:t>1. Estimate is for the thermal energy sedimentary rocks (both sandstone and shale) containing pore water in the northern Gulf of Mexico Basin ONLY i.e. Gulf Coast Region. </a:t>
            </a:r>
          </a:p>
          <a:p>
            <a:r>
              <a:rPr lang="en-US" dirty="0" smtClean="0"/>
              <a:t>2. The estimates to date do NOT delineate between sediments with and without hydrocarbons, i.e. geopressured is permeable sedimentary to the world outside of DOE. </a:t>
            </a:r>
          </a:p>
          <a:p>
            <a:r>
              <a:rPr lang="en-US" dirty="0" smtClean="0"/>
              <a:t>3. Assumes conversion efficiency of 8 percent. This is rather conservative and 10 percent is the figured commonly used today. </a:t>
            </a:r>
          </a:p>
          <a:p>
            <a:endParaRPr lang="en-US" dirty="0" smtClean="0"/>
          </a:p>
          <a:p>
            <a:r>
              <a:rPr lang="en-US" dirty="0" smtClean="0"/>
              <a:t>In general,</a:t>
            </a:r>
            <a:r>
              <a:rPr lang="en-US" baseline="0" dirty="0" smtClean="0"/>
              <a:t> USGS Resource update will:</a:t>
            </a:r>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Expand the current USGS geothermal resource assessment to include all 50 U.S. States,</a:t>
            </a:r>
            <a:r>
              <a:rPr lang="en-US" baseline="0" dirty="0" smtClean="0">
                <a:ea typeface="ＭＳ Ｐゴシック" charset="-128"/>
                <a:cs typeface="ＭＳ Ｐゴシック" charset="-128"/>
              </a:rPr>
              <a:t> and include:</a:t>
            </a:r>
            <a:endParaRPr lang="en-US" dirty="0" smtClean="0">
              <a:ea typeface="ＭＳ Ｐゴシック" charset="-128"/>
              <a:cs typeface="ＭＳ Ｐゴシック" charset="-128"/>
            </a:endParaRPr>
          </a:p>
          <a:p>
            <a:pPr marL="648349" lvl="1" indent="-216117">
              <a:buFont typeface="Calibri" charset="0"/>
              <a:buAutoNum type="arabicPeriod"/>
            </a:pPr>
            <a:r>
              <a:rPr lang="en-US" dirty="0" smtClean="0">
                <a:ea typeface="ＭＳ Ｐゴシック" charset="-128"/>
              </a:rPr>
              <a:t>Low temperature geothermal resources, less than 90 C resources. </a:t>
            </a:r>
          </a:p>
          <a:p>
            <a:pPr marL="648349" lvl="1" indent="-216117">
              <a:buFont typeface="Calibri" charset="0"/>
              <a:buAutoNum type="arabicPeriod"/>
            </a:pPr>
            <a:r>
              <a:rPr lang="en-US" dirty="0" smtClean="0">
                <a:ea typeface="ＭＳ Ｐゴシック" charset="-128"/>
              </a:rPr>
              <a:t>Classify EGS resource and integrate for single comprehensive geothermal resource classification system. </a:t>
            </a:r>
          </a:p>
          <a:p>
            <a:pPr marL="648349" lvl="1" indent="-216117">
              <a:buFont typeface="Calibri" charset="0"/>
              <a:buAutoNum type="arabicPeriod"/>
            </a:pPr>
            <a:r>
              <a:rPr lang="en-US" dirty="0" smtClean="0">
                <a:ea typeface="ＭＳ Ｐゴシック" charset="-128"/>
              </a:rPr>
              <a:t>Geothermal resources within sedimentary basins, geopressured, oil/gas. Examine HT sedimentary basins.</a:t>
            </a:r>
          </a:p>
          <a:p>
            <a:pPr marL="648349" lvl="1" indent="-216117">
              <a:buFont typeface="Calibri" charset="0"/>
              <a:buAutoNum type="arabicPeriod"/>
            </a:pPr>
            <a:r>
              <a:rPr lang="en-US" dirty="0" smtClean="0">
                <a:ea typeface="ＭＳ Ｐゴシック" charset="-128"/>
              </a:rPr>
              <a:t>Integration into the national geothermal data system. </a:t>
            </a:r>
          </a:p>
          <a:p>
            <a:endParaRPr lang="en-US" b="1" dirty="0" smtClean="0">
              <a:ea typeface="ＭＳ Ｐゴシック" charset="-128"/>
              <a:cs typeface="ＭＳ Ｐゴシック" charset="-128"/>
            </a:endParaRPr>
          </a:p>
          <a:p>
            <a:r>
              <a:rPr lang="en-US" b="1" dirty="0" smtClean="0">
                <a:ea typeface="ＭＳ Ｐゴシック" charset="-128"/>
                <a:cs typeface="ＭＳ Ｐゴシック" charset="-128"/>
              </a:rPr>
              <a:t>IET Resource</a:t>
            </a:r>
          </a:p>
          <a:p>
            <a:pPr rtl="0" eaLnBrk="0" fontAlgn="base" latinLnBrk="0" hangingPunct="0"/>
            <a:r>
              <a:rPr lang="en-US" dirty="0" smtClean="0"/>
              <a:t>USGS 2008 Geothermal Resource Assessment (Williams and Reed)</a:t>
            </a:r>
          </a:p>
          <a:p>
            <a:pPr rtl="0" eaLnBrk="0" fontAlgn="base" latinLnBrk="0" hangingPunct="0"/>
            <a:r>
              <a:rPr lang="en-US" dirty="0" smtClean="0"/>
              <a:t>Identified hydrothermal sites</a:t>
            </a:r>
          </a:p>
          <a:p>
            <a:pPr rtl="0" eaLnBrk="0" fontAlgn="base" latinLnBrk="0" hangingPunct="0"/>
            <a:r>
              <a:rPr lang="en-US" dirty="0" smtClean="0"/>
              <a:t>Currently installed capacity excluded</a:t>
            </a: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Resource Potential include entire probability spread, the numbers in the slide are mean values.</a:t>
            </a:r>
          </a:p>
          <a:p>
            <a:r>
              <a:rPr lang="en-US" dirty="0" smtClean="0">
                <a:ea typeface="ＭＳ Ｐゴシック" charset="-128"/>
                <a:cs typeface="ＭＳ Ｐゴシック" charset="-128"/>
              </a:rPr>
              <a:t>Identified hydrothermal:</a:t>
            </a:r>
          </a:p>
          <a:p>
            <a:r>
              <a:rPr lang="en-US" dirty="0" smtClean="0">
                <a:ea typeface="ＭＳ Ｐゴシック" charset="-128"/>
                <a:cs typeface="ＭＳ Ｐゴシック" charset="-128"/>
              </a:rPr>
              <a:t>	5% probability = 16,457 MW</a:t>
            </a:r>
          </a:p>
          <a:p>
            <a:r>
              <a:rPr lang="en-US" dirty="0" smtClean="0">
                <a:ea typeface="ＭＳ Ｐゴシック" charset="-128"/>
                <a:cs typeface="ＭＳ Ｐゴシック" charset="-128"/>
              </a:rPr>
              <a:t>	95% prob = 3,678 MW</a:t>
            </a:r>
          </a:p>
          <a:p>
            <a:r>
              <a:rPr lang="en-US" dirty="0" smtClean="0">
                <a:ea typeface="ＭＳ Ｐゴシック" charset="-128"/>
                <a:cs typeface="ＭＳ Ｐゴシック" charset="-128"/>
              </a:rPr>
              <a:t>Undiscovered Hydro </a:t>
            </a:r>
          </a:p>
          <a:p>
            <a:r>
              <a:rPr lang="en-US" dirty="0" smtClean="0">
                <a:ea typeface="ＭＳ Ｐゴシック" charset="-128"/>
                <a:cs typeface="ＭＳ Ｐゴシック" charset="-128"/>
              </a:rPr>
              <a:t>	5% prob = 73,286 MW</a:t>
            </a:r>
          </a:p>
          <a:p>
            <a:r>
              <a:rPr lang="en-US" dirty="0" smtClean="0">
                <a:ea typeface="ＭＳ Ｐゴシック" charset="-128"/>
                <a:cs typeface="ＭＳ Ｐゴシック" charset="-128"/>
              </a:rPr>
              <a:t>	95% prob = 7,917 MW</a:t>
            </a:r>
          </a:p>
          <a:p>
            <a:endParaRPr lang="en-US" dirty="0" smtClean="0">
              <a:ea typeface="ＭＳ Ｐゴシック" charset="-128"/>
              <a:cs typeface="ＭＳ Ｐゴシック" charset="-128"/>
            </a:endParaRPr>
          </a:p>
          <a:p>
            <a:pPr rtl="0" eaLnBrk="0" fontAlgn="base" latinLnBrk="0" hangingPunct="0"/>
            <a:r>
              <a:rPr lang="en-US" b="1" dirty="0" smtClean="0"/>
              <a:t>Low Temperature and Coproduced Resources</a:t>
            </a:r>
          </a:p>
          <a:p>
            <a:pPr rtl="0" eaLnBrk="0" fontAlgn="base" latinLnBrk="0" hangingPunct="0"/>
            <a:r>
              <a:rPr lang="en-US" dirty="0" smtClean="0"/>
              <a:t>MIT 2006 - The Future of Geothermal Energy aka the MIT Report (Tester et al.)</a:t>
            </a:r>
          </a:p>
          <a:p>
            <a:pPr rtl="0" eaLnBrk="0" fontAlgn="base" latinLnBrk="0" hangingPunct="0"/>
            <a:r>
              <a:rPr lang="en-US" dirty="0" smtClean="0"/>
              <a:t>From Appendix A.2.2 Coprocessed Water Associated with Oil and Gas Production – assuming a temperature of 140degC (adding MW for each state listed)</a:t>
            </a:r>
          </a:p>
          <a:p>
            <a:pPr rtl="0" eaLnBrk="0" fontAlgn="base" latinLnBrk="0" hangingPunct="0"/>
            <a:endParaRPr lang="en-US" dirty="0" smtClean="0"/>
          </a:p>
          <a:p>
            <a:pPr rtl="0" eaLnBrk="0" fontAlgn="base" latinLnBrk="0" hangingPunct="0"/>
            <a:r>
              <a:rPr lang="en-US" dirty="0" smtClean="0"/>
              <a:t>USGS 1979</a:t>
            </a:r>
          </a:p>
          <a:p>
            <a:pPr rtl="0" eaLnBrk="0" fontAlgn="base" latinLnBrk="0" hangingPunct="0"/>
            <a:r>
              <a:rPr lang="en-US" dirty="0" smtClean="0"/>
              <a:t>Assessment of Geothermal Resources of the United States – 1979, Geological Survey Circular 390.  United States Department of the Interior, 1979. Muffler, I.J., Editor, 1979. </a:t>
            </a:r>
          </a:p>
          <a:p>
            <a:r>
              <a:rPr lang="en-US" dirty="0" smtClean="0"/>
              <a:t>(</a:t>
            </a:r>
            <a:r>
              <a:rPr lang="en-US" dirty="0" smtClean="0">
                <a:hlinkClick r:id="rId3"/>
              </a:rPr>
              <a:t>ftp://ftp.ngdc.noaa.gov/hazards/circular790.pdf</a:t>
            </a:r>
            <a:r>
              <a:rPr lang="en-US" dirty="0" smtClean="0"/>
              <a:t>) Page 132, article</a:t>
            </a:r>
            <a:r>
              <a:rPr lang="en-US" baseline="0" dirty="0" smtClean="0"/>
              <a:t> titled “</a:t>
            </a:r>
            <a:r>
              <a:rPr lang="en-US" dirty="0" smtClean="0"/>
              <a:t>Assessment of Geopressured-Geothermal Resources</a:t>
            </a:r>
          </a:p>
          <a:p>
            <a:r>
              <a:rPr lang="en-US" dirty="0" smtClean="0"/>
              <a:t>in the Northern Gulf of Mexico Basin” by R. H. Wallace, Jr., T. F. Kraemer, R. E. Taylor, and J. B. Wesselman</a:t>
            </a:r>
          </a:p>
          <a:p>
            <a:pPr rtl="0" eaLnBrk="0" fontAlgn="base" latinLnBrk="0" hangingPunct="0"/>
            <a:endParaRPr lang="en-US" dirty="0" smtClean="0"/>
          </a:p>
          <a:p>
            <a:pPr rtl="0" eaLnBrk="0" fontAlgn="base" latinLnBrk="0" hangingPunct="0"/>
            <a:r>
              <a:rPr lang="en-US" b="1" dirty="0" smtClean="0"/>
              <a:t>EGS</a:t>
            </a:r>
          </a:p>
          <a:p>
            <a:pPr rtl="0" eaLnBrk="0" fontAlgn="base" latinLnBrk="0" hangingPunct="0"/>
            <a:r>
              <a:rPr lang="en-US" dirty="0" smtClean="0"/>
              <a:t>NREL 2010</a:t>
            </a:r>
          </a:p>
          <a:p>
            <a:pPr rtl="0" eaLnBrk="0" fontAlgn="base" latinLnBrk="0" hangingPunct="0"/>
            <a:r>
              <a:rPr lang="en-US" dirty="0" smtClean="0"/>
              <a:t>Updated US Geothermal Supply Curve (Augustine et. al)</a:t>
            </a:r>
          </a:p>
          <a:p>
            <a:pPr rtl="0" eaLnBrk="0" fontAlgn="base" latinLnBrk="0" hangingPunct="0"/>
            <a:r>
              <a:rPr lang="en-US" dirty="0" smtClean="0"/>
              <a:t>Assumptions based on USGS 2008 Assessment</a:t>
            </a:r>
          </a:p>
          <a:p>
            <a:pPr rtl="0" eaLnBrk="0" fontAlgn="base" latinLnBrk="0" hangingPunct="0"/>
            <a:r>
              <a:rPr lang="en-US" dirty="0" smtClean="0"/>
              <a:t>“Near-Field” EGS from regions near identified hydrothermal sites</a:t>
            </a:r>
          </a:p>
          <a:p>
            <a:pPr rtl="0" eaLnBrk="0" fontAlgn="base" latinLnBrk="0" hangingPunct="0"/>
            <a:r>
              <a:rPr lang="en-US" dirty="0" smtClean="0"/>
              <a:t>The MW capacity was estimated to be the difference between mean and 95</a:t>
            </a:r>
            <a:r>
              <a:rPr lang="en-US" baseline="30000" dirty="0" smtClean="0"/>
              <a:t>th</a:t>
            </a:r>
            <a:r>
              <a:rPr lang="en-US" dirty="0" smtClean="0"/>
              <a:t>%ile hydrothermal resource estimate</a:t>
            </a:r>
          </a:p>
          <a:p>
            <a:pPr rtl="0" eaLnBrk="0" fontAlgn="base" latinLnBrk="0" hangingPunct="0"/>
            <a:endParaRPr lang="en-US" dirty="0" smtClean="0"/>
          </a:p>
          <a:p>
            <a:pPr rtl="0" eaLnBrk="0" fontAlgn="base" latinLnBrk="0" hangingPunct="0"/>
            <a:r>
              <a:rPr lang="en-US" dirty="0" smtClean="0"/>
              <a:t>Greenfield EGS estimate based on volume method  of thermal energy in rock 3-10 km depth and ≥150 </a:t>
            </a:r>
            <a:r>
              <a:rPr lang="en-US" baseline="30000" dirty="0" smtClean="0"/>
              <a:t>o</a:t>
            </a:r>
            <a:r>
              <a:rPr lang="en-US" dirty="0" smtClean="0"/>
              <a:t>C</a:t>
            </a:r>
          </a:p>
          <a:p>
            <a:pPr rtl="0" eaLnBrk="0" fontAlgn="base" latinLnBrk="0" hangingPunct="0"/>
            <a:r>
              <a:rPr lang="en-US" dirty="0" smtClean="0"/>
              <a:t>Does not consider economic or technical feasibility</a:t>
            </a:r>
          </a:p>
          <a:p>
            <a:pPr rtl="0" eaLnBrk="0" fontAlgn="base" latinLnBrk="0" hangingPunct="0"/>
            <a:endParaRPr lang="en-US" dirty="0" smtClean="0"/>
          </a:p>
          <a:p>
            <a:pPr defTabSz="448102" eaLnBrk="0" fontAlgn="base" hangingPunct="0">
              <a:spcBef>
                <a:spcPct val="30000"/>
              </a:spcBef>
              <a:spcAft>
                <a:spcPct val="0"/>
              </a:spcAft>
              <a:defRPr/>
            </a:pPr>
            <a:r>
              <a:rPr lang="en-US" dirty="0">
                <a:ea typeface="ＭＳ Ｐゴシック" pitchFamily="-108" charset="-128"/>
                <a:cs typeface="ＭＳ Ｐゴシック"/>
              </a:rPr>
              <a:t>Enhanced Geothermal Systems (EGS) – Activities undertaken to increase the permeability in a targeted subsurface volume via injecting and withdrawing fluids into and from the rock formations that are intended to increase the ability to extract energy from a subsurface heat source. </a:t>
            </a:r>
          </a:p>
          <a:p>
            <a:pPr rtl="0" eaLnBrk="0" fontAlgn="base" latinLnBrk="0" hangingPunct="0"/>
            <a:endParaRPr lang="en-US" dirty="0" smtClean="0"/>
          </a:p>
        </p:txBody>
      </p:sp>
      <p:sp>
        <p:nvSpPr>
          <p:cNvPr id="4" name="Slide Number Placeholder 3"/>
          <p:cNvSpPr>
            <a:spLocks noGrp="1"/>
          </p:cNvSpPr>
          <p:nvPr>
            <p:ph type="sldNum" sz="quarter" idx="5"/>
          </p:nvPr>
        </p:nvSpPr>
        <p:spPr/>
        <p:txBody>
          <a:bodyPr/>
          <a:lstStyle/>
          <a:p>
            <a:pPr>
              <a:defRPr/>
            </a:pPr>
            <a:fld id="{6B1BEC0B-30C0-4554-8A3D-5D515C1C3003}"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100B90-B86D-5446-96DC-F6024CA885F4}" type="slidenum">
              <a:rPr lang="en-US" smtClean="0">
                <a:solidFill>
                  <a:prstClr val="black"/>
                </a:solidFill>
              </a:rPr>
              <a:pPr>
                <a:def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448102" eaLnBrk="0" fontAlgn="base" hangingPunct="0">
              <a:spcBef>
                <a:spcPct val="30000"/>
              </a:spcBef>
              <a:spcAft>
                <a:spcPct val="0"/>
              </a:spcAft>
              <a:defRPr/>
            </a:pPr>
            <a:r>
              <a:rPr lang="en-US" sz="2000" dirty="0">
                <a:solidFill>
                  <a:schemeClr val="tx1">
                    <a:lumMod val="95000"/>
                    <a:lumOff val="5000"/>
                  </a:schemeClr>
                </a:solidFill>
                <a:latin typeface="Calibri" pitchFamily="34" charset="0"/>
                <a:cs typeface="Arial" pitchFamily="34" charset="0"/>
              </a:rPr>
              <a:t>Hesitation to move beyond “known” </a:t>
            </a:r>
            <a:br>
              <a:rPr lang="en-US" sz="2000" dirty="0">
                <a:solidFill>
                  <a:schemeClr val="tx1">
                    <a:lumMod val="95000"/>
                    <a:lumOff val="5000"/>
                  </a:schemeClr>
                </a:solidFill>
                <a:latin typeface="Calibri" pitchFamily="34" charset="0"/>
                <a:cs typeface="Arial" pitchFamily="34" charset="0"/>
              </a:rPr>
            </a:br>
            <a:r>
              <a:rPr lang="en-US" sz="2000" dirty="0">
                <a:solidFill>
                  <a:schemeClr val="tx1">
                    <a:lumMod val="95000"/>
                    <a:lumOff val="5000"/>
                  </a:schemeClr>
                </a:solidFill>
                <a:latin typeface="Calibri" pitchFamily="34" charset="0"/>
                <a:cs typeface="Arial" pitchFamily="34" charset="0"/>
              </a:rPr>
              <a:t>fields</a:t>
            </a:r>
          </a:p>
          <a:p>
            <a:endParaRPr lang="en-US" dirty="0"/>
          </a:p>
        </p:txBody>
      </p:sp>
      <p:sp>
        <p:nvSpPr>
          <p:cNvPr id="4" name="Slide Number Placeholder 3"/>
          <p:cNvSpPr>
            <a:spLocks noGrp="1"/>
          </p:cNvSpPr>
          <p:nvPr>
            <p:ph type="sldNum" sz="quarter" idx="10"/>
          </p:nvPr>
        </p:nvSpPr>
        <p:spPr/>
        <p:txBody>
          <a:bodyPr/>
          <a:lstStyle/>
          <a:p>
            <a:pPr>
              <a:defRPr/>
            </a:pPr>
            <a:fld id="{91100B90-B86D-5446-96DC-F6024CA885F4}"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36E96A34-7003-4761-9F93-094317F1C717}"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1"/>
            <a:r>
              <a:rPr lang="en-US" dirty="0" smtClean="0"/>
              <a:t>Bands relate to type of project:</a:t>
            </a:r>
          </a:p>
          <a:p>
            <a:pPr lvl="1"/>
            <a:r>
              <a:rPr lang="en-US" dirty="0" smtClean="0"/>
              <a:t>Green: true greenfield</a:t>
            </a:r>
          </a:p>
          <a:p>
            <a:pPr lvl="1"/>
            <a:r>
              <a:rPr lang="en-US" dirty="0" smtClean="0"/>
              <a:t>Orange:</a:t>
            </a:r>
            <a:r>
              <a:rPr lang="en-US" baseline="0" dirty="0" smtClean="0"/>
              <a:t> </a:t>
            </a:r>
            <a:r>
              <a:rPr lang="en-US" dirty="0"/>
              <a:t>Potentially New Geothermal Fields, </a:t>
            </a:r>
            <a:r>
              <a:rPr lang="en-US" baseline="0" dirty="0" smtClean="0"/>
              <a:t>immediate area without current geothermal development</a:t>
            </a:r>
          </a:p>
          <a:p>
            <a:pPr lvl="1"/>
            <a:r>
              <a:rPr lang="en-US" baseline="0" dirty="0" smtClean="0"/>
              <a:t>Blue: </a:t>
            </a:r>
            <a:r>
              <a:rPr lang="en-US" dirty="0"/>
              <a:t>Expansion of existing geothermal fields, </a:t>
            </a:r>
            <a:r>
              <a:rPr lang="en-US" baseline="0" dirty="0" smtClean="0"/>
              <a:t>improve the performance of an existing resource</a:t>
            </a:r>
          </a:p>
          <a:p>
            <a:pPr lvl="1"/>
            <a:r>
              <a:rPr lang="en-US" baseline="0" dirty="0" smtClean="0"/>
              <a:t>Grey: </a:t>
            </a:r>
            <a:r>
              <a:rPr lang="en-US" dirty="0"/>
              <a:t>In-field EGS, </a:t>
            </a:r>
            <a:r>
              <a:rPr lang="en-US" baseline="0" dirty="0" smtClean="0"/>
              <a:t>re-opening an existing well</a:t>
            </a:r>
            <a:endParaRPr lang="en-US" dirty="0" smtClean="0"/>
          </a:p>
          <a:p>
            <a:pPr lvl="1"/>
            <a:endParaRPr lang="en-US" dirty="0" smtClean="0"/>
          </a:p>
          <a:p>
            <a:pPr lvl="1"/>
            <a:r>
              <a:rPr lang="en-US" dirty="0" smtClean="0"/>
              <a:t>Desert Peak, NV (Ormat)—</a:t>
            </a:r>
            <a:r>
              <a:rPr lang="en-US" sz="1800" dirty="0"/>
              <a:t> </a:t>
            </a:r>
            <a:r>
              <a:rPr lang="en-US" dirty="0" smtClean="0"/>
              <a:t>The Desert Peak team began injecting at a target pressure of 550 psi on December 6, but unfortunately there were some issues with the injection pump bearings.  The new pump is currently being shipped from California and will be coming back online shortly.  The team still sees small improvements in injectivity.  The injectivity at Desert Peak is directly tied to GTP’s first quarter FY11 milestones.  At this time GTP is on target to meet that milestone.</a:t>
            </a:r>
            <a:endParaRPr lang="en-US" sz="1800" dirty="0"/>
          </a:p>
          <a:p>
            <a:r>
              <a:rPr lang="en-US" dirty="0" smtClean="0"/>
              <a:t> </a:t>
            </a:r>
            <a:endParaRPr lang="en-US" sz="1800" dirty="0"/>
          </a:p>
          <a:p>
            <a:pPr lvl="1"/>
            <a:r>
              <a:rPr lang="en-US" dirty="0" smtClean="0"/>
              <a:t>The Geysers, CA (Calpine)—on October 26,2010 Calpine successfully passed a Go/No-Go decision point.. The well is ready for stimulation and Calpine is ahead of schedule and under budget.</a:t>
            </a:r>
            <a:endParaRPr lang="en-US" sz="1800" dirty="0"/>
          </a:p>
          <a:p>
            <a:r>
              <a:rPr lang="en-US" dirty="0" smtClean="0"/>
              <a:t> </a:t>
            </a:r>
            <a:endParaRPr lang="en-US" sz="1800" dirty="0"/>
          </a:p>
          <a:p>
            <a:pPr lvl="1"/>
            <a:r>
              <a:rPr lang="en-US" dirty="0" smtClean="0"/>
              <a:t>Newberry, OR (AltaRock)— On December 7, 2010 URS with Alta Rock, presented its induced seismicity report to the state and federal regulators, URS and the public. Eric Hass of the DOE Golden Field.  Office was present at the meeting in Prineville, OR.  DOE and BLM are working together to share information relevant to their respective Stage Gate and EA processes.  Additionally, AltaRock is periodically meeting with the public to address concerns.</a:t>
            </a:r>
            <a:endParaRPr lang="en-US" sz="1800" dirty="0"/>
          </a:p>
          <a:p>
            <a:r>
              <a:rPr lang="en-US" dirty="0" smtClean="0"/>
              <a:t> </a:t>
            </a:r>
            <a:endParaRPr lang="en-US" sz="1800" dirty="0"/>
          </a:p>
          <a:p>
            <a:pPr lvl="1"/>
            <a:r>
              <a:rPr lang="en-US" dirty="0" smtClean="0"/>
              <a:t>New York Canyon, NV (Terra-Gen)—</a:t>
            </a:r>
            <a:endParaRPr lang="en-US" sz="1800" dirty="0"/>
          </a:p>
          <a:p>
            <a:r>
              <a:rPr lang="en-US" dirty="0" smtClean="0"/>
              <a:t>Terra-Gen is waiting until after the FONSI and Record of Decision is released to procure a drilling permit.  Terra-Gen will be issuing a subcontract to perform a water analysis to analyze potential impacts of the project on water quality and availability in the nearby community.</a:t>
            </a:r>
            <a:endParaRPr lang="en-US" sz="1800" dirty="0"/>
          </a:p>
          <a:p>
            <a:r>
              <a:rPr lang="en-US" dirty="0" smtClean="0"/>
              <a:t>Background seismic data is being collected at the New York Canyon using a surface network.  </a:t>
            </a:r>
            <a:endParaRPr lang="en-US" sz="1800" dirty="0"/>
          </a:p>
          <a:p>
            <a:r>
              <a:rPr lang="en-US" dirty="0" smtClean="0"/>
              <a:t> </a:t>
            </a:r>
            <a:endParaRPr lang="en-US" sz="1800" dirty="0"/>
          </a:p>
          <a:p>
            <a:pPr lvl="1"/>
            <a:r>
              <a:rPr lang="en-US" dirty="0" smtClean="0"/>
              <a:t>Brady’s Hot Springs, NV (Ormat)—The Golden Field office is working with Ormat to revise the scope of this project.  The revised scope will incorporate a larger and more encompassing geologic and structural model.</a:t>
            </a:r>
            <a:endParaRPr lang="en-US" sz="1800" dirty="0"/>
          </a:p>
          <a:p>
            <a:r>
              <a:rPr lang="en-US" dirty="0" smtClean="0"/>
              <a:t> </a:t>
            </a:r>
            <a:endParaRPr lang="en-US" sz="1800" dirty="0"/>
          </a:p>
          <a:p>
            <a:pPr lvl="1"/>
            <a:r>
              <a:rPr lang="en-US" dirty="0" smtClean="0"/>
              <a:t>Naknek, AK (Naknek Electric)—Naknek Electric Association has filed Chapter 11 bankruptcy and is providing updates to the DOE.</a:t>
            </a:r>
            <a:endParaRPr lang="en-US" sz="1800" dirty="0"/>
          </a:p>
          <a:p>
            <a:pPr lvl="0"/>
            <a:endParaRPr lang="en-US" dirty="0"/>
          </a:p>
        </p:txBody>
      </p:sp>
      <p:sp>
        <p:nvSpPr>
          <p:cNvPr id="4" name="Slide Number Placeholder 3"/>
          <p:cNvSpPr>
            <a:spLocks noGrp="1"/>
          </p:cNvSpPr>
          <p:nvPr>
            <p:ph type="sldNum" sz="quarter" idx="10"/>
          </p:nvPr>
        </p:nvSpPr>
        <p:spPr/>
        <p:txBody>
          <a:bodyPr/>
          <a:lstStyle/>
          <a:p>
            <a:pPr>
              <a:defRPr/>
            </a:pPr>
            <a:fld id="{91100B90-B86D-5446-96DC-F6024CA885F4}" type="slidenum">
              <a:rPr lang="en-US" smtClean="0">
                <a:solidFill>
                  <a:prstClr val="black"/>
                </a:solidFill>
              </a:rPr>
              <a:pPr>
                <a:def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r>
              <a:rPr lang="en-US" sz="1400" dirty="0">
                <a:latin typeface="Calibri" pitchFamily="34" charset="0"/>
                <a:ea typeface="ＭＳ Ｐゴシック"/>
                <a:cs typeface="ＭＳ Ｐゴシック"/>
              </a:rPr>
              <a:t>Interim Protocol for DOE EGS Demos Requires:</a:t>
            </a:r>
          </a:p>
          <a:p>
            <a:pPr lvl="1"/>
            <a:r>
              <a:rPr lang="en-US" dirty="0">
                <a:latin typeface="Arial Narrow" pitchFamily="34" charset="0"/>
                <a:ea typeface="ＭＳ Ｐゴシック"/>
                <a:cs typeface="Arial" charset="0"/>
              </a:rPr>
              <a:t>Grantees to collect stress data, background seismicity, and geology data prior to actual field stimulation. Once the data are collected, the grantee will use predictive stimulation models to estimate and forecast potential induced seismicity magnitude and potential</a:t>
            </a:r>
          </a:p>
          <a:p>
            <a:pPr lvl="1"/>
            <a:r>
              <a:rPr lang="en-US" dirty="0">
                <a:latin typeface="Arial Narrow" pitchFamily="34" charset="0"/>
                <a:ea typeface="ＭＳ Ｐゴシック"/>
                <a:cs typeface="Arial" charset="0"/>
              </a:rPr>
              <a:t>The Department will task an independent team of experts to review these results as a part of a go/no-go decision point.</a:t>
            </a:r>
          </a:p>
          <a:p>
            <a:endParaRPr lang="en-US" dirty="0" smtClean="0">
              <a:latin typeface="Arial"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2F8A74E7-D233-439D-B637-BD14C3C821BF}" type="slidenum">
              <a:rPr lang="en-US" smtClean="0">
                <a:solidFill>
                  <a:prstClr val="black"/>
                </a:solidFill>
              </a:rPr>
              <a:pPr>
                <a:def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100B90-B86D-5446-96DC-F6024CA885F4}"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0DE4B-A05B-FD44-A7F1-2D6F133DD6DB}"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sp>
        <p:nvSpPr>
          <p:cNvPr id="8"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grpSp>
        <p:nvGrpSpPr>
          <p:cNvPr id="10" name="Group 20"/>
          <p:cNvGrpSpPr>
            <a:grpSpLocks/>
          </p:cNvGrpSpPr>
          <p:nvPr/>
        </p:nvGrpSpPr>
        <p:grpSpPr bwMode="auto">
          <a:xfrm flipH="1" flipV="1">
            <a:off x="0" y="920750"/>
            <a:ext cx="9144000" cy="55563"/>
            <a:chOff x="0" y="832104"/>
            <a:chExt cx="9144000" cy="54864"/>
          </a:xfrm>
        </p:grpSpPr>
        <p:sp>
          <p:nvSpPr>
            <p:cNvPr id="11"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sp>
          <p:nvSpPr>
            <p:cNvPr id="12"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sp>
          <p:nvSpPr>
            <p:cNvPr id="13"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grpSp>
      <p:sp>
        <p:nvSpPr>
          <p:cNvPr id="14" name="Text Placeholder 9"/>
          <p:cNvSpPr txBox="1">
            <a:spLocks/>
          </p:cNvSpPr>
          <p:nvPr/>
        </p:nvSpPr>
        <p:spPr>
          <a:xfrm>
            <a:off x="5476875" y="6616700"/>
            <a:ext cx="3667125" cy="241300"/>
          </a:xfrm>
          <a:prstGeom prst="rect">
            <a:avLst/>
          </a:prstGeom>
        </p:spPr>
        <p:txBody>
          <a:bodyPr>
            <a:normAutofit/>
          </a:bodyPr>
          <a:lstStyle/>
          <a:p>
            <a:pPr marL="342900" indent="-342900" algn="r" defTabSz="457200" fontAlgn="base">
              <a:lnSpc>
                <a:spcPct val="90000"/>
              </a:lnSpc>
              <a:spcBef>
                <a:spcPct val="20000"/>
              </a:spcBef>
              <a:spcAft>
                <a:spcPct val="0"/>
              </a:spcAft>
              <a:buFont typeface="Arial" charset="0"/>
              <a:buNone/>
              <a:defRPr/>
            </a:pPr>
            <a:r>
              <a:rPr lang="en-US" sz="1000" dirty="0">
                <a:solidFill>
                  <a:prstClr val="white"/>
                </a:solidFill>
                <a:ea typeface="ＭＳ Ｐゴシック" pitchFamily="-108" charset="-128"/>
                <a:cs typeface="Arial" charset="0"/>
              </a:rPr>
              <a:t>eere.energy.gov</a:t>
            </a:r>
          </a:p>
        </p:txBody>
      </p:sp>
      <p:pic>
        <p:nvPicPr>
          <p:cNvPr id="15" name="Picture 18" descr="doe_logo_ppt.png"/>
          <p:cNvPicPr>
            <a:picLocks noChangeAspect="1"/>
          </p:cNvPicPr>
          <p:nvPr/>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7" name="Rectangle 20"/>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grpSp>
        <p:nvGrpSpPr>
          <p:cNvPr id="25" name="Group 21"/>
          <p:cNvGrpSpPr>
            <a:grpSpLocks/>
          </p:cNvGrpSpPr>
          <p:nvPr/>
        </p:nvGrpSpPr>
        <p:grpSpPr bwMode="auto">
          <a:xfrm flipH="1" flipV="1">
            <a:off x="0" y="920750"/>
            <a:ext cx="9144000" cy="55563"/>
            <a:chOff x="0" y="832104"/>
            <a:chExt cx="9144000" cy="54864"/>
          </a:xfrm>
        </p:grpSpPr>
        <p:sp>
          <p:nvSpPr>
            <p:cNvPr id="26" name="Rectangle 29"/>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sp>
          <p:nvSpPr>
            <p:cNvPr id="27" name="Rectangle 30"/>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sp>
          <p:nvSpPr>
            <p:cNvPr id="28" name="Rectangle 31"/>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grpSp>
      <p:pic>
        <p:nvPicPr>
          <p:cNvPr id="29" name="Picture 32" descr="doe_logo_ppt.png"/>
          <p:cNvPicPr>
            <a:picLocks noChangeAspect="1"/>
          </p:cNvPicPr>
          <p:nvPr/>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Tree>
    <p:extLst>
      <p:ext uri="{BB962C8B-B14F-4D97-AF65-F5344CB8AC3E}">
        <p14:creationId xmlns="" xmlns:p14="http://schemas.microsoft.com/office/powerpoint/2010/main" val="4182812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7800" y="0"/>
            <a:ext cx="8326438"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289643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a:t>Click to edit Master title style</a:t>
            </a:r>
          </a:p>
        </p:txBody>
      </p:sp>
      <p:sp>
        <p:nvSpPr>
          <p:cNvPr id="3" name="Text Placeholder 2"/>
          <p:cNvSpPr>
            <a:spLocks noGrp="1"/>
          </p:cNvSpPr>
          <p:nvPr>
            <p:ph type="body" sz="half" idx="1"/>
          </p:nvPr>
        </p:nvSpPr>
        <p:spPr>
          <a:xfrm>
            <a:off x="274638" y="1141413"/>
            <a:ext cx="4038600" cy="5110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5638" y="1141413"/>
            <a:ext cx="4038600" cy="5110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592210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a:t>Click to edit Master title style</a:t>
            </a:r>
          </a:p>
        </p:txBody>
      </p:sp>
      <p:sp>
        <p:nvSpPr>
          <p:cNvPr id="3" name="Content Placeholder 2"/>
          <p:cNvSpPr>
            <a:spLocks noGrp="1"/>
          </p:cNvSpPr>
          <p:nvPr>
            <p:ph sz="half" idx="1"/>
          </p:nvPr>
        </p:nvSpPr>
        <p:spPr>
          <a:xfrm>
            <a:off x="274638" y="1141413"/>
            <a:ext cx="4038600" cy="5110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5638" y="1141413"/>
            <a:ext cx="4038600" cy="5110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583400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 xmlns:p14="http://schemas.microsoft.com/office/powerpoint/2010/main" val="1463199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60728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4638" y="1141413"/>
            <a:ext cx="8229600" cy="5110162"/>
          </a:xfrm>
        </p:spPr>
        <p:txBody>
          <a:bodyPr/>
          <a:lstStyle/>
          <a:p>
            <a:pPr lvl="0"/>
            <a:endParaRPr lang="en-US" noProof="0" dirty="0"/>
          </a:p>
        </p:txBody>
      </p:sp>
    </p:spTree>
    <p:extLst>
      <p:ext uri="{BB962C8B-B14F-4D97-AF65-F5344CB8AC3E}">
        <p14:creationId xmlns="" xmlns:p14="http://schemas.microsoft.com/office/powerpoint/2010/main" val="4075267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vl1pPr>
          </a:lstStyle>
          <a:p>
            <a:r>
              <a:rPr lang="en-US" dirty="0" smtClean="0"/>
              <a:t>Click to edit Master title style</a:t>
            </a:r>
            <a:endParaRPr lang="en-US" dirty="0"/>
          </a:p>
        </p:txBody>
      </p:sp>
      <p:sp>
        <p:nvSpPr>
          <p:cNvPr id="3" name="Rectangle 10"/>
          <p:cNvSpPr>
            <a:spLocks noGrp="1" noChangeArrowheads="1"/>
          </p:cNvSpPr>
          <p:nvPr>
            <p:ph type="sldNum" sz="quarter" idx="10"/>
          </p:nvPr>
        </p:nvSpPr>
        <p:spPr>
          <a:xfrm>
            <a:off x="3873500" y="6610350"/>
            <a:ext cx="2133600" cy="247650"/>
          </a:xfrm>
          <a:prstGeom prst="rect">
            <a:avLst/>
          </a:prstGeom>
          <a:ln/>
        </p:spPr>
        <p:txBody>
          <a:bodyPr/>
          <a:lstStyle>
            <a:lvl1pPr>
              <a:defRPr/>
            </a:lvl1pPr>
          </a:lstStyle>
          <a:p>
            <a:pPr defTabSz="457200" fontAlgn="base">
              <a:spcBef>
                <a:spcPct val="0"/>
              </a:spcBef>
              <a:spcAft>
                <a:spcPct val="0"/>
              </a:spcAft>
            </a:pPr>
            <a:fld id="{AC5ED9BB-3E87-4EE9-A9FA-42655FE7B0F1}" type="slidenum">
              <a:rPr lang="en-US" sz="2400">
                <a:solidFill>
                  <a:srgbClr val="50565C"/>
                </a:solidFill>
              </a:rPr>
              <a:pPr defTabSz="457200" fontAlgn="base">
                <a:spcBef>
                  <a:spcPct val="0"/>
                </a:spcBef>
                <a:spcAft>
                  <a:spcPct val="0"/>
                </a:spcAft>
              </a:pPr>
              <a:t>‹#›</a:t>
            </a:fld>
            <a:endParaRPr lang="en-US" sz="2400" dirty="0">
              <a:solidFill>
                <a:srgbClr val="50565C"/>
              </a:solidFill>
            </a:endParaRPr>
          </a:p>
        </p:txBody>
      </p:sp>
    </p:spTree>
    <p:extLst>
      <p:ext uri="{BB962C8B-B14F-4D97-AF65-F5344CB8AC3E}">
        <p14:creationId xmlns="" xmlns:p14="http://schemas.microsoft.com/office/powerpoint/2010/main" val="20641412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000"/>
            </a:lvl1pPr>
            <a:lvl2pPr>
              <a:defRPr sz="18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15170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5604" y="1099589"/>
            <a:ext cx="4250267" cy="5284278"/>
          </a:xfrm>
          <a:prstGeom prst="rect">
            <a:avLst/>
          </a:prstGeo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46604" y="1099589"/>
            <a:ext cx="4250267" cy="5284278"/>
          </a:xfrm>
          <a:prstGeom prst="rect">
            <a:avLst/>
          </a:prstGeo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243837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470" y="859879"/>
            <a:ext cx="4201055" cy="689520"/>
          </a:xfrm>
          <a:prstGeom prst="rect">
            <a:avLst/>
          </a:prstGeom>
        </p:spPr>
        <p:txBody>
          <a:bodyPr anchor="ctr"/>
          <a:lstStyle>
            <a:lvl1pPr marL="0" indent="0">
              <a:buNone/>
              <a:defRPr sz="2800" b="1">
                <a:solidFill>
                  <a:srgbClr val="005272"/>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4" y="1637224"/>
            <a:ext cx="4217988" cy="4865176"/>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7232" y="859879"/>
            <a:ext cx="4202705" cy="689520"/>
          </a:xfrm>
          <a:prstGeom prst="rect">
            <a:avLst/>
          </a:prstGeom>
        </p:spPr>
        <p:txBody>
          <a:bodyPr anchor="ctr"/>
          <a:lstStyle>
            <a:lvl1pPr marL="0" indent="0">
              <a:buNone/>
              <a:defRPr sz="2800" b="1">
                <a:solidFill>
                  <a:srgbClr val="005272"/>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68759" y="1637224"/>
            <a:ext cx="4219645" cy="4865176"/>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80359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22746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37641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sp>
        <p:nvSpPr>
          <p:cNvPr id="5"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sp>
        <p:nvSpPr>
          <p:cNvPr id="6" name="Text Placeholder 9"/>
          <p:cNvSpPr txBox="1">
            <a:spLocks/>
          </p:cNvSpPr>
          <p:nvPr/>
        </p:nvSpPr>
        <p:spPr>
          <a:xfrm>
            <a:off x="130175" y="6616700"/>
            <a:ext cx="7286625" cy="241300"/>
          </a:xfrm>
          <a:prstGeom prst="rect">
            <a:avLst/>
          </a:prstGeom>
        </p:spPr>
        <p:txBody>
          <a:bodyPr>
            <a:normAutofit/>
          </a:bodyPr>
          <a:lstStyle/>
          <a:p>
            <a:pPr marL="342900" indent="-342900" defTabSz="457200" fontAlgn="base">
              <a:lnSpc>
                <a:spcPct val="90000"/>
              </a:lnSpc>
              <a:spcBef>
                <a:spcPct val="20000"/>
              </a:spcBef>
              <a:spcAft>
                <a:spcPct val="0"/>
              </a:spcAft>
              <a:buFont typeface="Arial" charset="0"/>
              <a:buNone/>
              <a:defRPr/>
            </a:pPr>
            <a:r>
              <a:rPr lang="en-US" sz="1000" dirty="0">
                <a:solidFill>
                  <a:prstClr val="white"/>
                </a:solidFill>
                <a:ea typeface="ＭＳ Ｐゴシック" pitchFamily="-108" charset="-128"/>
                <a:cs typeface="Arial" charset="0"/>
              </a:rPr>
              <a:t>Program Name or Ancillary Text</a:t>
            </a:r>
          </a:p>
        </p:txBody>
      </p:sp>
      <p:grpSp>
        <p:nvGrpSpPr>
          <p:cNvPr id="9" name="Group 20"/>
          <p:cNvGrpSpPr>
            <a:grpSpLocks/>
          </p:cNvGrpSpPr>
          <p:nvPr/>
        </p:nvGrpSpPr>
        <p:grpSpPr bwMode="auto">
          <a:xfrm flipH="1" flipV="1">
            <a:off x="0" y="920750"/>
            <a:ext cx="9144000" cy="55563"/>
            <a:chOff x="0" y="832104"/>
            <a:chExt cx="9144000" cy="54864"/>
          </a:xfrm>
        </p:grpSpPr>
        <p:sp>
          <p:nvSpPr>
            <p:cNvPr id="10"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sp>
          <p:nvSpPr>
            <p:cNvPr id="11"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sp>
          <p:nvSpPr>
            <p:cNvPr id="12"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grpSp>
      <p:sp>
        <p:nvSpPr>
          <p:cNvPr id="13" name="Text Placeholder 9"/>
          <p:cNvSpPr txBox="1">
            <a:spLocks/>
          </p:cNvSpPr>
          <p:nvPr/>
        </p:nvSpPr>
        <p:spPr>
          <a:xfrm>
            <a:off x="5476875" y="6616700"/>
            <a:ext cx="3667125" cy="241300"/>
          </a:xfrm>
          <a:prstGeom prst="rect">
            <a:avLst/>
          </a:prstGeom>
        </p:spPr>
        <p:txBody>
          <a:bodyPr>
            <a:normAutofit/>
          </a:bodyPr>
          <a:lstStyle/>
          <a:p>
            <a:pPr marL="342900" indent="-342900" algn="r" defTabSz="457200" fontAlgn="base">
              <a:lnSpc>
                <a:spcPct val="90000"/>
              </a:lnSpc>
              <a:spcBef>
                <a:spcPct val="20000"/>
              </a:spcBef>
              <a:spcAft>
                <a:spcPct val="0"/>
              </a:spcAft>
              <a:buFont typeface="Arial" charset="0"/>
              <a:buNone/>
              <a:defRPr/>
            </a:pPr>
            <a:r>
              <a:rPr lang="en-US" sz="1000" dirty="0">
                <a:solidFill>
                  <a:prstClr val="white"/>
                </a:solidFill>
                <a:ea typeface="ＭＳ Ｐゴシック" pitchFamily="-108" charset="-128"/>
                <a:cs typeface="Arial" charset="0"/>
              </a:rPr>
              <a:t>eere.energy.gov</a:t>
            </a:r>
          </a:p>
        </p:txBody>
      </p:sp>
      <p:pic>
        <p:nvPicPr>
          <p:cNvPr id="14" name="Picture 18" descr="doe_logo_ppt.png"/>
          <p:cNvPicPr>
            <a:picLocks noChangeAspect="1"/>
          </p:cNvPicPr>
          <p:nvPr/>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5" name="Rectangle 17"/>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sp>
        <p:nvSpPr>
          <p:cNvPr id="16" name="Rectangle 20"/>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sp>
        <p:nvSpPr>
          <p:cNvPr id="17" name="Rectangle 21"/>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sp>
        <p:nvSpPr>
          <p:cNvPr id="18" name="Rectangle 25"/>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2830348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a:t>Click to edit Master title style</a:t>
            </a:r>
          </a:p>
        </p:txBody>
      </p:sp>
      <p:sp>
        <p:nvSpPr>
          <p:cNvPr id="3" name="Content Placeholder 2"/>
          <p:cNvSpPr>
            <a:spLocks noGrp="1"/>
          </p:cNvSpPr>
          <p:nvPr>
            <p:ph idx="1"/>
          </p:nvPr>
        </p:nvSpPr>
        <p:spPr>
          <a:xfrm>
            <a:off x="274638" y="1141413"/>
            <a:ext cx="8229600" cy="5110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86926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a:t>Click to edit Master title style</a:t>
            </a:r>
          </a:p>
        </p:txBody>
      </p:sp>
      <p:sp>
        <p:nvSpPr>
          <p:cNvPr id="3" name="Chart Placeholder 2"/>
          <p:cNvSpPr>
            <a:spLocks noGrp="1"/>
          </p:cNvSpPr>
          <p:nvPr>
            <p:ph type="chart" idx="1"/>
          </p:nvPr>
        </p:nvSpPr>
        <p:spPr>
          <a:xfrm>
            <a:off x="274638" y="1141413"/>
            <a:ext cx="8229600" cy="5110162"/>
          </a:xfrm>
        </p:spPr>
        <p:txBody>
          <a:bodyPr/>
          <a:lstStyle/>
          <a:p>
            <a:pPr lvl="0"/>
            <a:endParaRPr lang="en-US" noProof="0" dirty="0"/>
          </a:p>
        </p:txBody>
      </p:sp>
    </p:spTree>
    <p:extLst>
      <p:ext uri="{BB962C8B-B14F-4D97-AF65-F5344CB8AC3E}">
        <p14:creationId xmlns="" xmlns:p14="http://schemas.microsoft.com/office/powerpoint/2010/main" val="993514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sp>
        <p:nvSpPr>
          <p:cNvPr id="1028" name="Title Placeholder 13"/>
          <p:cNvSpPr>
            <a:spLocks noGrp="1"/>
          </p:cNvSpPr>
          <p:nvPr>
            <p:ph type="title"/>
          </p:nvPr>
        </p:nvSpPr>
        <p:spPr bwMode="auto">
          <a:xfrm>
            <a:off x="177800" y="107950"/>
            <a:ext cx="5664200" cy="793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14"/>
          <p:cNvSpPr>
            <a:spLocks noGrp="1"/>
          </p:cNvSpPr>
          <p:nvPr>
            <p:ph type="body" idx="1"/>
          </p:nvPr>
        </p:nvSpPr>
        <p:spPr bwMode="auto">
          <a:xfrm>
            <a:off x="274638" y="1090611"/>
            <a:ext cx="8589962" cy="5318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9"/>
          <p:cNvSpPr txBox="1">
            <a:spLocks/>
          </p:cNvSpPr>
          <p:nvPr/>
        </p:nvSpPr>
        <p:spPr>
          <a:xfrm>
            <a:off x="130175" y="6616700"/>
            <a:ext cx="7286625" cy="241300"/>
          </a:xfrm>
          <a:prstGeom prst="rect">
            <a:avLst/>
          </a:prstGeom>
        </p:spPr>
        <p:txBody>
          <a:bodyPr>
            <a:normAutofit/>
          </a:bodyPr>
          <a:lstStyle/>
          <a:p>
            <a:pPr marL="342900" indent="-342900" defTabSz="457200" fontAlgn="base">
              <a:lnSpc>
                <a:spcPct val="90000"/>
              </a:lnSpc>
              <a:spcBef>
                <a:spcPct val="20000"/>
              </a:spcBef>
              <a:spcAft>
                <a:spcPct val="0"/>
              </a:spcAft>
              <a:buFont typeface="Arial" charset="0"/>
              <a:buNone/>
              <a:defRPr/>
            </a:pPr>
            <a:r>
              <a:rPr lang="en-US" sz="1000" dirty="0">
                <a:solidFill>
                  <a:prstClr val="white"/>
                </a:solidFill>
                <a:ea typeface="ＭＳ Ｐゴシック" pitchFamily="-108" charset="-128"/>
                <a:cs typeface="Arial" charset="0"/>
              </a:rPr>
              <a:t>Energy Efficiency &amp; Renewable Energy</a:t>
            </a:r>
          </a:p>
        </p:txBody>
      </p:sp>
      <p:grpSp>
        <p:nvGrpSpPr>
          <p:cNvPr id="1031" name="Group 20"/>
          <p:cNvGrpSpPr>
            <a:grpSpLocks/>
          </p:cNvGrpSpPr>
          <p:nvPr/>
        </p:nvGrpSpPr>
        <p:grpSpPr bwMode="auto">
          <a:xfrm flipH="1" flipV="1">
            <a:off x="0" y="920750"/>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8" charset="-128"/>
              </a:endParaRPr>
            </a:p>
          </p:txBody>
        </p:sp>
      </p:grpSp>
      <p:sp>
        <p:nvSpPr>
          <p:cNvPr id="13" name="Text Placeholder 9"/>
          <p:cNvSpPr txBox="1">
            <a:spLocks/>
          </p:cNvSpPr>
          <p:nvPr/>
        </p:nvSpPr>
        <p:spPr>
          <a:xfrm>
            <a:off x="5476875" y="6616700"/>
            <a:ext cx="3667125" cy="241300"/>
          </a:xfrm>
          <a:prstGeom prst="rect">
            <a:avLst/>
          </a:prstGeom>
        </p:spPr>
        <p:txBody>
          <a:bodyPr>
            <a:normAutofit/>
          </a:bodyPr>
          <a:lstStyle/>
          <a:p>
            <a:pPr marL="342900" indent="-342900" algn="r" defTabSz="457200" fontAlgn="base">
              <a:lnSpc>
                <a:spcPct val="90000"/>
              </a:lnSpc>
              <a:spcBef>
                <a:spcPct val="20000"/>
              </a:spcBef>
              <a:spcAft>
                <a:spcPct val="0"/>
              </a:spcAft>
              <a:buFont typeface="Arial" charset="0"/>
              <a:buNone/>
              <a:defRPr/>
            </a:pPr>
            <a:r>
              <a:rPr lang="en-US" sz="1000" dirty="0">
                <a:solidFill>
                  <a:prstClr val="white"/>
                </a:solidFill>
                <a:ea typeface="ＭＳ Ｐゴシック" pitchFamily="-108" charset="-128"/>
                <a:cs typeface="Arial" charset="0"/>
              </a:rPr>
              <a:t>eere.energy.gov</a:t>
            </a:r>
          </a:p>
        </p:txBody>
      </p:sp>
      <p:pic>
        <p:nvPicPr>
          <p:cNvPr id="1033" name="Picture 18" descr="doe_logo_ppt.png"/>
          <p:cNvPicPr>
            <a:picLocks noChangeAspect="1"/>
          </p:cNvPicPr>
          <p:nvPr/>
        </p:nvPicPr>
        <p:blipFill>
          <a:blip r:embed="rId18" cstate="print"/>
          <a:srcRect/>
          <a:stretch>
            <a:fillRect/>
          </a:stretch>
        </p:blipFill>
        <p:spPr bwMode="auto">
          <a:xfrm>
            <a:off x="6121400" y="276225"/>
            <a:ext cx="2743200" cy="412750"/>
          </a:xfrm>
          <a:prstGeom prst="rect">
            <a:avLst/>
          </a:prstGeom>
          <a:noFill/>
          <a:ln w="9525">
            <a:noFill/>
            <a:miter lim="800000"/>
            <a:headEnd/>
            <a:tailEnd/>
          </a:ln>
        </p:spPr>
      </p:pic>
    </p:spTree>
    <p:extLst>
      <p:ext uri="{BB962C8B-B14F-4D97-AF65-F5344CB8AC3E}">
        <p14:creationId xmlns="" xmlns:p14="http://schemas.microsoft.com/office/powerpoint/2010/main" val="2841418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0" fontAlgn="base" hangingPunct="0">
        <a:lnSpc>
          <a:spcPts val="2800"/>
        </a:lnSpc>
        <a:spcBef>
          <a:spcPct val="0"/>
        </a:spcBef>
        <a:spcAft>
          <a:spcPct val="0"/>
        </a:spcAft>
        <a:defRPr sz="2400" kern="1200">
          <a:solidFill>
            <a:srgbClr val="FFFFFF"/>
          </a:solidFill>
          <a:latin typeface="Arial Narrow"/>
          <a:ea typeface="ＭＳ Ｐゴシック" pitchFamily="-108" charset="-128"/>
          <a:cs typeface="Arial Narrow"/>
        </a:defRPr>
      </a:lvl1pPr>
      <a:lvl2pPr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cs typeface="ＭＳ Ｐゴシック"/>
        </a:defRPr>
      </a:lvl2pPr>
      <a:lvl3pPr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cs typeface="ＭＳ Ｐゴシック"/>
        </a:defRPr>
      </a:lvl3pPr>
      <a:lvl4pPr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cs typeface="ＭＳ Ｐゴシック"/>
        </a:defRPr>
      </a:lvl4pPr>
      <a:lvl5pPr algn="l" defTabSz="457200" rtl="0" eaLnBrk="0" fontAlgn="base" hangingPunct="0">
        <a:lnSpc>
          <a:spcPts val="2800"/>
        </a:lnSpc>
        <a:spcBef>
          <a:spcPct val="0"/>
        </a:spcBef>
        <a:spcAft>
          <a:spcPct val="0"/>
        </a:spcAft>
        <a:defRPr sz="3000">
          <a:solidFill>
            <a:srgbClr val="FFFFFF"/>
          </a:solidFill>
          <a:latin typeface="Arial" charset="0"/>
          <a:ea typeface="ＭＳ Ｐゴシック" pitchFamily="-108" charset="-128"/>
          <a:cs typeface="ＭＳ Ｐゴシック"/>
        </a:defRPr>
      </a:lvl5pPr>
      <a:lvl6pPr marL="457200" algn="l" defTabSz="457200" rtl="0" fontAlgn="base">
        <a:lnSpc>
          <a:spcPts val="2800"/>
        </a:lnSpc>
        <a:spcBef>
          <a:spcPct val="0"/>
        </a:spcBef>
        <a:spcAft>
          <a:spcPct val="0"/>
        </a:spcAft>
        <a:defRPr sz="3000">
          <a:solidFill>
            <a:srgbClr val="FFFFFF"/>
          </a:solidFill>
          <a:latin typeface="Arial" charset="0"/>
          <a:ea typeface="ＭＳ Ｐゴシック" pitchFamily="-108" charset="-128"/>
        </a:defRPr>
      </a:lvl6pPr>
      <a:lvl7pPr marL="914400" algn="l" defTabSz="457200" rtl="0" fontAlgn="base">
        <a:lnSpc>
          <a:spcPts val="2800"/>
        </a:lnSpc>
        <a:spcBef>
          <a:spcPct val="0"/>
        </a:spcBef>
        <a:spcAft>
          <a:spcPct val="0"/>
        </a:spcAft>
        <a:defRPr sz="3000">
          <a:solidFill>
            <a:srgbClr val="FFFFFF"/>
          </a:solidFill>
          <a:latin typeface="Arial" charset="0"/>
          <a:ea typeface="ＭＳ Ｐゴシック" pitchFamily="-108" charset="-128"/>
        </a:defRPr>
      </a:lvl7pPr>
      <a:lvl8pPr marL="1371600" algn="l" defTabSz="457200" rtl="0" fontAlgn="base">
        <a:lnSpc>
          <a:spcPts val="2800"/>
        </a:lnSpc>
        <a:spcBef>
          <a:spcPct val="0"/>
        </a:spcBef>
        <a:spcAft>
          <a:spcPct val="0"/>
        </a:spcAft>
        <a:defRPr sz="3000">
          <a:solidFill>
            <a:srgbClr val="FFFFFF"/>
          </a:solidFill>
          <a:latin typeface="Arial" charset="0"/>
          <a:ea typeface="ＭＳ Ｐゴシック" pitchFamily="-108" charset="-128"/>
        </a:defRPr>
      </a:lvl8pPr>
      <a:lvl9pPr marL="1828800" algn="l" defTabSz="457200" rtl="0" fontAlgn="base">
        <a:lnSpc>
          <a:spcPts val="2800"/>
        </a:lnSpc>
        <a:spcBef>
          <a:spcPct val="0"/>
        </a:spcBef>
        <a:spcAft>
          <a:spcPct val="0"/>
        </a:spcAft>
        <a:defRPr sz="3000">
          <a:solidFill>
            <a:srgbClr val="FFFFFF"/>
          </a:solidFill>
          <a:latin typeface="Arial" charset="0"/>
          <a:ea typeface="ＭＳ Ｐゴシック" pitchFamily="-108" charset="-128"/>
        </a:defRPr>
      </a:lvl9pPr>
    </p:titleStyle>
    <p:bodyStyle>
      <a:lvl1pPr marL="342900" indent="-342900" algn="l" defTabSz="457200" rtl="0" eaLnBrk="0" fontAlgn="base" hangingPunct="0">
        <a:spcBef>
          <a:spcPct val="20000"/>
        </a:spcBef>
        <a:spcAft>
          <a:spcPct val="0"/>
        </a:spcAft>
        <a:buFont typeface="Arial" pitchFamily="-106" charset="0"/>
        <a:buChar char="•"/>
        <a:defRPr sz="2000" kern="1200">
          <a:solidFill>
            <a:srgbClr val="292929"/>
          </a:solidFill>
          <a:latin typeface="Calibri"/>
          <a:ea typeface="ＭＳ Ｐゴシック" pitchFamily="-108" charset="-128"/>
          <a:cs typeface="Calibri"/>
        </a:defRPr>
      </a:lvl1pPr>
      <a:lvl2pPr marL="742950" indent="-285750" algn="l" defTabSz="457200" rtl="0" eaLnBrk="0" fontAlgn="base" hangingPunct="0">
        <a:spcBef>
          <a:spcPct val="20000"/>
        </a:spcBef>
        <a:spcAft>
          <a:spcPct val="0"/>
        </a:spcAft>
        <a:buFont typeface="Arial" pitchFamily="-106" charset="0"/>
        <a:buChar char="–"/>
        <a:defRPr sz="1800" kern="1200">
          <a:solidFill>
            <a:srgbClr val="292929"/>
          </a:solidFill>
          <a:latin typeface="Calibri"/>
          <a:ea typeface="ＭＳ Ｐゴシック" pitchFamily="-108" charset="-128"/>
          <a:cs typeface="Calibri"/>
        </a:defRPr>
      </a:lvl2pPr>
      <a:lvl3pPr marL="1143000" indent="-228600" algn="l" defTabSz="457200" rtl="0" eaLnBrk="0" fontAlgn="base" hangingPunct="0">
        <a:spcBef>
          <a:spcPct val="20000"/>
        </a:spcBef>
        <a:spcAft>
          <a:spcPct val="0"/>
        </a:spcAft>
        <a:buFont typeface="Arial" pitchFamily="-106" charset="0"/>
        <a:buChar char="•"/>
        <a:defRPr sz="1600" kern="1200">
          <a:solidFill>
            <a:srgbClr val="292929"/>
          </a:solidFill>
          <a:latin typeface="Calibri"/>
          <a:ea typeface="ＭＳ Ｐゴシック" pitchFamily="-108" charset="-128"/>
          <a:cs typeface="Calibri"/>
        </a:defRPr>
      </a:lvl3pPr>
      <a:lvl4pPr marL="1600200" indent="-228600" algn="l" defTabSz="457200" rtl="0" eaLnBrk="0" fontAlgn="base" hangingPunct="0">
        <a:spcBef>
          <a:spcPct val="20000"/>
        </a:spcBef>
        <a:spcAft>
          <a:spcPct val="0"/>
        </a:spcAft>
        <a:buFont typeface="Arial" pitchFamily="-106" charset="0"/>
        <a:buChar char="–"/>
        <a:defRPr sz="1600" kern="1200">
          <a:solidFill>
            <a:srgbClr val="292929"/>
          </a:solidFill>
          <a:latin typeface="Calibri"/>
          <a:ea typeface="ＭＳ Ｐゴシック" pitchFamily="-108" charset="-128"/>
          <a:cs typeface="Calibri"/>
        </a:defRPr>
      </a:lvl4pPr>
      <a:lvl5pPr marL="2057400" indent="-228600" algn="l" defTabSz="457200" rtl="0" eaLnBrk="0" fontAlgn="base" hangingPunct="0">
        <a:spcBef>
          <a:spcPct val="20000"/>
        </a:spcBef>
        <a:spcAft>
          <a:spcPct val="0"/>
        </a:spcAft>
        <a:buFont typeface="Arial" pitchFamily="-106" charset="0"/>
        <a:buChar char="»"/>
        <a:defRPr sz="1600" kern="1200">
          <a:solidFill>
            <a:srgbClr val="292929"/>
          </a:solidFill>
          <a:latin typeface="Calibri"/>
          <a:ea typeface="ＭＳ Ｐゴシック" pitchFamily="-108"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Lauren.Boyd@ee.do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EGS@ee.doe.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3640666"/>
            <a:ext cx="9145060" cy="1379009"/>
          </a:xfrm>
          <a:prstGeom prst="rect">
            <a:avLst/>
          </a:prstGeom>
          <a:gradFill flip="none" rotWithShape="1">
            <a:gsLst>
              <a:gs pos="69000">
                <a:srgbClr val="005272">
                  <a:alpha val="95000"/>
                </a:srgbClr>
              </a:gs>
              <a:gs pos="100000">
                <a:schemeClr val="tx1">
                  <a:lumMod val="40000"/>
                  <a:lumOff val="60000"/>
                  <a:alpha val="96001"/>
                </a:schemeClr>
              </a:gs>
            </a:gsLst>
            <a:lin ang="0" scaled="1"/>
            <a:tileRect/>
          </a:gradFill>
          <a:ln w="9525" algn="ctr">
            <a:noFill/>
            <a:miter lim="800000"/>
            <a:headEnd/>
            <a:tailEnd/>
          </a:ln>
          <a:effectLst>
            <a:outerShdw blurRad="50800" dist="38100" dir="2700000" algn="tl" rotWithShape="0">
              <a:schemeClr val="tx2">
                <a:lumMod val="50000"/>
                <a:alpha val="43000"/>
              </a:schemeClr>
            </a:outerShdw>
          </a:effectLst>
        </p:spPr>
        <p:txBody>
          <a:bodyPr anchor="ctr"/>
          <a:lstStyle/>
          <a:p>
            <a:pPr algn="ctr" defTabSz="457200">
              <a:defRPr/>
            </a:pPr>
            <a:endParaRPr lang="en-US" dirty="0">
              <a:solidFill>
                <a:prstClr val="white"/>
              </a:solidFill>
            </a:endParaRPr>
          </a:p>
        </p:txBody>
      </p:sp>
      <p:pic>
        <p:nvPicPr>
          <p:cNvPr id="15" name="Picture 11"/>
          <p:cNvPicPr>
            <a:picLocks noChangeAspect="1" noChangeArrowheads="1"/>
          </p:cNvPicPr>
          <p:nvPr/>
        </p:nvPicPr>
        <p:blipFill>
          <a:blip r:embed="rId3" cstate="print"/>
          <a:srcRect/>
          <a:stretch>
            <a:fillRect/>
          </a:stretch>
        </p:blipFill>
        <p:spPr bwMode="auto">
          <a:xfrm>
            <a:off x="1" y="975784"/>
            <a:ext cx="9143999" cy="2702984"/>
          </a:xfrm>
          <a:prstGeom prst="rect">
            <a:avLst/>
          </a:prstGeom>
          <a:noFill/>
          <a:ln w="12700">
            <a:noFill/>
            <a:miter lim="800000"/>
            <a:headEnd/>
            <a:tailEnd/>
          </a:ln>
        </p:spPr>
      </p:pic>
      <p:sp>
        <p:nvSpPr>
          <p:cNvPr id="10" name="Rectangle 3"/>
          <p:cNvSpPr txBox="1">
            <a:spLocks noChangeArrowheads="1"/>
          </p:cNvSpPr>
          <p:nvPr/>
        </p:nvSpPr>
        <p:spPr bwMode="auto">
          <a:xfrm>
            <a:off x="0" y="5457825"/>
            <a:ext cx="9144000" cy="2219325"/>
          </a:xfrm>
          <a:prstGeom prst="rect">
            <a:avLst/>
          </a:prstGeom>
          <a:noFill/>
          <a:ln w="9525">
            <a:noFill/>
            <a:miter lim="800000"/>
            <a:headEnd/>
            <a:tailEnd/>
          </a:ln>
        </p:spPr>
        <p:txBody>
          <a:bodyPr lIns="0" tIns="0" rIns="0" bIns="0" anchor="ctr">
            <a:prstTxWarp prst="textNoShape">
              <a:avLst/>
            </a:prstTxWarp>
          </a:bodyPr>
          <a:lstStyle/>
          <a:p>
            <a:pPr algn="ctr" fontAlgn="base">
              <a:lnSpc>
                <a:spcPct val="80000"/>
              </a:lnSpc>
              <a:spcBef>
                <a:spcPct val="20000"/>
              </a:spcBef>
              <a:spcAft>
                <a:spcPct val="0"/>
              </a:spcAft>
            </a:pPr>
            <a:endParaRPr lang="en-US" dirty="0">
              <a:solidFill>
                <a:srgbClr val="6A737B">
                  <a:lumMod val="50000"/>
                </a:srgbClr>
              </a:solidFill>
              <a:latin typeface="Arial Narrow" pitchFamily="74" charset="0"/>
            </a:endParaRPr>
          </a:p>
          <a:p>
            <a:pPr algn="ctr" fontAlgn="base">
              <a:lnSpc>
                <a:spcPct val="80000"/>
              </a:lnSpc>
              <a:spcBef>
                <a:spcPct val="20000"/>
              </a:spcBef>
              <a:spcAft>
                <a:spcPct val="0"/>
              </a:spcAft>
            </a:pPr>
            <a:r>
              <a:rPr lang="en-US" sz="1600" dirty="0">
                <a:solidFill>
                  <a:srgbClr val="50565C">
                    <a:lumMod val="50000"/>
                  </a:srgbClr>
                </a:solidFill>
                <a:latin typeface="Arial Narrow" pitchFamily="74" charset="0"/>
              </a:rPr>
              <a:t>Jay Nathwani</a:t>
            </a:r>
          </a:p>
          <a:p>
            <a:pPr algn="ctr" fontAlgn="base">
              <a:lnSpc>
                <a:spcPct val="80000"/>
              </a:lnSpc>
              <a:spcBef>
                <a:spcPct val="20000"/>
              </a:spcBef>
              <a:spcAft>
                <a:spcPct val="0"/>
              </a:spcAft>
            </a:pPr>
            <a:r>
              <a:rPr lang="en-US" sz="1600" dirty="0">
                <a:solidFill>
                  <a:srgbClr val="6A737B">
                    <a:lumMod val="50000"/>
                  </a:srgbClr>
                </a:solidFill>
                <a:latin typeface="Arial Narrow" pitchFamily="74" charset="0"/>
              </a:rPr>
              <a:t>Geothermal Technologies Program</a:t>
            </a:r>
          </a:p>
          <a:p>
            <a:pPr algn="ctr" fontAlgn="base">
              <a:lnSpc>
                <a:spcPct val="80000"/>
              </a:lnSpc>
              <a:spcBef>
                <a:spcPct val="20000"/>
              </a:spcBef>
              <a:spcAft>
                <a:spcPct val="0"/>
              </a:spcAft>
              <a:buFont typeface="Arial" pitchFamily="-106" charset="0"/>
              <a:buNone/>
            </a:pPr>
            <a:r>
              <a:rPr lang="en-US" sz="1600" dirty="0">
                <a:solidFill>
                  <a:srgbClr val="6A737B">
                    <a:lumMod val="50000"/>
                  </a:srgbClr>
                </a:solidFill>
                <a:latin typeface="Arial Narrow" pitchFamily="74" charset="0"/>
              </a:rPr>
              <a:t>Office of Energy Efficiency and Renewable Energy</a:t>
            </a:r>
          </a:p>
          <a:p>
            <a:pPr algn="ctr" fontAlgn="base">
              <a:lnSpc>
                <a:spcPct val="80000"/>
              </a:lnSpc>
              <a:spcBef>
                <a:spcPct val="20000"/>
              </a:spcBef>
              <a:spcAft>
                <a:spcPct val="0"/>
              </a:spcAft>
              <a:buFont typeface="Arial" pitchFamily="-106" charset="0"/>
              <a:buNone/>
            </a:pPr>
            <a:r>
              <a:rPr lang="en-US" sz="1600" dirty="0">
                <a:solidFill>
                  <a:srgbClr val="6A737B">
                    <a:lumMod val="50000"/>
                  </a:srgbClr>
                </a:solidFill>
                <a:latin typeface="Arial Narrow"/>
                <a:cs typeface="Arial Narrow"/>
              </a:rPr>
              <a:t>U.S. Department of Energy</a:t>
            </a:r>
          </a:p>
          <a:p>
            <a:pPr algn="ctr" fontAlgn="base">
              <a:lnSpc>
                <a:spcPct val="150000"/>
              </a:lnSpc>
              <a:spcBef>
                <a:spcPct val="20000"/>
              </a:spcBef>
              <a:spcAft>
                <a:spcPct val="0"/>
              </a:spcAft>
              <a:buFont typeface="Arial" pitchFamily="-106" charset="0"/>
              <a:buNone/>
            </a:pPr>
            <a:r>
              <a:rPr lang="en-US" sz="1100" dirty="0">
                <a:solidFill>
                  <a:prstClr val="white"/>
                </a:solidFill>
                <a:latin typeface="Arial Narrow"/>
                <a:cs typeface="Arial Narrow"/>
              </a:rPr>
              <a:t/>
            </a:r>
            <a:br>
              <a:rPr lang="en-US" sz="1100" dirty="0">
                <a:solidFill>
                  <a:prstClr val="white"/>
                </a:solidFill>
                <a:latin typeface="Arial Narrow"/>
                <a:cs typeface="Arial Narrow"/>
              </a:rPr>
            </a:br>
            <a:endParaRPr lang="en-US" sz="1100" dirty="0">
              <a:solidFill>
                <a:prstClr val="white"/>
              </a:solidFill>
              <a:latin typeface="Arial Narrow"/>
              <a:cs typeface="Arial Narrow"/>
              <a:hlinkClick r:id="rId4"/>
            </a:endParaRPr>
          </a:p>
          <a:p>
            <a:pPr algn="ctr" fontAlgn="base">
              <a:lnSpc>
                <a:spcPct val="80000"/>
              </a:lnSpc>
              <a:spcBef>
                <a:spcPct val="20000"/>
              </a:spcBef>
              <a:spcAft>
                <a:spcPct val="0"/>
              </a:spcAft>
              <a:buFont typeface="Arial" pitchFamily="-106" charset="0"/>
              <a:buNone/>
            </a:pPr>
            <a:r>
              <a:rPr lang="en-US" sz="1100" dirty="0">
                <a:solidFill>
                  <a:prstClr val="white"/>
                </a:solidFill>
                <a:latin typeface="Arial Narrow"/>
                <a:cs typeface="Arial Narrow"/>
              </a:rPr>
              <a:t/>
            </a:r>
            <a:br>
              <a:rPr lang="en-US" sz="1100" dirty="0">
                <a:solidFill>
                  <a:prstClr val="white"/>
                </a:solidFill>
                <a:latin typeface="Arial Narrow"/>
                <a:cs typeface="Arial Narrow"/>
              </a:rPr>
            </a:br>
            <a:endParaRPr lang="en-US" sz="1100" dirty="0">
              <a:solidFill>
                <a:prstClr val="white"/>
              </a:solidFill>
              <a:latin typeface="Arial Narrow"/>
              <a:cs typeface="Arial Narrow"/>
            </a:endParaRPr>
          </a:p>
          <a:p>
            <a:pPr fontAlgn="base">
              <a:lnSpc>
                <a:spcPct val="80000"/>
              </a:lnSpc>
              <a:spcBef>
                <a:spcPct val="20000"/>
              </a:spcBef>
              <a:spcAft>
                <a:spcPct val="0"/>
              </a:spcAft>
              <a:buFont typeface="Arial" pitchFamily="-106" charset="0"/>
              <a:buNone/>
            </a:pPr>
            <a:endParaRPr lang="en-US" dirty="0">
              <a:solidFill>
                <a:prstClr val="white"/>
              </a:solidFill>
              <a:latin typeface="Arial Narrow"/>
              <a:cs typeface="Arial Narrow"/>
            </a:endParaRPr>
          </a:p>
          <a:p>
            <a:pPr fontAlgn="base">
              <a:lnSpc>
                <a:spcPct val="80000"/>
              </a:lnSpc>
              <a:spcBef>
                <a:spcPct val="20000"/>
              </a:spcBef>
              <a:spcAft>
                <a:spcPct val="0"/>
              </a:spcAft>
              <a:buFont typeface="Arial" pitchFamily="-106" charset="0"/>
              <a:buNone/>
            </a:pPr>
            <a:endParaRPr lang="en-US" dirty="0">
              <a:solidFill>
                <a:prstClr val="white"/>
              </a:solidFill>
              <a:latin typeface="Calibri"/>
              <a:cs typeface="Calibri"/>
            </a:endParaRPr>
          </a:p>
        </p:txBody>
      </p:sp>
      <p:sp>
        <p:nvSpPr>
          <p:cNvPr id="9" name="Subtitle 11"/>
          <p:cNvSpPr>
            <a:spLocks noGrp="1"/>
          </p:cNvSpPr>
          <p:nvPr>
            <p:ph type="body" sz="quarter" idx="10"/>
          </p:nvPr>
        </p:nvSpPr>
        <p:spPr>
          <a:xfrm>
            <a:off x="440265" y="3622801"/>
            <a:ext cx="8348133" cy="520574"/>
          </a:xfrm>
        </p:spPr>
        <p:txBody>
          <a:bodyPr>
            <a:noAutofit/>
          </a:bodyPr>
          <a:lstStyle/>
          <a:p>
            <a:pPr algn="ctr" eaLnBrk="1" hangingPunct="1">
              <a:buFont typeface="Arial" charset="0"/>
              <a:buNone/>
              <a:defRPr/>
            </a:pPr>
            <a:r>
              <a:rPr lang="en-US" sz="2200" dirty="0" smtClean="0">
                <a:latin typeface="Arial Narrow" pitchFamily="34" charset="0"/>
                <a:ea typeface="+mj-ea"/>
              </a:rPr>
              <a:t>EGS </a:t>
            </a:r>
            <a:r>
              <a:rPr lang="en-US" sz="2200" dirty="0" smtClean="0">
                <a:solidFill>
                  <a:schemeClr val="bg1">
                    <a:lumMod val="95000"/>
                  </a:schemeClr>
                </a:solidFill>
                <a:latin typeface="Arial Narrow" pitchFamily="34" charset="0"/>
                <a:ea typeface="+mj-ea"/>
              </a:rPr>
              <a:t>Subprogram Overview</a:t>
            </a:r>
          </a:p>
          <a:p>
            <a:pPr algn="ctr" eaLnBrk="1" hangingPunct="1">
              <a:buFont typeface="Arial" charset="0"/>
              <a:buNone/>
              <a:defRPr/>
            </a:pPr>
            <a:r>
              <a:rPr lang="en-US" dirty="0" smtClean="0">
                <a:solidFill>
                  <a:schemeClr val="bg1">
                    <a:lumMod val="95000"/>
                  </a:schemeClr>
                </a:solidFill>
                <a:latin typeface="Arial Narrow" pitchFamily="34" charset="0"/>
                <a:ea typeface="+mj-ea"/>
              </a:rPr>
              <a:t>June 6, 2011</a:t>
            </a:r>
          </a:p>
          <a:p>
            <a:pPr algn="ctr">
              <a:defRPr/>
            </a:pPr>
            <a:r>
              <a:rPr lang="en-US" dirty="0" smtClean="0">
                <a:latin typeface="Arial Narrow" pitchFamily="34" charset="0"/>
              </a:rPr>
              <a:t>Geothermal Technologies Program Peer Review</a:t>
            </a:r>
            <a:endParaRPr lang="en-US" dirty="0" smtClean="0">
              <a:solidFill>
                <a:schemeClr val="tx2">
                  <a:lumMod val="60000"/>
                  <a:lumOff val="40000"/>
                </a:schemeClr>
              </a:solidFill>
              <a:latin typeface="Arial Narrow" pitchFamily="34" charset="0"/>
              <a:ea typeface="+mj-ea"/>
            </a:endParaRPr>
          </a:p>
          <a:p>
            <a:pPr algn="ctr" eaLnBrk="1" hangingPunct="1">
              <a:buFont typeface="Arial" charset="0"/>
              <a:buNone/>
              <a:defRPr/>
            </a:pPr>
            <a:r>
              <a:rPr lang="en-US" dirty="0" smtClean="0">
                <a:solidFill>
                  <a:schemeClr val="tx2">
                    <a:lumMod val="60000"/>
                    <a:lumOff val="40000"/>
                  </a:schemeClr>
                </a:solidFill>
                <a:latin typeface="Arial Narrow" pitchFamily="34" charset="0"/>
                <a:ea typeface="+mj-ea"/>
              </a:rPr>
              <a:t> Bethesda, MD</a:t>
            </a:r>
            <a:endParaRPr lang="en-US" dirty="0">
              <a:solidFill>
                <a:schemeClr val="tx2">
                  <a:lumMod val="60000"/>
                  <a:lumOff val="40000"/>
                </a:schemeClr>
              </a:solidFill>
              <a:latin typeface="Arial Narrow" pitchFamily="34" charset="0"/>
              <a:ea typeface="Arial Narrow" pitchFamily="-106" charset="0"/>
            </a:endParaRPr>
          </a:p>
        </p:txBody>
      </p:sp>
    </p:spTree>
    <p:extLst>
      <p:ext uri="{BB962C8B-B14F-4D97-AF65-F5344CB8AC3E}">
        <p14:creationId xmlns="" xmlns:p14="http://schemas.microsoft.com/office/powerpoint/2010/main" val="1777005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2"/>
          </p:nvPr>
        </p:nvSpPr>
        <p:spPr/>
        <p:txBody>
          <a:bodyPr/>
          <a:lstStyle/>
          <a:p>
            <a:endParaRPr lang="en-US" dirty="0"/>
          </a:p>
        </p:txBody>
      </p:sp>
      <p:sp>
        <p:nvSpPr>
          <p:cNvPr id="13" name="Rectangle 12"/>
          <p:cNvSpPr>
            <a:spLocks noChangeArrowheads="1"/>
          </p:cNvSpPr>
          <p:nvPr/>
        </p:nvSpPr>
        <p:spPr bwMode="auto">
          <a:xfrm>
            <a:off x="-3174" y="3640667"/>
            <a:ext cx="9148234" cy="846666"/>
          </a:xfrm>
          <a:prstGeom prst="rect">
            <a:avLst/>
          </a:prstGeom>
          <a:gradFill flip="none" rotWithShape="1">
            <a:gsLst>
              <a:gs pos="69000">
                <a:srgbClr val="005272">
                  <a:alpha val="95000"/>
                </a:srgbClr>
              </a:gs>
              <a:gs pos="100000">
                <a:schemeClr val="tx1">
                  <a:lumMod val="40000"/>
                  <a:lumOff val="60000"/>
                  <a:alpha val="96001"/>
                </a:schemeClr>
              </a:gs>
            </a:gsLst>
            <a:lin ang="0" scaled="1"/>
            <a:tileRect/>
          </a:gradFill>
          <a:ln w="9525" algn="ctr">
            <a:noFill/>
            <a:miter lim="800000"/>
            <a:headEnd/>
            <a:tailEnd/>
          </a:ln>
          <a:effectLst>
            <a:outerShdw blurRad="50800" dist="38100" dir="2700000" algn="tl" rotWithShape="0">
              <a:schemeClr val="tx2">
                <a:lumMod val="50000"/>
                <a:alpha val="43000"/>
              </a:schemeClr>
            </a:outerShdw>
          </a:effectLst>
        </p:spPr>
        <p:txBody>
          <a:bodyPr anchor="ctr"/>
          <a:lstStyle/>
          <a:p>
            <a:pPr algn="ctr" defTabSz="457200">
              <a:defRPr/>
            </a:pPr>
            <a:endParaRPr lang="en-US" dirty="0">
              <a:solidFill>
                <a:prstClr val="white"/>
              </a:solidFill>
            </a:endParaRPr>
          </a:p>
        </p:txBody>
      </p:sp>
      <p:sp>
        <p:nvSpPr>
          <p:cNvPr id="14" name="Rectangle 6"/>
          <p:cNvSpPr>
            <a:spLocks noChangeArrowheads="1"/>
          </p:cNvSpPr>
          <p:nvPr/>
        </p:nvSpPr>
        <p:spPr bwMode="auto">
          <a:xfrm>
            <a:off x="-1" y="4457699"/>
            <a:ext cx="9144001" cy="2116667"/>
          </a:xfrm>
          <a:prstGeom prst="rect">
            <a:avLst/>
          </a:prstGeom>
          <a:gradFill rotWithShape="1">
            <a:gsLst>
              <a:gs pos="0">
                <a:schemeClr val="tx2">
                  <a:lumMod val="40000"/>
                  <a:lumOff val="60000"/>
                </a:schemeClr>
              </a:gs>
              <a:gs pos="100000">
                <a:srgbClr val="E6E6E6"/>
              </a:gs>
            </a:gsLst>
            <a:lin ang="0" scaled="1"/>
          </a:gradFill>
          <a:ln w="12700">
            <a:noFill/>
            <a:miter lim="800000"/>
            <a:headEnd/>
            <a:tailEnd/>
          </a:ln>
        </p:spPr>
        <p:txBody>
          <a:bodyPr wrap="square" anchor="ctr">
            <a:prstTxWarp prst="textNoShape">
              <a:avLst/>
            </a:prstTxWarp>
            <a:spAutoFit/>
          </a:bodyPr>
          <a:lstStyle/>
          <a:p>
            <a:pPr defTabSz="457200" fontAlgn="base">
              <a:spcBef>
                <a:spcPct val="0"/>
              </a:spcBef>
              <a:spcAft>
                <a:spcPct val="0"/>
              </a:spcAft>
            </a:pPr>
            <a:endParaRPr lang="en-US" sz="2400" dirty="0">
              <a:solidFill>
                <a:srgbClr val="50565C"/>
              </a:solidFill>
            </a:endParaRPr>
          </a:p>
        </p:txBody>
      </p:sp>
      <p:pic>
        <p:nvPicPr>
          <p:cNvPr id="15" name="Picture 11"/>
          <p:cNvPicPr>
            <a:picLocks noChangeAspect="1" noChangeArrowheads="1"/>
          </p:cNvPicPr>
          <p:nvPr/>
        </p:nvPicPr>
        <p:blipFill>
          <a:blip r:embed="rId3" cstate="print"/>
          <a:srcRect/>
          <a:stretch>
            <a:fillRect/>
          </a:stretch>
        </p:blipFill>
        <p:spPr bwMode="auto">
          <a:xfrm>
            <a:off x="1" y="975784"/>
            <a:ext cx="9143999" cy="2702984"/>
          </a:xfrm>
          <a:prstGeom prst="rect">
            <a:avLst/>
          </a:prstGeom>
          <a:noFill/>
          <a:ln w="12700">
            <a:noFill/>
            <a:miter lim="800000"/>
            <a:headEnd/>
            <a:tailEnd/>
          </a:ln>
        </p:spPr>
      </p:pic>
      <p:sp>
        <p:nvSpPr>
          <p:cNvPr id="10" name="Rectangle 3"/>
          <p:cNvSpPr txBox="1">
            <a:spLocks noChangeArrowheads="1"/>
          </p:cNvSpPr>
          <p:nvPr/>
        </p:nvSpPr>
        <p:spPr bwMode="auto">
          <a:xfrm>
            <a:off x="0" y="4448175"/>
            <a:ext cx="9144000" cy="2171699"/>
          </a:xfrm>
          <a:prstGeom prst="rect">
            <a:avLst/>
          </a:prstGeom>
          <a:noFill/>
          <a:ln w="9525">
            <a:noFill/>
            <a:miter lim="800000"/>
            <a:headEnd/>
            <a:tailEnd/>
          </a:ln>
        </p:spPr>
        <p:txBody>
          <a:bodyPr lIns="0" tIns="0" rIns="0" bIns="0" anchor="ctr">
            <a:prstTxWarp prst="textNoShape">
              <a:avLst/>
            </a:prstTxWarp>
          </a:bodyPr>
          <a:lstStyle/>
          <a:p>
            <a:pPr algn="ctr" fontAlgn="base">
              <a:lnSpc>
                <a:spcPct val="80000"/>
              </a:lnSpc>
              <a:spcBef>
                <a:spcPct val="20000"/>
              </a:spcBef>
              <a:spcAft>
                <a:spcPct val="0"/>
              </a:spcAft>
            </a:pPr>
            <a:endParaRPr lang="en-US" dirty="0">
              <a:solidFill>
                <a:srgbClr val="6A737B">
                  <a:lumMod val="50000"/>
                </a:srgbClr>
              </a:solidFill>
              <a:latin typeface="Arial Narrow" pitchFamily="74" charset="0"/>
            </a:endParaRPr>
          </a:p>
          <a:p>
            <a:pPr algn="ctr" fontAlgn="base">
              <a:lnSpc>
                <a:spcPct val="80000"/>
              </a:lnSpc>
              <a:spcBef>
                <a:spcPct val="20000"/>
              </a:spcBef>
              <a:spcAft>
                <a:spcPct val="0"/>
              </a:spcAft>
            </a:pPr>
            <a:endParaRPr lang="en-US" dirty="0">
              <a:solidFill>
                <a:srgbClr val="000000"/>
              </a:solidFill>
              <a:latin typeface="Arial Narrow" pitchFamily="74" charset="0"/>
            </a:endParaRPr>
          </a:p>
          <a:p>
            <a:pPr algn="ctr" fontAlgn="base">
              <a:lnSpc>
                <a:spcPct val="80000"/>
              </a:lnSpc>
              <a:spcBef>
                <a:spcPct val="20000"/>
              </a:spcBef>
              <a:spcAft>
                <a:spcPct val="0"/>
              </a:spcAft>
            </a:pPr>
            <a:r>
              <a:rPr lang="en-US" dirty="0">
                <a:solidFill>
                  <a:srgbClr val="000000"/>
                </a:solidFill>
                <a:latin typeface="Arial Narrow" pitchFamily="74" charset="0"/>
              </a:rPr>
              <a:t>Jay Nathwani</a:t>
            </a:r>
          </a:p>
          <a:p>
            <a:pPr algn="ctr" fontAlgn="base">
              <a:lnSpc>
                <a:spcPct val="80000"/>
              </a:lnSpc>
              <a:spcBef>
                <a:spcPct val="20000"/>
              </a:spcBef>
              <a:spcAft>
                <a:spcPct val="0"/>
              </a:spcAft>
            </a:pPr>
            <a:r>
              <a:rPr lang="en-US" dirty="0">
                <a:solidFill>
                  <a:srgbClr val="000000"/>
                </a:solidFill>
                <a:latin typeface="Arial Narrow" pitchFamily="74" charset="0"/>
              </a:rPr>
              <a:t>Team Lead, Enhanced Geothermal Systems</a:t>
            </a:r>
          </a:p>
          <a:p>
            <a:pPr algn="ctr" fontAlgn="base">
              <a:lnSpc>
                <a:spcPct val="80000"/>
              </a:lnSpc>
              <a:spcBef>
                <a:spcPct val="20000"/>
              </a:spcBef>
              <a:spcAft>
                <a:spcPct val="0"/>
              </a:spcAft>
            </a:pPr>
            <a:r>
              <a:rPr lang="en-US" dirty="0">
                <a:solidFill>
                  <a:srgbClr val="000000"/>
                </a:solidFill>
                <a:latin typeface="Arial Narrow" pitchFamily="74" charset="0"/>
              </a:rPr>
              <a:t>Geothermal Technologies Program</a:t>
            </a:r>
          </a:p>
          <a:p>
            <a:pPr algn="ctr" fontAlgn="base">
              <a:lnSpc>
                <a:spcPct val="80000"/>
              </a:lnSpc>
              <a:spcBef>
                <a:spcPct val="20000"/>
              </a:spcBef>
              <a:spcAft>
                <a:spcPct val="0"/>
              </a:spcAft>
              <a:buFont typeface="Arial" pitchFamily="-106" charset="0"/>
              <a:buNone/>
            </a:pPr>
            <a:r>
              <a:rPr lang="en-US" dirty="0">
                <a:solidFill>
                  <a:srgbClr val="000000"/>
                </a:solidFill>
                <a:latin typeface="Arial Narrow" pitchFamily="74" charset="0"/>
              </a:rPr>
              <a:t>Office of Energy Efficiency and Renewable Energy</a:t>
            </a:r>
          </a:p>
          <a:p>
            <a:pPr algn="ctr" fontAlgn="base">
              <a:lnSpc>
                <a:spcPct val="80000"/>
              </a:lnSpc>
              <a:spcBef>
                <a:spcPct val="20000"/>
              </a:spcBef>
              <a:spcAft>
                <a:spcPct val="0"/>
              </a:spcAft>
              <a:buFont typeface="Arial" pitchFamily="-106" charset="0"/>
              <a:buNone/>
            </a:pPr>
            <a:r>
              <a:rPr lang="en-US" dirty="0">
                <a:solidFill>
                  <a:srgbClr val="000000"/>
                </a:solidFill>
                <a:latin typeface="Arial Narrow"/>
                <a:cs typeface="Arial Narrow"/>
              </a:rPr>
              <a:t>U.S. Department of Energy</a:t>
            </a:r>
          </a:p>
          <a:p>
            <a:pPr algn="ctr" fontAlgn="base">
              <a:lnSpc>
                <a:spcPct val="80000"/>
              </a:lnSpc>
              <a:spcBef>
                <a:spcPct val="20000"/>
              </a:spcBef>
              <a:spcAft>
                <a:spcPct val="0"/>
              </a:spcAft>
              <a:buFont typeface="Arial" pitchFamily="-106" charset="0"/>
              <a:buNone/>
            </a:pPr>
            <a:endParaRPr lang="en-US" dirty="0">
              <a:solidFill>
                <a:srgbClr val="000000"/>
              </a:solidFill>
              <a:latin typeface="Arial Narrow"/>
              <a:cs typeface="Arial Narrow"/>
            </a:endParaRPr>
          </a:p>
          <a:p>
            <a:pPr algn="ctr" fontAlgn="base">
              <a:lnSpc>
                <a:spcPct val="80000"/>
              </a:lnSpc>
              <a:spcBef>
                <a:spcPct val="20000"/>
              </a:spcBef>
              <a:spcAft>
                <a:spcPct val="0"/>
              </a:spcAft>
              <a:buFont typeface="Arial" pitchFamily="-106" charset="0"/>
              <a:buNone/>
            </a:pPr>
            <a:r>
              <a:rPr lang="en-US" sz="1600" u="sng" dirty="0">
                <a:solidFill>
                  <a:srgbClr val="000000"/>
                </a:solidFill>
                <a:latin typeface="Arial Narrow"/>
                <a:cs typeface="Arial Narrow"/>
              </a:rPr>
              <a:t>Jay.nathwani@ee.doe.gov</a:t>
            </a:r>
          </a:p>
          <a:p>
            <a:pPr fontAlgn="base">
              <a:lnSpc>
                <a:spcPct val="80000"/>
              </a:lnSpc>
              <a:spcBef>
                <a:spcPct val="20000"/>
              </a:spcBef>
              <a:spcAft>
                <a:spcPct val="0"/>
              </a:spcAft>
              <a:buFont typeface="Arial" pitchFamily="-106" charset="0"/>
              <a:buNone/>
            </a:pPr>
            <a:endParaRPr lang="en-US" dirty="0">
              <a:solidFill>
                <a:prstClr val="white"/>
              </a:solidFill>
              <a:latin typeface="Arial Narrow"/>
              <a:cs typeface="Arial Narrow"/>
            </a:endParaRPr>
          </a:p>
          <a:p>
            <a:pPr fontAlgn="base">
              <a:lnSpc>
                <a:spcPct val="80000"/>
              </a:lnSpc>
              <a:spcBef>
                <a:spcPct val="20000"/>
              </a:spcBef>
              <a:spcAft>
                <a:spcPct val="0"/>
              </a:spcAft>
              <a:buFont typeface="Arial" pitchFamily="-106" charset="0"/>
              <a:buNone/>
            </a:pPr>
            <a:endParaRPr lang="en-US" dirty="0">
              <a:solidFill>
                <a:prstClr val="white"/>
              </a:solidFill>
              <a:latin typeface="Calibri"/>
              <a:cs typeface="Calibri"/>
            </a:endParaRPr>
          </a:p>
        </p:txBody>
      </p:sp>
      <p:sp>
        <p:nvSpPr>
          <p:cNvPr id="9" name="Subtitle 11"/>
          <p:cNvSpPr>
            <a:spLocks noGrp="1"/>
          </p:cNvSpPr>
          <p:nvPr>
            <p:ph type="body" sz="quarter" idx="10"/>
          </p:nvPr>
        </p:nvSpPr>
        <p:spPr>
          <a:xfrm>
            <a:off x="355599" y="3792139"/>
            <a:ext cx="8348133" cy="331125"/>
          </a:xfrm>
        </p:spPr>
        <p:txBody>
          <a:bodyPr>
            <a:noAutofit/>
          </a:bodyPr>
          <a:lstStyle/>
          <a:p>
            <a:pPr algn="ctr" eaLnBrk="1" hangingPunct="1">
              <a:buFont typeface="Arial" charset="0"/>
              <a:buNone/>
              <a:defRPr/>
            </a:pPr>
            <a:r>
              <a:rPr lang="en-US" sz="2800" dirty="0" smtClean="0">
                <a:solidFill>
                  <a:srgbClr val="FFFFFF"/>
                </a:solidFill>
                <a:latin typeface="Arial Narrow" pitchFamily="34" charset="0"/>
                <a:ea typeface="+mj-ea"/>
              </a:rPr>
              <a:t>Thank you!</a:t>
            </a:r>
            <a:endParaRPr lang="en-US" sz="1400" b="0" dirty="0">
              <a:latin typeface="Arial Narrow" pitchFamily="34" charset="0"/>
              <a:ea typeface="Arial Narrow" pitchFamily="-106" charset="0"/>
            </a:endParaRPr>
          </a:p>
        </p:txBody>
      </p:sp>
    </p:spTree>
    <p:extLst>
      <p:ext uri="{BB962C8B-B14F-4D97-AF65-F5344CB8AC3E}">
        <p14:creationId xmlns="" xmlns:p14="http://schemas.microsoft.com/office/powerpoint/2010/main" val="4073981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p:cNvSpPr>
          <p:nvPr>
            <p:ph type="ctrTitle"/>
          </p:nvPr>
        </p:nvSpPr>
        <p:spPr/>
        <p:txBody>
          <a:bodyPr>
            <a:normAutofit/>
          </a:bodyPr>
          <a:lstStyle/>
          <a:p>
            <a:r>
              <a:rPr lang="en-US" sz="2400" dirty="0" smtClean="0">
                <a:latin typeface="Arial Narrow" pitchFamily="34" charset="0"/>
                <a:ea typeface="ＭＳ Ｐゴシック"/>
                <a:cs typeface="Arial Narrow" pitchFamily="34" charset="0"/>
              </a:rPr>
              <a:t>Program Strategy</a:t>
            </a:r>
            <a:endParaRPr lang="en-US" sz="2400" i="1" dirty="0" smtClean="0">
              <a:latin typeface="Arial Narrow" pitchFamily="34" charset="0"/>
              <a:ea typeface="ＭＳ Ｐゴシック"/>
              <a:cs typeface="Arial Narrow" pitchFamily="34" charset="0"/>
            </a:endParaRPr>
          </a:p>
        </p:txBody>
      </p:sp>
      <p:sp>
        <p:nvSpPr>
          <p:cNvPr id="13" name="Slide Number Placeholder 3"/>
          <p:cNvSpPr txBox="1">
            <a:spLocks/>
          </p:cNvSpPr>
          <p:nvPr/>
        </p:nvSpPr>
        <p:spPr>
          <a:xfrm>
            <a:off x="3505200" y="6599717"/>
            <a:ext cx="2133600" cy="247650"/>
          </a:xfrm>
          <a:prstGeom prst="rect">
            <a:avLst/>
          </a:prstGeom>
          <a:noFill/>
        </p:spPr>
        <p:txBody>
          <a:bodyPr/>
          <a:lstStyle/>
          <a:p>
            <a:pPr algn="ctr">
              <a:defRPr/>
            </a:pPr>
            <a:fld id="{D276DDF5-818B-413A-9C18-428565814690}" type="slidenum">
              <a:rPr lang="en-US" sz="1200">
                <a:solidFill>
                  <a:prstClr val="white"/>
                </a:solidFill>
                <a:ea typeface="ＭＳ Ｐゴシック"/>
                <a:cs typeface="ＭＳ Ｐゴシック"/>
              </a:rPr>
              <a:pPr algn="ctr">
                <a:defRPr/>
              </a:pPr>
              <a:t>2</a:t>
            </a:fld>
            <a:endParaRPr lang="en-US" sz="1200" dirty="0">
              <a:solidFill>
                <a:prstClr val="white"/>
              </a:solidFill>
              <a:ea typeface="ＭＳ Ｐゴシック"/>
              <a:cs typeface="ＭＳ Ｐゴシック"/>
            </a:endParaRPr>
          </a:p>
        </p:txBody>
      </p:sp>
      <p:sp>
        <p:nvSpPr>
          <p:cNvPr id="16" name="TextBox 15"/>
          <p:cNvSpPr txBox="1"/>
          <p:nvPr/>
        </p:nvSpPr>
        <p:spPr>
          <a:xfrm>
            <a:off x="1828800" y="1848448"/>
            <a:ext cx="6251575" cy="3850608"/>
          </a:xfrm>
          <a:prstGeom prst="rect">
            <a:avLst/>
          </a:prstGeom>
        </p:spPr>
        <p:txBody>
          <a:bodyPr vert="horz" wrap="square" lIns="91440" tIns="45720" rIns="91440" bIns="45720" rtlCol="0">
            <a:noAutofit/>
          </a:bodyPr>
          <a:lstStyle/>
          <a:p>
            <a:pPr defTabSz="457200">
              <a:lnSpc>
                <a:spcPct val="150000"/>
              </a:lnSpc>
              <a:spcBef>
                <a:spcPct val="20000"/>
              </a:spcBef>
              <a:buFont typeface="Arial"/>
              <a:buNone/>
            </a:pPr>
            <a:endParaRPr lang="en-US" sz="1450" b="1" dirty="0">
              <a:solidFill>
                <a:srgbClr val="EEECE1">
                  <a:lumMod val="10000"/>
                </a:srgbClr>
              </a:solidFill>
              <a:cs typeface="Arial Narrow"/>
            </a:endParaRPr>
          </a:p>
          <a:p>
            <a:pPr defTabSz="457200">
              <a:lnSpc>
                <a:spcPct val="150000"/>
              </a:lnSpc>
              <a:spcBef>
                <a:spcPct val="20000"/>
              </a:spcBef>
              <a:buFont typeface="Arial"/>
              <a:buNone/>
            </a:pPr>
            <a:r>
              <a:rPr lang="en-US" sz="1200" b="1" dirty="0">
                <a:solidFill>
                  <a:srgbClr val="EEECE1">
                    <a:lumMod val="10000"/>
                  </a:srgbClr>
                </a:solidFill>
                <a:cs typeface="Arial Narrow"/>
              </a:rPr>
              <a:t>	</a:t>
            </a:r>
            <a:endParaRPr lang="en-US" sz="1200" dirty="0">
              <a:solidFill>
                <a:srgbClr val="EEECE1">
                  <a:lumMod val="10000"/>
                </a:srgbClr>
              </a:solidFill>
              <a:cs typeface="Arial Narrow"/>
            </a:endParaRPr>
          </a:p>
          <a:p>
            <a:pPr defTabSz="457200">
              <a:spcBef>
                <a:spcPct val="20000"/>
              </a:spcBef>
              <a:buFont typeface="Arial"/>
              <a:buNone/>
            </a:pPr>
            <a:r>
              <a:rPr lang="en-US" sz="1200" dirty="0">
                <a:solidFill>
                  <a:srgbClr val="EEECE1">
                    <a:lumMod val="10000"/>
                  </a:srgbClr>
                </a:solidFill>
                <a:cs typeface="Arial Narrow"/>
              </a:rPr>
              <a:t>	</a:t>
            </a:r>
          </a:p>
          <a:p>
            <a:pPr defTabSz="457200">
              <a:spcBef>
                <a:spcPct val="20000"/>
              </a:spcBef>
              <a:buFont typeface="Arial"/>
              <a:buNone/>
            </a:pPr>
            <a:r>
              <a:rPr lang="en-US" sz="1200" dirty="0">
                <a:solidFill>
                  <a:srgbClr val="EEECE1">
                    <a:lumMod val="10000"/>
                  </a:srgbClr>
                </a:solidFill>
                <a:cs typeface="Arial Narrow"/>
              </a:rPr>
              <a:t>	</a:t>
            </a:r>
          </a:p>
          <a:p>
            <a:pPr defTabSz="457200">
              <a:spcBef>
                <a:spcPct val="20000"/>
              </a:spcBef>
              <a:buFont typeface="Arial"/>
              <a:buNone/>
            </a:pPr>
            <a:endParaRPr lang="en-US" sz="1200" dirty="0">
              <a:solidFill>
                <a:srgbClr val="EEECE1">
                  <a:lumMod val="10000"/>
                </a:srgbClr>
              </a:solidFill>
              <a:cs typeface="Arial Narrow"/>
            </a:endParaRPr>
          </a:p>
        </p:txBody>
      </p:sp>
      <p:sp>
        <p:nvSpPr>
          <p:cNvPr id="7" name="Rectangle 6"/>
          <p:cNvSpPr/>
          <p:nvPr/>
        </p:nvSpPr>
        <p:spPr>
          <a:xfrm>
            <a:off x="1435395" y="1877976"/>
            <a:ext cx="7368364" cy="4072270"/>
          </a:xfrm>
          <a:prstGeom prst="rect">
            <a:avLst/>
          </a:prstGeom>
          <a:gradFill>
            <a:gsLst>
              <a:gs pos="0">
                <a:schemeClr val="bg1">
                  <a:lumMod val="65000"/>
                </a:schemeClr>
              </a:gs>
              <a:gs pos="25000">
                <a:schemeClr val="bg1">
                  <a:lumMod val="75000"/>
                </a:schemeClr>
              </a:gs>
              <a:gs pos="75000">
                <a:schemeClr val="bg1">
                  <a:lumMod val="85000"/>
                </a:schemeClr>
              </a:gs>
              <a:gs pos="100000">
                <a:schemeClr val="bg1">
                  <a:lumMod val="95000"/>
                </a:schemeClr>
              </a:gs>
            </a:gsLst>
            <a:lin ang="16200000" scaled="0"/>
          </a:gradFill>
          <a:ln w="2540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21" name="Rectangle 7"/>
          <p:cNvSpPr>
            <a:spLocks noChangeArrowheads="1"/>
          </p:cNvSpPr>
          <p:nvPr/>
        </p:nvSpPr>
        <p:spPr bwMode="auto">
          <a:xfrm>
            <a:off x="0" y="975106"/>
            <a:ext cx="9144000" cy="584775"/>
          </a:xfrm>
          <a:prstGeom prst="rect">
            <a:avLst/>
          </a:prstGeom>
          <a:solidFill>
            <a:srgbClr val="002060"/>
          </a:solidFill>
          <a:ln w="9525">
            <a:solidFill>
              <a:srgbClr val="336699"/>
            </a:solidFill>
            <a:miter lim="800000"/>
            <a:headEnd/>
            <a:tailEnd/>
          </a:ln>
        </p:spPr>
        <p:txBody>
          <a:bodyPr>
            <a:spAutoFit/>
          </a:bodyPr>
          <a:lstStyle/>
          <a:p>
            <a:pPr defTabSz="457200">
              <a:spcBef>
                <a:spcPct val="50000"/>
              </a:spcBef>
              <a:defRPr/>
            </a:pPr>
            <a:r>
              <a:rPr lang="en-US" sz="1600" dirty="0">
                <a:solidFill>
                  <a:prstClr val="white"/>
                </a:solidFill>
              </a:rPr>
              <a:t>The Program currently supports a diverse portfolio that spans near- to long-term resources and low to high risk technology development. The Recovery Act played a big role in this strategy.</a:t>
            </a:r>
          </a:p>
        </p:txBody>
      </p:sp>
      <p:sp>
        <p:nvSpPr>
          <p:cNvPr id="26" name="Rectangle 25"/>
          <p:cNvSpPr/>
          <p:nvPr/>
        </p:nvSpPr>
        <p:spPr>
          <a:xfrm>
            <a:off x="1137684" y="1881963"/>
            <a:ext cx="191147" cy="4114800"/>
          </a:xfrm>
          <a:prstGeom prst="rect">
            <a:avLst/>
          </a:prstGeom>
          <a:gradFill>
            <a:gsLst>
              <a:gs pos="0">
                <a:srgbClr val="FFF200"/>
              </a:gs>
              <a:gs pos="45000">
                <a:srgbClr val="FF7A00"/>
              </a:gs>
              <a:gs pos="70000">
                <a:srgbClr val="FF0300"/>
              </a:gs>
              <a:gs pos="100000">
                <a:srgbClr val="4D0808"/>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27" name="TextBox 26"/>
          <p:cNvSpPr txBox="1"/>
          <p:nvPr/>
        </p:nvSpPr>
        <p:spPr>
          <a:xfrm>
            <a:off x="-913" y="1986526"/>
            <a:ext cx="914400" cy="914400"/>
          </a:xfrm>
          <a:prstGeom prst="rect">
            <a:avLst/>
          </a:prstGeom>
        </p:spPr>
        <p:txBody>
          <a:bodyPr vert="horz" wrap="none" lIns="91440" tIns="45720" rIns="91440" bIns="45720" rtlCol="0">
            <a:normAutofit/>
          </a:bodyPr>
          <a:lstStyle/>
          <a:p>
            <a:pPr defTabSz="457200">
              <a:spcBef>
                <a:spcPct val="20000"/>
              </a:spcBef>
              <a:buFont typeface="Arial"/>
              <a:buNone/>
            </a:pPr>
            <a:r>
              <a:rPr lang="en-US" sz="1400" b="1" dirty="0">
                <a:solidFill>
                  <a:srgbClr val="EEECE1">
                    <a:lumMod val="10000"/>
                  </a:srgbClr>
                </a:solidFill>
                <a:cs typeface="Arial Narrow"/>
              </a:rPr>
              <a:t>Higher Risk</a:t>
            </a:r>
          </a:p>
        </p:txBody>
      </p:sp>
      <p:sp>
        <p:nvSpPr>
          <p:cNvPr id="28" name="TextBox 27"/>
          <p:cNvSpPr txBox="1"/>
          <p:nvPr/>
        </p:nvSpPr>
        <p:spPr>
          <a:xfrm>
            <a:off x="4627" y="5480873"/>
            <a:ext cx="914400" cy="356412"/>
          </a:xfrm>
          <a:prstGeom prst="rect">
            <a:avLst/>
          </a:prstGeom>
        </p:spPr>
        <p:txBody>
          <a:bodyPr vert="horz" wrap="none" lIns="91440" tIns="45720" rIns="91440" bIns="45720" rtlCol="0">
            <a:normAutofit/>
          </a:bodyPr>
          <a:lstStyle/>
          <a:p>
            <a:pPr defTabSz="457200">
              <a:spcBef>
                <a:spcPct val="20000"/>
              </a:spcBef>
              <a:buFont typeface="Arial"/>
              <a:buNone/>
            </a:pPr>
            <a:r>
              <a:rPr lang="en-US" sz="1400" b="1" dirty="0">
                <a:solidFill>
                  <a:srgbClr val="EEECE1">
                    <a:lumMod val="10000"/>
                  </a:srgbClr>
                </a:solidFill>
                <a:cs typeface="Arial Narrow"/>
              </a:rPr>
              <a:t>Lower Risk</a:t>
            </a:r>
          </a:p>
        </p:txBody>
      </p:sp>
      <p:cxnSp>
        <p:nvCxnSpPr>
          <p:cNvPr id="30" name="Straight Arrow Connector 29"/>
          <p:cNvCxnSpPr/>
          <p:nvPr/>
        </p:nvCxnSpPr>
        <p:spPr>
          <a:xfrm rot="5400000" flipH="1" flipV="1">
            <a:off x="-947756" y="3840241"/>
            <a:ext cx="2994617" cy="0"/>
          </a:xfrm>
          <a:prstGeom prst="straightConnector1">
            <a:avLst/>
          </a:prstGeom>
          <a:ln>
            <a:solidFill>
              <a:schemeClr val="bg2">
                <a:lumMod val="1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rot="5400000">
            <a:off x="5045146" y="2493338"/>
            <a:ext cx="191392" cy="7325832"/>
          </a:xfrm>
          <a:prstGeom prst="rect">
            <a:avLst/>
          </a:prstGeom>
          <a:gradFill>
            <a:gsLst>
              <a:gs pos="0">
                <a:srgbClr val="03D4A8"/>
              </a:gs>
              <a:gs pos="25000">
                <a:srgbClr val="21D6E0"/>
              </a:gs>
              <a:gs pos="75000">
                <a:srgbClr val="0087E6"/>
              </a:gs>
              <a:gs pos="100000">
                <a:srgbClr val="005CBF"/>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cxnSp>
        <p:nvCxnSpPr>
          <p:cNvPr id="22" name="Straight Arrow Connector 21"/>
          <p:cNvCxnSpPr>
            <a:endCxn id="31" idx="1"/>
          </p:cNvCxnSpPr>
          <p:nvPr/>
        </p:nvCxnSpPr>
        <p:spPr>
          <a:xfrm>
            <a:off x="2519916" y="6464598"/>
            <a:ext cx="5327992" cy="9645"/>
          </a:xfrm>
          <a:prstGeom prst="straightConnector1">
            <a:avLst/>
          </a:prstGeom>
          <a:ln>
            <a:solidFill>
              <a:schemeClr val="bg2">
                <a:lumMod val="1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435395" y="6281857"/>
            <a:ext cx="965097" cy="356412"/>
          </a:xfrm>
          <a:prstGeom prst="rect">
            <a:avLst/>
          </a:prstGeom>
        </p:spPr>
        <p:txBody>
          <a:bodyPr vert="horz" wrap="none" lIns="91440" tIns="45720" rIns="91440" bIns="45720" rtlCol="0">
            <a:normAutofit/>
          </a:bodyPr>
          <a:lstStyle/>
          <a:p>
            <a:pPr defTabSz="457200">
              <a:spcBef>
                <a:spcPct val="20000"/>
              </a:spcBef>
              <a:buFont typeface="Arial"/>
              <a:buNone/>
            </a:pPr>
            <a:r>
              <a:rPr lang="en-US" sz="1400" b="1" dirty="0">
                <a:solidFill>
                  <a:srgbClr val="EEECE1">
                    <a:lumMod val="10000"/>
                  </a:srgbClr>
                </a:solidFill>
                <a:cs typeface="Arial Narrow"/>
              </a:rPr>
              <a:t>Near-Term</a:t>
            </a:r>
          </a:p>
        </p:txBody>
      </p:sp>
      <p:sp>
        <p:nvSpPr>
          <p:cNvPr id="31" name="TextBox 30"/>
          <p:cNvSpPr txBox="1"/>
          <p:nvPr/>
        </p:nvSpPr>
        <p:spPr>
          <a:xfrm>
            <a:off x="7847908" y="6296037"/>
            <a:ext cx="914400" cy="356412"/>
          </a:xfrm>
          <a:prstGeom prst="rect">
            <a:avLst/>
          </a:prstGeom>
        </p:spPr>
        <p:txBody>
          <a:bodyPr vert="horz" wrap="none" lIns="91440" tIns="45720" rIns="91440" bIns="45720" rtlCol="0">
            <a:normAutofit/>
          </a:bodyPr>
          <a:lstStyle/>
          <a:p>
            <a:pPr defTabSz="457200">
              <a:spcBef>
                <a:spcPct val="20000"/>
              </a:spcBef>
              <a:buFont typeface="Arial"/>
              <a:buNone/>
            </a:pPr>
            <a:r>
              <a:rPr lang="en-US" sz="1400" b="1" dirty="0">
                <a:solidFill>
                  <a:srgbClr val="EEECE1">
                    <a:lumMod val="10000"/>
                  </a:srgbClr>
                </a:solidFill>
                <a:cs typeface="Arial Narrow"/>
              </a:rPr>
              <a:t>Long-Term</a:t>
            </a:r>
          </a:p>
        </p:txBody>
      </p:sp>
      <p:sp>
        <p:nvSpPr>
          <p:cNvPr id="34" name="TextBox 33"/>
          <p:cNvSpPr txBox="1"/>
          <p:nvPr/>
        </p:nvSpPr>
        <p:spPr>
          <a:xfrm>
            <a:off x="4433777" y="4240660"/>
            <a:ext cx="2211571" cy="1293365"/>
          </a:xfrm>
          <a:prstGeom prst="rect">
            <a:avLst/>
          </a:prstGeom>
          <a:solidFill>
            <a:schemeClr val="bg2"/>
          </a:solidFill>
          <a:ln>
            <a:solidFill>
              <a:schemeClr val="accent3">
                <a:lumMod val="50000"/>
              </a:schemeClr>
            </a:solidFill>
          </a:ln>
        </p:spPr>
        <p:txBody>
          <a:bodyPr vert="horz" wrap="square" lIns="91440" tIns="45720" rIns="91440" bIns="45720" rtlCol="0">
            <a:noAutofit/>
          </a:bodyPr>
          <a:lstStyle/>
          <a:p>
            <a:pPr algn="ctr" defTabSz="457200" fontAlgn="base">
              <a:spcBef>
                <a:spcPct val="0"/>
              </a:spcBef>
              <a:spcAft>
                <a:spcPct val="0"/>
              </a:spcAft>
            </a:pPr>
            <a:r>
              <a:rPr lang="en-US" sz="1400" b="1" dirty="0">
                <a:solidFill>
                  <a:prstClr val="white">
                    <a:lumMod val="65000"/>
                  </a:prstClr>
                </a:solidFill>
                <a:cs typeface="Arial Narrow"/>
              </a:rPr>
              <a:t>Permeable Sedimentary Resources</a:t>
            </a:r>
          </a:p>
          <a:p>
            <a:pPr algn="ctr" defTabSz="457200" fontAlgn="base">
              <a:spcBef>
                <a:spcPct val="0"/>
              </a:spcBef>
              <a:spcAft>
                <a:spcPct val="0"/>
              </a:spcAft>
            </a:pPr>
            <a:endParaRPr lang="en-US" sz="1400" b="1" dirty="0">
              <a:solidFill>
                <a:prstClr val="white">
                  <a:lumMod val="65000"/>
                </a:prstClr>
              </a:solidFill>
              <a:cs typeface="Arial Narrow"/>
            </a:endParaRPr>
          </a:p>
          <a:p>
            <a:pPr marL="91440" lvl="1" indent="-91440" defTabSz="355600" fontAlgn="t">
              <a:lnSpc>
                <a:spcPct val="90000"/>
              </a:lnSpc>
              <a:spcBef>
                <a:spcPct val="0"/>
              </a:spcBef>
              <a:spcAft>
                <a:spcPct val="35000"/>
              </a:spcAft>
              <a:buFont typeface="Arial" pitchFamily="34" charset="0"/>
              <a:buChar char="•"/>
            </a:pPr>
            <a:r>
              <a:rPr lang="en-US" sz="1100" b="1" dirty="0">
                <a:solidFill>
                  <a:prstClr val="white">
                    <a:lumMod val="65000"/>
                  </a:prstClr>
                </a:solidFill>
                <a:cs typeface="Arial Narrow"/>
              </a:rPr>
              <a:t>Potential: USGS estimates up to 240 GWe (to be updated in 2012)</a:t>
            </a:r>
          </a:p>
          <a:p>
            <a:pPr marL="91440" lvl="1" indent="-91440" defTabSz="355600" fontAlgn="t">
              <a:lnSpc>
                <a:spcPct val="90000"/>
              </a:lnSpc>
              <a:spcBef>
                <a:spcPct val="0"/>
              </a:spcBef>
              <a:spcAft>
                <a:spcPct val="35000"/>
              </a:spcAft>
            </a:pPr>
            <a:endParaRPr lang="en-US" sz="900" dirty="0">
              <a:solidFill>
                <a:prstClr val="white">
                  <a:lumMod val="65000"/>
                </a:prstClr>
              </a:solidFill>
              <a:cs typeface="Arial Narrow"/>
            </a:endParaRPr>
          </a:p>
        </p:txBody>
      </p:sp>
      <p:sp>
        <p:nvSpPr>
          <p:cNvPr id="36" name="TextBox 35"/>
          <p:cNvSpPr txBox="1"/>
          <p:nvPr/>
        </p:nvSpPr>
        <p:spPr>
          <a:xfrm>
            <a:off x="6296025" y="1894538"/>
            <a:ext cx="2506632" cy="1124888"/>
          </a:xfrm>
          <a:prstGeom prst="rect">
            <a:avLst/>
          </a:prstGeom>
          <a:solidFill>
            <a:schemeClr val="bg2"/>
          </a:solidFill>
          <a:ln>
            <a:solidFill>
              <a:schemeClr val="accent3">
                <a:lumMod val="50000"/>
              </a:schemeClr>
            </a:solidFill>
          </a:ln>
        </p:spPr>
        <p:txBody>
          <a:bodyPr vert="horz" wrap="square" lIns="91440" tIns="45720" rIns="91440" bIns="45720" rtlCol="0">
            <a:noAutofit/>
          </a:bodyPr>
          <a:lstStyle/>
          <a:p>
            <a:pPr algn="ctr" defTabSz="457200" fontAlgn="base">
              <a:spcBef>
                <a:spcPct val="0"/>
              </a:spcBef>
              <a:spcAft>
                <a:spcPct val="0"/>
              </a:spcAft>
            </a:pPr>
            <a:r>
              <a:rPr lang="en-US" sz="1400" b="1" dirty="0">
                <a:solidFill>
                  <a:srgbClr val="EEECE1">
                    <a:lumMod val="10000"/>
                  </a:srgbClr>
                </a:solidFill>
                <a:cs typeface="Arial Narrow"/>
              </a:rPr>
              <a:t>Enhanced Geothermal </a:t>
            </a:r>
          </a:p>
          <a:p>
            <a:pPr algn="ctr" defTabSz="457200" fontAlgn="base">
              <a:spcBef>
                <a:spcPct val="0"/>
              </a:spcBef>
              <a:spcAft>
                <a:spcPct val="0"/>
              </a:spcAft>
            </a:pPr>
            <a:r>
              <a:rPr lang="en-US" sz="1400" b="1" dirty="0">
                <a:solidFill>
                  <a:srgbClr val="EEECE1">
                    <a:lumMod val="10000"/>
                  </a:srgbClr>
                </a:solidFill>
                <a:cs typeface="Arial Narrow"/>
              </a:rPr>
              <a:t>Systems</a:t>
            </a:r>
          </a:p>
          <a:p>
            <a:pPr algn="ctr" defTabSz="457200" fontAlgn="base">
              <a:spcBef>
                <a:spcPct val="0"/>
              </a:spcBef>
              <a:spcAft>
                <a:spcPct val="0"/>
              </a:spcAft>
            </a:pPr>
            <a:endParaRPr lang="en-US" sz="1400" b="1" dirty="0">
              <a:solidFill>
                <a:srgbClr val="EEECE1">
                  <a:lumMod val="10000"/>
                </a:srgbClr>
              </a:solidFill>
              <a:cs typeface="Arial Narrow"/>
            </a:endParaRPr>
          </a:p>
          <a:p>
            <a:pPr marL="91440" lvl="1" indent="-91440" defTabSz="355600" fontAlgn="t">
              <a:lnSpc>
                <a:spcPct val="90000"/>
              </a:lnSpc>
              <a:spcBef>
                <a:spcPct val="0"/>
              </a:spcBef>
              <a:spcAft>
                <a:spcPct val="35000"/>
              </a:spcAft>
              <a:buFont typeface="Arial" pitchFamily="34" charset="0"/>
              <a:buChar char="•"/>
            </a:pPr>
            <a:r>
              <a:rPr lang="en-US" sz="1100" b="1" dirty="0">
                <a:solidFill>
                  <a:srgbClr val="EEECE1">
                    <a:lumMod val="10000"/>
                  </a:srgbClr>
                </a:solidFill>
                <a:cs typeface="Arial Narrow"/>
              </a:rPr>
              <a:t>Potential: </a:t>
            </a:r>
            <a:r>
              <a:rPr lang="en-US" sz="1100" b="1" i="1" dirty="0">
                <a:solidFill>
                  <a:srgbClr val="EEECE1">
                    <a:lumMod val="10000"/>
                  </a:srgbClr>
                </a:solidFill>
                <a:cs typeface="Arial Narrow"/>
              </a:rPr>
              <a:t>NREL Estimates 16,000 GWe in the United States</a:t>
            </a:r>
          </a:p>
        </p:txBody>
      </p:sp>
      <p:sp>
        <p:nvSpPr>
          <p:cNvPr id="37" name="TextBox 36"/>
          <p:cNvSpPr txBox="1"/>
          <p:nvPr/>
        </p:nvSpPr>
        <p:spPr>
          <a:xfrm>
            <a:off x="2021010" y="2998390"/>
            <a:ext cx="3305902" cy="916385"/>
          </a:xfrm>
          <a:prstGeom prst="rect">
            <a:avLst/>
          </a:prstGeom>
          <a:solidFill>
            <a:schemeClr val="bg2"/>
          </a:solidFill>
          <a:ln>
            <a:solidFill>
              <a:schemeClr val="accent3">
                <a:lumMod val="50000"/>
              </a:schemeClr>
            </a:solidFill>
          </a:ln>
        </p:spPr>
        <p:txBody>
          <a:bodyPr vert="horz" wrap="square" lIns="91440" tIns="45720" rIns="91440" bIns="45720" rtlCol="0">
            <a:noAutofit/>
          </a:bodyPr>
          <a:lstStyle/>
          <a:p>
            <a:pPr algn="ctr" defTabSz="457200" fontAlgn="base">
              <a:lnSpc>
                <a:spcPct val="110000"/>
              </a:lnSpc>
              <a:spcBef>
                <a:spcPct val="20000"/>
              </a:spcBef>
              <a:spcAft>
                <a:spcPct val="0"/>
              </a:spcAft>
            </a:pPr>
            <a:r>
              <a:rPr lang="en-US" sz="1400" b="1" dirty="0">
                <a:solidFill>
                  <a:prstClr val="white">
                    <a:lumMod val="65000"/>
                  </a:prstClr>
                </a:solidFill>
                <a:cs typeface="Arial Narrow"/>
              </a:rPr>
              <a:t>Innovative Exploration Technologies</a:t>
            </a:r>
          </a:p>
          <a:p>
            <a:pPr marL="91440" lvl="1" indent="-91440" defTabSz="355600" fontAlgn="t">
              <a:lnSpc>
                <a:spcPct val="90000"/>
              </a:lnSpc>
              <a:spcBef>
                <a:spcPct val="0"/>
              </a:spcBef>
              <a:spcAft>
                <a:spcPct val="35000"/>
              </a:spcAft>
              <a:buFont typeface="Arial" pitchFamily="34" charset="0"/>
              <a:buChar char="•"/>
            </a:pPr>
            <a:endParaRPr lang="en-US" sz="1200" b="1" dirty="0">
              <a:solidFill>
                <a:prstClr val="white">
                  <a:lumMod val="65000"/>
                </a:prstClr>
              </a:solidFill>
              <a:cs typeface="Arial Narrow"/>
            </a:endParaRPr>
          </a:p>
          <a:p>
            <a:pPr marL="91440" lvl="1" indent="-91440" defTabSz="355600" fontAlgn="t">
              <a:lnSpc>
                <a:spcPct val="90000"/>
              </a:lnSpc>
              <a:spcBef>
                <a:spcPct val="0"/>
              </a:spcBef>
              <a:spcAft>
                <a:spcPct val="35000"/>
              </a:spcAft>
              <a:buFont typeface="Arial" pitchFamily="34" charset="0"/>
              <a:buChar char="•"/>
            </a:pPr>
            <a:r>
              <a:rPr lang="en-US" sz="1100" b="1" dirty="0">
                <a:solidFill>
                  <a:prstClr val="white">
                    <a:lumMod val="65000"/>
                  </a:prstClr>
                </a:solidFill>
                <a:cs typeface="Arial Narrow"/>
              </a:rPr>
              <a:t>Potential: USGS estimates 30 GWe of undiscovered hydrothermal</a:t>
            </a:r>
            <a:r>
              <a:rPr lang="en-US" sz="1400" b="1" dirty="0">
                <a:solidFill>
                  <a:prstClr val="white">
                    <a:lumMod val="65000"/>
                  </a:prstClr>
                </a:solidFill>
                <a:cs typeface="Arial Narrow"/>
              </a:rPr>
              <a:t> </a:t>
            </a:r>
          </a:p>
        </p:txBody>
      </p:sp>
      <p:sp>
        <p:nvSpPr>
          <p:cNvPr id="25" name="Oval 24"/>
          <p:cNvSpPr/>
          <p:nvPr/>
        </p:nvSpPr>
        <p:spPr>
          <a:xfrm>
            <a:off x="5876925" y="1543050"/>
            <a:ext cx="3267075" cy="1809750"/>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38" name="TextBox 37"/>
          <p:cNvSpPr txBox="1"/>
          <p:nvPr/>
        </p:nvSpPr>
        <p:spPr>
          <a:xfrm>
            <a:off x="1456660" y="4497573"/>
            <a:ext cx="2604976" cy="1217428"/>
          </a:xfrm>
          <a:prstGeom prst="rect">
            <a:avLst/>
          </a:prstGeom>
          <a:solidFill>
            <a:schemeClr val="bg2"/>
          </a:solidFill>
          <a:ln>
            <a:solidFill>
              <a:schemeClr val="accent3">
                <a:lumMod val="40000"/>
                <a:lumOff val="60000"/>
                <a:alpha val="62000"/>
              </a:schemeClr>
            </a:solidFill>
          </a:ln>
        </p:spPr>
        <p:txBody>
          <a:bodyPr vert="horz" wrap="square" lIns="91440" tIns="45720" rIns="91440" bIns="45720" rtlCol="0">
            <a:noAutofit/>
          </a:bodyPr>
          <a:lstStyle/>
          <a:p>
            <a:pPr algn="ctr" defTabSz="457200" fontAlgn="base">
              <a:spcBef>
                <a:spcPct val="0"/>
              </a:spcBef>
              <a:spcAft>
                <a:spcPct val="0"/>
              </a:spcAft>
            </a:pPr>
            <a:r>
              <a:rPr lang="en-US" sz="1400" b="1" dirty="0">
                <a:solidFill>
                  <a:prstClr val="white">
                    <a:lumMod val="65000"/>
                  </a:prstClr>
                </a:solidFill>
                <a:cs typeface="Arial Narrow"/>
              </a:rPr>
              <a:t>Low Temperature and Coproduced Resources</a:t>
            </a:r>
          </a:p>
          <a:p>
            <a:pPr marL="91440" lvl="1" indent="-91440" defTabSz="355600" fontAlgn="t">
              <a:lnSpc>
                <a:spcPct val="90000"/>
              </a:lnSpc>
              <a:spcBef>
                <a:spcPct val="0"/>
              </a:spcBef>
              <a:spcAft>
                <a:spcPct val="35000"/>
              </a:spcAft>
            </a:pPr>
            <a:endParaRPr lang="en-US" sz="1100" b="1" dirty="0">
              <a:solidFill>
                <a:prstClr val="white">
                  <a:lumMod val="65000"/>
                </a:prstClr>
              </a:solidFill>
              <a:cs typeface="Arial Narrow"/>
            </a:endParaRPr>
          </a:p>
          <a:p>
            <a:pPr marL="91440" lvl="1" indent="-91440" defTabSz="355600" fontAlgn="t">
              <a:lnSpc>
                <a:spcPct val="90000"/>
              </a:lnSpc>
              <a:spcBef>
                <a:spcPct val="0"/>
              </a:spcBef>
              <a:spcAft>
                <a:spcPct val="35000"/>
              </a:spcAft>
              <a:buFont typeface="Arial" pitchFamily="34" charset="0"/>
              <a:buChar char="•"/>
            </a:pPr>
            <a:r>
              <a:rPr lang="en-US" sz="1100" b="1" dirty="0">
                <a:solidFill>
                  <a:prstClr val="white">
                    <a:lumMod val="65000"/>
                  </a:prstClr>
                </a:solidFill>
                <a:cs typeface="Arial Narrow"/>
              </a:rPr>
              <a:t>Potential: USGS estimates up to 120 GW of untapped low-temperature geothermal resources</a:t>
            </a:r>
          </a:p>
        </p:txBody>
      </p:sp>
    </p:spTree>
    <p:extLst>
      <p:ext uri="{BB962C8B-B14F-4D97-AF65-F5344CB8AC3E}">
        <p14:creationId xmlns="" xmlns:p14="http://schemas.microsoft.com/office/powerpoint/2010/main" val="1652678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a:xfrm>
            <a:off x="76200" y="85725"/>
            <a:ext cx="6057900" cy="731838"/>
          </a:xfrm>
        </p:spPr>
        <p:txBody>
          <a:bodyPr/>
          <a:lstStyle/>
          <a:p>
            <a:r>
              <a:rPr lang="en-US" dirty="0" smtClean="0">
                <a:latin typeface="Arial Narrow" pitchFamily="34" charset="0"/>
              </a:rPr>
              <a:t>EGS Opportunity</a:t>
            </a:r>
            <a:endParaRPr lang="en-US" i="1" dirty="0" smtClean="0">
              <a:latin typeface="Arial Narrow" pitchFamily="34" charset="0"/>
            </a:endParaRPr>
          </a:p>
        </p:txBody>
      </p:sp>
      <p:sp>
        <p:nvSpPr>
          <p:cNvPr id="9" name="TextBox 8"/>
          <p:cNvSpPr txBox="1"/>
          <p:nvPr/>
        </p:nvSpPr>
        <p:spPr>
          <a:xfrm>
            <a:off x="5200650" y="1076325"/>
            <a:ext cx="3695700" cy="5429250"/>
          </a:xfrm>
          <a:prstGeom prst="rect">
            <a:avLst/>
          </a:prstGeom>
        </p:spPr>
        <p:txBody>
          <a:bodyPr vert="horz" wrap="square" lIns="91440" tIns="45720" rIns="91440" bIns="45720" rtlCol="0">
            <a:normAutofit lnSpcReduction="10000"/>
          </a:bodyPr>
          <a:lstStyle/>
          <a:p>
            <a:pPr defTabSz="457200" fontAlgn="base">
              <a:lnSpc>
                <a:spcPct val="120000"/>
              </a:lnSpc>
              <a:spcBef>
                <a:spcPct val="20000"/>
              </a:spcBef>
              <a:spcAft>
                <a:spcPct val="0"/>
              </a:spcAft>
            </a:pPr>
            <a:r>
              <a:rPr lang="en-US" sz="2323" b="1" dirty="0">
                <a:solidFill>
                  <a:srgbClr val="50565C"/>
                </a:solidFill>
                <a:latin typeface="Calibri" pitchFamily="34" charset="0"/>
                <a:cs typeface="Arial Narrow"/>
              </a:rPr>
              <a:t>Opportunity</a:t>
            </a:r>
          </a:p>
          <a:p>
            <a:pPr marL="182880" lvl="1" indent="-182880" defTabSz="457200">
              <a:lnSpc>
                <a:spcPct val="120000"/>
              </a:lnSpc>
              <a:spcBef>
                <a:spcPts val="50"/>
              </a:spcBef>
              <a:buFont typeface="Arial" pitchFamily="34" charset="0"/>
              <a:buChar char="•"/>
            </a:pPr>
            <a:r>
              <a:rPr lang="en-US" sz="1300" dirty="0">
                <a:solidFill>
                  <a:srgbClr val="000000"/>
                </a:solidFill>
                <a:latin typeface="Calibri" pitchFamily="34" charset="0"/>
                <a:cs typeface="Arial Narrow"/>
              </a:rPr>
              <a:t>Heat is present almost everywhere at depth. </a:t>
            </a:r>
          </a:p>
          <a:p>
            <a:pPr marL="182880" lvl="1" indent="-182880" defTabSz="457200">
              <a:lnSpc>
                <a:spcPct val="120000"/>
              </a:lnSpc>
              <a:spcBef>
                <a:spcPts val="50"/>
              </a:spcBef>
              <a:buFont typeface="Arial" pitchFamily="34" charset="0"/>
              <a:buChar char="•"/>
            </a:pPr>
            <a:r>
              <a:rPr lang="en-US" sz="1300" dirty="0">
                <a:solidFill>
                  <a:srgbClr val="000000"/>
                </a:solidFill>
                <a:latin typeface="Calibri" pitchFamily="34" charset="0"/>
                <a:cs typeface="Arial Narrow"/>
              </a:rPr>
              <a:t>EGS can provide emission-free baseload power across the U.S.</a:t>
            </a:r>
          </a:p>
          <a:p>
            <a:pPr marL="182880" lvl="1" indent="-182880" defTabSz="457200">
              <a:lnSpc>
                <a:spcPct val="120000"/>
              </a:lnSpc>
              <a:spcBef>
                <a:spcPts val="50"/>
              </a:spcBef>
            </a:pPr>
            <a:endParaRPr lang="en-US" sz="1300" dirty="0">
              <a:solidFill>
                <a:srgbClr val="000000"/>
              </a:solidFill>
              <a:latin typeface="Calibri" pitchFamily="34" charset="0"/>
              <a:cs typeface="Arial Narrow"/>
            </a:endParaRPr>
          </a:p>
          <a:p>
            <a:pPr defTabSz="457200" fontAlgn="base">
              <a:spcBef>
                <a:spcPct val="20000"/>
              </a:spcBef>
              <a:spcAft>
                <a:spcPct val="0"/>
              </a:spcAft>
            </a:pPr>
            <a:r>
              <a:rPr lang="en-US" sz="2323" b="1" dirty="0">
                <a:solidFill>
                  <a:srgbClr val="50565C"/>
                </a:solidFill>
                <a:latin typeface="Calibri" pitchFamily="34" charset="0"/>
                <a:cs typeface="Arial Narrow"/>
              </a:rPr>
              <a:t>Key Elements</a:t>
            </a:r>
          </a:p>
          <a:p>
            <a:pPr marL="182880" lvl="1" indent="-182880" defTabSz="457200">
              <a:lnSpc>
                <a:spcPct val="120000"/>
              </a:lnSpc>
              <a:spcBef>
                <a:spcPts val="50"/>
              </a:spcBef>
              <a:buFont typeface="Arial" pitchFamily="34" charset="0"/>
              <a:buChar char="•"/>
            </a:pPr>
            <a:r>
              <a:rPr lang="en-US" sz="1300" dirty="0">
                <a:solidFill>
                  <a:srgbClr val="000000"/>
                </a:solidFill>
                <a:latin typeface="Calibri" pitchFamily="34" charset="0"/>
                <a:cs typeface="Arial Narrow"/>
              </a:rPr>
              <a:t>Stimulation opens up fractures in crystalline rock, creating a reservoir km below the surface.</a:t>
            </a:r>
          </a:p>
          <a:p>
            <a:pPr marL="182880" lvl="1" indent="-182880" defTabSz="457200">
              <a:lnSpc>
                <a:spcPct val="120000"/>
              </a:lnSpc>
              <a:spcBef>
                <a:spcPts val="50"/>
              </a:spcBef>
              <a:buFont typeface="Arial" pitchFamily="34" charset="0"/>
              <a:buChar char="•"/>
            </a:pPr>
            <a:r>
              <a:rPr lang="en-US" sz="1300" dirty="0">
                <a:solidFill>
                  <a:srgbClr val="000000"/>
                </a:solidFill>
                <a:latin typeface="Calibri" pitchFamily="34" charset="0"/>
                <a:cs typeface="Arial Narrow"/>
              </a:rPr>
              <a:t>Water is injected through the reservoir and back to the surface to produce electricity.</a:t>
            </a:r>
          </a:p>
          <a:p>
            <a:pPr defTabSz="457200" fontAlgn="base">
              <a:lnSpc>
                <a:spcPct val="120000"/>
              </a:lnSpc>
              <a:spcBef>
                <a:spcPct val="20000"/>
              </a:spcBef>
              <a:spcAft>
                <a:spcPct val="0"/>
              </a:spcAft>
            </a:pPr>
            <a:endParaRPr lang="en-US" sz="1100" b="1" dirty="0">
              <a:solidFill>
                <a:srgbClr val="50565C"/>
              </a:solidFill>
              <a:latin typeface="Calibri" pitchFamily="34" charset="0"/>
              <a:cs typeface="Arial Narrow"/>
            </a:endParaRPr>
          </a:p>
          <a:p>
            <a:pPr defTabSz="457200">
              <a:lnSpc>
                <a:spcPct val="120000"/>
              </a:lnSpc>
              <a:spcBef>
                <a:spcPct val="20000"/>
              </a:spcBef>
              <a:buFont typeface="Arial"/>
              <a:buNone/>
            </a:pPr>
            <a:r>
              <a:rPr lang="en-US" sz="2323" b="1" dirty="0">
                <a:solidFill>
                  <a:srgbClr val="50565C"/>
                </a:solidFill>
                <a:latin typeface="Calibri" pitchFamily="34" charset="0"/>
                <a:cs typeface="Arial Narrow"/>
              </a:rPr>
              <a:t>Challenges</a:t>
            </a:r>
          </a:p>
          <a:p>
            <a:pPr marL="182880" lvl="1" indent="-182880" defTabSz="457200">
              <a:lnSpc>
                <a:spcPct val="120000"/>
              </a:lnSpc>
              <a:spcBef>
                <a:spcPts val="50"/>
              </a:spcBef>
              <a:buFont typeface="Arial" pitchFamily="34" charset="0"/>
              <a:buChar char="•"/>
            </a:pPr>
            <a:r>
              <a:rPr lang="en-US" sz="1300" dirty="0">
                <a:solidFill>
                  <a:srgbClr val="000000"/>
                </a:solidFill>
                <a:latin typeface="Calibri" pitchFamily="34" charset="0"/>
                <a:cs typeface="Arial Narrow"/>
              </a:rPr>
              <a:t>Geothermal reservoirs must be engineered so that flow rates remain high while thermal drawdown is limited.</a:t>
            </a:r>
          </a:p>
          <a:p>
            <a:pPr marL="182880" lvl="1" indent="-182880" defTabSz="457200" fontAlgn="base">
              <a:lnSpc>
                <a:spcPct val="120000"/>
              </a:lnSpc>
              <a:spcBef>
                <a:spcPts val="50"/>
              </a:spcBef>
              <a:spcAft>
                <a:spcPct val="0"/>
              </a:spcAft>
              <a:buFont typeface="Arial" pitchFamily="34" charset="0"/>
              <a:buChar char="•"/>
              <a:defRPr/>
            </a:pPr>
            <a:r>
              <a:rPr lang="en-US" sz="1300" dirty="0">
                <a:solidFill>
                  <a:srgbClr val="000000"/>
                </a:solidFill>
                <a:latin typeface="Calibri" pitchFamily="34" charset="0"/>
                <a:cs typeface="Arial Narrow"/>
              </a:rPr>
              <a:t>Establishing inter-well connectivity is critical yet difficult to demonstrate.</a:t>
            </a:r>
          </a:p>
          <a:p>
            <a:pPr marL="182880" lvl="1" indent="-182880" defTabSz="457200" fontAlgn="base">
              <a:lnSpc>
                <a:spcPct val="120000"/>
              </a:lnSpc>
              <a:spcBef>
                <a:spcPts val="50"/>
              </a:spcBef>
              <a:spcAft>
                <a:spcPct val="0"/>
              </a:spcAft>
              <a:buFont typeface="Arial" pitchFamily="34" charset="0"/>
              <a:buChar char="•"/>
              <a:defRPr/>
            </a:pPr>
            <a:r>
              <a:rPr lang="en-US" sz="1300" dirty="0">
                <a:solidFill>
                  <a:srgbClr val="000000"/>
                </a:solidFill>
                <a:latin typeface="Calibri" pitchFamily="34" charset="0"/>
                <a:cs typeface="Arial Narrow"/>
              </a:rPr>
              <a:t>Induced seismicity must be understood both as a tool and a potential hazard; effective mitigation measures must be developed.</a:t>
            </a:r>
          </a:p>
          <a:p>
            <a:pPr marL="182880" lvl="1" indent="-182880" defTabSz="457200" fontAlgn="base">
              <a:lnSpc>
                <a:spcPct val="120000"/>
              </a:lnSpc>
              <a:spcBef>
                <a:spcPts val="50"/>
              </a:spcBef>
              <a:spcAft>
                <a:spcPct val="0"/>
              </a:spcAft>
              <a:buFont typeface="Arial" pitchFamily="34" charset="0"/>
              <a:buChar char="•"/>
              <a:defRPr/>
            </a:pPr>
            <a:endParaRPr lang="en-US" sz="1300" dirty="0">
              <a:solidFill>
                <a:srgbClr val="000000"/>
              </a:solidFill>
              <a:cs typeface="Arial Narrow"/>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765" y="1827370"/>
            <a:ext cx="5157885" cy="3735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a:xfrm>
            <a:off x="3505200" y="6599717"/>
            <a:ext cx="2133600" cy="247650"/>
          </a:xfrm>
          <a:prstGeom prst="rect">
            <a:avLst/>
          </a:prstGeom>
          <a:noFill/>
        </p:spPr>
        <p:txBody>
          <a:bodyPr/>
          <a:lstStyle/>
          <a:p>
            <a:pPr algn="ctr">
              <a:defRPr/>
            </a:pPr>
            <a:fld id="{D276DDF5-818B-413A-9C18-428565814690}" type="slidenum">
              <a:rPr lang="en-US" sz="1200">
                <a:solidFill>
                  <a:prstClr val="white"/>
                </a:solidFill>
                <a:ea typeface="ＭＳ Ｐゴシック"/>
                <a:cs typeface="ＭＳ Ｐゴシック"/>
              </a:rPr>
              <a:pPr algn="ctr">
                <a:defRPr/>
              </a:pPr>
              <a:t>3</a:t>
            </a:fld>
            <a:endParaRPr lang="en-US" sz="1200" dirty="0">
              <a:solidFill>
                <a:prstClr val="white"/>
              </a:solidFill>
              <a:ea typeface="ＭＳ Ｐゴシック"/>
              <a:cs typeface="ＭＳ Ｐゴシック"/>
            </a:endParaRPr>
          </a:p>
        </p:txBody>
      </p:sp>
    </p:spTree>
    <p:extLst>
      <p:ext uri="{BB962C8B-B14F-4D97-AF65-F5344CB8AC3E}">
        <p14:creationId xmlns="" xmlns:p14="http://schemas.microsoft.com/office/powerpoint/2010/main" val="1218155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E:\Images\EGS Plant\DSCN0727.JPG"/>
          <p:cNvPicPr>
            <a:picLocks noChangeAspect="1" noChangeArrowheads="1"/>
          </p:cNvPicPr>
          <p:nvPr/>
        </p:nvPicPr>
        <p:blipFill>
          <a:blip r:embed="rId3" cstate="print"/>
          <a:srcRect t="7655" b="26881"/>
          <a:stretch>
            <a:fillRect/>
          </a:stretch>
        </p:blipFill>
        <p:spPr bwMode="auto">
          <a:xfrm>
            <a:off x="0" y="1619250"/>
            <a:ext cx="4811183" cy="2362200"/>
          </a:xfrm>
          <a:prstGeom prst="rect">
            <a:avLst/>
          </a:prstGeom>
          <a:noFill/>
        </p:spPr>
      </p:pic>
      <p:sp>
        <p:nvSpPr>
          <p:cNvPr id="76802" name="Rectangle 2"/>
          <p:cNvSpPr>
            <a:spLocks noGrp="1"/>
          </p:cNvSpPr>
          <p:nvPr>
            <p:ph type="title" idx="4294967295"/>
          </p:nvPr>
        </p:nvSpPr>
        <p:spPr>
          <a:xfrm>
            <a:off x="28575" y="85725"/>
            <a:ext cx="6057900" cy="731838"/>
          </a:xfrm>
        </p:spPr>
        <p:txBody>
          <a:bodyPr/>
          <a:lstStyle/>
          <a:p>
            <a:r>
              <a:rPr lang="en-US" sz="2400" dirty="0" smtClean="0">
                <a:latin typeface="Arial Narrow" pitchFamily="34" charset="0"/>
              </a:rPr>
              <a:t>Goals &amp; Metrics</a:t>
            </a:r>
            <a:endParaRPr lang="en-US" sz="2400" i="1" dirty="0" smtClean="0">
              <a:latin typeface="Arial Narrow" pitchFamily="34" charset="0"/>
            </a:endParaRPr>
          </a:p>
        </p:txBody>
      </p:sp>
      <p:sp>
        <p:nvSpPr>
          <p:cNvPr id="12" name="Rectangle 11"/>
          <p:cNvSpPr>
            <a:spLocks noChangeArrowheads="1"/>
          </p:cNvSpPr>
          <p:nvPr/>
        </p:nvSpPr>
        <p:spPr bwMode="auto">
          <a:xfrm>
            <a:off x="0" y="978513"/>
            <a:ext cx="9144000" cy="369332"/>
          </a:xfrm>
          <a:prstGeom prst="rect">
            <a:avLst/>
          </a:prstGeom>
          <a:solidFill>
            <a:srgbClr val="002060"/>
          </a:solidFill>
          <a:ln w="9525">
            <a:solidFill>
              <a:srgbClr val="336699"/>
            </a:solidFill>
            <a:miter lim="800000"/>
            <a:headEnd/>
            <a:tailEnd/>
          </a:ln>
        </p:spPr>
        <p:txBody>
          <a:bodyPr wrap="square">
            <a:spAutoFit/>
          </a:bodyPr>
          <a:lstStyle/>
          <a:p>
            <a:pPr defTabSz="457200" fontAlgn="base">
              <a:spcBef>
                <a:spcPct val="50000"/>
              </a:spcBef>
              <a:spcAft>
                <a:spcPct val="0"/>
              </a:spcAft>
            </a:pPr>
            <a:r>
              <a:rPr lang="en-US" dirty="0">
                <a:solidFill>
                  <a:prstClr val="white"/>
                </a:solidFill>
              </a:rPr>
              <a:t>Establish technical feasibility of 5 MWe by 2020 and sustain for 5 years</a:t>
            </a:r>
          </a:p>
        </p:txBody>
      </p:sp>
      <p:sp>
        <p:nvSpPr>
          <p:cNvPr id="10" name="TextBox 9"/>
          <p:cNvSpPr txBox="1"/>
          <p:nvPr/>
        </p:nvSpPr>
        <p:spPr>
          <a:xfrm>
            <a:off x="1168400" y="6369050"/>
            <a:ext cx="2959100" cy="139700"/>
          </a:xfrm>
          <a:prstGeom prst="rect">
            <a:avLst/>
          </a:prstGeom>
        </p:spPr>
        <p:txBody>
          <a:bodyPr vert="horz" wrap="square" lIns="91440" tIns="45720" rIns="91440" bIns="45720" rtlCol="0">
            <a:noAutofit/>
          </a:bodyPr>
          <a:lstStyle/>
          <a:p>
            <a:pPr algn="r" defTabSz="457200">
              <a:spcBef>
                <a:spcPct val="20000"/>
              </a:spcBef>
              <a:buFont typeface="Arial"/>
              <a:buNone/>
            </a:pPr>
            <a:r>
              <a:rPr lang="en-US" sz="1200" dirty="0">
                <a:solidFill>
                  <a:srgbClr val="FFFFFF"/>
                </a:solidFill>
                <a:latin typeface="Arial Narrow"/>
                <a:cs typeface="Arial Narrow"/>
              </a:rPr>
              <a:t>Source: Sierra Geothermal Power</a:t>
            </a:r>
          </a:p>
        </p:txBody>
      </p:sp>
      <p:pic>
        <p:nvPicPr>
          <p:cNvPr id="1028" name="Picture 4" descr="E:\Images\EGS Plant\DSCN0867.JPG"/>
          <p:cNvPicPr>
            <a:picLocks noChangeAspect="1" noChangeArrowheads="1"/>
          </p:cNvPicPr>
          <p:nvPr/>
        </p:nvPicPr>
        <p:blipFill>
          <a:blip r:embed="rId4" cstate="print"/>
          <a:srcRect t="13201" b="14191"/>
          <a:stretch>
            <a:fillRect/>
          </a:stretch>
        </p:blipFill>
        <p:spPr bwMode="auto">
          <a:xfrm>
            <a:off x="0" y="3981450"/>
            <a:ext cx="4810124" cy="2619375"/>
          </a:xfrm>
          <a:prstGeom prst="rect">
            <a:avLst/>
          </a:prstGeom>
          <a:noFill/>
        </p:spPr>
      </p:pic>
      <p:sp>
        <p:nvSpPr>
          <p:cNvPr id="76803" name="Rectangle 3"/>
          <p:cNvSpPr>
            <a:spLocks noGrp="1"/>
          </p:cNvSpPr>
          <p:nvPr>
            <p:ph type="body" idx="4294967295"/>
          </p:nvPr>
        </p:nvSpPr>
        <p:spPr>
          <a:xfrm>
            <a:off x="4838700" y="1590675"/>
            <a:ext cx="4305300" cy="3343275"/>
          </a:xfrm>
        </p:spPr>
        <p:txBody>
          <a:bodyPr/>
          <a:lstStyle/>
          <a:p>
            <a:pPr>
              <a:buFont typeface="Arial" pitchFamily="34" charset="0"/>
              <a:buChar char="•"/>
              <a:defRPr/>
            </a:pPr>
            <a:r>
              <a:rPr lang="en-US" sz="1400" b="1" dirty="0" smtClean="0">
                <a:solidFill>
                  <a:schemeClr val="tx1">
                    <a:lumMod val="50000"/>
                  </a:schemeClr>
                </a:solidFill>
                <a:ea typeface="ＭＳ Ｐゴシック" pitchFamily="-109" charset="-128"/>
              </a:rPr>
              <a:t>Reduce high level of risk during early stages of EGS development</a:t>
            </a:r>
          </a:p>
          <a:p>
            <a:pPr>
              <a:buFont typeface="Arial" pitchFamily="34" charset="0"/>
              <a:buChar char="•"/>
              <a:defRPr/>
            </a:pPr>
            <a:endParaRPr lang="en-US" sz="1400" b="1" dirty="0" smtClean="0">
              <a:solidFill>
                <a:schemeClr val="tx1">
                  <a:lumMod val="50000"/>
                </a:schemeClr>
              </a:solidFill>
              <a:ea typeface="ＭＳ Ｐゴシック" pitchFamily="-109" charset="-128"/>
            </a:endParaRPr>
          </a:p>
          <a:p>
            <a:pPr>
              <a:buFont typeface="Arial" pitchFamily="34" charset="0"/>
              <a:buChar char="•"/>
              <a:defRPr/>
            </a:pPr>
            <a:r>
              <a:rPr lang="en-US" sz="1400" b="1" dirty="0" smtClean="0">
                <a:solidFill>
                  <a:schemeClr val="tx1">
                    <a:lumMod val="50000"/>
                  </a:schemeClr>
                </a:solidFill>
              </a:rPr>
              <a:t>Resolve key component R&amp;D challenges</a:t>
            </a:r>
          </a:p>
          <a:p>
            <a:pPr>
              <a:buFont typeface="Arial" pitchFamily="34" charset="0"/>
              <a:buNone/>
              <a:defRPr/>
            </a:pPr>
            <a:endParaRPr lang="en-US" sz="1400" b="1" dirty="0" smtClean="0">
              <a:solidFill>
                <a:schemeClr val="tx1">
                  <a:lumMod val="50000"/>
                </a:schemeClr>
              </a:solidFill>
            </a:endParaRPr>
          </a:p>
          <a:p>
            <a:pPr>
              <a:buFont typeface="Arial" pitchFamily="34" charset="0"/>
              <a:buChar char="•"/>
              <a:defRPr/>
            </a:pPr>
            <a:r>
              <a:rPr lang="en-US" sz="1400" b="1" dirty="0" smtClean="0">
                <a:solidFill>
                  <a:schemeClr val="tx1">
                    <a:lumMod val="50000"/>
                  </a:schemeClr>
                </a:solidFill>
              </a:rPr>
              <a:t>Demonstrate and validate  stimulation techniques that sustain fluid flow and heat extraction rates.</a:t>
            </a:r>
          </a:p>
          <a:p>
            <a:pPr>
              <a:buFont typeface="Arial" pitchFamily="34" charset="0"/>
              <a:buChar char="•"/>
              <a:defRPr/>
            </a:pPr>
            <a:endParaRPr lang="en-US" sz="1400" b="1" dirty="0" smtClean="0">
              <a:solidFill>
                <a:schemeClr val="tx1">
                  <a:lumMod val="50000"/>
                </a:schemeClr>
              </a:solidFill>
            </a:endParaRPr>
          </a:p>
          <a:p>
            <a:pPr lvl="1">
              <a:buFont typeface="Arial" pitchFamily="34" charset="0"/>
              <a:buChar char="–"/>
              <a:defRPr/>
            </a:pPr>
            <a:r>
              <a:rPr lang="en-US" sz="1400" b="1" dirty="0" smtClean="0">
                <a:solidFill>
                  <a:schemeClr val="tx1">
                    <a:lumMod val="50000"/>
                  </a:schemeClr>
                </a:solidFill>
              </a:rPr>
              <a:t>Validate EGS reservoir creation through demonstration projects in a variety of geologic environments</a:t>
            </a:r>
          </a:p>
          <a:p>
            <a:pPr lvl="1">
              <a:buFont typeface="Arial" pitchFamily="34" charset="0"/>
              <a:buChar char="–"/>
              <a:defRPr/>
            </a:pPr>
            <a:r>
              <a:rPr lang="en-US" sz="1400" b="1" dirty="0" smtClean="0">
                <a:solidFill>
                  <a:schemeClr val="tx1">
                    <a:lumMod val="50000"/>
                  </a:schemeClr>
                </a:solidFill>
              </a:rPr>
              <a:t>Optimize reservoir flow rates and thermal drawdown to enable long-term, economical energy production</a:t>
            </a:r>
          </a:p>
          <a:p>
            <a:endParaRPr lang="en-US" sz="1800" dirty="0" smtClean="0">
              <a:latin typeface="Calibri" pitchFamily="-109" charset="0"/>
              <a:ea typeface="ＭＳ Ｐゴシック" pitchFamily="-109" charset="-128"/>
            </a:endParaRPr>
          </a:p>
          <a:p>
            <a:endParaRPr lang="en-US" sz="1800" dirty="0" smtClean="0">
              <a:latin typeface="Calibri" pitchFamily="-109" charset="0"/>
              <a:ea typeface="ＭＳ Ｐゴシック" pitchFamily="-109" charset="-128"/>
            </a:endParaRPr>
          </a:p>
          <a:p>
            <a:endParaRPr lang="en-US" sz="1800" dirty="0" smtClean="0">
              <a:latin typeface="Calibri" pitchFamily="-109" charset="0"/>
              <a:ea typeface="ＭＳ Ｐゴシック" pitchFamily="-109" charset="-128"/>
            </a:endParaRPr>
          </a:p>
          <a:p>
            <a:endParaRPr lang="en-US" sz="1800" dirty="0" smtClean="0">
              <a:latin typeface="Calibri" pitchFamily="-109" charset="0"/>
              <a:ea typeface="ＭＳ Ｐゴシック" pitchFamily="-109" charset="-128"/>
            </a:endParaRPr>
          </a:p>
          <a:p>
            <a:r>
              <a:rPr lang="en-US" sz="1000" dirty="0" smtClean="0">
                <a:latin typeface="Calibri" pitchFamily="-109" charset="0"/>
                <a:ea typeface="ＭＳ Ｐゴシック" pitchFamily="-109" charset="-128"/>
              </a:rPr>
              <a:t>Roadmapping workshop will refine performance and cost metrics</a:t>
            </a:r>
            <a:r>
              <a:rPr lang="en-US" sz="1800" dirty="0" smtClean="0">
                <a:latin typeface="Calibri" pitchFamily="-109" charset="0"/>
                <a:ea typeface="ＭＳ Ｐゴシック" pitchFamily="-109" charset="-128"/>
              </a:rPr>
              <a:t>.</a:t>
            </a:r>
          </a:p>
        </p:txBody>
      </p:sp>
      <p:sp>
        <p:nvSpPr>
          <p:cNvPr id="11" name="Rectangle 10"/>
          <p:cNvSpPr>
            <a:spLocks noChangeArrowheads="1"/>
          </p:cNvSpPr>
          <p:nvPr/>
        </p:nvSpPr>
        <p:spPr bwMode="auto">
          <a:xfrm>
            <a:off x="4811183" y="5053490"/>
            <a:ext cx="4333874" cy="1323439"/>
          </a:xfrm>
          <a:prstGeom prst="rect">
            <a:avLst/>
          </a:prstGeom>
          <a:solidFill>
            <a:schemeClr val="accent6">
              <a:lumMod val="75000"/>
            </a:schemeClr>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nchor="ctr">
            <a:spAutoFit/>
          </a:bodyPr>
          <a:lstStyle/>
          <a:p>
            <a:pPr defTabSz="457200" fontAlgn="base">
              <a:spcBef>
                <a:spcPts val="300"/>
              </a:spcBef>
              <a:spcAft>
                <a:spcPct val="0"/>
              </a:spcAft>
            </a:pPr>
            <a:r>
              <a:rPr lang="en-US" sz="1400" b="1" i="1" dirty="0">
                <a:solidFill>
                  <a:prstClr val="white"/>
                </a:solidFill>
                <a:latin typeface="Calibri" pitchFamily="34" charset="0"/>
              </a:rPr>
              <a:t>Flow Rate:</a:t>
            </a:r>
            <a:r>
              <a:rPr lang="en-US" sz="1400" dirty="0">
                <a:solidFill>
                  <a:prstClr val="white"/>
                </a:solidFill>
                <a:latin typeface="Calibri" pitchFamily="34" charset="0"/>
              </a:rPr>
              <a:t>		</a:t>
            </a:r>
            <a:r>
              <a:rPr lang="en-US" sz="1400" b="1" i="1" dirty="0">
                <a:solidFill>
                  <a:prstClr val="white"/>
                </a:solidFill>
                <a:latin typeface="Calibri" pitchFamily="34" charset="0"/>
              </a:rPr>
              <a:t>60 kg/s</a:t>
            </a:r>
          </a:p>
          <a:p>
            <a:pPr defTabSz="457200" fontAlgn="base">
              <a:spcBef>
                <a:spcPts val="300"/>
              </a:spcBef>
              <a:spcAft>
                <a:spcPct val="0"/>
              </a:spcAft>
            </a:pPr>
            <a:r>
              <a:rPr lang="en-US" sz="1400" b="1" i="1" dirty="0">
                <a:solidFill>
                  <a:prstClr val="white"/>
                </a:solidFill>
                <a:latin typeface="Calibri" pitchFamily="34" charset="0"/>
              </a:rPr>
              <a:t>Drilling Systems:	10,000 m, 374° C	 </a:t>
            </a:r>
          </a:p>
          <a:p>
            <a:pPr defTabSz="457200" fontAlgn="base">
              <a:spcBef>
                <a:spcPts val="300"/>
              </a:spcBef>
              <a:spcAft>
                <a:spcPct val="0"/>
              </a:spcAft>
            </a:pPr>
            <a:r>
              <a:rPr lang="en-US" sz="1400" b="1" i="1" dirty="0">
                <a:solidFill>
                  <a:prstClr val="white"/>
                </a:solidFill>
                <a:latin typeface="Calibri" pitchFamily="34" charset="0"/>
              </a:rPr>
              <a:t>Downhole Sensors:   &gt;1000 hours</a:t>
            </a:r>
          </a:p>
          <a:p>
            <a:pPr defTabSz="457200" fontAlgn="base">
              <a:spcBef>
                <a:spcPts val="300"/>
              </a:spcBef>
              <a:spcAft>
                <a:spcPct val="0"/>
              </a:spcAft>
            </a:pPr>
            <a:r>
              <a:rPr lang="en-US" sz="1400" b="1" i="1" dirty="0">
                <a:solidFill>
                  <a:prstClr val="white"/>
                </a:solidFill>
                <a:latin typeface="Calibri" pitchFamily="34" charset="0"/>
              </a:rPr>
              <a:t>Water Losses:	&lt;10%</a:t>
            </a:r>
          </a:p>
          <a:p>
            <a:pPr defTabSz="457200" fontAlgn="base">
              <a:spcBef>
                <a:spcPts val="300"/>
              </a:spcBef>
              <a:spcAft>
                <a:spcPct val="0"/>
              </a:spcAft>
            </a:pPr>
            <a:r>
              <a:rPr lang="en-US" sz="1400" b="1" i="1" dirty="0">
                <a:solidFill>
                  <a:prstClr val="white"/>
                </a:solidFill>
                <a:latin typeface="Calibri" pitchFamily="34" charset="0"/>
              </a:rPr>
              <a:t>Reservoir Life:	~30 years</a:t>
            </a:r>
          </a:p>
        </p:txBody>
      </p:sp>
      <p:sp>
        <p:nvSpPr>
          <p:cNvPr id="9" name="Slide Number Placeholder 3"/>
          <p:cNvSpPr txBox="1">
            <a:spLocks/>
          </p:cNvSpPr>
          <p:nvPr/>
        </p:nvSpPr>
        <p:spPr>
          <a:xfrm>
            <a:off x="3505200" y="6599717"/>
            <a:ext cx="2133600" cy="247650"/>
          </a:xfrm>
          <a:prstGeom prst="rect">
            <a:avLst/>
          </a:prstGeom>
          <a:noFill/>
        </p:spPr>
        <p:txBody>
          <a:bodyPr/>
          <a:lstStyle/>
          <a:p>
            <a:pPr algn="ctr">
              <a:defRPr/>
            </a:pPr>
            <a:fld id="{D276DDF5-818B-413A-9C18-428565814690}" type="slidenum">
              <a:rPr lang="en-US" sz="1200">
                <a:solidFill>
                  <a:prstClr val="white"/>
                </a:solidFill>
                <a:ea typeface="ＭＳ Ｐゴシック"/>
                <a:cs typeface="ＭＳ Ｐゴシック"/>
              </a:rPr>
              <a:pPr algn="ctr">
                <a:defRPr/>
              </a:pPr>
              <a:t>4</a:t>
            </a:fld>
            <a:endParaRPr lang="en-US" sz="1200" dirty="0">
              <a:solidFill>
                <a:prstClr val="white"/>
              </a:solidFill>
              <a:ea typeface="ＭＳ Ｐゴシック"/>
              <a:cs typeface="ＭＳ Ｐゴシック"/>
            </a:endParaRPr>
          </a:p>
        </p:txBody>
      </p:sp>
    </p:spTree>
    <p:extLst>
      <p:ext uri="{BB962C8B-B14F-4D97-AF65-F5344CB8AC3E}">
        <p14:creationId xmlns="" xmlns:p14="http://schemas.microsoft.com/office/powerpoint/2010/main" val="1707975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 xmlns:p14="http://schemas.microsoft.com/office/powerpoint/2010/main" val="322596425"/>
              </p:ext>
            </p:extLst>
          </p:nvPr>
        </p:nvGraphicFramePr>
        <p:xfrm>
          <a:off x="200025" y="1809750"/>
          <a:ext cx="4152899" cy="4572001"/>
        </p:xfrm>
        <a:graphic>
          <a:graphicData uri="http://schemas.openxmlformats.org/drawingml/2006/table">
            <a:tbl>
              <a:tblPr firstRow="1" bandRow="1">
                <a:tableStyleId>{00A15C55-8517-42AA-B614-E9B94910E393}</a:tableStyleId>
              </a:tblPr>
              <a:tblGrid>
                <a:gridCol w="4152899"/>
              </a:tblGrid>
              <a:tr h="443353">
                <a:tc>
                  <a:txBody>
                    <a:bodyPr/>
                    <a:lstStyle/>
                    <a:p>
                      <a:pPr algn="ctr"/>
                      <a:r>
                        <a:rPr lang="en-US" sz="1400" dirty="0" smtClean="0"/>
                        <a:t>Approach</a:t>
                      </a:r>
                      <a:endParaRPr lang="en-US" sz="1400" dirty="0">
                        <a:latin typeface="+mj-lt"/>
                      </a:endParaRPr>
                    </a:p>
                  </a:txBody>
                  <a:tcPr marB="0">
                    <a:solidFill>
                      <a:schemeClr val="accent4">
                        <a:lumMod val="75000"/>
                      </a:schemeClr>
                    </a:solidFill>
                  </a:tcPr>
                </a:tc>
              </a:tr>
              <a:tr h="392583">
                <a:tc>
                  <a:txBody>
                    <a:bodyPr/>
                    <a:lstStyle/>
                    <a:p>
                      <a:pPr algn="ctr"/>
                      <a:r>
                        <a:rPr lang="en-US" sz="1400" b="1" i="1" dirty="0" smtClean="0">
                          <a:solidFill>
                            <a:schemeClr val="tx1">
                              <a:lumMod val="50000"/>
                            </a:schemeClr>
                          </a:solidFill>
                        </a:rPr>
                        <a:t>Technology </a:t>
                      </a:r>
                      <a:r>
                        <a:rPr lang="en-US" sz="1400" b="1" i="1" baseline="0" dirty="0" smtClean="0">
                          <a:solidFill>
                            <a:schemeClr val="tx1">
                              <a:lumMod val="50000"/>
                            </a:schemeClr>
                          </a:solidFill>
                        </a:rPr>
                        <a:t>Advancement through R&amp;D</a:t>
                      </a:r>
                      <a:endParaRPr lang="en-US" sz="1400" b="1" i="1" dirty="0">
                        <a:solidFill>
                          <a:schemeClr val="tx1">
                            <a:lumMod val="50000"/>
                          </a:schemeClr>
                        </a:solidFill>
                        <a:latin typeface="+mj-lt"/>
                      </a:endParaRPr>
                    </a:p>
                  </a:txBody>
                  <a:tcPr marB="0"/>
                </a:tc>
              </a:tr>
              <a:tr h="2020613">
                <a:tc>
                  <a:txBody>
                    <a:bodyPr/>
                    <a:lstStyle/>
                    <a:p>
                      <a:pPr marL="347663" marR="0" lvl="0" indent="-219075" algn="l" defTabSz="457200" rtl="0" eaLnBrk="0" fontAlgn="auto" latinLnBrk="0" hangingPunct="0">
                        <a:lnSpc>
                          <a:spcPct val="100000"/>
                        </a:lnSpc>
                        <a:spcBef>
                          <a:spcPts val="200"/>
                        </a:spcBef>
                        <a:spcAft>
                          <a:spcPts val="0"/>
                        </a:spcAft>
                        <a:buClr>
                          <a:schemeClr val="tx1"/>
                        </a:buClr>
                        <a:buSzTx/>
                        <a:buFont typeface="Wingdings" pitchFamily="2" charset="2"/>
                        <a:buChar char="§"/>
                        <a:tabLst/>
                        <a:defRPr/>
                      </a:pPr>
                      <a:r>
                        <a:rPr lang="en-US" sz="1400" baseline="0" dirty="0" smtClean="0">
                          <a:solidFill>
                            <a:schemeClr val="tx1">
                              <a:lumMod val="50000"/>
                            </a:schemeClr>
                          </a:solidFill>
                          <a:latin typeface="Calibri" pitchFamily="34" charset="0"/>
                        </a:rPr>
                        <a:t>Develop tools and models that better characterize  fractures and fracture networks.</a:t>
                      </a:r>
                    </a:p>
                    <a:p>
                      <a:pPr marL="347663" marR="0" lvl="0" indent="-219075" algn="l" defTabSz="457200" rtl="0" eaLnBrk="0" fontAlgn="auto" latinLnBrk="0" hangingPunct="0">
                        <a:lnSpc>
                          <a:spcPct val="100000"/>
                        </a:lnSpc>
                        <a:spcBef>
                          <a:spcPts val="200"/>
                        </a:spcBef>
                        <a:spcAft>
                          <a:spcPts val="0"/>
                        </a:spcAft>
                        <a:buClr>
                          <a:schemeClr val="tx1"/>
                        </a:buClr>
                        <a:buSzTx/>
                        <a:buFont typeface="Wingdings" pitchFamily="2" charset="2"/>
                        <a:buChar char="§"/>
                        <a:tabLst/>
                        <a:defRPr/>
                      </a:pPr>
                      <a:r>
                        <a:rPr lang="en-US" sz="1400" baseline="0" dirty="0" smtClean="0">
                          <a:solidFill>
                            <a:schemeClr val="tx1">
                              <a:lumMod val="50000"/>
                            </a:schemeClr>
                          </a:solidFill>
                          <a:latin typeface="Calibri" pitchFamily="34" charset="0"/>
                        </a:rPr>
                        <a:t>Advance high-temperature and high-pressure tools, sensors and equipment.</a:t>
                      </a:r>
                    </a:p>
                    <a:p>
                      <a:pPr marL="347663" marR="0" lvl="0" indent="-219075" algn="l" defTabSz="457200" rtl="0" eaLnBrk="0" fontAlgn="auto" latinLnBrk="0" hangingPunct="0">
                        <a:lnSpc>
                          <a:spcPct val="100000"/>
                        </a:lnSpc>
                        <a:spcBef>
                          <a:spcPts val="200"/>
                        </a:spcBef>
                        <a:spcAft>
                          <a:spcPts val="0"/>
                        </a:spcAft>
                        <a:buClr>
                          <a:schemeClr val="tx1"/>
                        </a:buClr>
                        <a:buSzTx/>
                        <a:buFont typeface="Wingdings" pitchFamily="2" charset="2"/>
                        <a:buChar char="§"/>
                        <a:tabLst/>
                        <a:defRPr/>
                      </a:pPr>
                      <a:r>
                        <a:rPr lang="en-US" sz="1400" baseline="0" dirty="0" smtClean="0">
                          <a:solidFill>
                            <a:schemeClr val="tx1">
                              <a:lumMod val="50000"/>
                            </a:schemeClr>
                          </a:solidFill>
                          <a:latin typeface="Calibri" pitchFamily="34" charset="0"/>
                        </a:rPr>
                        <a:t>Gain public support through experience and better scientific understanding of induced seismicity.</a:t>
                      </a:r>
                    </a:p>
                  </a:txBody>
                  <a:tcPr marB="0"/>
                </a:tc>
              </a:tr>
              <a:tr h="3925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i="1" dirty="0" smtClean="0">
                          <a:solidFill>
                            <a:schemeClr val="tx1">
                              <a:lumMod val="50000"/>
                            </a:schemeClr>
                          </a:solidFill>
                        </a:rPr>
                        <a:t>Demonstrations</a:t>
                      </a:r>
                    </a:p>
                  </a:txBody>
                  <a:tcPr marB="0"/>
                </a:tc>
              </a:tr>
              <a:tr h="1322869">
                <a:tc>
                  <a:txBody>
                    <a:bodyPr/>
                    <a:lstStyle/>
                    <a:p>
                      <a:pPr marL="347663" marR="0" lvl="0" indent="-219075" algn="l" defTabSz="457200" rtl="0" eaLnBrk="0" fontAlgn="auto" latinLnBrk="0" hangingPunct="0">
                        <a:lnSpc>
                          <a:spcPct val="100000"/>
                        </a:lnSpc>
                        <a:spcBef>
                          <a:spcPts val="600"/>
                        </a:spcBef>
                        <a:spcAft>
                          <a:spcPts val="0"/>
                        </a:spcAft>
                        <a:buClrTx/>
                        <a:buSzTx/>
                        <a:buFont typeface="Wingdings" pitchFamily="2" charset="2"/>
                        <a:buChar char="§"/>
                        <a:tabLst/>
                        <a:defRPr/>
                      </a:pPr>
                      <a:r>
                        <a:rPr lang="en-US" sz="1400" baseline="0" dirty="0" smtClean="0">
                          <a:solidFill>
                            <a:schemeClr val="tx1">
                              <a:lumMod val="50000"/>
                            </a:schemeClr>
                          </a:solidFill>
                          <a:latin typeface="Calibri" pitchFamily="34" charset="0"/>
                        </a:rPr>
                        <a:t>Seven demonstration projects in Nevada, California, Oregon, Alaska, and Idaho</a:t>
                      </a:r>
                    </a:p>
                    <a:p>
                      <a:pPr marL="804863" marR="0" lvl="1" indent="-219075" algn="l" defTabSz="457200" rtl="0" eaLnBrk="0" fontAlgn="auto" latinLnBrk="0" hangingPunct="0">
                        <a:lnSpc>
                          <a:spcPct val="100000"/>
                        </a:lnSpc>
                        <a:spcBef>
                          <a:spcPts val="600"/>
                        </a:spcBef>
                        <a:spcAft>
                          <a:spcPts val="0"/>
                        </a:spcAft>
                        <a:buClrTx/>
                        <a:buSzTx/>
                        <a:buFont typeface="Wingdings" pitchFamily="2" charset="2"/>
                        <a:buChar char="§"/>
                        <a:tabLst/>
                        <a:defRPr/>
                      </a:pPr>
                      <a:r>
                        <a:rPr lang="en-US" sz="1400" baseline="0" dirty="0" smtClean="0">
                          <a:solidFill>
                            <a:schemeClr val="tx1">
                              <a:lumMod val="50000"/>
                            </a:schemeClr>
                          </a:solidFill>
                          <a:latin typeface="Calibri" pitchFamily="34" charset="0"/>
                        </a:rPr>
                        <a:t>Controlled hydrofrac stimulation is underway at Desert Peak, NV</a:t>
                      </a:r>
                    </a:p>
                  </a:txBody>
                  <a:tcPr marB="0"/>
                </a:tc>
              </a:tr>
            </a:tbl>
          </a:graphicData>
        </a:graphic>
      </p:graphicFrame>
      <p:sp>
        <p:nvSpPr>
          <p:cNvPr id="11" name="Rectangle 10"/>
          <p:cNvSpPr>
            <a:spLocks noChangeArrowheads="1"/>
          </p:cNvSpPr>
          <p:nvPr/>
        </p:nvSpPr>
        <p:spPr bwMode="auto">
          <a:xfrm>
            <a:off x="0" y="978514"/>
            <a:ext cx="9144000" cy="634020"/>
          </a:xfrm>
          <a:prstGeom prst="rect">
            <a:avLst/>
          </a:prstGeom>
          <a:solidFill>
            <a:srgbClr val="002060"/>
          </a:solidFill>
          <a:ln w="9525">
            <a:solidFill>
              <a:srgbClr val="336699"/>
            </a:solidFill>
            <a:miter lim="800000"/>
            <a:headEnd/>
            <a:tailEnd/>
          </a:ln>
        </p:spPr>
        <p:txBody>
          <a:bodyPr>
            <a:spAutoFit/>
          </a:bodyPr>
          <a:lstStyle/>
          <a:p>
            <a:pPr defTabSz="457200" fontAlgn="base">
              <a:lnSpc>
                <a:spcPct val="110000"/>
              </a:lnSpc>
              <a:spcBef>
                <a:spcPct val="50000"/>
              </a:spcBef>
              <a:spcAft>
                <a:spcPct val="0"/>
              </a:spcAft>
            </a:pPr>
            <a:r>
              <a:rPr lang="en-US" sz="1600" dirty="0">
                <a:solidFill>
                  <a:prstClr val="white"/>
                </a:solidFill>
              </a:rPr>
              <a:t>Conduct RD&amp;D to demonstrate technical feasibility of power production from an EGS reservoir and over the long-term, reduce the costs of energy production</a:t>
            </a:r>
          </a:p>
        </p:txBody>
      </p:sp>
      <p:sp>
        <p:nvSpPr>
          <p:cNvPr id="8" name="Slide Number Placeholder 3"/>
          <p:cNvSpPr txBox="1">
            <a:spLocks/>
          </p:cNvSpPr>
          <p:nvPr/>
        </p:nvSpPr>
        <p:spPr>
          <a:xfrm>
            <a:off x="3505200" y="6610350"/>
            <a:ext cx="2133600" cy="247650"/>
          </a:xfrm>
          <a:prstGeom prst="rect">
            <a:avLst/>
          </a:prstGeom>
          <a:noFill/>
        </p:spPr>
        <p:txBody>
          <a:bodyPr/>
          <a:lstStyle/>
          <a:p>
            <a:pPr algn="ctr">
              <a:defRPr/>
            </a:pPr>
            <a:fld id="{D276DDF5-818B-413A-9C18-428565814690}" type="slidenum">
              <a:rPr lang="en-US" sz="1200">
                <a:solidFill>
                  <a:prstClr val="white"/>
                </a:solidFill>
                <a:ea typeface="ＭＳ Ｐゴシック"/>
                <a:cs typeface="ＭＳ Ｐゴシック"/>
              </a:rPr>
              <a:pPr algn="ctr">
                <a:defRPr/>
              </a:pPr>
              <a:t>5</a:t>
            </a:fld>
            <a:endParaRPr lang="en-US" sz="1200" dirty="0">
              <a:solidFill>
                <a:prstClr val="white"/>
              </a:solidFill>
              <a:ea typeface="ＭＳ Ｐゴシック"/>
              <a:cs typeface="ＭＳ Ｐゴシック"/>
            </a:endParaRPr>
          </a:p>
        </p:txBody>
      </p:sp>
      <p:sp>
        <p:nvSpPr>
          <p:cNvPr id="13" name="Rectangle 2"/>
          <p:cNvSpPr txBox="1">
            <a:spLocks/>
          </p:cNvSpPr>
          <p:nvPr/>
        </p:nvSpPr>
        <p:spPr bwMode="auto">
          <a:xfrm>
            <a:off x="0" y="57150"/>
            <a:ext cx="60579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457200" eaLnBrk="0" fontAlgn="base" hangingPunct="0">
              <a:lnSpc>
                <a:spcPts val="2800"/>
              </a:lnSpc>
              <a:spcBef>
                <a:spcPct val="0"/>
              </a:spcBef>
              <a:spcAft>
                <a:spcPct val="0"/>
              </a:spcAft>
              <a:defRPr/>
            </a:pPr>
            <a:r>
              <a:rPr lang="en-US" sz="2400" dirty="0">
                <a:solidFill>
                  <a:srgbClr val="FFFFFF"/>
                </a:solidFill>
                <a:latin typeface="Arial Narrow" pitchFamily="34" charset="0"/>
                <a:ea typeface="ＭＳ Ｐゴシック" pitchFamily="-108" charset="-128"/>
                <a:cs typeface="Arial Narrow"/>
              </a:rPr>
              <a:t>Overview and Budget</a:t>
            </a:r>
            <a:endParaRPr lang="en-US" sz="2400" i="1" dirty="0">
              <a:solidFill>
                <a:srgbClr val="FFFFFF"/>
              </a:solidFill>
              <a:latin typeface="Arial Narrow" pitchFamily="34" charset="0"/>
              <a:ea typeface="ＭＳ Ｐゴシック" pitchFamily="-108" charset="-128"/>
              <a:cs typeface="Arial Narrow"/>
            </a:endParaRPr>
          </a:p>
        </p:txBody>
      </p:sp>
      <p:graphicFrame>
        <p:nvGraphicFramePr>
          <p:cNvPr id="15" name="Table 14"/>
          <p:cNvGraphicFramePr>
            <a:graphicFrameLocks noGrp="1"/>
          </p:cNvGraphicFramePr>
          <p:nvPr>
            <p:extLst>
              <p:ext uri="{D42A27DB-BD31-4B8C-83A1-F6EECF244321}">
                <p14:modId xmlns="" xmlns:p14="http://schemas.microsoft.com/office/powerpoint/2010/main" val="3260506000"/>
              </p:ext>
            </p:extLst>
          </p:nvPr>
        </p:nvGraphicFramePr>
        <p:xfrm>
          <a:off x="4543426" y="2322194"/>
          <a:ext cx="4362450" cy="3534653"/>
        </p:xfrm>
        <a:graphic>
          <a:graphicData uri="http://schemas.openxmlformats.org/drawingml/2006/table">
            <a:tbl>
              <a:tblPr firstRow="1" bandRow="1">
                <a:tableStyleId>{00A15C55-8517-42AA-B614-E9B94910E393}</a:tableStyleId>
              </a:tblPr>
              <a:tblGrid>
                <a:gridCol w="1177594"/>
                <a:gridCol w="1965655"/>
                <a:gridCol w="1219201"/>
              </a:tblGrid>
              <a:tr h="620115">
                <a:tc>
                  <a:txBody>
                    <a:bodyPr/>
                    <a:lstStyle/>
                    <a:p>
                      <a:r>
                        <a:rPr lang="en-US" sz="1200" dirty="0" smtClean="0"/>
                        <a:t>Award Year</a:t>
                      </a:r>
                      <a:endParaRPr lang="en-US" sz="1200" dirty="0">
                        <a:solidFill>
                          <a:schemeClr val="bg1"/>
                        </a:solidFill>
                        <a:latin typeface="+mj-lt"/>
                      </a:endParaRPr>
                    </a:p>
                  </a:txBody>
                  <a:tcPr>
                    <a:solidFill>
                      <a:schemeClr val="accent4">
                        <a:lumMod val="75000"/>
                      </a:schemeClr>
                    </a:solidFill>
                  </a:tcPr>
                </a:tc>
                <a:tc>
                  <a:txBody>
                    <a:bodyPr/>
                    <a:lstStyle/>
                    <a:p>
                      <a:r>
                        <a:rPr lang="en-US" sz="1200" dirty="0" smtClean="0"/>
                        <a:t>Estimated Total</a:t>
                      </a:r>
                      <a:r>
                        <a:rPr lang="en-US" sz="1200" baseline="0" dirty="0" smtClean="0"/>
                        <a:t> </a:t>
                      </a:r>
                      <a:r>
                        <a:rPr lang="en-US" sz="1200" dirty="0" smtClean="0"/>
                        <a:t>Funding (millions)</a:t>
                      </a:r>
                      <a:endParaRPr lang="en-US" sz="1200" dirty="0">
                        <a:solidFill>
                          <a:schemeClr val="bg1"/>
                        </a:solidFill>
                        <a:latin typeface="+mj-lt"/>
                      </a:endParaRPr>
                    </a:p>
                  </a:txBody>
                  <a:tcPr>
                    <a:solidFill>
                      <a:schemeClr val="accent4">
                        <a:lumMod val="75000"/>
                      </a:schemeClr>
                    </a:solidFill>
                  </a:tcPr>
                </a:tc>
                <a:tc>
                  <a:txBody>
                    <a:bodyPr/>
                    <a:lstStyle/>
                    <a:p>
                      <a:r>
                        <a:rPr lang="en-US" sz="1200" dirty="0" smtClean="0"/>
                        <a:t>#</a:t>
                      </a:r>
                      <a:r>
                        <a:rPr lang="en-US" sz="1200" baseline="0" dirty="0" smtClean="0"/>
                        <a:t> Projects</a:t>
                      </a:r>
                      <a:endParaRPr lang="en-US" sz="1200" dirty="0">
                        <a:solidFill>
                          <a:schemeClr val="bg1"/>
                        </a:solidFill>
                        <a:latin typeface="+mj-lt"/>
                      </a:endParaRPr>
                    </a:p>
                  </a:txBody>
                  <a:tcPr>
                    <a:solidFill>
                      <a:schemeClr val="accent4">
                        <a:lumMod val="75000"/>
                      </a:schemeClr>
                    </a:solidFill>
                  </a:tcPr>
                </a:tc>
              </a:tr>
              <a:tr h="351398">
                <a:tc>
                  <a:txBody>
                    <a:bodyPr/>
                    <a:lstStyle/>
                    <a:p>
                      <a:r>
                        <a:rPr lang="en-US" sz="1100" dirty="0" smtClean="0">
                          <a:solidFill>
                            <a:schemeClr val="tx1">
                              <a:lumMod val="50000"/>
                            </a:schemeClr>
                          </a:solidFill>
                          <a:latin typeface="Calibri" pitchFamily="34" charset="0"/>
                        </a:rPr>
                        <a:t>Pre- FY 2008</a:t>
                      </a:r>
                      <a:endParaRPr lang="en-US" sz="1100" dirty="0">
                        <a:solidFill>
                          <a:schemeClr val="tx1">
                            <a:lumMod val="50000"/>
                          </a:schemeClr>
                        </a:solidFill>
                        <a:latin typeface="Calibri" pitchFamily="34" charset="0"/>
                      </a:endParaRPr>
                    </a:p>
                  </a:txBody>
                  <a:tcPr/>
                </a:tc>
                <a:tc>
                  <a:txBody>
                    <a:bodyPr/>
                    <a:lstStyle/>
                    <a:p>
                      <a:pPr algn="ctr"/>
                      <a:r>
                        <a:rPr lang="en-US" sz="1100" dirty="0" smtClean="0">
                          <a:solidFill>
                            <a:schemeClr val="tx1">
                              <a:lumMod val="50000"/>
                            </a:schemeClr>
                          </a:solidFill>
                          <a:latin typeface="Calibri" pitchFamily="34" charset="0"/>
                        </a:rPr>
                        <a:t> $4.3 (Demos)</a:t>
                      </a:r>
                      <a:endParaRPr lang="en-US" sz="1100" dirty="0">
                        <a:solidFill>
                          <a:schemeClr val="tx1">
                            <a:lumMod val="50000"/>
                          </a:schemeClr>
                        </a:solidFill>
                        <a:latin typeface="Calibri" pitchFamily="34" charset="0"/>
                      </a:endParaRPr>
                    </a:p>
                  </a:txBody>
                  <a:tcPr/>
                </a:tc>
                <a:tc>
                  <a:txBody>
                    <a:bodyPr/>
                    <a:lstStyle/>
                    <a:p>
                      <a:pPr algn="r"/>
                      <a:r>
                        <a:rPr lang="en-US" sz="1100" dirty="0" smtClean="0">
                          <a:solidFill>
                            <a:schemeClr val="tx1">
                              <a:lumMod val="50000"/>
                            </a:schemeClr>
                          </a:solidFill>
                          <a:latin typeface="Calibri" pitchFamily="34" charset="0"/>
                        </a:rPr>
                        <a:t>1 (Demos)</a:t>
                      </a:r>
                      <a:endParaRPr lang="en-US" sz="1100" dirty="0">
                        <a:solidFill>
                          <a:schemeClr val="tx1">
                            <a:lumMod val="50000"/>
                          </a:schemeClr>
                        </a:solidFill>
                        <a:latin typeface="Calibri" pitchFamily="34" charset="0"/>
                      </a:endParaRPr>
                    </a:p>
                  </a:txBody>
                  <a:tcPr/>
                </a:tc>
              </a:tr>
              <a:tr h="578774">
                <a:tc>
                  <a:txBody>
                    <a:bodyPr/>
                    <a:lstStyle/>
                    <a:p>
                      <a:r>
                        <a:rPr lang="en-US" sz="1100" dirty="0" smtClean="0">
                          <a:solidFill>
                            <a:schemeClr val="tx1">
                              <a:lumMod val="50000"/>
                            </a:schemeClr>
                          </a:solidFill>
                          <a:latin typeface="Calibri" pitchFamily="34" charset="0"/>
                        </a:rPr>
                        <a:t>FY 2008</a:t>
                      </a:r>
                      <a:endParaRPr lang="en-US" sz="1100" dirty="0">
                        <a:solidFill>
                          <a:schemeClr val="tx1">
                            <a:lumMod val="50000"/>
                          </a:schemeClr>
                        </a:solidFill>
                        <a:latin typeface="Calibri" pitchFamily="34" charset="0"/>
                      </a:endParaRPr>
                    </a:p>
                  </a:txBody>
                  <a:tcPr/>
                </a:tc>
                <a:tc>
                  <a:txBody>
                    <a:bodyPr/>
                    <a:lstStyle/>
                    <a:p>
                      <a:pPr algn="ctr"/>
                      <a:r>
                        <a:rPr lang="en-US" sz="1100" dirty="0" smtClean="0">
                          <a:solidFill>
                            <a:schemeClr val="tx1">
                              <a:lumMod val="50000"/>
                            </a:schemeClr>
                          </a:solidFill>
                          <a:latin typeface="Calibri" pitchFamily="34" charset="0"/>
                        </a:rPr>
                        <a:t>$19.0   (R&amp;D)</a:t>
                      </a:r>
                    </a:p>
                    <a:p>
                      <a:pPr algn="ctr"/>
                      <a:r>
                        <a:rPr lang="en-US" sz="1100" dirty="0" smtClean="0">
                          <a:solidFill>
                            <a:schemeClr val="tx1">
                              <a:lumMod val="50000"/>
                            </a:schemeClr>
                          </a:solidFill>
                          <a:latin typeface="Calibri" pitchFamily="34" charset="0"/>
                        </a:rPr>
                        <a:t>  $18.6</a:t>
                      </a:r>
                      <a:r>
                        <a:rPr lang="en-US" sz="1100" baseline="0" dirty="0" smtClean="0">
                          <a:solidFill>
                            <a:schemeClr val="tx1">
                              <a:lumMod val="50000"/>
                            </a:schemeClr>
                          </a:solidFill>
                          <a:latin typeface="Calibri" pitchFamily="34" charset="0"/>
                        </a:rPr>
                        <a:t> (Demos)</a:t>
                      </a:r>
                      <a:endParaRPr lang="en-US" sz="1100" dirty="0" smtClean="0">
                        <a:solidFill>
                          <a:schemeClr val="tx1">
                            <a:lumMod val="50000"/>
                          </a:schemeClr>
                        </a:solidFill>
                        <a:latin typeface="Calibri" pitchFamily="34" charset="0"/>
                      </a:endParaRPr>
                    </a:p>
                  </a:txBody>
                  <a:tcPr/>
                </a:tc>
                <a:tc>
                  <a:txBody>
                    <a:bodyPr/>
                    <a:lstStyle/>
                    <a:p>
                      <a:pPr algn="r"/>
                      <a:r>
                        <a:rPr lang="en-US" sz="1100" dirty="0" smtClean="0">
                          <a:solidFill>
                            <a:schemeClr val="tx1">
                              <a:lumMod val="50000"/>
                            </a:schemeClr>
                          </a:solidFill>
                          <a:latin typeface="Calibri" pitchFamily="34" charset="0"/>
                        </a:rPr>
                        <a:t>17    (R&amp;D)</a:t>
                      </a:r>
                    </a:p>
                    <a:p>
                      <a:pPr algn="r"/>
                      <a:r>
                        <a:rPr lang="en-US" sz="1100" dirty="0" smtClean="0">
                          <a:solidFill>
                            <a:schemeClr val="tx1">
                              <a:lumMod val="50000"/>
                            </a:schemeClr>
                          </a:solidFill>
                          <a:latin typeface="Calibri" pitchFamily="34" charset="0"/>
                        </a:rPr>
                        <a:t>3  (Demos)</a:t>
                      </a:r>
                      <a:endParaRPr lang="en-US" sz="1100" dirty="0">
                        <a:solidFill>
                          <a:schemeClr val="tx1">
                            <a:lumMod val="50000"/>
                          </a:schemeClr>
                        </a:solidFill>
                        <a:latin typeface="Calibri" pitchFamily="34" charset="0"/>
                      </a:endParaRPr>
                    </a:p>
                  </a:txBody>
                  <a:tcPr/>
                </a:tc>
              </a:tr>
              <a:tr h="578774">
                <a:tc>
                  <a:txBody>
                    <a:bodyPr/>
                    <a:lstStyle/>
                    <a:p>
                      <a:r>
                        <a:rPr lang="en-US" sz="1100" dirty="0" smtClean="0">
                          <a:solidFill>
                            <a:schemeClr val="tx1">
                              <a:lumMod val="50000"/>
                            </a:schemeClr>
                          </a:solidFill>
                          <a:latin typeface="Calibri" pitchFamily="34" charset="0"/>
                        </a:rPr>
                        <a:t>ARRA</a:t>
                      </a:r>
                      <a:endParaRPr lang="en-US" sz="1100" dirty="0">
                        <a:solidFill>
                          <a:schemeClr val="tx1">
                            <a:lumMod val="50000"/>
                          </a:schemeClr>
                        </a:solidFill>
                        <a:latin typeface="Calibri" pitchFamily="34" charset="0"/>
                      </a:endParaRPr>
                    </a:p>
                  </a:txBody>
                  <a:tcPr/>
                </a:tc>
                <a:tc>
                  <a:txBody>
                    <a:bodyPr/>
                    <a:lstStyle/>
                    <a:p>
                      <a:pPr algn="ctr"/>
                      <a:r>
                        <a:rPr lang="en-US" sz="1100" dirty="0" smtClean="0">
                          <a:solidFill>
                            <a:schemeClr val="tx1">
                              <a:lumMod val="50000"/>
                            </a:schemeClr>
                          </a:solidFill>
                          <a:latin typeface="Calibri" pitchFamily="34" charset="0"/>
                        </a:rPr>
                        <a:t>$111.9    (R&amp;D)*</a:t>
                      </a:r>
                    </a:p>
                    <a:p>
                      <a:pPr algn="ctr"/>
                      <a:r>
                        <a:rPr lang="en-US" sz="1100" dirty="0" smtClean="0">
                          <a:solidFill>
                            <a:schemeClr val="tx1">
                              <a:lumMod val="50000"/>
                            </a:schemeClr>
                          </a:solidFill>
                          <a:latin typeface="Calibri" pitchFamily="34" charset="0"/>
                        </a:rPr>
                        <a:t>$ 44.2</a:t>
                      </a:r>
                      <a:r>
                        <a:rPr lang="en-US" sz="1100" baseline="0" dirty="0" smtClean="0">
                          <a:solidFill>
                            <a:schemeClr val="tx1">
                              <a:lumMod val="50000"/>
                            </a:schemeClr>
                          </a:solidFill>
                          <a:latin typeface="Calibri" pitchFamily="34" charset="0"/>
                        </a:rPr>
                        <a:t> (Demos)</a:t>
                      </a:r>
                      <a:endParaRPr lang="en-US" sz="1100" dirty="0" smtClean="0">
                        <a:solidFill>
                          <a:schemeClr val="tx1">
                            <a:lumMod val="50000"/>
                          </a:schemeClr>
                        </a:solidFill>
                        <a:latin typeface="Calibri" pitchFamily="34" charset="0"/>
                      </a:endParaRPr>
                    </a:p>
                  </a:txBody>
                  <a:tcPr/>
                </a:tc>
                <a:tc>
                  <a:txBody>
                    <a:bodyPr/>
                    <a:lstStyle/>
                    <a:p>
                      <a:pPr algn="r"/>
                      <a:r>
                        <a:rPr lang="en-US" sz="1100" dirty="0" smtClean="0">
                          <a:solidFill>
                            <a:schemeClr val="tx1">
                              <a:lumMod val="50000"/>
                            </a:schemeClr>
                          </a:solidFill>
                          <a:latin typeface="Calibri" pitchFamily="34" charset="0"/>
                        </a:rPr>
                        <a:t>76     (R&amp;D)</a:t>
                      </a:r>
                    </a:p>
                    <a:p>
                      <a:pPr algn="r"/>
                      <a:r>
                        <a:rPr lang="en-US" sz="1100" dirty="0" smtClean="0">
                          <a:solidFill>
                            <a:schemeClr val="tx1">
                              <a:lumMod val="50000"/>
                            </a:schemeClr>
                          </a:solidFill>
                          <a:latin typeface="Calibri" pitchFamily="34" charset="0"/>
                        </a:rPr>
                        <a:t>3</a:t>
                      </a:r>
                      <a:r>
                        <a:rPr lang="en-US" sz="1100" baseline="0" dirty="0" smtClean="0">
                          <a:solidFill>
                            <a:schemeClr val="tx1">
                              <a:lumMod val="50000"/>
                            </a:schemeClr>
                          </a:solidFill>
                          <a:latin typeface="Calibri" pitchFamily="34" charset="0"/>
                        </a:rPr>
                        <a:t> (Demos)</a:t>
                      </a:r>
                      <a:endParaRPr lang="en-US" sz="1100" dirty="0">
                        <a:solidFill>
                          <a:schemeClr val="tx1">
                            <a:lumMod val="50000"/>
                          </a:schemeClr>
                        </a:solidFill>
                        <a:latin typeface="Calibri" pitchFamily="34" charset="0"/>
                      </a:endParaRPr>
                    </a:p>
                  </a:txBody>
                  <a:tcPr/>
                </a:tc>
              </a:tr>
              <a:tr h="351398">
                <a:tc>
                  <a:txBody>
                    <a:bodyPr/>
                    <a:lstStyle/>
                    <a:p>
                      <a:r>
                        <a:rPr lang="en-US" sz="1100" dirty="0" smtClean="0">
                          <a:solidFill>
                            <a:schemeClr val="tx1">
                              <a:lumMod val="50000"/>
                            </a:schemeClr>
                          </a:solidFill>
                          <a:latin typeface="Calibri" pitchFamily="34" charset="0"/>
                        </a:rPr>
                        <a:t>FY2009</a:t>
                      </a:r>
                      <a:endParaRPr lang="en-US" sz="1100" dirty="0">
                        <a:solidFill>
                          <a:schemeClr val="tx1">
                            <a:lumMod val="50000"/>
                          </a:schemeClr>
                        </a:solidFill>
                        <a:latin typeface="Calibri" pitchFamily="34" charset="0"/>
                      </a:endParaRPr>
                    </a:p>
                  </a:txBody>
                  <a:tcPr/>
                </a:tc>
                <a:tc>
                  <a:txBody>
                    <a:bodyPr/>
                    <a:lstStyle/>
                    <a:p>
                      <a:pPr algn="ctr"/>
                      <a:r>
                        <a:rPr lang="en-US" sz="1100" dirty="0" smtClean="0">
                          <a:solidFill>
                            <a:schemeClr val="tx1">
                              <a:lumMod val="50000"/>
                            </a:schemeClr>
                          </a:solidFill>
                          <a:latin typeface="Calibri" pitchFamily="34" charset="0"/>
                        </a:rPr>
                        <a:t>$29</a:t>
                      </a:r>
                    </a:p>
                  </a:txBody>
                  <a:tcPr/>
                </a:tc>
                <a:tc>
                  <a:txBody>
                    <a:bodyPr/>
                    <a:lstStyle/>
                    <a:p>
                      <a:pPr algn="r"/>
                      <a:endParaRPr lang="en-US" sz="1100" dirty="0">
                        <a:solidFill>
                          <a:schemeClr val="tx1">
                            <a:lumMod val="50000"/>
                          </a:schemeClr>
                        </a:solidFill>
                        <a:latin typeface="Calibri" pitchFamily="34" charset="0"/>
                      </a:endParaRPr>
                    </a:p>
                  </a:txBody>
                  <a:tcPr/>
                </a:tc>
              </a:tr>
              <a:tr h="351398">
                <a:tc>
                  <a:txBody>
                    <a:bodyPr/>
                    <a:lstStyle/>
                    <a:p>
                      <a:r>
                        <a:rPr lang="en-US" sz="1100" dirty="0" smtClean="0">
                          <a:solidFill>
                            <a:schemeClr val="tx1">
                              <a:lumMod val="50000"/>
                            </a:schemeClr>
                          </a:solidFill>
                          <a:latin typeface="Calibri" pitchFamily="34" charset="0"/>
                        </a:rPr>
                        <a:t>FY2010</a:t>
                      </a:r>
                      <a:endParaRPr lang="en-US" sz="1100" dirty="0">
                        <a:solidFill>
                          <a:schemeClr val="tx1">
                            <a:lumMod val="50000"/>
                          </a:schemeClr>
                        </a:solidFill>
                        <a:latin typeface="Calibri" pitchFamily="34" charset="0"/>
                      </a:endParaRPr>
                    </a:p>
                  </a:txBody>
                  <a:tcPr/>
                </a:tc>
                <a:tc>
                  <a:txBody>
                    <a:bodyPr/>
                    <a:lstStyle/>
                    <a:p>
                      <a:pPr algn="ctr"/>
                      <a:r>
                        <a:rPr lang="en-US" sz="1100" dirty="0" smtClean="0">
                          <a:solidFill>
                            <a:schemeClr val="tx1">
                              <a:lumMod val="50000"/>
                            </a:schemeClr>
                          </a:solidFill>
                          <a:latin typeface="Calibri" pitchFamily="34" charset="0"/>
                        </a:rPr>
                        <a:t>$16</a:t>
                      </a:r>
                    </a:p>
                  </a:txBody>
                  <a:tcPr/>
                </a:tc>
                <a:tc>
                  <a:txBody>
                    <a:bodyPr/>
                    <a:lstStyle/>
                    <a:p>
                      <a:pPr algn="r"/>
                      <a:endParaRPr lang="en-US" sz="1100" dirty="0">
                        <a:solidFill>
                          <a:schemeClr val="tx1">
                            <a:lumMod val="50000"/>
                          </a:schemeClr>
                        </a:solidFill>
                        <a:latin typeface="Calibri" pitchFamily="34" charset="0"/>
                      </a:endParaRPr>
                    </a:p>
                  </a:txBody>
                  <a:tcPr/>
                </a:tc>
              </a:tr>
              <a:tr h="351398">
                <a:tc>
                  <a:txBody>
                    <a:bodyPr/>
                    <a:lstStyle/>
                    <a:p>
                      <a:r>
                        <a:rPr lang="en-US" sz="1100" dirty="0" smtClean="0">
                          <a:solidFill>
                            <a:schemeClr val="tx1">
                              <a:lumMod val="50000"/>
                            </a:schemeClr>
                          </a:solidFill>
                          <a:latin typeface="Calibri" pitchFamily="34" charset="0"/>
                        </a:rPr>
                        <a:t>FY2011</a:t>
                      </a:r>
                      <a:endParaRPr lang="en-US" sz="1100" dirty="0">
                        <a:solidFill>
                          <a:schemeClr val="tx1">
                            <a:lumMod val="50000"/>
                          </a:schemeClr>
                        </a:solidFill>
                        <a:latin typeface="Calibri" pitchFamily="34" charset="0"/>
                      </a:endParaRPr>
                    </a:p>
                  </a:txBody>
                  <a:tcPr/>
                </a:tc>
                <a:tc>
                  <a:txBody>
                    <a:bodyPr/>
                    <a:lstStyle/>
                    <a:p>
                      <a:pPr algn="ctr"/>
                      <a:r>
                        <a:rPr lang="en-US" sz="1100" dirty="0" smtClean="0">
                          <a:solidFill>
                            <a:schemeClr val="tx1">
                              <a:lumMod val="50000"/>
                            </a:schemeClr>
                          </a:solidFill>
                          <a:latin typeface="Calibri" pitchFamily="34" charset="0"/>
                        </a:rPr>
                        <a:t>$16</a:t>
                      </a:r>
                    </a:p>
                  </a:txBody>
                  <a:tcPr/>
                </a:tc>
                <a:tc>
                  <a:txBody>
                    <a:bodyPr/>
                    <a:lstStyle/>
                    <a:p>
                      <a:pPr algn="r"/>
                      <a:endParaRPr lang="en-US" sz="1100" dirty="0">
                        <a:solidFill>
                          <a:schemeClr val="tx1">
                            <a:lumMod val="50000"/>
                          </a:schemeClr>
                        </a:solidFill>
                        <a:latin typeface="Calibri" pitchFamily="34" charset="0"/>
                      </a:endParaRPr>
                    </a:p>
                  </a:txBody>
                  <a:tcPr/>
                </a:tc>
              </a:tr>
              <a:tr h="351398">
                <a:tc>
                  <a:txBody>
                    <a:bodyPr/>
                    <a:lstStyle/>
                    <a:p>
                      <a:r>
                        <a:rPr lang="en-US" sz="1100" dirty="0" smtClean="0">
                          <a:solidFill>
                            <a:schemeClr val="tx1">
                              <a:lumMod val="50000"/>
                            </a:schemeClr>
                          </a:solidFill>
                          <a:latin typeface="Calibri" pitchFamily="34" charset="0"/>
                        </a:rPr>
                        <a:t>FY2012</a:t>
                      </a:r>
                      <a:endParaRPr lang="en-US" sz="1100" dirty="0">
                        <a:solidFill>
                          <a:schemeClr val="tx1">
                            <a:lumMod val="50000"/>
                          </a:schemeClr>
                        </a:solidFill>
                        <a:latin typeface="Calibri" pitchFamily="34" charset="0"/>
                      </a:endParaRPr>
                    </a:p>
                  </a:txBody>
                  <a:tcPr/>
                </a:tc>
                <a:tc>
                  <a:txBody>
                    <a:bodyPr/>
                    <a:lstStyle/>
                    <a:p>
                      <a:pPr algn="ctr"/>
                      <a:r>
                        <a:rPr lang="en-US" sz="1100" dirty="0" smtClean="0">
                          <a:solidFill>
                            <a:schemeClr val="tx1">
                              <a:lumMod val="50000"/>
                            </a:schemeClr>
                          </a:solidFill>
                          <a:latin typeface="Calibri" pitchFamily="34" charset="0"/>
                        </a:rPr>
                        <a:t>$61.5 (Request)</a:t>
                      </a:r>
                    </a:p>
                  </a:txBody>
                  <a:tcPr/>
                </a:tc>
                <a:tc>
                  <a:txBody>
                    <a:bodyPr/>
                    <a:lstStyle/>
                    <a:p>
                      <a:pPr algn="r"/>
                      <a:endParaRPr lang="en-US" sz="1100" dirty="0">
                        <a:solidFill>
                          <a:schemeClr val="tx1">
                            <a:lumMod val="50000"/>
                          </a:schemeClr>
                        </a:solidFill>
                        <a:latin typeface="Calibri" pitchFamily="34" charset="0"/>
                      </a:endParaRPr>
                    </a:p>
                  </a:txBody>
                  <a:tcPr/>
                </a:tc>
              </a:tr>
            </a:tbl>
          </a:graphicData>
        </a:graphic>
      </p:graphicFrame>
      <p:sp>
        <p:nvSpPr>
          <p:cNvPr id="3" name="Rectangle 2"/>
          <p:cNvSpPr/>
          <p:nvPr/>
        </p:nvSpPr>
        <p:spPr>
          <a:xfrm>
            <a:off x="6057900" y="6169968"/>
            <a:ext cx="2862707" cy="369332"/>
          </a:xfrm>
          <a:prstGeom prst="rect">
            <a:avLst/>
          </a:prstGeom>
        </p:spPr>
        <p:txBody>
          <a:bodyPr wrap="none">
            <a:spAutoFit/>
          </a:bodyPr>
          <a:lstStyle/>
          <a:p>
            <a:pPr algn="ctr" defTabSz="457200" fontAlgn="base">
              <a:spcBef>
                <a:spcPct val="0"/>
              </a:spcBef>
              <a:spcAft>
                <a:spcPct val="0"/>
              </a:spcAft>
            </a:pPr>
            <a:r>
              <a:rPr lang="en-US" dirty="0">
                <a:solidFill>
                  <a:srgbClr val="50565C">
                    <a:lumMod val="50000"/>
                  </a:srgbClr>
                </a:solidFill>
                <a:latin typeface="Calibri" pitchFamily="34" charset="0"/>
              </a:rPr>
              <a:t>* includes cross-cutting R&amp;D</a:t>
            </a:r>
          </a:p>
        </p:txBody>
      </p:sp>
    </p:spTree>
    <p:extLst>
      <p:ext uri="{BB962C8B-B14F-4D97-AF65-F5344CB8AC3E}">
        <p14:creationId xmlns="" xmlns:p14="http://schemas.microsoft.com/office/powerpoint/2010/main" val="62206303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 xmlns:p14="http://schemas.microsoft.com/office/powerpoint/2010/main" val="1042042901"/>
              </p:ext>
            </p:extLst>
          </p:nvPr>
        </p:nvGraphicFramePr>
        <p:xfrm>
          <a:off x="134906" y="2280065"/>
          <a:ext cx="5209948" cy="4225511"/>
        </p:xfrm>
        <a:graphic>
          <a:graphicData uri="http://schemas.openxmlformats.org/drawingml/2006/table">
            <a:tbl>
              <a:tblPr firstRow="1" bandRow="1">
                <a:effectLst/>
                <a:tableStyleId>{69012ECD-51FC-41F1-AA8D-1B2483CD663E}</a:tableStyleId>
              </a:tblPr>
              <a:tblGrid>
                <a:gridCol w="1128421"/>
                <a:gridCol w="724616"/>
                <a:gridCol w="1670582"/>
                <a:gridCol w="1686329"/>
              </a:tblGrid>
              <a:tr h="333812">
                <a:tc>
                  <a:txBody>
                    <a:bodyPr/>
                    <a:lstStyle/>
                    <a:p>
                      <a:pPr algn="ctr"/>
                      <a:r>
                        <a:rPr lang="en-US" sz="1000" b="1" i="0" dirty="0" smtClean="0">
                          <a:latin typeface="Calibri" pitchFamily="34" charset="0"/>
                          <a:cs typeface="Arial"/>
                        </a:rPr>
                        <a:t>Recipient</a:t>
                      </a:r>
                      <a:endParaRPr lang="en-US" sz="1000" b="1" i="0" dirty="0">
                        <a:latin typeface="Calibri" pitchFamily="34" charset="0"/>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a:r>
                        <a:rPr lang="en-US" sz="1000" b="1" i="0" dirty="0" smtClean="0">
                          <a:latin typeface="Calibri" pitchFamily="34" charset="0"/>
                          <a:cs typeface="Arial"/>
                        </a:rPr>
                        <a:t>Project Site</a:t>
                      </a:r>
                      <a:endParaRPr lang="en-US" sz="1000" b="1" i="0" dirty="0">
                        <a:latin typeface="Calibri" pitchFamily="34" charset="0"/>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a:r>
                        <a:rPr lang="en-US" sz="1000" b="1" i="0" dirty="0" smtClean="0">
                          <a:latin typeface="Calibri" pitchFamily="34" charset="0"/>
                          <a:cs typeface="Arial"/>
                        </a:rPr>
                        <a:t>Site Information</a:t>
                      </a:r>
                      <a:endParaRPr lang="en-US" sz="1000" b="1" i="0" dirty="0">
                        <a:latin typeface="Calibri" pitchFamily="34" charset="0"/>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a:r>
                        <a:rPr lang="en-US" sz="1000" b="1" i="0" dirty="0" smtClean="0">
                          <a:latin typeface="Calibri" pitchFamily="34" charset="0"/>
                          <a:cs typeface="Arial"/>
                        </a:rPr>
                        <a:t>Status</a:t>
                      </a:r>
                      <a:endParaRPr lang="en-US" sz="1000" b="1" i="0" dirty="0">
                        <a:latin typeface="Calibri" pitchFamily="34" charset="0"/>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r>
              <a:tr h="514952">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baseline="0" dirty="0" smtClean="0">
                          <a:solidFill>
                            <a:schemeClr val="tx1">
                              <a:lumMod val="50000"/>
                            </a:schemeClr>
                          </a:solidFill>
                          <a:latin typeface="Calibri" pitchFamily="34" charset="0"/>
                          <a:cs typeface="Arial"/>
                        </a:rPr>
                        <a:t>AltaRock Energy Inc (</a:t>
                      </a:r>
                      <a:r>
                        <a:rPr lang="en-US" sz="1000" b="0" i="0" u="none" strike="noStrike" dirty="0" smtClean="0">
                          <a:solidFill>
                            <a:schemeClr val="tx1">
                              <a:lumMod val="50000"/>
                            </a:schemeClr>
                          </a:solidFill>
                          <a:latin typeface="Calibri" pitchFamily="34" charset="0"/>
                          <a:cs typeface="Arial"/>
                        </a:rPr>
                        <a:t>$21.5 M</a:t>
                      </a:r>
                      <a:r>
                        <a:rPr lang="en-US" sz="1000" b="0" i="0" u="none" strike="noStrike" dirty="0">
                          <a:solidFill>
                            <a:schemeClr val="tx1">
                              <a:lumMod val="50000"/>
                            </a:schemeClr>
                          </a:solidFill>
                          <a:latin typeface="Calibri" pitchFamily="34" charset="0"/>
                          <a:cs typeface="Arial"/>
                        </a:rPr>
                        <a:t>)</a:t>
                      </a:r>
                      <a:endParaRPr lang="en-US" sz="1000" b="0" i="0" u="none" strike="noStrike" dirty="0" smtClean="0">
                        <a:solidFill>
                          <a:schemeClr val="tx1">
                            <a:lumMod val="50000"/>
                          </a:schemeClr>
                        </a:solidFill>
                        <a:latin typeface="Calibri" pitchFamily="34" charset="0"/>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US" sz="1000" b="0" i="0" u="none" strike="noStrike" dirty="0" smtClean="0">
                          <a:solidFill>
                            <a:schemeClr val="tx1">
                              <a:lumMod val="50000"/>
                            </a:schemeClr>
                          </a:solidFill>
                          <a:latin typeface="Calibri" pitchFamily="34" charset="0"/>
                          <a:cs typeface="Arial"/>
                        </a:rPr>
                        <a:t>Newberry Volcano, OR</a:t>
                      </a:r>
                      <a:endParaRPr lang="en-US" sz="1000" b="0" i="0" u="none" strike="noStrike" dirty="0">
                        <a:solidFill>
                          <a:schemeClr val="tx1">
                            <a:lumMod val="50000"/>
                          </a:schemeClr>
                        </a:solidFill>
                        <a:latin typeface="Calibri" pitchFamily="34" charset="0"/>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l" defTabSz="457200" rtl="0" eaLnBrk="1" fontAlgn="ctr" latinLnBrk="0" hangingPunct="1"/>
                      <a:r>
                        <a:rPr lang="en-US" sz="1000" kern="1200" dirty="0" smtClean="0">
                          <a:solidFill>
                            <a:schemeClr val="bg2">
                              <a:lumMod val="10000"/>
                            </a:schemeClr>
                          </a:solidFill>
                          <a:latin typeface="Calibri" pitchFamily="34" charset="0"/>
                          <a:ea typeface="ＭＳ Ｐゴシック"/>
                          <a:cs typeface="Arial"/>
                        </a:rPr>
                        <a:t>High potential in an area without existing geothermal development</a:t>
                      </a:r>
                      <a:endParaRPr lang="en-US" sz="1000" kern="1200" dirty="0">
                        <a:solidFill>
                          <a:schemeClr val="bg2">
                            <a:lumMod val="10000"/>
                          </a:schemeClr>
                        </a:solidFill>
                        <a:latin typeface="Calibri" pitchFamily="34" charset="0"/>
                        <a:ea typeface="ＭＳ Ｐゴシック"/>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l" defTabSz="457200" rtl="0" eaLnBrk="1" fontAlgn="ctr" latinLnBrk="0" hangingPunct="1"/>
                      <a:r>
                        <a:rPr lang="en-US" sz="1000" kern="1200" dirty="0" smtClean="0">
                          <a:solidFill>
                            <a:schemeClr val="bg2">
                              <a:lumMod val="10000"/>
                            </a:schemeClr>
                          </a:solidFill>
                          <a:latin typeface="Calibri" pitchFamily="34" charset="0"/>
                          <a:ea typeface="ＭＳ Ｐゴシック"/>
                          <a:cs typeface="Arial"/>
                        </a:rPr>
                        <a:t>Completing EA and ISMP</a:t>
                      </a:r>
                      <a:endParaRPr lang="en-US" sz="1000" kern="1200" dirty="0">
                        <a:solidFill>
                          <a:schemeClr val="bg2">
                            <a:lumMod val="10000"/>
                          </a:schemeClr>
                        </a:solidFill>
                        <a:latin typeface="Calibri" pitchFamily="34" charset="0"/>
                        <a:ea typeface="ＭＳ Ｐゴシック"/>
                        <a:cs typeface="Arial"/>
                      </a:endParaRPr>
                    </a:p>
                  </a:txBody>
                  <a:tcPr marL="45720" marR="45720" marT="18288" marB="18288" anchor="ctr">
                    <a:lnL w="6350" cap="flat" cmpd="sng" algn="ctr">
                      <a:noFill/>
                      <a:prstDash val="solid"/>
                      <a:round/>
                      <a:headEnd type="none" w="med" len="med"/>
                      <a:tailEnd type="none" w="med" len="med"/>
                    </a:lnL>
                    <a:lnR w="6350" cap="flat" cmpd="sng" algn="ctr">
                      <a:solidFill>
                        <a:srgbClr val="50565C">
                          <a:lumMod val="60000"/>
                          <a:lumOff val="40000"/>
                        </a:srgbClr>
                      </a:solid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514952">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chemeClr val="tx1">
                              <a:lumMod val="50000"/>
                            </a:schemeClr>
                          </a:solidFill>
                          <a:latin typeface="Calibri" pitchFamily="34" charset="0"/>
                          <a:cs typeface="Arial"/>
                        </a:rPr>
                        <a:t>Naknek</a:t>
                      </a:r>
                      <a:r>
                        <a:rPr lang="en-US" sz="1000" b="0" i="0" u="none" strike="noStrike" baseline="0" dirty="0" smtClean="0">
                          <a:solidFill>
                            <a:schemeClr val="tx1">
                              <a:lumMod val="50000"/>
                            </a:schemeClr>
                          </a:solidFill>
                          <a:latin typeface="Calibri" pitchFamily="34" charset="0"/>
                          <a:cs typeface="Arial"/>
                        </a:rPr>
                        <a:t> Electric Association </a:t>
                      </a:r>
                    </a:p>
                    <a:p>
                      <a:pPr marL="0" marR="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baseline="0" dirty="0" smtClean="0">
                          <a:solidFill>
                            <a:schemeClr val="tx1">
                              <a:lumMod val="50000"/>
                            </a:schemeClr>
                          </a:solidFill>
                          <a:latin typeface="Calibri" pitchFamily="34" charset="0"/>
                          <a:cs typeface="Arial"/>
                        </a:rPr>
                        <a:t>(</a:t>
                      </a:r>
                      <a:r>
                        <a:rPr lang="en-US" sz="1000" b="0" i="0" u="none" strike="noStrike" dirty="0" smtClean="0">
                          <a:solidFill>
                            <a:schemeClr val="tx1">
                              <a:lumMod val="50000"/>
                            </a:schemeClr>
                          </a:solidFill>
                          <a:latin typeface="Calibri" pitchFamily="34" charset="0"/>
                          <a:cs typeface="Arial"/>
                        </a:rPr>
                        <a:t>$12.4 M)</a:t>
                      </a:r>
                      <a:endParaRPr lang="en-US" sz="1000" b="0" i="0" u="none" strike="noStrike" dirty="0">
                        <a:solidFill>
                          <a:schemeClr val="tx1">
                            <a:lumMod val="50000"/>
                          </a:schemeClr>
                        </a:solidFill>
                        <a:latin typeface="Calibri" pitchFamily="34" charset="0"/>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l" fontAlgn="ctr"/>
                      <a:r>
                        <a:rPr lang="en-US" sz="1000" b="0" i="0" u="none" strike="noStrike" dirty="0" smtClean="0">
                          <a:solidFill>
                            <a:schemeClr val="tx1">
                              <a:lumMod val="50000"/>
                            </a:schemeClr>
                          </a:solidFill>
                          <a:latin typeface="Calibri" pitchFamily="34" charset="0"/>
                          <a:cs typeface="Arial"/>
                        </a:rPr>
                        <a:t>Naknek,</a:t>
                      </a:r>
                      <a:r>
                        <a:rPr lang="en-US" sz="1000" b="0" i="0" u="none" strike="noStrike" baseline="0" dirty="0" smtClean="0">
                          <a:solidFill>
                            <a:schemeClr val="tx1">
                              <a:lumMod val="50000"/>
                            </a:schemeClr>
                          </a:solidFill>
                          <a:latin typeface="Calibri" pitchFamily="34" charset="0"/>
                          <a:cs typeface="Arial"/>
                        </a:rPr>
                        <a:t> AK</a:t>
                      </a:r>
                      <a:endParaRPr lang="en-US" sz="1000" b="0" i="0" u="none" strike="noStrike" dirty="0">
                        <a:solidFill>
                          <a:schemeClr val="tx1">
                            <a:lumMod val="50000"/>
                          </a:schemeClr>
                        </a:solidFill>
                        <a:latin typeface="Calibri" pitchFamily="34" charset="0"/>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algn="l" defTabSz="457200" rtl="0" eaLnBrk="1" fontAlgn="ctr" latinLnBrk="0" hangingPunct="1"/>
                      <a:r>
                        <a:rPr lang="en-US" sz="1000" kern="1200" dirty="0" smtClean="0">
                          <a:solidFill>
                            <a:schemeClr val="bg2">
                              <a:lumMod val="10000"/>
                            </a:schemeClr>
                          </a:solidFill>
                          <a:latin typeface="Calibri" pitchFamily="34" charset="0"/>
                          <a:ea typeface="ＭＳ Ｐゴシック"/>
                          <a:cs typeface="Arial"/>
                        </a:rPr>
                        <a:t>Located</a:t>
                      </a:r>
                      <a:r>
                        <a:rPr lang="en-US" sz="1000" kern="1200" baseline="0" dirty="0" smtClean="0">
                          <a:solidFill>
                            <a:schemeClr val="bg2">
                              <a:lumMod val="10000"/>
                            </a:schemeClr>
                          </a:solidFill>
                          <a:latin typeface="Calibri" pitchFamily="34" charset="0"/>
                          <a:ea typeface="ＭＳ Ｐゴシック"/>
                          <a:cs typeface="Arial"/>
                        </a:rPr>
                        <a:t> in remote location in Alaska without existing geothermal development</a:t>
                      </a:r>
                      <a:endParaRPr lang="en-US" sz="1000" kern="1200" dirty="0">
                        <a:solidFill>
                          <a:schemeClr val="bg2">
                            <a:lumMod val="10000"/>
                          </a:schemeClr>
                        </a:solidFill>
                        <a:latin typeface="Calibri" pitchFamily="34" charset="0"/>
                        <a:ea typeface="ＭＳ Ｐゴシック"/>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algn="l" defTabSz="457200" rtl="0" eaLnBrk="1" fontAlgn="ctr" latinLnBrk="0" hangingPunct="1"/>
                      <a:r>
                        <a:rPr lang="en-US" sz="1000" kern="1200" dirty="0" smtClean="0">
                          <a:solidFill>
                            <a:schemeClr val="bg2">
                              <a:lumMod val="10000"/>
                            </a:schemeClr>
                          </a:solidFill>
                          <a:latin typeface="Calibri" pitchFamily="34" charset="0"/>
                          <a:ea typeface="ＭＳ Ｐゴシック"/>
                          <a:cs typeface="Arial"/>
                        </a:rPr>
                        <a:t>Logging will be initiated next month</a:t>
                      </a:r>
                      <a:endParaRPr lang="en-US" sz="1000" kern="1200" dirty="0">
                        <a:solidFill>
                          <a:schemeClr val="bg2">
                            <a:lumMod val="10000"/>
                          </a:schemeClr>
                        </a:solidFill>
                        <a:latin typeface="Calibri" pitchFamily="34" charset="0"/>
                        <a:ea typeface="ＭＳ Ｐゴシック"/>
                        <a:cs typeface="Arial"/>
                      </a:endParaRPr>
                    </a:p>
                  </a:txBody>
                  <a:tcPr marL="45720" marR="45720" marT="18288" marB="18288" anchor="ctr">
                    <a:lnL w="6350" cap="flat" cmpd="sng" algn="ctr">
                      <a:noFill/>
                      <a:prstDash val="solid"/>
                      <a:round/>
                      <a:headEnd type="none" w="med" len="med"/>
                      <a:tailEnd type="none" w="med" len="med"/>
                    </a:lnL>
                    <a:lnR w="6350" cap="flat" cmpd="sng" algn="ctr">
                      <a:solidFill>
                        <a:srgbClr val="50565C">
                          <a:lumMod val="60000"/>
                          <a:lumOff val="40000"/>
                        </a:srgbClr>
                      </a:solid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r h="6738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i="0" dirty="0" smtClean="0">
                          <a:solidFill>
                            <a:schemeClr val="tx1">
                              <a:lumMod val="50000"/>
                            </a:schemeClr>
                          </a:solidFill>
                          <a:latin typeface="Calibri" pitchFamily="34" charset="0"/>
                          <a:cs typeface="Arial"/>
                        </a:rPr>
                        <a:t>TGP Development Co. ($10.4 M</a:t>
                      </a:r>
                      <a:r>
                        <a:rPr lang="en-US" sz="1000" b="0" i="0" dirty="0">
                          <a:solidFill>
                            <a:schemeClr val="tx1">
                              <a:lumMod val="50000"/>
                            </a:schemeClr>
                          </a:solidFill>
                          <a:latin typeface="Calibri" pitchFamily="34" charset="0"/>
                          <a:cs typeface="Arial"/>
                        </a:rPr>
                        <a:t>)</a:t>
                      </a:r>
                      <a:endParaRPr lang="en-US" sz="1000" b="0" i="0" dirty="0" smtClean="0">
                        <a:solidFill>
                          <a:schemeClr val="tx1">
                            <a:lumMod val="50000"/>
                          </a:schemeClr>
                        </a:solidFill>
                        <a:latin typeface="Calibri" pitchFamily="34" charset="0"/>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l"/>
                      <a:r>
                        <a:rPr lang="en-US" sz="1000" b="0" i="0" dirty="0" smtClean="0">
                          <a:solidFill>
                            <a:schemeClr val="tx1">
                              <a:lumMod val="50000"/>
                            </a:schemeClr>
                          </a:solidFill>
                          <a:latin typeface="Calibri" pitchFamily="34" charset="0"/>
                          <a:cs typeface="Arial"/>
                        </a:rPr>
                        <a:t>New York Canyon, NV</a:t>
                      </a:r>
                      <a:endParaRPr lang="en-US" sz="1000" b="0" i="0" dirty="0">
                        <a:solidFill>
                          <a:schemeClr val="tx1">
                            <a:lumMod val="50000"/>
                          </a:schemeClr>
                        </a:solidFill>
                        <a:latin typeface="Calibri" pitchFamily="34" charset="0"/>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algn="l" defTabSz="457200" rtl="0" eaLnBrk="1" latinLnBrk="0" hangingPunct="1"/>
                      <a:r>
                        <a:rPr lang="en-US" sz="1000" kern="1200" dirty="0" smtClean="0">
                          <a:solidFill>
                            <a:schemeClr val="bg2">
                              <a:lumMod val="10000"/>
                            </a:schemeClr>
                          </a:solidFill>
                          <a:latin typeface="Calibri" pitchFamily="34" charset="0"/>
                          <a:ea typeface="ＭＳ Ｐゴシック"/>
                          <a:cs typeface="Arial"/>
                        </a:rPr>
                        <a:t>Site adjacent to existing hydrothermal sites and shows high temperatures at shallow depths</a:t>
                      </a:r>
                      <a:endParaRPr lang="en-US" sz="1000" kern="1200" dirty="0">
                        <a:solidFill>
                          <a:schemeClr val="bg2">
                            <a:lumMod val="10000"/>
                          </a:schemeClr>
                        </a:solidFill>
                        <a:latin typeface="Calibri" pitchFamily="34" charset="0"/>
                        <a:ea typeface="ＭＳ Ｐゴシック"/>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algn="l" defTabSz="457200" rtl="0" eaLnBrk="1" latinLnBrk="0" hangingPunct="1"/>
                      <a:r>
                        <a:rPr lang="en-US" sz="1000" kern="1200" dirty="0" smtClean="0">
                          <a:solidFill>
                            <a:schemeClr val="bg2">
                              <a:lumMod val="10000"/>
                            </a:schemeClr>
                          </a:solidFill>
                          <a:latin typeface="Calibri" pitchFamily="34" charset="0"/>
                          <a:ea typeface="ＭＳ Ｐゴシック"/>
                          <a:cs typeface="Arial"/>
                        </a:rPr>
                        <a:t>Revising scope change</a:t>
                      </a:r>
                      <a:endParaRPr lang="en-US" sz="1000" kern="1200" dirty="0">
                        <a:solidFill>
                          <a:schemeClr val="bg2">
                            <a:lumMod val="10000"/>
                          </a:schemeClr>
                        </a:solidFill>
                        <a:latin typeface="Calibri" pitchFamily="34" charset="0"/>
                        <a:ea typeface="ＭＳ Ｐゴシック"/>
                        <a:cs typeface="Arial"/>
                      </a:endParaRPr>
                    </a:p>
                  </a:txBody>
                  <a:tcPr marL="45720" marR="45720" marT="18288" marB="18288" anchor="ctr">
                    <a:lnL w="6350" cap="flat" cmpd="sng" algn="ctr">
                      <a:noFill/>
                      <a:prstDash val="solid"/>
                      <a:round/>
                      <a:headEnd type="none" w="med" len="med"/>
                      <a:tailEnd type="none" w="med" len="med"/>
                    </a:lnL>
                    <a:lnR w="6350" cap="flat" cmpd="sng" algn="ctr">
                      <a:solidFill>
                        <a:srgbClr val="50565C">
                          <a:lumMod val="60000"/>
                          <a:lumOff val="40000"/>
                        </a:srgbClr>
                      </a:solid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r h="5149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i="0" dirty="0" smtClean="0">
                          <a:solidFill>
                            <a:schemeClr val="tx1">
                              <a:lumMod val="50000"/>
                            </a:schemeClr>
                          </a:solidFill>
                          <a:latin typeface="Calibri" pitchFamily="34" charset="0"/>
                          <a:cs typeface="Arial"/>
                        </a:rPr>
                        <a:t>Ormat Technologies, Inc. ($4.3 M</a:t>
                      </a:r>
                      <a:r>
                        <a:rPr lang="en-US" sz="1000" b="0" i="0" dirty="0">
                          <a:solidFill>
                            <a:schemeClr val="tx1">
                              <a:lumMod val="50000"/>
                            </a:schemeClr>
                          </a:solidFill>
                          <a:latin typeface="Calibri" pitchFamily="34" charset="0"/>
                          <a:cs typeface="Arial"/>
                        </a:rPr>
                        <a:t>)</a:t>
                      </a:r>
                      <a:endParaRPr lang="en-US" sz="1000" b="0" i="0" dirty="0" smtClean="0">
                        <a:solidFill>
                          <a:schemeClr val="tx1">
                            <a:lumMod val="50000"/>
                          </a:schemeClr>
                        </a:solidFill>
                        <a:latin typeface="Calibri" pitchFamily="34" charset="0"/>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US" sz="1000" b="0" i="0" dirty="0" smtClean="0">
                          <a:solidFill>
                            <a:schemeClr val="tx1">
                              <a:lumMod val="50000"/>
                            </a:schemeClr>
                          </a:solidFill>
                          <a:latin typeface="Calibri" pitchFamily="34" charset="0"/>
                          <a:cs typeface="Arial"/>
                        </a:rPr>
                        <a:t>Desert</a:t>
                      </a:r>
                      <a:r>
                        <a:rPr lang="en-US" sz="1000" b="0" i="0" baseline="0" dirty="0" smtClean="0">
                          <a:solidFill>
                            <a:schemeClr val="tx1">
                              <a:lumMod val="50000"/>
                            </a:schemeClr>
                          </a:solidFill>
                          <a:latin typeface="Calibri" pitchFamily="34" charset="0"/>
                          <a:cs typeface="Arial"/>
                        </a:rPr>
                        <a:t> Peak, NV</a:t>
                      </a:r>
                      <a:endParaRPr lang="en-US" sz="1000" b="0" i="0" dirty="0">
                        <a:solidFill>
                          <a:schemeClr val="tx1">
                            <a:lumMod val="50000"/>
                          </a:schemeClr>
                        </a:solidFill>
                        <a:latin typeface="Calibri" pitchFamily="34" charset="0"/>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457200" rtl="0" eaLnBrk="1" latinLnBrk="0" hangingPunct="1"/>
                      <a:r>
                        <a:rPr lang="en-US" sz="1000" kern="1200" dirty="0" smtClean="0">
                          <a:solidFill>
                            <a:schemeClr val="bg2">
                              <a:lumMod val="10000"/>
                            </a:schemeClr>
                          </a:solidFill>
                          <a:latin typeface="Calibri" pitchFamily="34" charset="0"/>
                          <a:ea typeface="ＭＳ Ｐゴシック"/>
                          <a:cs typeface="Arial"/>
                        </a:rPr>
                        <a:t>Adjacent to existing hydrothermal sites </a:t>
                      </a:r>
                      <a:endParaRPr lang="en-US" sz="1000" kern="1200" dirty="0">
                        <a:solidFill>
                          <a:schemeClr val="bg2">
                            <a:lumMod val="10000"/>
                          </a:schemeClr>
                        </a:solidFill>
                        <a:latin typeface="Calibri" pitchFamily="34" charset="0"/>
                        <a:ea typeface="ＭＳ Ｐゴシック"/>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457200" rtl="0" eaLnBrk="1" latinLnBrk="0" hangingPunct="1"/>
                      <a:r>
                        <a:rPr lang="en-US" sz="1000" kern="1200" dirty="0" smtClean="0">
                          <a:solidFill>
                            <a:schemeClr val="bg2">
                              <a:lumMod val="10000"/>
                            </a:schemeClr>
                          </a:solidFill>
                          <a:latin typeface="Calibri" pitchFamily="34" charset="0"/>
                          <a:ea typeface="ＭＳ Ｐゴシック"/>
                          <a:cs typeface="Arial"/>
                        </a:rPr>
                        <a:t>Completed controlled hydrofrac </a:t>
                      </a:r>
                      <a:endParaRPr lang="en-US" sz="1000" kern="1200" dirty="0">
                        <a:solidFill>
                          <a:schemeClr val="bg2">
                            <a:lumMod val="10000"/>
                          </a:schemeClr>
                        </a:solidFill>
                        <a:latin typeface="Calibri" pitchFamily="34" charset="0"/>
                        <a:ea typeface="ＭＳ Ｐゴシック"/>
                        <a:cs typeface="Arial"/>
                      </a:endParaRPr>
                    </a:p>
                  </a:txBody>
                  <a:tcPr marL="45720" marR="45720" marT="18288" marB="18288" anchor="ctr">
                    <a:lnL w="6350" cap="flat" cmpd="sng" algn="ctr">
                      <a:noFill/>
                      <a:prstDash val="solid"/>
                      <a:round/>
                      <a:headEnd type="none" w="med" len="med"/>
                      <a:tailEnd type="none" w="med" len="med"/>
                    </a:lnL>
                    <a:lnR w="6350" cap="flat" cmpd="sng" algn="ctr">
                      <a:solidFill>
                        <a:srgbClr val="50565C">
                          <a:lumMod val="60000"/>
                          <a:lumOff val="40000"/>
                        </a:srgbClr>
                      </a:solid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514952">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chemeClr val="tx1">
                              <a:lumMod val="50000"/>
                            </a:schemeClr>
                          </a:solidFill>
                          <a:latin typeface="Calibri" pitchFamily="34" charset="0"/>
                          <a:cs typeface="Arial"/>
                        </a:rPr>
                        <a:t>University of</a:t>
                      </a:r>
                      <a:r>
                        <a:rPr lang="en-US" sz="1000" b="0" i="0" u="none" strike="noStrike" baseline="0" dirty="0" smtClean="0">
                          <a:solidFill>
                            <a:schemeClr val="tx1">
                              <a:lumMod val="50000"/>
                            </a:schemeClr>
                          </a:solidFill>
                          <a:latin typeface="Calibri" pitchFamily="34" charset="0"/>
                          <a:cs typeface="Arial"/>
                        </a:rPr>
                        <a:t> Utah (</a:t>
                      </a:r>
                      <a:r>
                        <a:rPr lang="en-US" sz="1000" b="0" i="0" u="none" strike="noStrike" dirty="0" smtClean="0">
                          <a:solidFill>
                            <a:schemeClr val="tx1">
                              <a:lumMod val="50000"/>
                            </a:schemeClr>
                          </a:solidFill>
                          <a:latin typeface="Calibri" pitchFamily="34" charset="0"/>
                          <a:cs typeface="Arial"/>
                        </a:rPr>
                        <a:t>$8.9 M</a:t>
                      </a:r>
                      <a:r>
                        <a:rPr lang="en-US" sz="1000" b="0" i="0" u="none" strike="noStrike" dirty="0">
                          <a:solidFill>
                            <a:schemeClr val="tx1">
                              <a:lumMod val="50000"/>
                            </a:schemeClr>
                          </a:solidFill>
                          <a:latin typeface="Calibri" pitchFamily="34" charset="0"/>
                          <a:cs typeface="Arial"/>
                        </a:rPr>
                        <a:t>)</a:t>
                      </a:r>
                      <a:endParaRPr lang="en-US" sz="1000" b="0" i="0" u="none" strike="noStrike" dirty="0" smtClean="0">
                        <a:solidFill>
                          <a:schemeClr val="tx1">
                            <a:lumMod val="50000"/>
                          </a:schemeClr>
                        </a:solidFill>
                        <a:latin typeface="Calibri" pitchFamily="34" charset="0"/>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US" sz="1000" b="0" i="0" u="none" strike="noStrike" dirty="0" smtClean="0">
                          <a:solidFill>
                            <a:schemeClr val="tx1">
                              <a:lumMod val="50000"/>
                            </a:schemeClr>
                          </a:solidFill>
                          <a:latin typeface="Calibri" pitchFamily="34" charset="0"/>
                          <a:cs typeface="Arial"/>
                        </a:rPr>
                        <a:t>Raft River, ID</a:t>
                      </a:r>
                      <a:endParaRPr lang="en-US" sz="1000" b="0" i="0" u="none" strike="noStrike" dirty="0">
                        <a:solidFill>
                          <a:schemeClr val="tx1">
                            <a:lumMod val="50000"/>
                          </a:schemeClr>
                        </a:solidFill>
                        <a:latin typeface="Calibri" pitchFamily="34" charset="0"/>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457200" rtl="0" eaLnBrk="1" fontAlgn="ctr" latinLnBrk="0" hangingPunct="1"/>
                      <a:r>
                        <a:rPr lang="en-US" sz="1000" kern="1200" dirty="0" smtClean="0">
                          <a:solidFill>
                            <a:schemeClr val="bg2">
                              <a:lumMod val="10000"/>
                            </a:schemeClr>
                          </a:solidFill>
                          <a:latin typeface="Calibri" pitchFamily="34" charset="0"/>
                          <a:ea typeface="ＭＳ Ｐゴシック"/>
                          <a:cs typeface="Arial"/>
                        </a:rPr>
                        <a:t>Improve performance of the existing Raft River geothermal field</a:t>
                      </a:r>
                      <a:endParaRPr lang="en-US" sz="1000" kern="1200" dirty="0">
                        <a:solidFill>
                          <a:schemeClr val="bg2">
                            <a:lumMod val="10000"/>
                          </a:schemeClr>
                        </a:solidFill>
                        <a:latin typeface="Calibri" pitchFamily="34" charset="0"/>
                        <a:ea typeface="ＭＳ Ｐゴシック"/>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457200" rtl="0" eaLnBrk="1" fontAlgn="ctr" latinLnBrk="0" hangingPunct="1"/>
                      <a:r>
                        <a:rPr lang="en-US" sz="1000" kern="1200" dirty="0" smtClean="0">
                          <a:solidFill>
                            <a:schemeClr val="bg2">
                              <a:lumMod val="10000"/>
                            </a:schemeClr>
                          </a:solidFill>
                          <a:latin typeface="Calibri" pitchFamily="34" charset="0"/>
                          <a:ea typeface="ＭＳ Ｐゴシック"/>
                          <a:cs typeface="Arial"/>
                        </a:rPr>
                        <a:t>Induced Seismicity draft report under review</a:t>
                      </a:r>
                      <a:endParaRPr lang="en-US" sz="1000" kern="1200" dirty="0">
                        <a:solidFill>
                          <a:schemeClr val="bg2">
                            <a:lumMod val="10000"/>
                          </a:schemeClr>
                        </a:solidFill>
                        <a:latin typeface="Calibri" pitchFamily="34" charset="0"/>
                        <a:ea typeface="ＭＳ Ｐゴシック"/>
                        <a:cs typeface="Arial"/>
                      </a:endParaRPr>
                    </a:p>
                  </a:txBody>
                  <a:tcPr marL="45720" marR="45720" marT="18288" marB="18288" anchor="ctr">
                    <a:lnL w="6350" cap="flat" cmpd="sng" algn="ctr">
                      <a:noFill/>
                      <a:prstDash val="solid"/>
                      <a:round/>
                      <a:headEnd type="none" w="med" len="med"/>
                      <a:tailEnd type="none" w="med" len="med"/>
                    </a:lnL>
                    <a:lnR w="6350" cap="flat" cmpd="sng" algn="ctr">
                      <a:solidFill>
                        <a:srgbClr val="50565C">
                          <a:lumMod val="60000"/>
                          <a:lumOff val="40000"/>
                        </a:srgbClr>
                      </a:solid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572086">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baseline="0" dirty="0" smtClean="0">
                          <a:solidFill>
                            <a:schemeClr val="tx1">
                              <a:lumMod val="50000"/>
                            </a:schemeClr>
                          </a:solidFill>
                          <a:latin typeface="Calibri" pitchFamily="34" charset="0"/>
                          <a:cs typeface="Arial"/>
                        </a:rPr>
                        <a:t>Ormat Technologies Inc (</a:t>
                      </a:r>
                      <a:r>
                        <a:rPr lang="en-US" sz="1000" b="0" i="0" u="none" strike="noStrike" dirty="0" smtClean="0">
                          <a:solidFill>
                            <a:schemeClr val="tx1">
                              <a:lumMod val="50000"/>
                            </a:schemeClr>
                          </a:solidFill>
                          <a:latin typeface="Calibri" pitchFamily="34" charset="0"/>
                          <a:cs typeface="Arial"/>
                        </a:rPr>
                        <a:t>$3.4 M</a:t>
                      </a:r>
                      <a:r>
                        <a:rPr lang="en-US" sz="1000" b="0" i="0" u="none" strike="noStrike" dirty="0">
                          <a:solidFill>
                            <a:schemeClr val="tx1">
                              <a:lumMod val="50000"/>
                            </a:schemeClr>
                          </a:solidFill>
                          <a:latin typeface="Calibri" pitchFamily="34" charset="0"/>
                          <a:cs typeface="Arial"/>
                        </a:rPr>
                        <a:t>)</a:t>
                      </a:r>
                      <a:endParaRPr lang="en-US" sz="1000" b="0" i="0" u="none" strike="noStrike" dirty="0" smtClean="0">
                        <a:solidFill>
                          <a:schemeClr val="tx1">
                            <a:lumMod val="50000"/>
                          </a:schemeClr>
                        </a:solidFill>
                        <a:latin typeface="Calibri" pitchFamily="34" charset="0"/>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US" sz="1000" b="0" i="0" u="none" strike="noStrike" dirty="0" smtClean="0">
                          <a:solidFill>
                            <a:schemeClr val="tx1">
                              <a:lumMod val="50000"/>
                            </a:schemeClr>
                          </a:solidFill>
                          <a:latin typeface="Calibri" pitchFamily="34" charset="0"/>
                          <a:cs typeface="Arial"/>
                        </a:rPr>
                        <a:t>Bradys Hot Springs, NV</a:t>
                      </a:r>
                      <a:endParaRPr lang="en-US" sz="1000" b="0" i="0" u="none" strike="noStrike" dirty="0">
                        <a:solidFill>
                          <a:schemeClr val="tx1">
                            <a:lumMod val="50000"/>
                          </a:schemeClr>
                        </a:solidFill>
                        <a:latin typeface="Calibri" pitchFamily="34" charset="0"/>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000" kern="1200" dirty="0" smtClean="0">
                          <a:solidFill>
                            <a:schemeClr val="bg2">
                              <a:lumMod val="10000"/>
                            </a:schemeClr>
                          </a:solidFill>
                          <a:latin typeface="Calibri" pitchFamily="34" charset="0"/>
                          <a:ea typeface="ＭＳ Ｐゴシック"/>
                          <a:cs typeface="Arial"/>
                        </a:rPr>
                        <a:t>Improve performance of the existing geothermal field</a:t>
                      </a: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000" kern="1200" dirty="0" smtClean="0">
                          <a:solidFill>
                            <a:schemeClr val="bg2">
                              <a:lumMod val="10000"/>
                            </a:schemeClr>
                          </a:solidFill>
                          <a:latin typeface="Calibri" pitchFamily="34" charset="0"/>
                          <a:ea typeface="ＭＳ Ｐゴシック"/>
                          <a:cs typeface="Arial"/>
                        </a:rPr>
                        <a:t>Building geologic and structural 3D model</a:t>
                      </a:r>
                    </a:p>
                  </a:txBody>
                  <a:tcPr marL="45720" marR="45720" marT="18288" marB="18288" anchor="ctr">
                    <a:lnL w="6350" cap="flat" cmpd="sng" algn="ctr">
                      <a:noFill/>
                      <a:prstDash val="solid"/>
                      <a:round/>
                      <a:headEnd type="none" w="med" len="med"/>
                      <a:tailEnd type="none" w="med" len="med"/>
                    </a:lnL>
                    <a:lnR w="6350" cap="flat" cmpd="sng" algn="ctr">
                      <a:solidFill>
                        <a:srgbClr val="50565C">
                          <a:lumMod val="60000"/>
                          <a:lumOff val="40000"/>
                        </a:srgbClr>
                      </a:solid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5859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i="0" dirty="0" smtClean="0">
                          <a:solidFill>
                            <a:schemeClr val="tx1">
                              <a:lumMod val="50000"/>
                            </a:schemeClr>
                          </a:solidFill>
                          <a:latin typeface="Calibri" pitchFamily="34" charset="0"/>
                          <a:cs typeface="Arial"/>
                        </a:rPr>
                        <a:t>Geysers</a:t>
                      </a:r>
                      <a:r>
                        <a:rPr lang="en-US" sz="1000" b="0" i="0" baseline="0" dirty="0" smtClean="0">
                          <a:solidFill>
                            <a:schemeClr val="tx1">
                              <a:lumMod val="50000"/>
                            </a:schemeClr>
                          </a:solidFill>
                          <a:latin typeface="Calibri" pitchFamily="34" charset="0"/>
                          <a:cs typeface="Arial"/>
                        </a:rPr>
                        <a:t> Power Company, LLC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0" i="0" baseline="0" dirty="0" smtClean="0">
                          <a:solidFill>
                            <a:schemeClr val="tx1">
                              <a:lumMod val="50000"/>
                            </a:schemeClr>
                          </a:solidFill>
                          <a:latin typeface="Calibri" pitchFamily="34" charset="0"/>
                          <a:cs typeface="Arial"/>
                        </a:rPr>
                        <a:t>(</a:t>
                      </a:r>
                      <a:r>
                        <a:rPr lang="en-US" sz="1000" b="0" i="0" dirty="0" smtClean="0">
                          <a:solidFill>
                            <a:schemeClr val="tx1">
                              <a:lumMod val="50000"/>
                            </a:schemeClr>
                          </a:solidFill>
                          <a:latin typeface="Calibri" pitchFamily="34" charset="0"/>
                          <a:cs typeface="Arial"/>
                        </a:rPr>
                        <a:t>$6.2 M</a:t>
                      </a:r>
                      <a:r>
                        <a:rPr lang="en-US" sz="1000" b="0" i="0" dirty="0">
                          <a:solidFill>
                            <a:schemeClr val="tx1">
                              <a:lumMod val="50000"/>
                            </a:schemeClr>
                          </a:solidFill>
                          <a:latin typeface="Calibri" pitchFamily="34" charset="0"/>
                          <a:cs typeface="Arial"/>
                        </a:rPr>
                        <a:t>)</a:t>
                      </a:r>
                      <a:endParaRPr lang="en-US" sz="1000" b="0" i="0" dirty="0" smtClean="0">
                        <a:solidFill>
                          <a:schemeClr val="tx1">
                            <a:lumMod val="50000"/>
                          </a:schemeClr>
                        </a:solidFill>
                        <a:latin typeface="Calibri" pitchFamily="34" charset="0"/>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a:r>
                        <a:rPr lang="en-US" sz="1000" b="0" i="0" dirty="0" smtClean="0">
                          <a:solidFill>
                            <a:schemeClr val="tx1">
                              <a:lumMod val="50000"/>
                            </a:schemeClr>
                          </a:solidFill>
                          <a:latin typeface="Calibri" pitchFamily="34" charset="0"/>
                          <a:cs typeface="Arial"/>
                        </a:rPr>
                        <a:t>The Geysers, CA</a:t>
                      </a:r>
                      <a:endParaRPr lang="en-US" sz="1000" b="0" i="0" dirty="0">
                        <a:solidFill>
                          <a:schemeClr val="tx1">
                            <a:lumMod val="50000"/>
                          </a:schemeClr>
                        </a:solidFill>
                        <a:latin typeface="Calibri" pitchFamily="34" charset="0"/>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algn="l" defTabSz="457200" rtl="0" eaLnBrk="1" latinLnBrk="0" hangingPunct="1"/>
                      <a:r>
                        <a:rPr lang="en-US" sz="1000" kern="1200" dirty="0" smtClean="0">
                          <a:solidFill>
                            <a:schemeClr val="bg2">
                              <a:lumMod val="10000"/>
                            </a:schemeClr>
                          </a:solidFill>
                          <a:latin typeface="Calibri" pitchFamily="34" charset="0"/>
                          <a:ea typeface="ＭＳ Ｐゴシック"/>
                          <a:cs typeface="Arial"/>
                        </a:rPr>
                        <a:t>Two existing wells will be reopened and deepened for injection and stimulation</a:t>
                      </a:r>
                      <a:endParaRPr lang="en-US" sz="1000" kern="1200" dirty="0">
                        <a:solidFill>
                          <a:schemeClr val="bg2">
                            <a:lumMod val="10000"/>
                          </a:schemeClr>
                        </a:solidFill>
                        <a:latin typeface="Calibri" pitchFamily="34" charset="0"/>
                        <a:ea typeface="ＭＳ Ｐゴシック"/>
                        <a:cs typeface="Arial"/>
                      </a:endParaRPr>
                    </a:p>
                  </a:txBody>
                  <a:tcPr marL="45720" marR="45720"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algn="l" defTabSz="457200" rtl="0" eaLnBrk="1" latinLnBrk="0" hangingPunct="1"/>
                      <a:r>
                        <a:rPr lang="en-US" sz="1000" kern="1200" dirty="0" smtClean="0">
                          <a:solidFill>
                            <a:schemeClr val="bg2">
                              <a:lumMod val="10000"/>
                            </a:schemeClr>
                          </a:solidFill>
                          <a:latin typeface="Calibri" pitchFamily="34" charset="0"/>
                          <a:ea typeface="ＭＳ Ｐゴシック"/>
                          <a:cs typeface="Arial"/>
                        </a:rPr>
                        <a:t>Stimulation is</a:t>
                      </a:r>
                      <a:r>
                        <a:rPr lang="en-US" sz="1000" kern="1200" baseline="0" dirty="0" smtClean="0">
                          <a:solidFill>
                            <a:schemeClr val="bg2">
                              <a:lumMod val="10000"/>
                            </a:schemeClr>
                          </a:solidFill>
                          <a:latin typeface="Calibri" pitchFamily="34" charset="0"/>
                          <a:ea typeface="ＭＳ Ｐゴシック"/>
                          <a:cs typeface="Arial"/>
                        </a:rPr>
                        <a:t> planned</a:t>
                      </a:r>
                      <a:endParaRPr lang="en-US" sz="1000" kern="1200" dirty="0">
                        <a:solidFill>
                          <a:schemeClr val="bg2">
                            <a:lumMod val="10000"/>
                          </a:schemeClr>
                        </a:solidFill>
                        <a:latin typeface="Calibri" pitchFamily="34" charset="0"/>
                        <a:ea typeface="ＭＳ Ｐゴシック"/>
                        <a:cs typeface="Arial"/>
                      </a:endParaRPr>
                    </a:p>
                  </a:txBody>
                  <a:tcPr marL="45720" marR="45720" marT="18288" marB="18288" anchor="ctr">
                    <a:lnL w="6350" cap="flat" cmpd="sng" algn="ctr">
                      <a:noFill/>
                      <a:prstDash val="solid"/>
                      <a:round/>
                      <a:headEnd type="none" w="med" len="med"/>
                      <a:tailEnd type="none" w="med" len="med"/>
                    </a:lnL>
                    <a:lnR w="6350" cap="flat" cmpd="sng" algn="ctr">
                      <a:solidFill>
                        <a:srgbClr val="50565C">
                          <a:lumMod val="60000"/>
                          <a:lumOff val="40000"/>
                        </a:srgbClr>
                      </a:solidFill>
                      <a:prstDash val="solid"/>
                      <a:round/>
                      <a:headEnd type="none" w="med" len="med"/>
                      <a:tailEnd type="none" w="med" len="med"/>
                    </a:lnR>
                    <a:lnT w="6350" cap="flat" cmpd="sng" algn="ctr">
                      <a:solidFill>
                        <a:srgbClr val="50565C">
                          <a:lumMod val="60000"/>
                          <a:lumOff val="40000"/>
                        </a:srgbClr>
                      </a:solidFill>
                      <a:prstDash val="solid"/>
                      <a:round/>
                      <a:headEnd type="none" w="med" len="med"/>
                      <a:tailEnd type="none" w="med" len="med"/>
                    </a:lnT>
                    <a:lnB w="6350" cap="flat" cmpd="sng" algn="ctr">
                      <a:solidFill>
                        <a:srgbClr val="50565C">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bl>
          </a:graphicData>
        </a:graphic>
      </p:graphicFrame>
      <p:sp>
        <p:nvSpPr>
          <p:cNvPr id="9" name="TextBox 8"/>
          <p:cNvSpPr txBox="1"/>
          <p:nvPr/>
        </p:nvSpPr>
        <p:spPr>
          <a:xfrm>
            <a:off x="6810375" y="4476750"/>
            <a:ext cx="2028825" cy="228600"/>
          </a:xfrm>
          <a:prstGeom prst="rect">
            <a:avLst/>
          </a:prstGeom>
        </p:spPr>
        <p:txBody>
          <a:bodyPr vert="horz" wrap="none" lIns="91440" tIns="45720" rIns="91440" bIns="45720" rtlCol="0">
            <a:noAutofit/>
          </a:bodyPr>
          <a:lstStyle/>
          <a:p>
            <a:pPr algn="ctr" defTabSz="457200">
              <a:spcBef>
                <a:spcPct val="20000"/>
              </a:spcBef>
              <a:buFont typeface="Arial"/>
              <a:buNone/>
            </a:pPr>
            <a:r>
              <a:rPr lang="en-US" sz="1200" b="1" dirty="0">
                <a:solidFill>
                  <a:prstClr val="white"/>
                </a:solidFill>
                <a:latin typeface="Arial Narrow"/>
                <a:cs typeface="Arial Narrow"/>
              </a:rPr>
              <a:t>Raft River, ID (Source: US Geothermal)</a:t>
            </a:r>
          </a:p>
        </p:txBody>
      </p:sp>
      <p:sp>
        <p:nvSpPr>
          <p:cNvPr id="10" name="TextBox 9"/>
          <p:cNvSpPr txBox="1"/>
          <p:nvPr/>
        </p:nvSpPr>
        <p:spPr>
          <a:xfrm>
            <a:off x="7162800" y="5929492"/>
            <a:ext cx="1362074" cy="219075"/>
          </a:xfrm>
          <a:prstGeom prst="rect">
            <a:avLst/>
          </a:prstGeom>
        </p:spPr>
        <p:txBody>
          <a:bodyPr vert="horz" wrap="none" lIns="91440" tIns="45720" rIns="91440" bIns="45720" rtlCol="0">
            <a:noAutofit/>
          </a:bodyPr>
          <a:lstStyle/>
          <a:p>
            <a:pPr algn="ctr" defTabSz="457200">
              <a:spcBef>
                <a:spcPct val="20000"/>
              </a:spcBef>
              <a:buFont typeface="Arial"/>
              <a:buNone/>
            </a:pPr>
            <a:r>
              <a:rPr lang="en-US" sz="1200" b="1" dirty="0">
                <a:solidFill>
                  <a:prstClr val="white"/>
                </a:solidFill>
                <a:latin typeface="Arial Narrow"/>
                <a:cs typeface="Arial Narrow"/>
              </a:rPr>
              <a:t>NakNek, AK (Source: NEA)</a:t>
            </a:r>
          </a:p>
        </p:txBody>
      </p:sp>
      <p:sp>
        <p:nvSpPr>
          <p:cNvPr id="18" name="Rectangle 17"/>
          <p:cNvSpPr>
            <a:spLocks noChangeArrowheads="1"/>
          </p:cNvSpPr>
          <p:nvPr/>
        </p:nvSpPr>
        <p:spPr bwMode="auto">
          <a:xfrm>
            <a:off x="0" y="978514"/>
            <a:ext cx="9144000" cy="904863"/>
          </a:xfrm>
          <a:prstGeom prst="rect">
            <a:avLst/>
          </a:prstGeom>
          <a:solidFill>
            <a:srgbClr val="002060"/>
          </a:solidFill>
          <a:ln w="9525">
            <a:solidFill>
              <a:srgbClr val="336699"/>
            </a:solidFill>
            <a:miter lim="800000"/>
            <a:headEnd/>
            <a:tailEnd/>
          </a:ln>
        </p:spPr>
        <p:txBody>
          <a:bodyPr lIns="45720">
            <a:spAutoFit/>
          </a:bodyPr>
          <a:lstStyle/>
          <a:p>
            <a:pPr defTabSz="457200" fontAlgn="base">
              <a:lnSpc>
                <a:spcPct val="110000"/>
              </a:lnSpc>
              <a:spcBef>
                <a:spcPct val="50000"/>
              </a:spcBef>
              <a:spcAft>
                <a:spcPct val="0"/>
              </a:spcAft>
            </a:pPr>
            <a:r>
              <a:rPr lang="en-US" sz="1600" dirty="0">
                <a:solidFill>
                  <a:srgbClr val="FFFFFF"/>
                </a:solidFill>
                <a:cs typeface="Arial Narrow"/>
              </a:rPr>
              <a:t>The Program collaborates with industry, universities and national laboratories on R&amp;D, which drives cost reductions for all geothermal systems.  </a:t>
            </a:r>
            <a:r>
              <a:rPr lang="en-US" sz="1600" dirty="0">
                <a:solidFill>
                  <a:prstClr val="white"/>
                </a:solidFill>
              </a:rPr>
              <a:t>EGS Demonstration projects includes near field and green field sites.</a:t>
            </a:r>
          </a:p>
        </p:txBody>
      </p:sp>
      <p:sp>
        <p:nvSpPr>
          <p:cNvPr id="12" name="Slide Number Placeholder 3"/>
          <p:cNvSpPr txBox="1">
            <a:spLocks/>
          </p:cNvSpPr>
          <p:nvPr/>
        </p:nvSpPr>
        <p:spPr>
          <a:xfrm>
            <a:off x="3505200" y="6610350"/>
            <a:ext cx="2133600" cy="247650"/>
          </a:xfrm>
          <a:prstGeom prst="rect">
            <a:avLst/>
          </a:prstGeom>
          <a:noFill/>
        </p:spPr>
        <p:txBody>
          <a:bodyPr/>
          <a:lstStyle/>
          <a:p>
            <a:pPr algn="ctr">
              <a:defRPr/>
            </a:pPr>
            <a:fld id="{D276DDF5-818B-413A-9C18-428565814690}" type="slidenum">
              <a:rPr lang="en-US" sz="1200">
                <a:solidFill>
                  <a:prstClr val="white"/>
                </a:solidFill>
                <a:ea typeface="ＭＳ Ｐゴシック"/>
                <a:cs typeface="ＭＳ Ｐゴシック"/>
              </a:rPr>
              <a:pPr algn="ctr">
                <a:defRPr/>
              </a:pPr>
              <a:t>6</a:t>
            </a:fld>
            <a:endParaRPr lang="en-US" sz="1200" dirty="0">
              <a:solidFill>
                <a:prstClr val="white"/>
              </a:solidFill>
              <a:ea typeface="ＭＳ Ｐゴシック"/>
              <a:cs typeface="ＭＳ Ｐゴシック"/>
            </a:endParaRPr>
          </a:p>
        </p:txBody>
      </p:sp>
      <p:sp>
        <p:nvSpPr>
          <p:cNvPr id="14" name="Rectangle 2"/>
          <p:cNvSpPr txBox="1">
            <a:spLocks noChangeArrowheads="1"/>
          </p:cNvSpPr>
          <p:nvPr/>
        </p:nvSpPr>
        <p:spPr bwMode="auto">
          <a:xfrm>
            <a:off x="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457200" fontAlgn="base">
              <a:lnSpc>
                <a:spcPts val="2800"/>
              </a:lnSpc>
              <a:spcBef>
                <a:spcPct val="0"/>
              </a:spcBef>
              <a:spcAft>
                <a:spcPct val="0"/>
              </a:spcAft>
              <a:defRPr/>
            </a:pPr>
            <a:r>
              <a:rPr lang="en-US" sz="2400" dirty="0">
                <a:solidFill>
                  <a:srgbClr val="FFFFFF"/>
                </a:solidFill>
                <a:latin typeface="Arial Narrow" pitchFamily="34" charset="0"/>
                <a:ea typeface="ＭＳ Ｐゴシック"/>
                <a:cs typeface="Arial Narrow" pitchFamily="34" charset="0"/>
              </a:rPr>
              <a:t>Enhanced Geothermal Systems (EGS)</a:t>
            </a:r>
          </a:p>
        </p:txBody>
      </p:sp>
      <p:sp>
        <p:nvSpPr>
          <p:cNvPr id="15" name="TextBox 14"/>
          <p:cNvSpPr txBox="1"/>
          <p:nvPr/>
        </p:nvSpPr>
        <p:spPr>
          <a:xfrm>
            <a:off x="1151130" y="1927661"/>
            <a:ext cx="2916045" cy="914400"/>
          </a:xfrm>
          <a:prstGeom prst="rect">
            <a:avLst/>
          </a:prstGeom>
        </p:spPr>
        <p:txBody>
          <a:bodyPr vert="horz" wrap="none" lIns="91440" tIns="45720" rIns="91440" bIns="45720" rtlCol="0">
            <a:normAutofit/>
          </a:bodyPr>
          <a:lstStyle/>
          <a:p>
            <a:pPr defTabSz="457200">
              <a:spcBef>
                <a:spcPct val="20000"/>
              </a:spcBef>
              <a:buFont typeface="Arial"/>
              <a:buNone/>
            </a:pPr>
            <a:r>
              <a:rPr lang="en-US" b="1" dirty="0">
                <a:solidFill>
                  <a:srgbClr val="EEECE1">
                    <a:lumMod val="10000"/>
                  </a:srgbClr>
                </a:solidFill>
                <a:latin typeface="Calibri" pitchFamily="34" charset="0"/>
                <a:cs typeface="Arial Narrow"/>
              </a:rPr>
              <a:t>EGS Demonstration Projects</a:t>
            </a:r>
          </a:p>
        </p:txBody>
      </p:sp>
      <p:pic>
        <p:nvPicPr>
          <p:cNvPr id="21" name="Picture 20" descr="Q:\EE-2C\EGS Demonstration Projects\Calpine--Geysers\TheGeysers\DSCN1017.JPG"/>
          <p:cNvPicPr>
            <a:picLocks noChangeAspect="1" noChangeArrowheads="1"/>
          </p:cNvPicPr>
          <p:nvPr/>
        </p:nvPicPr>
        <p:blipFill>
          <a:blip r:embed="rId3" cstate="print"/>
          <a:srcRect l="7148" t="10589" r="30907" b="26936"/>
          <a:stretch>
            <a:fillRect/>
          </a:stretch>
        </p:blipFill>
        <p:spPr bwMode="auto">
          <a:xfrm>
            <a:off x="6363808" y="2626327"/>
            <a:ext cx="2438400" cy="1844432"/>
          </a:xfrm>
          <a:prstGeom prst="rect">
            <a:avLst/>
          </a:prstGeom>
          <a:noFill/>
        </p:spPr>
      </p:pic>
      <p:sp>
        <p:nvSpPr>
          <p:cNvPr id="22" name="TextBox 21"/>
          <p:cNvSpPr txBox="1"/>
          <p:nvPr/>
        </p:nvSpPr>
        <p:spPr>
          <a:xfrm>
            <a:off x="5467350" y="1883377"/>
            <a:ext cx="3505200" cy="1485900"/>
          </a:xfrm>
          <a:prstGeom prst="rect">
            <a:avLst/>
          </a:prstGeom>
        </p:spPr>
        <p:txBody>
          <a:bodyPr wrap="square"/>
          <a:lstStyle/>
          <a:p>
            <a:pPr defTabSz="457200">
              <a:spcBef>
                <a:spcPct val="20000"/>
              </a:spcBef>
              <a:defRPr/>
            </a:pPr>
            <a:r>
              <a:rPr lang="en-US" sz="1400" b="1" dirty="0">
                <a:solidFill>
                  <a:srgbClr val="6A737B">
                    <a:lumMod val="50000"/>
                  </a:srgbClr>
                </a:solidFill>
                <a:latin typeface="Calibri" pitchFamily="34" charset="0"/>
                <a:ea typeface="ＭＳ Ｐゴシック" pitchFamily="-109" charset="-128"/>
                <a:cs typeface="Arial Narrow"/>
              </a:rPr>
              <a:t>Polycrystalline diamond compact drill bit </a:t>
            </a:r>
            <a:r>
              <a:rPr lang="en-US" sz="1400" dirty="0">
                <a:solidFill>
                  <a:srgbClr val="6A737B">
                    <a:lumMod val="50000"/>
                  </a:srgbClr>
                </a:solidFill>
                <a:latin typeface="Calibri" pitchFamily="34" charset="0"/>
                <a:ea typeface="ＭＳ Ｐゴシック" pitchFamily="-109" charset="-128"/>
                <a:cs typeface="Arial Narrow"/>
              </a:rPr>
              <a:t>which has worn down in hard rock (below) </a:t>
            </a:r>
            <a:r>
              <a:rPr lang="en-US" sz="1400" dirty="0">
                <a:solidFill>
                  <a:srgbClr val="000000"/>
                </a:solidFill>
                <a:latin typeface="Calibri" pitchFamily="34" charset="0"/>
                <a:ea typeface="ＭＳ Ｐゴシック" pitchFamily="-109" charset="-128"/>
                <a:cs typeface="Arial Narrow"/>
              </a:rPr>
              <a:t>and must be replaced – adding  time and cost to drilling.   </a:t>
            </a:r>
            <a:endParaRPr lang="en-US" sz="1400" dirty="0">
              <a:solidFill>
                <a:srgbClr val="000000"/>
              </a:solidFill>
              <a:latin typeface="Calibri" pitchFamily="34" charset="0"/>
              <a:cs typeface="Arial Narrow"/>
            </a:endParaRPr>
          </a:p>
        </p:txBody>
      </p:sp>
      <p:pic>
        <p:nvPicPr>
          <p:cNvPr id="23" name="Picture 2" descr="http://www.wired.com/images/article/magazine/1709/st_drills_f.jpg"/>
          <p:cNvPicPr>
            <a:picLocks noChangeAspect="1" noChangeArrowheads="1"/>
          </p:cNvPicPr>
          <p:nvPr/>
        </p:nvPicPr>
        <p:blipFill>
          <a:blip r:embed="rId4" cstate="print"/>
          <a:srcRect/>
          <a:stretch>
            <a:fillRect/>
          </a:stretch>
        </p:blipFill>
        <p:spPr bwMode="auto">
          <a:xfrm>
            <a:off x="7315200" y="4379186"/>
            <a:ext cx="1719626" cy="2145439"/>
          </a:xfrm>
          <a:prstGeom prst="rect">
            <a:avLst/>
          </a:prstGeom>
          <a:noFill/>
        </p:spPr>
      </p:pic>
      <p:sp>
        <p:nvSpPr>
          <p:cNvPr id="24" name="TextBox 23"/>
          <p:cNvSpPr txBox="1"/>
          <p:nvPr/>
        </p:nvSpPr>
        <p:spPr>
          <a:xfrm>
            <a:off x="5373208" y="4705350"/>
            <a:ext cx="1981200" cy="1905000"/>
          </a:xfrm>
          <a:prstGeom prst="rect">
            <a:avLst/>
          </a:prstGeom>
        </p:spPr>
        <p:txBody>
          <a:bodyPr wrap="square"/>
          <a:lstStyle/>
          <a:p>
            <a:pPr defTabSz="457200">
              <a:spcBef>
                <a:spcPct val="20000"/>
              </a:spcBef>
              <a:defRPr/>
            </a:pPr>
            <a:r>
              <a:rPr lang="en-US" sz="1400" dirty="0">
                <a:solidFill>
                  <a:srgbClr val="6A737B">
                    <a:lumMod val="50000"/>
                  </a:srgbClr>
                </a:solidFill>
                <a:latin typeface="Calibri" pitchFamily="34" charset="0"/>
                <a:ea typeface="ＭＳ Ｐゴシック" pitchFamily="-109" charset="-128"/>
                <a:cs typeface="Arial Narrow"/>
              </a:rPr>
              <a:t>The Program is investing in innovative drilling technologies – including </a:t>
            </a:r>
            <a:r>
              <a:rPr lang="en-US" sz="1400" b="1" dirty="0">
                <a:solidFill>
                  <a:srgbClr val="6A737B">
                    <a:lumMod val="50000"/>
                  </a:srgbClr>
                </a:solidFill>
                <a:latin typeface="Calibri" pitchFamily="34" charset="0"/>
                <a:ea typeface="ＭＳ Ｐゴシック" pitchFamily="-109" charset="-128"/>
                <a:cs typeface="Arial Narrow"/>
              </a:rPr>
              <a:t>hydrothermal spallation</a:t>
            </a:r>
            <a:r>
              <a:rPr lang="en-US" sz="1400" dirty="0">
                <a:solidFill>
                  <a:srgbClr val="6A737B">
                    <a:lumMod val="50000"/>
                  </a:srgbClr>
                </a:solidFill>
                <a:latin typeface="Calibri" pitchFamily="34" charset="0"/>
                <a:ea typeface="ＭＳ Ｐゴシック" pitchFamily="-109" charset="-128"/>
                <a:cs typeface="Arial Narrow"/>
              </a:rPr>
              <a:t>, (right) which use superheated water to cut through rock.</a:t>
            </a:r>
          </a:p>
        </p:txBody>
      </p:sp>
    </p:spTree>
    <p:extLst>
      <p:ext uri="{BB962C8B-B14F-4D97-AF65-F5344CB8AC3E}">
        <p14:creationId xmlns="" xmlns:p14="http://schemas.microsoft.com/office/powerpoint/2010/main" val="272172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86800" y="6629400"/>
            <a:ext cx="457200" cy="304800"/>
          </a:xfrm>
          <a:prstGeom prst="rect">
            <a:avLst/>
          </a:prstGeom>
        </p:spPr>
        <p:txBody>
          <a:bodyPr/>
          <a:lstStyle/>
          <a:p>
            <a:pPr defTabSz="457200" fontAlgn="base">
              <a:spcBef>
                <a:spcPct val="0"/>
              </a:spcBef>
              <a:spcAft>
                <a:spcPct val="0"/>
              </a:spcAft>
              <a:defRPr/>
            </a:pPr>
            <a:fld id="{3D0243CE-7220-4815-9E89-49410669A6AC}" type="slidenum">
              <a:rPr lang="en-US" sz="2400">
                <a:solidFill>
                  <a:srgbClr val="50565C"/>
                </a:solidFill>
              </a:rPr>
              <a:pPr defTabSz="457200" fontAlgn="base">
                <a:spcBef>
                  <a:spcPct val="0"/>
                </a:spcBef>
                <a:spcAft>
                  <a:spcPct val="0"/>
                </a:spcAft>
                <a:defRPr/>
              </a:pPr>
              <a:t>7</a:t>
            </a:fld>
            <a:endParaRPr lang="en-US" sz="2400" dirty="0">
              <a:solidFill>
                <a:srgbClr val="50565C"/>
              </a:solidFill>
            </a:endParaRPr>
          </a:p>
        </p:txBody>
      </p:sp>
      <p:sp>
        <p:nvSpPr>
          <p:cNvPr id="3" name="TextBox 2"/>
          <p:cNvSpPr txBox="1"/>
          <p:nvPr/>
        </p:nvSpPr>
        <p:spPr>
          <a:xfrm>
            <a:off x="-1" y="224135"/>
            <a:ext cx="6067425" cy="461665"/>
          </a:xfrm>
          <a:prstGeom prst="rect">
            <a:avLst/>
          </a:prstGeom>
          <a:noFill/>
        </p:spPr>
        <p:txBody>
          <a:bodyPr wrap="square" anchor="ctr">
            <a:spAutoFit/>
          </a:bodyPr>
          <a:lstStyle/>
          <a:p>
            <a:pPr defTabSz="457200" fontAlgn="base">
              <a:spcBef>
                <a:spcPct val="0"/>
              </a:spcBef>
              <a:spcAft>
                <a:spcPct val="0"/>
              </a:spcAft>
              <a:defRPr/>
            </a:pPr>
            <a:r>
              <a:rPr lang="en-US" sz="2400" dirty="0">
                <a:solidFill>
                  <a:prstClr val="white"/>
                </a:solidFill>
                <a:latin typeface="Arial Narrow" pitchFamily="34" charset="0"/>
                <a:ea typeface="ＭＳ Ｐゴシック" pitchFamily="34" charset="-128"/>
              </a:rPr>
              <a:t>EGS Demonstration Induced Seismicity Stage Gate</a:t>
            </a:r>
          </a:p>
        </p:txBody>
      </p:sp>
      <p:pic>
        <p:nvPicPr>
          <p:cNvPr id="40963" name="Picture 160" descr="Geothermal_StageGate_Flowchart_031510b.pdf"/>
          <p:cNvPicPr>
            <a:picLocks noChangeAspect="1"/>
          </p:cNvPicPr>
          <p:nvPr/>
        </p:nvPicPr>
        <p:blipFill>
          <a:blip r:embed="rId3" cstate="print"/>
          <a:srcRect l="3471" r="24445"/>
          <a:stretch>
            <a:fillRect/>
          </a:stretch>
        </p:blipFill>
        <p:spPr bwMode="auto">
          <a:xfrm>
            <a:off x="-22509" y="1547812"/>
            <a:ext cx="9265218" cy="5043488"/>
          </a:xfrm>
          <a:prstGeom prst="rect">
            <a:avLst/>
          </a:prstGeom>
          <a:noFill/>
          <a:ln w="9525">
            <a:noFill/>
            <a:miter lim="800000"/>
            <a:headEnd/>
            <a:tailEnd/>
          </a:ln>
        </p:spPr>
      </p:pic>
      <p:sp>
        <p:nvSpPr>
          <p:cNvPr id="5" name="Rectangular Callout 4"/>
          <p:cNvSpPr/>
          <p:nvPr/>
        </p:nvSpPr>
        <p:spPr>
          <a:xfrm>
            <a:off x="3048000" y="3109912"/>
            <a:ext cx="2895600" cy="1524000"/>
          </a:xfrm>
          <a:prstGeom prst="wedgeRectCallout">
            <a:avLst>
              <a:gd name="adj1" fmla="val -32548"/>
              <a:gd name="adj2" fmla="val -111617"/>
            </a:avLst>
          </a:prstGeom>
          <a:solidFill>
            <a:schemeClr val="bg1">
              <a:alpha val="90000"/>
            </a:schemeClr>
          </a:solidFill>
          <a:ln w="3175" cap="flat" cmpd="sng" algn="ctr">
            <a:solidFill>
              <a:schemeClr val="bg1">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r>
              <a:rPr lang="en-US" sz="950" b="1" dirty="0">
                <a:solidFill>
                  <a:srgbClr val="EEECE1">
                    <a:lumMod val="10000"/>
                  </a:srgbClr>
                </a:solidFill>
              </a:rPr>
              <a:t>Induced Seismicity Protocol Includes:</a:t>
            </a:r>
          </a:p>
          <a:p>
            <a:pPr defTabSz="457200" fontAlgn="base">
              <a:spcBef>
                <a:spcPct val="0"/>
              </a:spcBef>
              <a:spcAft>
                <a:spcPct val="0"/>
              </a:spcAft>
              <a:defRPr/>
            </a:pPr>
            <a:r>
              <a:rPr lang="en-US" sz="950" b="1" dirty="0">
                <a:solidFill>
                  <a:srgbClr val="EEECE1">
                    <a:lumMod val="10000"/>
                  </a:srgbClr>
                </a:solidFill>
              </a:rPr>
              <a:t>Reliable fault structure modeling, study and monitoring of regional background seismicity and local induced seismicity before and during injection and production, synthesis of a complex predictive geomechanical model, maximum magnitude predictions, public relations outreach and education plan, including protocol for handling structural damage claims.</a:t>
            </a:r>
          </a:p>
        </p:txBody>
      </p:sp>
      <p:sp>
        <p:nvSpPr>
          <p:cNvPr id="6" name="TextBox 5"/>
          <p:cNvSpPr txBox="1"/>
          <p:nvPr/>
        </p:nvSpPr>
        <p:spPr>
          <a:xfrm>
            <a:off x="0" y="981076"/>
            <a:ext cx="9144000" cy="542924"/>
          </a:xfrm>
          <a:prstGeom prst="rect">
            <a:avLst/>
          </a:prstGeom>
          <a:solidFill>
            <a:srgbClr val="002060"/>
          </a:solidFill>
          <a:ln>
            <a:noFill/>
          </a:ln>
        </p:spPr>
        <p:style>
          <a:lnRef idx="3">
            <a:schemeClr val="lt1"/>
          </a:lnRef>
          <a:fillRef idx="1">
            <a:schemeClr val="accent5"/>
          </a:fillRef>
          <a:effectRef idx="1">
            <a:schemeClr val="accent5"/>
          </a:effectRef>
          <a:fontRef idx="minor">
            <a:schemeClr val="lt1"/>
          </a:fontRef>
        </p:style>
        <p:txBody>
          <a:bodyPr>
            <a:noAutofit/>
          </a:bodyPr>
          <a:lstStyle/>
          <a:p>
            <a:pPr defTabSz="457200">
              <a:spcBef>
                <a:spcPct val="20000"/>
              </a:spcBef>
              <a:buFont typeface="Arial"/>
              <a:buNone/>
              <a:defRPr/>
            </a:pPr>
            <a:r>
              <a:rPr lang="en-US" sz="1600" dirty="0">
                <a:solidFill>
                  <a:srgbClr val="FFFFFF"/>
                </a:solidFill>
                <a:cs typeface="Arial Narrow"/>
              </a:rPr>
              <a:t>DOE-funded EGS demonstration projects must comply with a series of technical stages gates, including compliance with the induced seismicity protocol.</a:t>
            </a:r>
          </a:p>
        </p:txBody>
      </p:sp>
      <p:sp>
        <p:nvSpPr>
          <p:cNvPr id="7" name="Slide Number Placeholder 3"/>
          <p:cNvSpPr txBox="1">
            <a:spLocks/>
          </p:cNvSpPr>
          <p:nvPr/>
        </p:nvSpPr>
        <p:spPr>
          <a:xfrm>
            <a:off x="3505200" y="6610350"/>
            <a:ext cx="2133600" cy="247650"/>
          </a:xfrm>
          <a:prstGeom prst="rect">
            <a:avLst/>
          </a:prstGeom>
          <a:noFill/>
        </p:spPr>
        <p:txBody>
          <a:bodyPr/>
          <a:lstStyle/>
          <a:p>
            <a:pPr algn="ctr">
              <a:defRPr/>
            </a:pPr>
            <a:fld id="{D276DDF5-818B-413A-9C18-428565814690}" type="slidenum">
              <a:rPr lang="en-US" sz="1200">
                <a:solidFill>
                  <a:prstClr val="white"/>
                </a:solidFill>
                <a:ea typeface="ＭＳ Ｐゴシック"/>
                <a:cs typeface="ＭＳ Ｐゴシック"/>
              </a:rPr>
              <a:pPr algn="ctr">
                <a:defRPr/>
              </a:pPr>
              <a:t>7</a:t>
            </a:fld>
            <a:endParaRPr lang="en-US" sz="1200" dirty="0">
              <a:solidFill>
                <a:prstClr val="white"/>
              </a:solidFill>
              <a:ea typeface="ＭＳ Ｐゴシック"/>
              <a:cs typeface="ＭＳ Ｐゴシック"/>
            </a:endParaRPr>
          </a:p>
        </p:txBody>
      </p:sp>
    </p:spTree>
    <p:extLst>
      <p:ext uri="{BB962C8B-B14F-4D97-AF65-F5344CB8AC3E}">
        <p14:creationId xmlns="" xmlns:p14="http://schemas.microsoft.com/office/powerpoint/2010/main" val="285086027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0"/>
            <a:ext cx="6019799"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457200" fontAlgn="base">
              <a:lnSpc>
                <a:spcPts val="2800"/>
              </a:lnSpc>
              <a:spcBef>
                <a:spcPct val="0"/>
              </a:spcBef>
              <a:spcAft>
                <a:spcPct val="0"/>
              </a:spcAft>
              <a:defRPr/>
            </a:pPr>
            <a:r>
              <a:rPr lang="en-US" sz="2400" dirty="0">
                <a:solidFill>
                  <a:srgbClr val="FFFFFF"/>
                </a:solidFill>
                <a:latin typeface="Arial Narrow" pitchFamily="34" charset="0"/>
                <a:ea typeface="ＭＳ Ｐゴシック" pitchFamily="-109" charset="-128"/>
                <a:cs typeface="Arial" pitchFamily="34" charset="0"/>
              </a:rPr>
              <a:t>New Induced Seismicity Protocol</a:t>
            </a:r>
          </a:p>
        </p:txBody>
      </p:sp>
      <p:sp>
        <p:nvSpPr>
          <p:cNvPr id="3" name="Rectangle 2"/>
          <p:cNvSpPr/>
          <p:nvPr/>
        </p:nvSpPr>
        <p:spPr>
          <a:xfrm>
            <a:off x="0" y="981581"/>
            <a:ext cx="9144000" cy="923330"/>
          </a:xfrm>
          <a:prstGeom prst="rect">
            <a:avLst/>
          </a:prstGeom>
          <a:solidFill>
            <a:srgbClr val="002060"/>
          </a:solidFill>
        </p:spPr>
        <p:txBody>
          <a:bodyPr wrap="square">
            <a:spAutoFit/>
          </a:bodyPr>
          <a:lstStyle/>
          <a:p>
            <a:pPr defTabSz="457200">
              <a:spcBef>
                <a:spcPct val="20000"/>
              </a:spcBef>
              <a:buFont typeface="Arial"/>
              <a:buNone/>
              <a:defRPr/>
            </a:pPr>
            <a:r>
              <a:rPr lang="en-US" dirty="0">
                <a:solidFill>
                  <a:prstClr val="white"/>
                </a:solidFill>
                <a:cs typeface="Arial Narrow"/>
              </a:rPr>
              <a:t>The Program addresses induced seismicity by establishing and updating clear protocols and best practices, performing R&amp;D, and collaborating both domestically and internationally to build a strong knowledge base.</a:t>
            </a:r>
          </a:p>
        </p:txBody>
      </p:sp>
      <p:sp>
        <p:nvSpPr>
          <p:cNvPr id="5" name="Content Placeholder 4"/>
          <p:cNvSpPr>
            <a:spLocks noGrp="1"/>
          </p:cNvSpPr>
          <p:nvPr>
            <p:ph sz="half" idx="1"/>
          </p:nvPr>
        </p:nvSpPr>
        <p:spPr>
          <a:xfrm>
            <a:off x="142875" y="2024987"/>
            <a:ext cx="4743023" cy="4440767"/>
          </a:xfrm>
        </p:spPr>
        <p:txBody>
          <a:bodyPr/>
          <a:lstStyle/>
          <a:p>
            <a:r>
              <a:rPr lang="en-US" sz="1500" b="1" i="1" dirty="0" smtClean="0"/>
              <a:t>Living document </a:t>
            </a:r>
            <a:r>
              <a:rPr lang="en-US" sz="1500" dirty="0" smtClean="0"/>
              <a:t>for the public and regulators, and geothermal operators- should change as methods, experience and regulations change.</a:t>
            </a:r>
          </a:p>
          <a:p>
            <a:r>
              <a:rPr lang="en-US" sz="1500" b="1" i="1" dirty="0" smtClean="0"/>
              <a:t>Local conditions </a:t>
            </a:r>
            <a:r>
              <a:rPr lang="en-US" sz="1500" dirty="0" smtClean="0"/>
              <a:t>at project sites, including population density around sites, past seismicity, etc will dictate the action that takes place at each project.</a:t>
            </a:r>
          </a:p>
          <a:p>
            <a:r>
              <a:rPr lang="en-US" sz="1500" dirty="0" smtClean="0"/>
              <a:t>Procedures are suggested as an approach in order to </a:t>
            </a:r>
            <a:r>
              <a:rPr lang="en-US" sz="1500" b="1" i="1" dirty="0" smtClean="0"/>
              <a:t>engage the public, industry and regulators</a:t>
            </a:r>
            <a:r>
              <a:rPr lang="en-US" sz="1500" dirty="0" smtClean="0"/>
              <a:t>.</a:t>
            </a:r>
          </a:p>
          <a:p>
            <a:r>
              <a:rPr lang="en-US" sz="1500" dirty="0" smtClean="0"/>
              <a:t>Provides a </a:t>
            </a:r>
            <a:r>
              <a:rPr lang="en-US" sz="1500" b="1" i="1" dirty="0" smtClean="0"/>
              <a:t>more accurate approach </a:t>
            </a:r>
            <a:r>
              <a:rPr lang="en-US" sz="1500" dirty="0" smtClean="0"/>
              <a:t>to address and estimate seismic risk associated with EGS.</a:t>
            </a:r>
          </a:p>
          <a:p>
            <a:r>
              <a:rPr lang="en-US" sz="1500" dirty="0" smtClean="0"/>
              <a:t>Identifies “</a:t>
            </a:r>
            <a:r>
              <a:rPr lang="en-US" sz="1500" b="1" i="1" dirty="0" smtClean="0"/>
              <a:t>ground motion</a:t>
            </a:r>
            <a:r>
              <a:rPr lang="en-US" sz="1500" dirty="0" smtClean="0"/>
              <a:t>” as the more relevant impact of induced seismicity as opposed to event magnitudes.</a:t>
            </a:r>
          </a:p>
          <a:p>
            <a:r>
              <a:rPr lang="en-US" sz="1500" dirty="0" smtClean="0"/>
              <a:t>Recommendations are based on pre-existing, well </a:t>
            </a:r>
            <a:r>
              <a:rPr lang="en-US" sz="1500" b="1" i="1" dirty="0" smtClean="0"/>
              <a:t>established engineering  standards </a:t>
            </a:r>
            <a:r>
              <a:rPr lang="en-US" sz="1500" dirty="0" smtClean="0"/>
              <a:t>used in mining, constructions etc. related to shaking and noise.</a:t>
            </a:r>
          </a:p>
          <a:p>
            <a:r>
              <a:rPr lang="en-US" sz="1500" dirty="0" smtClean="0"/>
              <a:t>Discusses </a:t>
            </a:r>
            <a:r>
              <a:rPr lang="en-US" sz="1500" b="1" i="1" dirty="0" smtClean="0"/>
              <a:t>legal implications </a:t>
            </a:r>
            <a:r>
              <a:rPr lang="en-US" sz="1500" dirty="0" smtClean="0"/>
              <a:t>of recommended actions.</a:t>
            </a:r>
          </a:p>
          <a:p>
            <a:endParaRPr lang="en-US" sz="1500" dirty="0"/>
          </a:p>
        </p:txBody>
      </p:sp>
      <p:pic>
        <p:nvPicPr>
          <p:cNvPr id="1026" name="Picture 2"/>
          <p:cNvPicPr>
            <a:picLocks noGrp="1" noChangeAspect="1" noChangeArrowheads="1"/>
          </p:cNvPicPr>
          <p:nvPr>
            <p:ph sz="half" idx="2"/>
          </p:nvPr>
        </p:nvPicPr>
        <p:blipFill>
          <a:blip r:embed="rId3" cstate="print"/>
          <a:srcRect l="17147" t="19644" r="18415" b="8101"/>
          <a:stretch>
            <a:fillRect/>
          </a:stretch>
        </p:blipFill>
        <p:spPr bwMode="auto">
          <a:xfrm>
            <a:off x="5049672" y="2352675"/>
            <a:ext cx="4094328" cy="3718895"/>
          </a:xfrm>
          <a:prstGeom prst="rect">
            <a:avLst/>
          </a:prstGeom>
          <a:noFill/>
          <a:ln w="9525">
            <a:noFill/>
            <a:miter lim="800000"/>
            <a:headEnd/>
            <a:tailEnd/>
          </a:ln>
        </p:spPr>
      </p:pic>
      <p:sp>
        <p:nvSpPr>
          <p:cNvPr id="6" name="Slide Number Placeholder 3"/>
          <p:cNvSpPr txBox="1">
            <a:spLocks/>
          </p:cNvSpPr>
          <p:nvPr/>
        </p:nvSpPr>
        <p:spPr>
          <a:xfrm>
            <a:off x="3505200" y="6599717"/>
            <a:ext cx="2133600" cy="247650"/>
          </a:xfrm>
          <a:prstGeom prst="rect">
            <a:avLst/>
          </a:prstGeom>
          <a:noFill/>
        </p:spPr>
        <p:txBody>
          <a:bodyPr/>
          <a:lstStyle/>
          <a:p>
            <a:pPr algn="ctr">
              <a:defRPr/>
            </a:pPr>
            <a:fld id="{D276DDF5-818B-413A-9C18-428565814690}" type="slidenum">
              <a:rPr lang="en-US" sz="1200">
                <a:solidFill>
                  <a:prstClr val="white"/>
                </a:solidFill>
                <a:ea typeface="ＭＳ Ｐゴシック"/>
                <a:cs typeface="ＭＳ Ｐゴシック"/>
              </a:rPr>
              <a:pPr algn="ctr">
                <a:defRPr/>
              </a:pPr>
              <a:t>8</a:t>
            </a:fld>
            <a:endParaRPr lang="en-US" sz="1200" dirty="0">
              <a:solidFill>
                <a:prstClr val="white"/>
              </a:solidFill>
              <a:ea typeface="ＭＳ Ｐゴシック"/>
              <a:cs typeface="ＭＳ Ｐゴシック"/>
            </a:endParaRPr>
          </a:p>
        </p:txBody>
      </p:sp>
    </p:spTree>
    <p:extLst>
      <p:ext uri="{BB962C8B-B14F-4D97-AF65-F5344CB8AC3E}">
        <p14:creationId xmlns="" xmlns:p14="http://schemas.microsoft.com/office/powerpoint/2010/main" val="2189980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p:cNvSpPr>
            <a:spLocks noGrp="1"/>
          </p:cNvSpPr>
          <p:nvPr>
            <p:ph type="title"/>
          </p:nvPr>
        </p:nvSpPr>
        <p:spPr>
          <a:xfrm>
            <a:off x="0" y="0"/>
            <a:ext cx="5664200" cy="901700"/>
          </a:xfrm>
        </p:spPr>
        <p:txBody>
          <a:bodyPr/>
          <a:lstStyle/>
          <a:p>
            <a:pPr eaLnBrk="1" hangingPunct="1"/>
            <a:r>
              <a:rPr lang="en-US" dirty="0" smtClean="0">
                <a:ea typeface="ＭＳ Ｐゴシック" pitchFamily="-106" charset="-128"/>
                <a:cs typeface="ＭＳ Ｐゴシック" pitchFamily="-106" charset="-128"/>
              </a:rPr>
              <a:t>EGS Roadmap Workshop</a:t>
            </a:r>
            <a:endParaRPr lang="en-US" dirty="0">
              <a:ea typeface="ＭＳ Ｐゴシック" pitchFamily="-106" charset="-128"/>
              <a:cs typeface="ＭＳ Ｐゴシック" pitchFamily="-106" charset="-128"/>
            </a:endParaRPr>
          </a:p>
        </p:txBody>
      </p:sp>
      <p:grpSp>
        <p:nvGrpSpPr>
          <p:cNvPr id="2" name="Group 5"/>
          <p:cNvGrpSpPr/>
          <p:nvPr/>
        </p:nvGrpSpPr>
        <p:grpSpPr>
          <a:xfrm>
            <a:off x="5817775" y="1994977"/>
            <a:ext cx="3190463" cy="2381750"/>
            <a:chOff x="5077638" y="1020278"/>
            <a:chExt cx="3873729" cy="2795637"/>
          </a:xfrm>
        </p:grpSpPr>
        <p:pic>
          <p:nvPicPr>
            <p:cNvPr id="1026" name="Picture 2"/>
            <p:cNvPicPr>
              <a:picLocks noChangeAspect="1" noChangeArrowheads="1"/>
            </p:cNvPicPr>
            <p:nvPr/>
          </p:nvPicPr>
          <p:blipFill>
            <a:blip r:embed="rId3" cstate="print"/>
            <a:srcRect/>
            <a:stretch>
              <a:fillRect/>
            </a:stretch>
          </p:blipFill>
          <p:spPr bwMode="auto">
            <a:xfrm>
              <a:off x="5173931" y="1020278"/>
              <a:ext cx="3777436" cy="2627146"/>
            </a:xfrm>
            <a:prstGeom prst="rect">
              <a:avLst/>
            </a:prstGeom>
            <a:noFill/>
            <a:ln w="9525">
              <a:noFill/>
              <a:miter lim="800000"/>
              <a:headEnd/>
              <a:tailEnd/>
            </a:ln>
          </p:spPr>
        </p:pic>
        <p:sp>
          <p:nvSpPr>
            <p:cNvPr id="5" name="Rectangle 4"/>
            <p:cNvSpPr/>
            <p:nvPr/>
          </p:nvSpPr>
          <p:spPr>
            <a:xfrm>
              <a:off x="5077638" y="3600471"/>
              <a:ext cx="1640193" cy="215444"/>
            </a:xfrm>
            <a:prstGeom prst="rect">
              <a:avLst/>
            </a:prstGeom>
          </p:spPr>
          <p:txBody>
            <a:bodyPr wrap="none">
              <a:spAutoFit/>
            </a:bodyPr>
            <a:lstStyle/>
            <a:p>
              <a:pPr defTabSz="457200" fontAlgn="base">
                <a:spcBef>
                  <a:spcPct val="0"/>
                </a:spcBef>
                <a:spcAft>
                  <a:spcPct val="0"/>
                </a:spcAft>
              </a:pPr>
              <a:r>
                <a:rPr lang="en-US" sz="800" dirty="0">
                  <a:solidFill>
                    <a:srgbClr val="50565C"/>
                  </a:solidFill>
                </a:rPr>
                <a:t>Photo credit: Ram Power Corp. </a:t>
              </a:r>
            </a:p>
          </p:txBody>
        </p:sp>
      </p:grpSp>
      <p:sp>
        <p:nvSpPr>
          <p:cNvPr id="7" name="Content Placeholder 6"/>
          <p:cNvSpPr>
            <a:spLocks noGrp="1"/>
          </p:cNvSpPr>
          <p:nvPr>
            <p:ph idx="1"/>
          </p:nvPr>
        </p:nvSpPr>
        <p:spPr>
          <a:xfrm>
            <a:off x="245450" y="2179654"/>
            <a:ext cx="5356459" cy="4152908"/>
          </a:xfrm>
        </p:spPr>
        <p:txBody>
          <a:bodyPr/>
          <a:lstStyle/>
          <a:p>
            <a:pPr marL="0" indent="0">
              <a:spcBef>
                <a:spcPts val="0"/>
              </a:spcBef>
              <a:spcAft>
                <a:spcPts val="600"/>
              </a:spcAft>
              <a:buNone/>
            </a:pPr>
            <a:r>
              <a:rPr lang="en-US" sz="1700" dirty="0" smtClean="0"/>
              <a:t>GTP will be holding a two-part EGS Roadmap Workshop</a:t>
            </a:r>
          </a:p>
          <a:p>
            <a:pPr marL="274320" indent="-182880">
              <a:spcBef>
                <a:spcPts val="0"/>
              </a:spcBef>
              <a:spcAft>
                <a:spcPts val="1200"/>
              </a:spcAft>
            </a:pPr>
            <a:r>
              <a:rPr lang="en-US" sz="1700" u="sng" dirty="0" smtClean="0"/>
              <a:t>Purpose</a:t>
            </a:r>
            <a:r>
              <a:rPr lang="en-US" sz="1700" dirty="0" smtClean="0"/>
              <a:t>: Exchange facts and information with subject matter experts to define performance and cost metrics and milestones needed to achieve EGS goals. </a:t>
            </a:r>
          </a:p>
          <a:p>
            <a:pPr marL="274320" indent="-182880">
              <a:spcBef>
                <a:spcPts val="0"/>
              </a:spcBef>
              <a:spcAft>
                <a:spcPts val="600"/>
              </a:spcAft>
            </a:pPr>
            <a:endParaRPr lang="en-US" sz="1700" dirty="0" smtClean="0"/>
          </a:p>
          <a:p>
            <a:pPr marL="274320" indent="-182880">
              <a:spcBef>
                <a:spcPts val="0"/>
              </a:spcBef>
              <a:spcAft>
                <a:spcPts val="600"/>
              </a:spcAft>
            </a:pPr>
            <a:r>
              <a:rPr lang="en-US" sz="1700" dirty="0" smtClean="0"/>
              <a:t>Interested parties to e-mail to </a:t>
            </a:r>
            <a:r>
              <a:rPr lang="en-US" sz="1700" dirty="0" smtClean="0">
                <a:hlinkClick r:id="rId4"/>
              </a:rPr>
              <a:t>EGS@ee.doe.gov</a:t>
            </a:r>
            <a:r>
              <a:rPr lang="en-US" sz="1700" dirty="0" smtClean="0"/>
              <a:t>:</a:t>
            </a:r>
          </a:p>
          <a:p>
            <a:pPr marL="548640" lvl="1" indent="-182880">
              <a:spcBef>
                <a:spcPts val="0"/>
              </a:spcBef>
              <a:spcAft>
                <a:spcPts val="600"/>
              </a:spcAft>
            </a:pPr>
            <a:r>
              <a:rPr lang="en-US" sz="1700" dirty="0" smtClean="0"/>
              <a:t>Name and contact information</a:t>
            </a:r>
          </a:p>
          <a:p>
            <a:pPr marL="548640" lvl="1" indent="-182880">
              <a:spcBef>
                <a:spcPts val="0"/>
              </a:spcBef>
              <a:spcAft>
                <a:spcPts val="600"/>
              </a:spcAft>
            </a:pPr>
            <a:r>
              <a:rPr lang="en-US" sz="1700" dirty="0" smtClean="0"/>
              <a:t>Reason for participation and expected contributions to the workshop</a:t>
            </a:r>
          </a:p>
          <a:p>
            <a:pPr marL="548640" lvl="1" indent="-182880">
              <a:spcBef>
                <a:spcPts val="0"/>
              </a:spcBef>
              <a:spcAft>
                <a:spcPts val="600"/>
              </a:spcAft>
            </a:pPr>
            <a:r>
              <a:rPr lang="en-US" sz="1700" dirty="0" smtClean="0"/>
              <a:t>An attached biography and CV</a:t>
            </a:r>
          </a:p>
          <a:p>
            <a:endParaRPr lang="en-US" dirty="0"/>
          </a:p>
        </p:txBody>
      </p:sp>
      <p:sp>
        <p:nvSpPr>
          <p:cNvPr id="12" name="Rectangle 11"/>
          <p:cNvSpPr/>
          <p:nvPr/>
        </p:nvSpPr>
        <p:spPr>
          <a:xfrm>
            <a:off x="5915841" y="4509646"/>
            <a:ext cx="3118980" cy="187131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defTabSz="457200" fontAlgn="base">
              <a:spcAft>
                <a:spcPts val="1000"/>
              </a:spcAft>
              <a:defRPr/>
            </a:pPr>
            <a:r>
              <a:rPr lang="en-US" sz="1600" b="1" i="1" u="sng" dirty="0">
                <a:solidFill>
                  <a:srgbClr val="50565C"/>
                </a:solidFill>
                <a:ea typeface="ＭＳ Ｐゴシック" pitchFamily="-108" charset="-128"/>
                <a:cs typeface="ＭＳ Ｐゴシック" pitchFamily="-108" charset="-128"/>
              </a:rPr>
              <a:t>Timeline</a:t>
            </a:r>
          </a:p>
          <a:p>
            <a:pPr marL="182880" indent="-182880" defTabSz="457200" fontAlgn="base">
              <a:spcAft>
                <a:spcPts val="300"/>
              </a:spcAft>
              <a:buFont typeface="Arial" pitchFamily="34" charset="0"/>
              <a:buChar char="•"/>
              <a:defRPr/>
            </a:pPr>
            <a:r>
              <a:rPr lang="en-US" sz="1400" dirty="0">
                <a:solidFill>
                  <a:srgbClr val="50565C"/>
                </a:solidFill>
                <a:ea typeface="ＭＳ Ｐゴシック" pitchFamily="-108" charset="-128"/>
                <a:cs typeface="ＭＳ Ｐゴシック" pitchFamily="-108" charset="-128"/>
              </a:rPr>
              <a:t>Workshop I – June 2011</a:t>
            </a:r>
          </a:p>
          <a:p>
            <a:pPr marL="182880" indent="-182880" defTabSz="457200" fontAlgn="base">
              <a:spcAft>
                <a:spcPts val="300"/>
              </a:spcAft>
              <a:buFont typeface="Arial" pitchFamily="34" charset="0"/>
              <a:buChar char="•"/>
              <a:defRPr/>
            </a:pPr>
            <a:r>
              <a:rPr lang="en-US" sz="1400" dirty="0">
                <a:solidFill>
                  <a:srgbClr val="50565C"/>
                </a:solidFill>
                <a:ea typeface="ＭＳ Ｐゴシック" pitchFamily="-108" charset="-128"/>
                <a:cs typeface="ＭＳ Ｐゴシック" pitchFamily="-108" charset="-128"/>
              </a:rPr>
              <a:t>Draft Debut – Sept 2011</a:t>
            </a:r>
          </a:p>
          <a:p>
            <a:pPr marL="182880" indent="-182880" defTabSz="457200" fontAlgn="base">
              <a:spcAft>
                <a:spcPts val="300"/>
              </a:spcAft>
              <a:buFont typeface="Arial" pitchFamily="34" charset="0"/>
              <a:buChar char="•"/>
              <a:defRPr/>
            </a:pPr>
            <a:r>
              <a:rPr lang="en-US" sz="1400" dirty="0">
                <a:solidFill>
                  <a:srgbClr val="50565C"/>
                </a:solidFill>
                <a:ea typeface="ＭＳ Ｐゴシック" pitchFamily="-108" charset="-128"/>
                <a:cs typeface="ＭＳ Ｐゴシック" pitchFamily="-108" charset="-128"/>
              </a:rPr>
              <a:t>Final Debut – Oct 2011</a:t>
            </a:r>
          </a:p>
          <a:p>
            <a:pPr defTabSz="457200" fontAlgn="base">
              <a:spcAft>
                <a:spcPts val="300"/>
              </a:spcAft>
              <a:defRPr/>
            </a:pPr>
            <a:endParaRPr lang="en-US" sz="1400" dirty="0">
              <a:solidFill>
                <a:srgbClr val="50565C"/>
              </a:solidFill>
              <a:ea typeface="ＭＳ Ｐゴシック" pitchFamily="-108" charset="-128"/>
              <a:cs typeface="ＭＳ Ｐゴシック" pitchFamily="-108" charset="-128"/>
            </a:endParaRPr>
          </a:p>
        </p:txBody>
      </p:sp>
      <p:sp>
        <p:nvSpPr>
          <p:cNvPr id="9" name="Rectangle 8"/>
          <p:cNvSpPr/>
          <p:nvPr/>
        </p:nvSpPr>
        <p:spPr>
          <a:xfrm>
            <a:off x="0" y="981563"/>
            <a:ext cx="9144000" cy="923330"/>
          </a:xfrm>
          <a:prstGeom prst="rect">
            <a:avLst/>
          </a:prstGeom>
          <a:solidFill>
            <a:srgbClr val="002060"/>
          </a:solidFill>
        </p:spPr>
        <p:txBody>
          <a:bodyPr wrap="square">
            <a:spAutoFit/>
          </a:bodyPr>
          <a:lstStyle/>
          <a:p>
            <a:pPr defTabSz="457200">
              <a:spcBef>
                <a:spcPct val="20000"/>
              </a:spcBef>
              <a:buFont typeface="Arial"/>
              <a:buNone/>
              <a:defRPr/>
            </a:pPr>
            <a:r>
              <a:rPr lang="en-US" dirty="0">
                <a:solidFill>
                  <a:prstClr val="white"/>
                </a:solidFill>
              </a:rPr>
              <a:t>DOE’s continued EGS technology RD&amp;D will have critical impact on the U.S. energy supply, but not without gaining public support through experience and better scientific understanding.</a:t>
            </a:r>
            <a:endParaRPr lang="en-US" dirty="0">
              <a:solidFill>
                <a:prstClr val="white"/>
              </a:solidFill>
              <a:cs typeface="Arial Narrow"/>
            </a:endParaRPr>
          </a:p>
        </p:txBody>
      </p:sp>
      <p:sp>
        <p:nvSpPr>
          <p:cNvPr id="10" name="Slide Number Placeholder 3"/>
          <p:cNvSpPr txBox="1">
            <a:spLocks/>
          </p:cNvSpPr>
          <p:nvPr/>
        </p:nvSpPr>
        <p:spPr>
          <a:xfrm>
            <a:off x="3505200" y="6599717"/>
            <a:ext cx="2133600" cy="247650"/>
          </a:xfrm>
          <a:prstGeom prst="rect">
            <a:avLst/>
          </a:prstGeom>
          <a:noFill/>
        </p:spPr>
        <p:txBody>
          <a:bodyPr/>
          <a:lstStyle/>
          <a:p>
            <a:pPr algn="ctr">
              <a:defRPr/>
            </a:pPr>
            <a:fld id="{D276DDF5-818B-413A-9C18-428565814690}" type="slidenum">
              <a:rPr lang="en-US" sz="1200">
                <a:solidFill>
                  <a:prstClr val="white"/>
                </a:solidFill>
                <a:ea typeface="ＭＳ Ｐゴシック"/>
                <a:cs typeface="ＭＳ Ｐゴシック"/>
              </a:rPr>
              <a:pPr algn="ctr">
                <a:defRPr/>
              </a:pPr>
              <a:t>9</a:t>
            </a:fld>
            <a:endParaRPr lang="en-US" sz="1200" dirty="0">
              <a:solidFill>
                <a:prstClr val="white"/>
              </a:solidFill>
              <a:ea typeface="ＭＳ Ｐゴシック"/>
              <a:cs typeface="ＭＳ Ｐゴシック"/>
            </a:endParaRPr>
          </a:p>
        </p:txBody>
      </p:sp>
    </p:spTree>
    <p:extLst>
      <p:ext uri="{BB962C8B-B14F-4D97-AF65-F5344CB8AC3E}">
        <p14:creationId xmlns="" xmlns:p14="http://schemas.microsoft.com/office/powerpoint/2010/main" val="3414850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eere_template_blue">
  <a:themeElements>
    <a:clrScheme name="EERE">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1512</Words>
  <Application>Microsoft Office PowerPoint</Application>
  <PresentationFormat>On-screen Show (4:3)</PresentationFormat>
  <Paragraphs>292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eere_template_blue</vt:lpstr>
      <vt:lpstr>Slide 1</vt:lpstr>
      <vt:lpstr>Program Strategy</vt:lpstr>
      <vt:lpstr>EGS Opportunity</vt:lpstr>
      <vt:lpstr>Goals &amp; Metrics</vt:lpstr>
      <vt:lpstr>Slide 5</vt:lpstr>
      <vt:lpstr>Slide 6</vt:lpstr>
      <vt:lpstr>Slide 7</vt:lpstr>
      <vt:lpstr>Slide 8</vt:lpstr>
      <vt:lpstr>EGS Roadmap Workshop</vt:lpstr>
      <vt:lpstr>Slide 10</vt:lpstr>
    </vt:vector>
  </TitlesOfParts>
  <Company>EERE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EGS Subprogram Overview</dc:subject>
  <dc:creator>DOE Geothermal Technologies Program</dc:creator>
  <cp:keywords>Peer Review 2011</cp:keywords>
  <cp:lastModifiedBy>glenda.garcia</cp:lastModifiedBy>
  <cp:revision>2</cp:revision>
  <dcterms:created xsi:type="dcterms:W3CDTF">2011-08-16T15:54:36Z</dcterms:created>
  <dcterms:modified xsi:type="dcterms:W3CDTF">2011-08-24T21:35:07Z</dcterms:modified>
</cp:coreProperties>
</file>