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handoutMasterIdLst>
    <p:handoutMasterId r:id="rId11"/>
  </p:handoutMasterIdLst>
  <p:sldIdLst>
    <p:sldId id="260" r:id="rId3"/>
    <p:sldId id="267" r:id="rId4"/>
    <p:sldId id="268" r:id="rId5"/>
    <p:sldId id="263" r:id="rId6"/>
    <p:sldId id="264" r:id="rId7"/>
    <p:sldId id="265" r:id="rId8"/>
    <p:sldId id="266" r:id="rId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" initials="" lastIdx="1" clrIdx="0"/>
  <p:cmAuthor id="1" name="EE" initials="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56534" autoAdjust="0"/>
  </p:normalViewPr>
  <p:slideViewPr>
    <p:cSldViewPr>
      <p:cViewPr varScale="1">
        <p:scale>
          <a:sx n="88" d="100"/>
          <a:sy n="88" d="100"/>
        </p:scale>
        <p:origin x="-10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626" y="-114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D97C-B028-478F-A229-D77A546CD45F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7960-2D34-41F8-8B1A-72041851E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17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F02018-EAB4-4E88-B73C-169A5AE78881}" type="datetimeFigureOut">
              <a:rPr lang="en-US"/>
              <a:pPr>
                <a:defRPr/>
              </a:pPr>
              <a:t>7/13/2011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57A6A7-1D37-432C-9D82-1A5F88D2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992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85E79-4C98-4D69-9295-7E4C86200C2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85E79-4C98-4D69-9295-7E4C86200C2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0AD0D7-689C-4280-95DA-DDD5101C8B4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87" tIns="46644" rIns="93287" bIns="4664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684DF4A-E038-48D8-8CF5-B867D4D30991}" type="slidenum">
              <a:rPr lang="en-US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7A6A7-1D37-432C-9D82-1A5F88D2F6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7A6A7-1D37-432C-9D82-1A5F88D2F6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7A6A7-1D37-432C-9D82-1A5F88D2F6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7A6A7-1D37-432C-9D82-1A5F88D2F6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3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138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4075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0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1" name="Rectangle 2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2" name="Rectangle 2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3" name="Rectangle 2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6" name="Rectangle 29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7" name="Rectangle 30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8" name="Rectangle 31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29" name="Picture 32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0"/>
            <a:ext cx="8326438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1414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1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12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20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7" name="Rectangle 21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8" name="Rectangle 25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638" y="1141413"/>
            <a:ext cx="8229600" cy="5110162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107950"/>
            <a:ext cx="5664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274638" y="11414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Energy Efficiency &amp; Renewable Energy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>
                <a:solidFill>
                  <a:schemeClr val="bg1"/>
                </a:solidFill>
                <a:ea typeface="ＭＳ Ｐゴシック" pitchFamily="-108" charset="-128"/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740775" y="6299200"/>
            <a:ext cx="395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fld id="{6356E785-54C3-4069-85EE-917B4A842837}" type="slidenum">
              <a:rPr lang="en-US" sz="1200">
                <a:ea typeface="ＭＳ Ｐゴシック" pitchFamily="-108" charset="-128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ea typeface="ＭＳ Ｐゴシック" pitchFamily="-10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7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>
          <a:solidFill>
            <a:srgbClr val="FFFFFF"/>
          </a:solidFill>
          <a:latin typeface="+mj-lt"/>
          <a:ea typeface="ＭＳ Ｐゴシック" pitchFamily="-108" charset="-128"/>
          <a:cs typeface="ＭＳ Ｐゴシック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  <a:cs typeface="ＭＳ Ｐゴシック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92929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1E7855-227B-4160-910B-B0555C40EE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7/13/2011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F2627A-EF13-4CCE-992B-0F6D991CB3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04888"/>
            <a:ext cx="7146925" cy="7207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>
                <a:solidFill>
                  <a:schemeClr val="bg1"/>
                </a:solidFill>
              </a:rPr>
              <a:t>Three-part strategy to reduce geothermal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>
                <a:solidFill>
                  <a:schemeClr val="bg1"/>
                </a:solidFill>
              </a:rPr>
              <a:t> development risks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80963" y="1990725"/>
            <a:ext cx="59483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b="1" dirty="0">
                <a:solidFill>
                  <a:srgbClr val="282B2E"/>
                </a:solidFill>
                <a:latin typeface="Arial Narrow" pitchFamily="34" charset="0"/>
              </a:rPr>
              <a:t>System Design, Development and Testing</a:t>
            </a:r>
            <a:r>
              <a:rPr lang="en-US" dirty="0">
                <a:solidFill>
                  <a:srgbClr val="282B2E"/>
                </a:solidFill>
                <a:latin typeface="Arial Narrow" pitchFamily="34" charset="0"/>
              </a:rPr>
              <a:t>: Geothermal Data Consortium led by Boise State University. This distributed web-based system design leverages the Geosciences Information Network (NSF, U.S. Geological Survey, and American Association of State Geologist). Geothermal Desktop to include financial assessment tool.</a:t>
            </a:r>
          </a:p>
          <a:p>
            <a:pPr marL="228600" indent="-228600">
              <a:buFont typeface="Arial" charset="0"/>
              <a:buChar char="•"/>
            </a:pPr>
            <a:endParaRPr lang="en-US" dirty="0">
              <a:solidFill>
                <a:srgbClr val="282B2E"/>
              </a:solidFill>
              <a:latin typeface="Arial Narrow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US" b="1" dirty="0">
                <a:solidFill>
                  <a:srgbClr val="282B2E"/>
                </a:solidFill>
                <a:latin typeface="Arial Narrow" pitchFamily="34" charset="0"/>
              </a:rPr>
              <a:t>Data Development, Collection &amp; Maintenance</a:t>
            </a:r>
            <a:r>
              <a:rPr lang="en-US" dirty="0">
                <a:solidFill>
                  <a:srgbClr val="282B2E"/>
                </a:solidFill>
                <a:latin typeface="Arial Narrow" pitchFamily="34" charset="0"/>
              </a:rPr>
              <a:t>: Populate NGDS by linking to high quality data sets in partnership with </a:t>
            </a:r>
            <a:r>
              <a:rPr lang="en-US" dirty="0" smtClean="0">
                <a:solidFill>
                  <a:srgbClr val="282B2E"/>
                </a:solidFill>
                <a:latin typeface="Arial Narrow" pitchFamily="34" charset="0"/>
              </a:rPr>
              <a:t>all </a:t>
            </a:r>
            <a:r>
              <a:rPr lang="en-US" dirty="0">
                <a:solidFill>
                  <a:srgbClr val="282B2E"/>
                </a:solidFill>
                <a:latin typeface="Arial Narrow" pitchFamily="34" charset="0"/>
              </a:rPr>
              <a:t>state geological surveys and other geothermal data providers including Southern Methodist University and GTP technology partners</a:t>
            </a:r>
            <a:r>
              <a:rPr lang="en-US" dirty="0" smtClean="0">
                <a:solidFill>
                  <a:srgbClr val="282B2E"/>
                </a:solidFill>
                <a:latin typeface="Arial Narrow" pitchFamily="34" charset="0"/>
              </a:rPr>
              <a:t>.</a:t>
            </a:r>
            <a:endParaRPr lang="en-US" dirty="0">
              <a:solidFill>
                <a:srgbClr val="282B2E"/>
              </a:solidFill>
              <a:latin typeface="Arial Narrow" pitchFamily="34" charset="0"/>
            </a:endParaRPr>
          </a:p>
        </p:txBody>
      </p:sp>
      <p:pic>
        <p:nvPicPr>
          <p:cNvPr id="18435" name="Picture 14" descr="geothermal-map-of-north-america.jpg"/>
          <p:cNvPicPr>
            <a:picLocks noChangeAspect="1"/>
          </p:cNvPicPr>
          <p:nvPr/>
        </p:nvPicPr>
        <p:blipFill>
          <a:blip r:embed="rId3" cstate="print"/>
          <a:srcRect l="3728" t="15456" r="4688" b="19963"/>
          <a:stretch>
            <a:fillRect/>
          </a:stretch>
        </p:blipFill>
        <p:spPr bwMode="auto">
          <a:xfrm>
            <a:off x="6096000" y="2514600"/>
            <a:ext cx="2752725" cy="27749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15" descr="NGDSLogoBig.jpg"/>
          <p:cNvPicPr>
            <a:picLocks noChangeAspect="1"/>
          </p:cNvPicPr>
          <p:nvPr/>
        </p:nvPicPr>
        <p:blipFill>
          <a:blip r:embed="rId4" cstate="print"/>
          <a:srcRect l="2229"/>
          <a:stretch>
            <a:fillRect/>
          </a:stretch>
        </p:blipFill>
        <p:spPr bwMode="auto">
          <a:xfrm>
            <a:off x="6421438" y="990600"/>
            <a:ext cx="272256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2"/>
          <p:cNvSpPr txBox="1">
            <a:spLocks/>
          </p:cNvSpPr>
          <p:nvPr/>
        </p:nvSpPr>
        <p:spPr bwMode="auto">
          <a:xfrm>
            <a:off x="-228600" y="0"/>
            <a:ext cx="68056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ea typeface="ＭＳ Ｐゴシック"/>
                <a:cs typeface="ＭＳ Ｐゴシック"/>
              </a:rPr>
              <a:t>National Geothermal Data System, </a:t>
            </a:r>
          </a:p>
          <a:p>
            <a:pPr algn="ctr" defTabSz="457200" eaLnBrk="0" hangingPunct="0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ea typeface="ＭＳ Ｐゴシック"/>
                <a:cs typeface="ＭＳ Ｐゴシック"/>
              </a:rPr>
              <a:t>Resource Assessment and Classification</a:t>
            </a:r>
            <a:r>
              <a:rPr lang="en-US" sz="2800">
                <a:solidFill>
                  <a:srgbClr val="FFFFFF"/>
                </a:solidFill>
                <a:ea typeface="ＭＳ Ｐゴシック"/>
                <a:cs typeface="ＭＳ Ｐゴシック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638800"/>
            <a:ext cx="2438400" cy="609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529" y="54102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b="1" dirty="0">
                <a:solidFill>
                  <a:srgbClr val="282B2E"/>
                </a:solidFill>
                <a:latin typeface="Arial Narrow" pitchFamily="34" charset="0"/>
              </a:rPr>
              <a:t> Resource Assessment and Classification</a:t>
            </a:r>
            <a:r>
              <a:rPr lang="en-US" dirty="0">
                <a:solidFill>
                  <a:srgbClr val="282B2E"/>
                </a:solidFill>
                <a:latin typeface="Arial Narrow" pitchFamily="34" charset="0"/>
              </a:rPr>
              <a:t>: Implement Inter-Agency Agreement with U.S. Geological Survey which includes revising and updating the assessment of low-temperature geothermal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921829" cy="7184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$37.92M for 4 Cooperative Agreements &amp;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U.S. Geological Survey Interagency Agreement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282B2E"/>
                </a:solidFill>
                <a:latin typeface="+mn-lt"/>
              </a:rPr>
              <a:t>BSU:  $4,992,089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($697,386 expended to date)  NGDS Design, Testing and </a:t>
            </a:r>
            <a:r>
              <a:rPr lang="en-US" sz="1800" dirty="0" err="1" smtClean="0">
                <a:solidFill>
                  <a:srgbClr val="282B2E"/>
                </a:solidFill>
                <a:latin typeface="+mn-lt"/>
              </a:rPr>
              <a:t>Mgm’t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. Geothermal Data Consortium led by Boise State University. 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282B2E"/>
                </a:solidFill>
                <a:latin typeface="+mn-lt"/>
              </a:rPr>
              <a:t>Arizona Geological Survey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$</a:t>
            </a:r>
            <a:r>
              <a:rPr lang="en-US" sz="1800" b="1" dirty="0" smtClean="0">
                <a:solidFill>
                  <a:srgbClr val="282B2E"/>
                </a:solidFill>
                <a:latin typeface="+mn-lt"/>
              </a:rPr>
              <a:t>21,858,224 : (on behalf of the American Association of State Geologists)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: Data </a:t>
            </a:r>
            <a:r>
              <a:rPr lang="en-US" sz="1800" dirty="0">
                <a:solidFill>
                  <a:srgbClr val="282B2E"/>
                </a:solidFill>
                <a:latin typeface="+mn-lt"/>
              </a:rPr>
              <a:t>Development, Collection &amp; Maintenance: Populate NGDS by linking to high quality data sets in partnership with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all state </a:t>
            </a:r>
            <a:r>
              <a:rPr lang="en-US" sz="1800" dirty="0">
                <a:solidFill>
                  <a:srgbClr val="282B2E"/>
                </a:solidFill>
                <a:latin typeface="+mn-lt"/>
              </a:rPr>
              <a:t>geological surveys and other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principal State geothermal </a:t>
            </a:r>
            <a:r>
              <a:rPr lang="en-US" sz="1800" dirty="0">
                <a:solidFill>
                  <a:srgbClr val="282B2E"/>
                </a:solidFill>
                <a:latin typeface="+mn-lt"/>
              </a:rPr>
              <a:t>data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providers.</a:t>
            </a:r>
            <a:endParaRPr lang="en-US" sz="1800" dirty="0">
              <a:solidFill>
                <a:srgbClr val="282B2E"/>
              </a:solidFill>
              <a:latin typeface="+mn-lt"/>
            </a:endParaRP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282B2E"/>
                </a:solidFill>
                <a:latin typeface="+mn-lt"/>
              </a:rPr>
              <a:t>Southern Methodist University: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$5,250,000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Data Development, Collection &amp; Maintenance: U</a:t>
            </a:r>
            <a:r>
              <a:rPr lang="en-US" sz="1800" dirty="0" smtClean="0">
                <a:latin typeface="+mn-lt"/>
              </a:rPr>
              <a:t>pdate SMU Heat Flow Database to include onshore US and offshore regions of the Gulf of Mexico. Also includes GRC library containing 36,000  geothermal documents </a:t>
            </a:r>
            <a:endParaRPr lang="en-US" sz="1800" dirty="0" smtClean="0">
              <a:solidFill>
                <a:srgbClr val="282B2E"/>
              </a:solidFill>
              <a:latin typeface="+mn-lt"/>
            </a:endParaRP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282B2E"/>
                </a:solidFill>
                <a:latin typeface="+mn-lt"/>
              </a:rPr>
              <a:t>BSU: $1,550,000  </a:t>
            </a:r>
            <a:r>
              <a:rPr lang="en-US" sz="1800" dirty="0" smtClean="0">
                <a:solidFill>
                  <a:srgbClr val="282B2E"/>
                </a:solidFill>
                <a:latin typeface="+mn-lt"/>
              </a:rPr>
              <a:t>Data Development, Collection &amp; Maintenance: Establish DOE Geothermal Data Repository (DOE-GDR) for Legacy and Current Project data; define </a:t>
            </a:r>
            <a:r>
              <a:rPr lang="en-US" sz="1800" dirty="0" smtClean="0">
                <a:latin typeface="+mn-lt"/>
              </a:rPr>
              <a:t>data and meta data types and formats, acquire and manage project data  </a:t>
            </a:r>
            <a:endParaRPr lang="en-US" sz="1800" dirty="0">
              <a:solidFill>
                <a:srgbClr val="282B2E"/>
              </a:solidFill>
              <a:latin typeface="+mn-lt"/>
            </a:endParaRP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282B2E"/>
                </a:solidFill>
                <a:latin typeface="+mn-lt"/>
              </a:rPr>
              <a:t>U.S. Geological Survey: $4,270,366 ($2,025,400 in FY 10)  </a:t>
            </a:r>
            <a:r>
              <a:rPr lang="en-US" dirty="0" smtClean="0">
                <a:solidFill>
                  <a:srgbClr val="282B2E"/>
                </a:solidFill>
                <a:latin typeface="+mn-lt"/>
              </a:rPr>
              <a:t>Initiate National Resource Assessment and Classification of Conventional Geothermal Resources; Enhanced Geothermal Systems, Geothermal Resources in Sedimentary Basins, and revising and updating the assessment of low-temperature geothermal resources.</a:t>
            </a:r>
            <a:endParaRPr lang="en-US" dirty="0">
              <a:solidFill>
                <a:srgbClr val="282B2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sfnet_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3716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828800" y="3124200"/>
            <a:ext cx="208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Arizona Geological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Survey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895600" y="16002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Nevada Bureau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Mines &amp; Geology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(UNR)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3200400" y="228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DOE Geothermal Data Repository,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Boise State University </a:t>
            </a:r>
            <a:r>
              <a:rPr lang="en-US" sz="16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(BSU)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248400" y="609600"/>
            <a:ext cx="2743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Illinois State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Geological Survey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(UIUC)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6172200" y="26670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Kentucky Geological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Calibri"/>
              </a:rPr>
              <a:t>Survey  (UK)</a:t>
            </a:r>
          </a:p>
        </p:txBody>
      </p:sp>
      <p:pic>
        <p:nvPicPr>
          <p:cNvPr id="34827" name="Picture 13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6002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924800" y="1981200"/>
            <a:ext cx="121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Calibri"/>
              </a:rPr>
              <a:t>U.S. Geological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Calibri"/>
              </a:rPr>
              <a:t> Survey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829" name="Picture 15" descr="NGDSLogo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1" y="5263201"/>
            <a:ext cx="3124200" cy="8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7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3886200" y="28956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Southern Methodist University (SMU)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4833" name="Picture 23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5146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5" descr="12161398441887452118rgtaylor_csc_net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"/>
            <a:ext cx="534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9000" y="4724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Calibri"/>
              </a:rPr>
              <a:t>State Geological Survey Hub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National &amp; Other Geothermal Hub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096000" cy="762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NGDS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System Architecture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990601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 smtClean="0">
                <a:solidFill>
                  <a:srgbClr val="282B2E"/>
                </a:solidFill>
                <a:latin typeface="Arial Narrow" pitchFamily="34" charset="0"/>
              </a:rPr>
              <a:t>What will NGDS do for users? (functional view) </a:t>
            </a:r>
            <a:br>
              <a:rPr lang="en-US" sz="24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users will be able to:</a:t>
            </a:r>
            <a:endParaRPr lang="en-US" sz="24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Contribute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add and catalog data resources in the NGDS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Discover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search a distributed data catalog to locate data resources relevant to their need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Acquire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access and download useful data resources in consumable formats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Evaluate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determine relevance, timeliness, pedigree, methods, etc. of data resources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Analyze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utilize data for their own calculations and/or simulations, and derive new data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228600" indent="-228600"/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096000" cy="762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NGDS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System Architecture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990601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2400" b="1" dirty="0" smtClean="0">
                <a:solidFill>
                  <a:srgbClr val="282B2E"/>
                </a:solidFill>
                <a:latin typeface="Arial Narrow" pitchFamily="34" charset="0"/>
              </a:rPr>
              <a:t>How NGDS will be accessed? (client view)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Geothermal Desktop 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“heavy client” to support a growing set of complex catalog, visualization  and analysis capabilities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Web Site(s)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support foundational catalog access and research capabilities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Web Services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allow development of custom applications using a rich set of predefined standards-based components for catalog, document and data utilization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Security Management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provide protection of proprietary information limiting access to those with appropriate privileges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228600" indent="-228600"/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096000" cy="762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NGDS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System Architecture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990601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2400" b="1" dirty="0" smtClean="0">
                <a:solidFill>
                  <a:srgbClr val="282B2E"/>
                </a:solidFill>
                <a:latin typeface="Arial Narrow" pitchFamily="34" charset="0"/>
              </a:rPr>
              <a:t>What is providing the NGDS capability? (server view)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NGDS Catalog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hosts the metadata that supports discovery and acquisition of data resources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NGDS Document Repository (multiple)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hosts NGDS unstructured data resources (documents, images, etc.)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hosts NGDS structured data sets (spreadsheets, XML data sets, etc.)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NGDS Database (multiple)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hosts a comprehensive set of structured data (observations and other fielded data) that can be queried to generate new useful data sets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Web Services Infrastructure</a:t>
            </a:r>
            <a:b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</a:b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- supports the deployment and operation of NGDS services interfaces for the catalog, database and document repository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228600" indent="-228600"/>
            <a:endParaRPr lang="en-US" sz="2000" dirty="0" smtClean="0">
              <a:solidFill>
                <a:srgbClr val="282B2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096000" cy="762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NGDS</a:t>
            </a:r>
          </a:p>
          <a:p>
            <a:pPr marL="0" lvl="2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System Architecture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783516"/>
            <a:ext cx="914400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2400" b="1" dirty="0" smtClean="0">
                <a:solidFill>
                  <a:srgbClr val="282B2E"/>
                </a:solidFill>
                <a:latin typeface="Arial Narrow" pitchFamily="34" charset="0"/>
              </a:rPr>
              <a:t>What kinds of GEOTHERMAL data will NGDS include? (data view)</a:t>
            </a: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Geothermal-specific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(heat flow, heat generation, temperature at depth, however., uncertain how other categories would not include geothermal data)</a:t>
            </a: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Engineering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(technology, modeling, designs,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Well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(type, status, depth, casing,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Business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(financial, regulatory, ownership, taxes,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Geological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</a:t>
            </a:r>
            <a:r>
              <a:rPr lang="en-US" sz="2000" dirty="0" err="1" smtClean="0">
                <a:solidFill>
                  <a:srgbClr val="282B2E"/>
                </a:solidFill>
                <a:latin typeface="Arial Narrow" pitchFamily="34" charset="0"/>
              </a:rPr>
              <a:t>stratigraphy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, hydrology, pressure, porosity,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Geochemical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(chemistry, methods, source, conductivity,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Infrastructure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(transmission, land classification, roads, power plants,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Production/Disposal/Injection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(oil, gas, water, flow rates, …)</a:t>
            </a:r>
            <a:endParaRPr lang="en-US" sz="2000" b="1" dirty="0" smtClean="0">
              <a:solidFill>
                <a:srgbClr val="282B2E"/>
              </a:solidFill>
              <a:latin typeface="Arial Narrow" pitchFamily="34" charset="0"/>
            </a:endParaRPr>
          </a:p>
          <a:p>
            <a:pPr marL="685800" lvl="1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82B2E"/>
                </a:solidFill>
                <a:latin typeface="Arial Narrow" pitchFamily="34" charset="0"/>
              </a:rPr>
              <a:t>Geophysical and Synthetic Data 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(remote sensing, gravity, </a:t>
            </a:r>
            <a:r>
              <a:rPr lang="en-US" sz="2000" dirty="0" err="1" smtClean="0">
                <a:solidFill>
                  <a:srgbClr val="282B2E"/>
                </a:solidFill>
                <a:latin typeface="Arial Narrow" pitchFamily="34" charset="0"/>
              </a:rPr>
              <a:t>magnetics</a:t>
            </a:r>
            <a:r>
              <a:rPr lang="en-US" sz="2000" dirty="0" smtClean="0">
                <a:solidFill>
                  <a:srgbClr val="282B2E"/>
                </a:solidFill>
                <a:latin typeface="Arial Narrow" pitchFamily="34" charset="0"/>
              </a:rPr>
              <a:t>, geodetic, …)</a:t>
            </a:r>
          </a:p>
          <a:p>
            <a:pPr marL="228600" indent="-228600"/>
            <a:endParaRPr lang="en-US" sz="2400" dirty="0" smtClean="0">
              <a:solidFill>
                <a:srgbClr val="282B2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590</Words>
  <Application>Microsoft Office PowerPoint</Application>
  <PresentationFormat>On-screen Show (4:3)</PresentationFormat>
  <Paragraphs>88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eere_template_blue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EERE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Geothermal Data System Strategy Presentation</dc:title>
  <dc:creator>DOE</dc:creator>
  <cp:lastModifiedBy>glenda.garcia</cp:lastModifiedBy>
  <cp:revision>64</cp:revision>
  <cp:lastPrinted>2011-07-13T13:24:45Z</cp:lastPrinted>
  <dcterms:created xsi:type="dcterms:W3CDTF">2010-02-17T22:24:45Z</dcterms:created>
  <dcterms:modified xsi:type="dcterms:W3CDTF">2011-07-13T18:51:18Z</dcterms:modified>
</cp:coreProperties>
</file>