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70" r:id="rId2"/>
    <p:sldId id="269" r:id="rId3"/>
    <p:sldId id="274" r:id="rId4"/>
    <p:sldId id="292" r:id="rId5"/>
    <p:sldId id="275" r:id="rId6"/>
    <p:sldId id="281" r:id="rId7"/>
    <p:sldId id="273" r:id="rId8"/>
    <p:sldId id="259" r:id="rId9"/>
    <p:sldId id="282" r:id="rId10"/>
    <p:sldId id="293" r:id="rId11"/>
    <p:sldId id="256" r:id="rId12"/>
    <p:sldId id="266" r:id="rId13"/>
    <p:sldId id="263" r:id="rId14"/>
    <p:sldId id="285" r:id="rId15"/>
    <p:sldId id="276" r:id="rId16"/>
    <p:sldId id="261" r:id="rId17"/>
    <p:sldId id="260" r:id="rId18"/>
    <p:sldId id="287" r:id="rId19"/>
    <p:sldId id="264" r:id="rId20"/>
    <p:sldId id="268" r:id="rId21"/>
    <p:sldId id="289" r:id="rId22"/>
    <p:sldId id="290" r:id="rId23"/>
    <p:sldId id="291" r:id="rId24"/>
    <p:sldId id="280" r:id="rId25"/>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MSOffice" lastIdx="1" clrIdx="0"/>
  <p:cmAuthor id="1" name="Rachel Bilyk" initials="D" lastIdx="2" clrIdx="1"/>
  <p:cmAuthor id="2" name="SRA" initials="S" lastIdx="8" clrIdx="2"/>
  <p:cmAuthor id="3" name="acoy" initials="a" lastIdx="8" clrIdx="3"/>
  <p:cmAuthor id="4" name="pb7176" initials="p" lastIdx="1" clrIdx="4"/>
  <p:cmAuthor id="5" name="Ryan Hoesly" initials="rch" lastIdx="7"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36600"/>
    <a:srgbClr val="009900"/>
    <a:srgbClr val="008000"/>
    <a:srgbClr val="3399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72" autoAdjust="0"/>
    <p:restoredTop sz="97301" autoAdjust="0"/>
  </p:normalViewPr>
  <p:slideViewPr>
    <p:cSldViewPr snapToGrid="0">
      <p:cViewPr>
        <p:scale>
          <a:sx n="66" d="100"/>
          <a:sy n="66" d="100"/>
        </p:scale>
        <p:origin x="-720" y="-6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0" tIns="46581" rIns="93160" bIns="4658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0" tIns="46581" rIns="93160" bIns="46581" numCol="1" anchor="t" anchorCtr="0" compatLnSpc="1">
            <a:prstTxWarp prst="textNoShape">
              <a:avLst/>
            </a:prstTxWarp>
          </a:bodyPr>
          <a:lstStyle>
            <a:lvl1pPr algn="r">
              <a:defRPr sz="1200">
                <a:latin typeface="Calibri" pitchFamily="-106" charset="0"/>
                <a:ea typeface="ＭＳ Ｐゴシック" pitchFamily="-106" charset="-128"/>
              </a:defRPr>
            </a:lvl1pPr>
          </a:lstStyle>
          <a:p>
            <a:pPr>
              <a:defRPr/>
            </a:pPr>
            <a:fld id="{AA70ED70-EB1A-43BB-944F-F9A42A071A2E}" type="datetime1">
              <a:rPr lang="en-US"/>
              <a:pPr>
                <a:defRPr/>
              </a:pPr>
              <a:t>2/29/2012</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3160" tIns="46581" rIns="93160" bIns="4658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0" tIns="46581" rIns="93160" bIns="46581" numCol="1" anchor="b" anchorCtr="0" compatLnSpc="1">
            <a:prstTxWarp prst="textNoShape">
              <a:avLst/>
            </a:prstTxWarp>
          </a:bodyPr>
          <a:lstStyle>
            <a:lvl1pPr algn="r">
              <a:defRPr sz="1200">
                <a:latin typeface="Calibri" pitchFamily="-106" charset="0"/>
                <a:ea typeface="ＭＳ Ｐゴシック" pitchFamily="-106" charset="-128"/>
              </a:defRPr>
            </a:lvl1pPr>
          </a:lstStyle>
          <a:p>
            <a:pPr>
              <a:defRPr/>
            </a:pPr>
            <a:fld id="{4E023844-9D8E-4A18-AC57-7D5C072E2648}" type="slidenum">
              <a:rPr lang="en-US"/>
              <a:pPr>
                <a:defRPr/>
              </a:pPr>
              <a:t>‹#›</a:t>
            </a:fld>
            <a:endParaRPr lang="en-US" dirty="0"/>
          </a:p>
        </p:txBody>
      </p:sp>
    </p:spTree>
    <p:extLst>
      <p:ext uri="{BB962C8B-B14F-4D97-AF65-F5344CB8AC3E}">
        <p14:creationId xmlns="" xmlns:p14="http://schemas.microsoft.com/office/powerpoint/2010/main" val="183639987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0" tIns="46581" rIns="93160" bIns="4658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wrap="square" lIns="93160" tIns="46581" rIns="93160" bIns="46581" numCol="1" anchor="t" anchorCtr="0" compatLnSpc="1">
            <a:prstTxWarp prst="textNoShape">
              <a:avLst/>
            </a:prstTxWarp>
          </a:bodyPr>
          <a:lstStyle>
            <a:lvl1pPr algn="r">
              <a:defRPr sz="1200">
                <a:latin typeface="Calibri" pitchFamily="-106" charset="0"/>
                <a:ea typeface="ＭＳ Ｐゴシック" pitchFamily="-106" charset="-128"/>
              </a:defRPr>
            </a:lvl1pPr>
          </a:lstStyle>
          <a:p>
            <a:pPr>
              <a:defRPr/>
            </a:pPr>
            <a:fld id="{AFCBB0BB-F87F-46BA-A6E0-C4AB9096DB7C}" type="datetime1">
              <a:rPr lang="en-US"/>
              <a:pPr>
                <a:defRPr/>
              </a:pPr>
              <a:t>2/29/2012</a:t>
            </a:fld>
            <a:endParaRPr lang="en-US" dirty="0"/>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3160" tIns="46581" rIns="93160" bIns="46581"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0" tIns="46581" rIns="93160" bIns="4658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29967"/>
            <a:ext cx="3037840" cy="464820"/>
          </a:xfrm>
          <a:prstGeom prst="rect">
            <a:avLst/>
          </a:prstGeom>
        </p:spPr>
        <p:txBody>
          <a:bodyPr vert="horz" lIns="93160" tIns="46581" rIns="93160" bIns="4658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0" tIns="46581" rIns="93160" bIns="46581" numCol="1" anchor="b" anchorCtr="0" compatLnSpc="1">
            <a:prstTxWarp prst="textNoShape">
              <a:avLst/>
            </a:prstTxWarp>
          </a:bodyPr>
          <a:lstStyle>
            <a:lvl1pPr algn="r">
              <a:defRPr sz="1200">
                <a:latin typeface="Calibri" pitchFamily="-106" charset="0"/>
                <a:ea typeface="ＭＳ Ｐゴシック" pitchFamily="-106" charset="-128"/>
              </a:defRPr>
            </a:lvl1pPr>
          </a:lstStyle>
          <a:p>
            <a:pPr>
              <a:defRPr/>
            </a:pPr>
            <a:fld id="{0B88E56A-1094-49CE-BABD-D925F790D9AA}" type="slidenum">
              <a:rPr lang="en-US"/>
              <a:pPr>
                <a:defRPr/>
              </a:pPr>
              <a:t>‹#›</a:t>
            </a:fld>
            <a:endParaRPr lang="en-US" dirty="0"/>
          </a:p>
        </p:txBody>
      </p:sp>
    </p:spTree>
    <p:extLst>
      <p:ext uri="{BB962C8B-B14F-4D97-AF65-F5344CB8AC3E}">
        <p14:creationId xmlns="" xmlns:p14="http://schemas.microsoft.com/office/powerpoint/2010/main" val="263038985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106"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B88E56A-1094-49CE-BABD-D925F790D9AA}" type="slidenum">
              <a:rPr lang="en-US" smtClean="0"/>
              <a:pPr>
                <a:defRPr/>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93D3BB7C-70A5-4546-9663-0BD208880B46}" type="slidenum">
              <a:rPr lang="en-US" smtClean="0">
                <a:latin typeface="Calibri" pitchFamily="34" charset="0"/>
                <a:ea typeface="MS PGothic" pitchFamily="34" charset="-128"/>
              </a:rPr>
              <a:pPr/>
              <a:t>18</a:t>
            </a:fld>
            <a:endParaRPr lang="en-US" dirty="0" smtClean="0">
              <a:latin typeface="Calibri" pitchFamily="34" charset="0"/>
              <a:ea typeface="MS PGothic"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a:lstStyle/>
          <a:p>
            <a:fld id="{910884F8-081E-4A56-B9D6-65D5E79B092B}" type="slidenum">
              <a:rPr lang="en-US" smtClean="0">
                <a:latin typeface="Calibri" pitchFamily="34" charset="0"/>
                <a:ea typeface="MS PGothic" pitchFamily="34" charset="-128"/>
              </a:rPr>
              <a:pPr/>
              <a:t>19</a:t>
            </a:fld>
            <a:endParaRPr lang="en-US" dirty="0" smtClean="0">
              <a:latin typeface="Calibri" pitchFamily="34" charset="0"/>
              <a:ea typeface="MS PGothic"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2292" name="Slide Number Placeholder 3"/>
          <p:cNvSpPr>
            <a:spLocks noGrp="1"/>
          </p:cNvSpPr>
          <p:nvPr>
            <p:ph type="sldNum" sz="quarter" idx="5"/>
          </p:nvPr>
        </p:nvSpPr>
        <p:spPr bwMode="auto">
          <a:noFill/>
          <a:ln>
            <a:miter lim="800000"/>
            <a:headEnd/>
            <a:tailEnd/>
          </a:ln>
        </p:spPr>
        <p:txBody>
          <a:bodyPr/>
          <a:lstStyle/>
          <a:p>
            <a:fld id="{D27706F2-D272-40A6-9CBB-7D3930293B01}" type="slidenum">
              <a:rPr lang="en-US" smtClean="0">
                <a:latin typeface="Calibri" pitchFamily="34" charset="0"/>
                <a:ea typeface="MS PGothic" pitchFamily="34" charset="-128"/>
              </a:rPr>
              <a:pPr/>
              <a:t>8</a:t>
            </a:fld>
            <a:endParaRPr lang="en-US" dirty="0" smtClean="0">
              <a:latin typeface="Calibri" pitchFamily="34" charset="0"/>
              <a:ea typeface="MS PGothic"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1268" name="Slide Number Placeholder 3"/>
          <p:cNvSpPr>
            <a:spLocks noGrp="1"/>
          </p:cNvSpPr>
          <p:nvPr>
            <p:ph type="sldNum" sz="quarter" idx="5"/>
          </p:nvPr>
        </p:nvSpPr>
        <p:spPr bwMode="auto">
          <a:noFill/>
          <a:ln>
            <a:miter lim="800000"/>
            <a:headEnd/>
            <a:tailEnd/>
          </a:ln>
        </p:spPr>
        <p:txBody>
          <a:bodyPr/>
          <a:lstStyle/>
          <a:p>
            <a:fld id="{0F6369E4-D98C-4BD8-A41C-057697D90ABC}" type="slidenum">
              <a:rPr lang="en-US" smtClean="0">
                <a:latin typeface="Calibri" pitchFamily="34" charset="0"/>
                <a:ea typeface="MS PGothic" pitchFamily="34" charset="-128"/>
              </a:rPr>
              <a:pPr/>
              <a:t>11</a:t>
            </a:fld>
            <a:endParaRPr lang="en-US" dirty="0" smtClean="0">
              <a:latin typeface="Calibri" pitchFamily="34" charset="0"/>
              <a:ea typeface="MS PGothic"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B88E56A-1094-49CE-BABD-D925F790D9AA}" type="slidenum">
              <a:rPr lang="en-US" smtClean="0"/>
              <a:pPr>
                <a:defRPr/>
              </a:pPr>
              <a:t>12</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93D3BB7C-70A5-4546-9663-0BD208880B46}" type="slidenum">
              <a:rPr lang="en-US" smtClean="0">
                <a:latin typeface="Calibri" pitchFamily="34" charset="0"/>
                <a:ea typeface="MS PGothic" pitchFamily="34" charset="-128"/>
              </a:rPr>
              <a:pPr/>
              <a:t>13</a:t>
            </a:fld>
            <a:endParaRPr lang="en-US" dirty="0" smtClean="0">
              <a:latin typeface="Calibri" pitchFamily="34" charset="0"/>
              <a:ea typeface="MS PGothic"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93D3BB7C-70A5-4546-9663-0BD208880B46}" type="slidenum">
              <a:rPr lang="en-US" smtClean="0">
                <a:latin typeface="Calibri" pitchFamily="34" charset="0"/>
                <a:ea typeface="MS PGothic" pitchFamily="34" charset="-128"/>
              </a:rPr>
              <a:pPr/>
              <a:t>14</a:t>
            </a:fld>
            <a:endParaRPr lang="en-US" dirty="0" smtClean="0">
              <a:latin typeface="Calibri" pitchFamily="34" charset="0"/>
              <a:ea typeface="MS PGothic"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5364" name="Slide Number Placeholder 3"/>
          <p:cNvSpPr>
            <a:spLocks noGrp="1"/>
          </p:cNvSpPr>
          <p:nvPr>
            <p:ph type="sldNum" sz="quarter" idx="5"/>
          </p:nvPr>
        </p:nvSpPr>
        <p:spPr bwMode="auto">
          <a:noFill/>
          <a:ln>
            <a:miter lim="800000"/>
            <a:headEnd/>
            <a:tailEnd/>
          </a:ln>
        </p:spPr>
        <p:txBody>
          <a:bodyPr/>
          <a:lstStyle/>
          <a:p>
            <a:fld id="{AEF9659A-0EFE-477B-AA8E-9C087EAF8DC2}" type="slidenum">
              <a:rPr lang="en-US" smtClean="0">
                <a:latin typeface="Calibri" pitchFamily="34" charset="0"/>
                <a:ea typeface="MS PGothic" pitchFamily="34" charset="-128"/>
              </a:rPr>
              <a:pPr/>
              <a:t>15</a:t>
            </a:fld>
            <a:endParaRPr lang="en-US" dirty="0" smtClean="0">
              <a:latin typeface="Calibri" pitchFamily="34" charset="0"/>
              <a:ea typeface="MS PGothic"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4340" name="Slide Number Placeholder 3"/>
          <p:cNvSpPr>
            <a:spLocks noGrp="1"/>
          </p:cNvSpPr>
          <p:nvPr>
            <p:ph type="sldNum" sz="quarter" idx="5"/>
          </p:nvPr>
        </p:nvSpPr>
        <p:spPr bwMode="auto">
          <a:noFill/>
          <a:ln>
            <a:miter lim="800000"/>
            <a:headEnd/>
            <a:tailEnd/>
          </a:ln>
        </p:spPr>
        <p:txBody>
          <a:bodyPr/>
          <a:lstStyle/>
          <a:p>
            <a:fld id="{C513064F-9889-49CF-A764-7779EEED92C7}" type="slidenum">
              <a:rPr lang="en-US" smtClean="0">
                <a:latin typeface="Calibri" pitchFamily="34" charset="0"/>
                <a:ea typeface="MS PGothic" pitchFamily="34" charset="-128"/>
              </a:rPr>
              <a:pPr/>
              <a:t>16</a:t>
            </a:fld>
            <a:endParaRPr lang="en-US" dirty="0" smtClean="0">
              <a:latin typeface="Calibri" pitchFamily="34" charset="0"/>
              <a:ea typeface="MS PGothic"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3316" name="Slide Number Placeholder 3"/>
          <p:cNvSpPr>
            <a:spLocks noGrp="1"/>
          </p:cNvSpPr>
          <p:nvPr>
            <p:ph type="sldNum" sz="quarter" idx="5"/>
          </p:nvPr>
        </p:nvSpPr>
        <p:spPr bwMode="auto">
          <a:noFill/>
          <a:ln>
            <a:miter lim="800000"/>
            <a:headEnd/>
            <a:tailEnd/>
          </a:ln>
        </p:spPr>
        <p:txBody>
          <a:bodyPr/>
          <a:lstStyle/>
          <a:p>
            <a:fld id="{E4606DF0-0B98-4F61-9270-69F4752EDC1F}" type="slidenum">
              <a:rPr lang="en-US" smtClean="0">
                <a:latin typeface="Calibri" pitchFamily="34" charset="0"/>
                <a:ea typeface="MS PGothic" pitchFamily="34" charset="-128"/>
              </a:rPr>
              <a:pPr/>
              <a:t>17</a:t>
            </a:fld>
            <a:endParaRPr lang="en-US" dirty="0" smtClean="0">
              <a:latin typeface="Calibri" pitchFamily="34" charset="0"/>
              <a:ea typeface="MS PGothic"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p:nvSpPr>
        <p:spPr>
          <a:xfrm>
            <a:off x="0" y="0"/>
            <a:ext cx="9144000" cy="9271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0" y="6456363"/>
            <a:ext cx="9144000" cy="401637"/>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flipH="1">
            <a:off x="0" y="5092700"/>
            <a:ext cx="4572000" cy="136366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flipH="1">
            <a:off x="4572000" y="5092700"/>
            <a:ext cx="1262063" cy="136366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0"/>
          <p:cNvSpPr/>
          <p:nvPr/>
        </p:nvSpPr>
        <p:spPr>
          <a:xfrm flipH="1">
            <a:off x="5834063" y="5092700"/>
            <a:ext cx="3309937" cy="13636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2" name="Group 21"/>
          <p:cNvGrpSpPr>
            <a:grpSpLocks/>
          </p:cNvGrpSpPr>
          <p:nvPr/>
        </p:nvGrpSpPr>
        <p:grpSpPr bwMode="auto">
          <a:xfrm flipH="1" flipV="1">
            <a:off x="0" y="920750"/>
            <a:ext cx="9144000" cy="55563"/>
            <a:chOff x="0" y="832104"/>
            <a:chExt cx="9144000" cy="54864"/>
          </a:xfrm>
        </p:grpSpPr>
        <p:sp>
          <p:nvSpPr>
            <p:cNvPr id="13" name="Rectangle 12"/>
            <p:cNvSpPr/>
            <p:nvPr/>
          </p:nvSpPr>
          <p:spPr>
            <a:xfrm>
              <a:off x="4572000" y="832104"/>
              <a:ext cx="4572000" cy="5486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3"/>
            <p:cNvSpPr/>
            <p:nvPr/>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grpSp>
      <p:pic>
        <p:nvPicPr>
          <p:cNvPr id="16" name="Picture 32" descr="doe_logo_ppt.png"/>
          <p:cNvPicPr>
            <a:picLocks noChangeAspect="1"/>
          </p:cNvPicPr>
          <p:nvPr/>
        </p:nvPicPr>
        <p:blipFill>
          <a:blip r:embed="rId2"/>
          <a:srcRect/>
          <a:stretch>
            <a:fillRect/>
          </a:stretch>
        </p:blipFill>
        <p:spPr bwMode="auto">
          <a:xfrm>
            <a:off x="6121400" y="276225"/>
            <a:ext cx="2743200" cy="412750"/>
          </a:xfrm>
          <a:prstGeom prst="rect">
            <a:avLst/>
          </a:prstGeom>
          <a:noFill/>
          <a:ln w="9525">
            <a:noFill/>
            <a:miter lim="800000"/>
            <a:headEnd/>
            <a:tailEnd/>
          </a:ln>
        </p:spPr>
      </p:pic>
      <p:sp>
        <p:nvSpPr>
          <p:cNvPr id="17" name="Rectangle 16"/>
          <p:cNvSpPr/>
          <p:nvPr/>
        </p:nvSpPr>
        <p:spPr>
          <a:xfrm>
            <a:off x="4462463" y="4883150"/>
            <a:ext cx="4572000" cy="185738"/>
          </a:xfrm>
          <a:prstGeom prst="rect">
            <a:avLst/>
          </a:prstGeom>
        </p:spPr>
        <p:txBody>
          <a:bodyPr>
            <a:spAutoFit/>
          </a:bodyPr>
          <a:lstStyle/>
          <a:p>
            <a:pPr algn="r" fontAlgn="auto">
              <a:spcBef>
                <a:spcPts val="0"/>
              </a:spcBef>
              <a:spcAft>
                <a:spcPts val="0"/>
              </a:spcAft>
              <a:defRPr/>
            </a:pPr>
            <a:r>
              <a:rPr lang="en-US" sz="600" dirty="0">
                <a:solidFill>
                  <a:schemeClr val="bg1"/>
                </a:solidFill>
                <a:latin typeface="+mn-lt"/>
                <a:ea typeface="+mn-ea"/>
              </a:rPr>
              <a:t>Public Service of Colorado Ponnequin Wind Farm</a:t>
            </a:r>
          </a:p>
        </p:txBody>
      </p:sp>
      <p:sp>
        <p:nvSpPr>
          <p:cNvPr id="2" name="Title 1"/>
          <p:cNvSpPr>
            <a:spLocks noGrp="1"/>
          </p:cNvSpPr>
          <p:nvPr>
            <p:ph type="ctrTitle"/>
          </p:nvPr>
        </p:nvSpPr>
        <p:spPr>
          <a:xfrm>
            <a:off x="202680" y="147797"/>
            <a:ext cx="5626620" cy="603505"/>
          </a:xfrm>
          <a:prstGeom prst="rect">
            <a:avLst/>
          </a:prstGeom>
        </p:spPr>
        <p:txBody>
          <a:bodyPr lIns="0" rIns="0">
            <a:normAutofit/>
          </a:bodyPr>
          <a:lstStyle>
            <a:lvl1pPr algn="l">
              <a:defRPr sz="1600">
                <a:solidFill>
                  <a:srgbClr val="FFFFFF"/>
                </a:solidFill>
                <a:latin typeface="Arial Narrow"/>
                <a:cs typeface="Arial Narrow"/>
              </a:defRPr>
            </a:lvl1pPr>
          </a:lstStyle>
          <a:p>
            <a:r>
              <a:rPr lang="en-US" smtClean="0"/>
              <a:t>Click to edit Master title style</a:t>
            </a:r>
            <a:endParaRPr lang="en-US" dirty="0"/>
          </a:p>
        </p:txBody>
      </p:sp>
      <p:sp>
        <p:nvSpPr>
          <p:cNvPr id="3" name="Subtitle 2"/>
          <p:cNvSpPr>
            <a:spLocks noGrp="1"/>
          </p:cNvSpPr>
          <p:nvPr>
            <p:ph type="subTitle" idx="1"/>
          </p:nvPr>
        </p:nvSpPr>
        <p:spPr>
          <a:xfrm>
            <a:off x="163046" y="5253120"/>
            <a:ext cx="4382300" cy="1175040"/>
          </a:xfrm>
          <a:prstGeom prst="rect">
            <a:avLst/>
          </a:prstGeom>
        </p:spPr>
        <p:txBody>
          <a:bodyPr>
            <a:normAutofit/>
          </a:bodyPr>
          <a:lstStyle>
            <a:lvl1pPr marL="0" indent="0" algn="l">
              <a:buNone/>
              <a:defRPr sz="2400" b="1" i="0">
                <a:solidFill>
                  <a:srgbClr val="FFFFFF"/>
                </a:solidFill>
                <a:latin typeface="Arial Narrow"/>
                <a:cs typeface="Arial Narrow"/>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8" name="Text Placeholder 17"/>
          <p:cNvSpPr>
            <a:spLocks noGrp="1"/>
          </p:cNvSpPr>
          <p:nvPr>
            <p:ph type="body" sz="quarter" idx="10"/>
          </p:nvPr>
        </p:nvSpPr>
        <p:spPr>
          <a:xfrm>
            <a:off x="6054500" y="5206075"/>
            <a:ext cx="3082300" cy="331125"/>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Tx/>
              <a:buNone/>
              <a:tabLst/>
              <a:defRPr kumimoji="0" lang="en-US" sz="1600" b="1" i="0" u="none" strike="noStrike" kern="1200" cap="none" spc="0" normalizeH="0" baseline="0" noProof="0">
                <a:ln>
                  <a:noFill/>
                </a:ln>
                <a:solidFill>
                  <a:schemeClr val="bg1"/>
                </a:solidFill>
                <a:effectLst/>
                <a:uLnTx/>
                <a:uFillTx/>
              </a:defRPr>
            </a:lvl1pPr>
          </a:lstStyle>
          <a:p>
            <a:pPr lvl="0"/>
            <a:r>
              <a:rPr lang="en-US" noProof="0" dirty="0" smtClean="0"/>
              <a:t>Click to edit Master text styles</a:t>
            </a:r>
          </a:p>
        </p:txBody>
      </p:sp>
      <p:sp>
        <p:nvSpPr>
          <p:cNvPr id="24" name="Text Placeholder 22"/>
          <p:cNvSpPr>
            <a:spLocks noGrp="1"/>
          </p:cNvSpPr>
          <p:nvPr>
            <p:ph type="body" sz="quarter" idx="12"/>
          </p:nvPr>
        </p:nvSpPr>
        <p:spPr>
          <a:xfrm>
            <a:off x="6054450" y="5543500"/>
            <a:ext cx="3089550" cy="734900"/>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Tx/>
              <a:buNone/>
              <a:tabLst/>
              <a:defRPr kumimoji="0" lang="en-US" sz="1200" b="0" i="0" u="none" strike="noStrike" kern="1200" cap="none" spc="0" normalizeH="0" baseline="0" noProof="0">
                <a:ln>
                  <a:noFill/>
                </a:ln>
                <a:solidFill>
                  <a:schemeClr val="bg1"/>
                </a:solidFill>
                <a:effectLst/>
                <a:uLnTx/>
                <a:uFillTx/>
                <a:latin typeface="Arial Narrow"/>
                <a:cs typeface="Arial Narrow"/>
              </a:defRPr>
            </a:lvl1pPr>
          </a:lstStyle>
          <a:p>
            <a:pPr lvl="0"/>
            <a:r>
              <a:rPr lang="en-US" noProof="0" smtClean="0"/>
              <a:t>Click to edit Master text styles</a:t>
            </a:r>
          </a:p>
        </p:txBody>
      </p:sp>
      <p:sp>
        <p:nvSpPr>
          <p:cNvPr id="19" name="Text Placeholder 18"/>
          <p:cNvSpPr>
            <a:spLocks noGrp="1"/>
          </p:cNvSpPr>
          <p:nvPr>
            <p:ph type="body" sz="quarter" idx="13"/>
          </p:nvPr>
        </p:nvSpPr>
        <p:spPr>
          <a:xfrm>
            <a:off x="168100" y="5672913"/>
            <a:ext cx="1390650" cy="288687"/>
          </a:xfrm>
        </p:spPr>
        <p:txBody>
          <a:bodyPr>
            <a:normAutofit/>
          </a:bodyPr>
          <a:lstStyle>
            <a:lvl1pPr>
              <a:buNone/>
              <a:defRPr sz="1200">
                <a:solidFill>
                  <a:schemeClr val="bg1"/>
                </a:solidFill>
                <a:latin typeface="Arial Narrow" pitchFamily="34" charset="0"/>
              </a:defRPr>
            </a:lvl1pPr>
            <a:lvl5pPr>
              <a:defRPr/>
            </a:lvl5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90675"/>
            <a:ext cx="8229600" cy="4876800"/>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17097"/>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085975"/>
            <a:ext cx="4040188"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317097"/>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085975"/>
            <a:ext cx="4041775"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itle 8"/>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238250"/>
            <a:ext cx="5111750" cy="5286375"/>
          </a:xfrm>
          <a:prstGeom prst="rect">
            <a:avLst/>
          </a:prstGeom>
        </p:spPr>
        <p:txBody>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908000"/>
            <a:ext cx="3008313" cy="456202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 name="Rectangle 19"/>
          <p:cNvSpPr/>
          <p:nvPr/>
        </p:nvSpPr>
        <p:spPr>
          <a:xfrm>
            <a:off x="0" y="0"/>
            <a:ext cx="9144000" cy="9271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5"/>
          <p:cNvSpPr/>
          <p:nvPr/>
        </p:nvSpPr>
        <p:spPr>
          <a:xfrm>
            <a:off x="0" y="6610350"/>
            <a:ext cx="9144000" cy="24765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Title Placeholder 13"/>
          <p:cNvSpPr>
            <a:spLocks noGrp="1"/>
          </p:cNvSpPr>
          <p:nvPr>
            <p:ph type="title"/>
          </p:nvPr>
        </p:nvSpPr>
        <p:spPr bwMode="auto">
          <a:xfrm>
            <a:off x="177800" y="0"/>
            <a:ext cx="5664200" cy="901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14"/>
          <p:cNvSpPr>
            <a:spLocks noGrp="1"/>
          </p:cNvSpPr>
          <p:nvPr>
            <p:ph type="body" idx="1"/>
          </p:nvPr>
        </p:nvSpPr>
        <p:spPr bwMode="auto">
          <a:xfrm>
            <a:off x="457200" y="1590675"/>
            <a:ext cx="8229600" cy="48021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 name="Text Placeholder 9"/>
          <p:cNvSpPr txBox="1">
            <a:spLocks/>
          </p:cNvSpPr>
          <p:nvPr/>
        </p:nvSpPr>
        <p:spPr>
          <a:xfrm>
            <a:off x="130175" y="6616700"/>
            <a:ext cx="7286625" cy="241300"/>
          </a:xfrm>
          <a:prstGeom prst="rect">
            <a:avLst/>
          </a:prstGeom>
        </p:spPr>
        <p:txBody>
          <a:bodyPr>
            <a:normAutofit/>
          </a:bodyPr>
          <a:lstStyle/>
          <a:p>
            <a:pPr marL="342900" indent="-342900">
              <a:lnSpc>
                <a:spcPct val="90000"/>
              </a:lnSpc>
              <a:spcBef>
                <a:spcPct val="20000"/>
              </a:spcBef>
              <a:buFont typeface="Arial" charset="0"/>
              <a:buNone/>
              <a:defRPr/>
            </a:pPr>
            <a:fld id="{D29F7518-3F45-4804-A1F9-6FFD085ADBFF}" type="slidenum">
              <a:rPr lang="en-US" sz="1000">
                <a:solidFill>
                  <a:schemeClr val="bg1"/>
                </a:solidFill>
                <a:ea typeface="ＭＳ Ｐゴシック" pitchFamily="-106" charset="-128"/>
                <a:cs typeface="Arial" charset="0"/>
              </a:rPr>
              <a:pPr marL="342900" indent="-342900">
                <a:lnSpc>
                  <a:spcPct val="90000"/>
                </a:lnSpc>
                <a:spcBef>
                  <a:spcPct val="20000"/>
                </a:spcBef>
                <a:buFont typeface="Arial" charset="0"/>
                <a:buNone/>
                <a:defRPr/>
              </a:pPr>
              <a:t>‹#›</a:t>
            </a:fld>
            <a:r>
              <a:rPr lang="en-US" sz="1000" dirty="0">
                <a:solidFill>
                  <a:schemeClr val="bg1"/>
                </a:solidFill>
                <a:ea typeface="ＭＳ Ｐゴシック" pitchFamily="-106" charset="-128"/>
                <a:cs typeface="Arial" charset="0"/>
              </a:rPr>
              <a:t> | US DOE Geothermal Program</a:t>
            </a:r>
          </a:p>
        </p:txBody>
      </p:sp>
      <p:grpSp>
        <p:nvGrpSpPr>
          <p:cNvPr id="1031" name="Group 20"/>
          <p:cNvGrpSpPr>
            <a:grpSpLocks/>
          </p:cNvGrpSpPr>
          <p:nvPr/>
        </p:nvGrpSpPr>
        <p:grpSpPr bwMode="auto">
          <a:xfrm flipH="1" flipV="1">
            <a:off x="0" y="920750"/>
            <a:ext cx="9144000" cy="55563"/>
            <a:chOff x="0" y="832104"/>
            <a:chExt cx="9144000" cy="54864"/>
          </a:xfrm>
        </p:grpSpPr>
        <p:sp>
          <p:nvSpPr>
            <p:cNvPr id="23" name="Rectangle 22"/>
            <p:cNvSpPr/>
            <p:nvPr/>
          </p:nvSpPr>
          <p:spPr>
            <a:xfrm>
              <a:off x="4572000" y="832104"/>
              <a:ext cx="4572000" cy="5486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Rectangle 23"/>
            <p:cNvSpPr/>
            <p:nvPr/>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 name="Rectangle 24"/>
            <p:cNvSpPr/>
            <p:nvPr/>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3" name="Text Placeholder 9"/>
          <p:cNvSpPr txBox="1">
            <a:spLocks/>
          </p:cNvSpPr>
          <p:nvPr/>
        </p:nvSpPr>
        <p:spPr>
          <a:xfrm>
            <a:off x="5476875" y="6616700"/>
            <a:ext cx="3667125" cy="241300"/>
          </a:xfrm>
          <a:prstGeom prst="rect">
            <a:avLst/>
          </a:prstGeom>
        </p:spPr>
        <p:txBody>
          <a:bodyPr>
            <a:normAutofit/>
          </a:bodyPr>
          <a:lstStyle/>
          <a:p>
            <a:pPr marL="342900" indent="-342900" algn="r">
              <a:lnSpc>
                <a:spcPct val="90000"/>
              </a:lnSpc>
              <a:spcBef>
                <a:spcPct val="20000"/>
              </a:spcBef>
              <a:buFont typeface="Arial" charset="0"/>
              <a:buNone/>
              <a:defRPr/>
            </a:pPr>
            <a:r>
              <a:rPr lang="en-US" sz="1000" dirty="0">
                <a:solidFill>
                  <a:schemeClr val="bg1"/>
                </a:solidFill>
                <a:ea typeface="ＭＳ Ｐゴシック" pitchFamily="-106" charset="-128"/>
                <a:cs typeface="Arial" charset="0"/>
              </a:rPr>
              <a:t>eere.energy.gov</a:t>
            </a:r>
          </a:p>
        </p:txBody>
      </p:sp>
      <p:pic>
        <p:nvPicPr>
          <p:cNvPr id="1033" name="Picture 18" descr="doe_logo_ppt.png"/>
          <p:cNvPicPr>
            <a:picLocks noChangeAspect="1"/>
          </p:cNvPicPr>
          <p:nvPr/>
        </p:nvPicPr>
        <p:blipFill>
          <a:blip r:embed="rId8"/>
          <a:srcRect/>
          <a:stretch>
            <a:fillRect/>
          </a:stretch>
        </p:blipFill>
        <p:spPr bwMode="auto">
          <a:xfrm>
            <a:off x="6121400" y="276225"/>
            <a:ext cx="2743200"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5" r:id="rId1"/>
    <p:sldLayoutId id="2147483690" r:id="rId2"/>
    <p:sldLayoutId id="2147483691" r:id="rId3"/>
    <p:sldLayoutId id="2147483692" r:id="rId4"/>
    <p:sldLayoutId id="2147483693" r:id="rId5"/>
    <p:sldLayoutId id="2147483694" r:id="rId6"/>
  </p:sldLayoutIdLst>
  <p:hf hdr="0" ftr="0" dt="0"/>
  <p:txStyles>
    <p:titleStyle>
      <a:lvl1pPr algn="l" defTabSz="457200" rtl="0" eaLnBrk="0" fontAlgn="base" hangingPunct="0">
        <a:lnSpc>
          <a:spcPts val="2800"/>
        </a:lnSpc>
        <a:spcBef>
          <a:spcPct val="0"/>
        </a:spcBef>
        <a:spcAft>
          <a:spcPct val="0"/>
        </a:spcAft>
        <a:defRPr sz="2600" kern="1200">
          <a:solidFill>
            <a:srgbClr val="FFFFFF"/>
          </a:solidFill>
          <a:latin typeface="+mj-lt"/>
          <a:ea typeface="MS PGothic" pitchFamily="34" charset="-128"/>
          <a:cs typeface="ＭＳ Ｐゴシック" pitchFamily="-106" charset="-128"/>
        </a:defRPr>
      </a:lvl1pPr>
      <a:lvl2pPr algn="l" defTabSz="457200" rtl="0" eaLnBrk="0" fontAlgn="base" hangingPunct="0">
        <a:lnSpc>
          <a:spcPts val="2800"/>
        </a:lnSpc>
        <a:spcBef>
          <a:spcPct val="0"/>
        </a:spcBef>
        <a:spcAft>
          <a:spcPct val="0"/>
        </a:spcAft>
        <a:defRPr sz="2600">
          <a:solidFill>
            <a:srgbClr val="FFFFFF"/>
          </a:solidFill>
          <a:latin typeface="Arial" pitchFamily="-106" charset="0"/>
          <a:ea typeface="MS PGothic" pitchFamily="34" charset="-128"/>
          <a:cs typeface="ＭＳ Ｐゴシック" pitchFamily="-106" charset="-128"/>
        </a:defRPr>
      </a:lvl2pPr>
      <a:lvl3pPr algn="l" defTabSz="457200" rtl="0" eaLnBrk="0" fontAlgn="base" hangingPunct="0">
        <a:lnSpc>
          <a:spcPts val="2800"/>
        </a:lnSpc>
        <a:spcBef>
          <a:spcPct val="0"/>
        </a:spcBef>
        <a:spcAft>
          <a:spcPct val="0"/>
        </a:spcAft>
        <a:defRPr sz="2600">
          <a:solidFill>
            <a:srgbClr val="FFFFFF"/>
          </a:solidFill>
          <a:latin typeface="Arial" pitchFamily="-106" charset="0"/>
          <a:ea typeface="MS PGothic" pitchFamily="34" charset="-128"/>
          <a:cs typeface="ＭＳ Ｐゴシック" pitchFamily="-106" charset="-128"/>
        </a:defRPr>
      </a:lvl3pPr>
      <a:lvl4pPr algn="l" defTabSz="457200" rtl="0" eaLnBrk="0" fontAlgn="base" hangingPunct="0">
        <a:lnSpc>
          <a:spcPts val="2800"/>
        </a:lnSpc>
        <a:spcBef>
          <a:spcPct val="0"/>
        </a:spcBef>
        <a:spcAft>
          <a:spcPct val="0"/>
        </a:spcAft>
        <a:defRPr sz="2600">
          <a:solidFill>
            <a:srgbClr val="FFFFFF"/>
          </a:solidFill>
          <a:latin typeface="Arial" pitchFamily="-106" charset="0"/>
          <a:ea typeface="MS PGothic" pitchFamily="34" charset="-128"/>
          <a:cs typeface="ＭＳ Ｐゴシック" pitchFamily="-106" charset="-128"/>
        </a:defRPr>
      </a:lvl4pPr>
      <a:lvl5pPr algn="l" defTabSz="457200" rtl="0" eaLnBrk="0" fontAlgn="base" hangingPunct="0">
        <a:lnSpc>
          <a:spcPts val="2800"/>
        </a:lnSpc>
        <a:spcBef>
          <a:spcPct val="0"/>
        </a:spcBef>
        <a:spcAft>
          <a:spcPct val="0"/>
        </a:spcAft>
        <a:defRPr sz="2600">
          <a:solidFill>
            <a:srgbClr val="FFFFFF"/>
          </a:solidFill>
          <a:latin typeface="Arial" pitchFamily="-106" charset="0"/>
          <a:ea typeface="MS PGothic" pitchFamily="34" charset="-128"/>
          <a:cs typeface="ＭＳ Ｐゴシック" pitchFamily="-106" charset="-128"/>
        </a:defRPr>
      </a:lvl5pPr>
      <a:lvl6pPr marL="4572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6pPr>
      <a:lvl7pPr marL="9144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7pPr>
      <a:lvl8pPr marL="13716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8pPr>
      <a:lvl9pPr marL="18288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9pPr>
    </p:titleStyle>
    <p:bodyStyle>
      <a:lvl1pPr marL="342900" indent="-3429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ＭＳ Ｐゴシック" pitchFamily="-106" charset="-128"/>
        </a:defRPr>
      </a:lvl1pPr>
      <a:lvl2pPr marL="742950" indent="-28575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Edward_Eugeni@sra.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Eric.Hass@go.doe.gov"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Eric.Hass@go.doe.go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timothy.reinhardt@ee.doe.gov" TargetMode="External"/><Relationship Id="rId2" Type="http://schemas.openxmlformats.org/officeDocument/2006/relationships/hyperlink" Target="mailto:hildigunnur.thorsteinsson@ee.doe.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Rachel_Bilyk@sra.com" TargetMode="External"/><Relationship Id="rId2" Type="http://schemas.openxmlformats.org/officeDocument/2006/relationships/hyperlink" Target="mailto:Edward_Eugeni@sra.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8096" y="2813603"/>
            <a:ext cx="7726680" cy="1354360"/>
          </a:xfrm>
          <a:prstGeom prst="rect">
            <a:avLst/>
          </a:prstGeom>
        </p:spPr>
        <p:txBody>
          <a:bodyPr vert="horz" wrap="square" lIns="91440" tIns="45720" rIns="91440" bIns="45720" rtlCol="0">
            <a:normAutofit/>
          </a:bodyPr>
          <a:lstStyle/>
          <a:p>
            <a:pPr marL="0" marR="0" indent="0" algn="ctr" defTabSz="457200" rtl="0" eaLnBrk="1" fontAlgn="auto" latinLnBrk="0" hangingPunct="1">
              <a:lnSpc>
                <a:spcPct val="100000"/>
              </a:lnSpc>
              <a:spcBef>
                <a:spcPct val="20000"/>
              </a:spcBef>
              <a:spcAft>
                <a:spcPts val="0"/>
              </a:spcAft>
              <a:buClrTx/>
              <a:buSzTx/>
              <a:buFont typeface="Arial"/>
              <a:buNone/>
              <a:tabLst/>
            </a:pPr>
            <a:endParaRPr lang="en-US" sz="3200" b="1" noProof="0" dirty="0" smtClean="0">
              <a:latin typeface="+mj-lt"/>
              <a:ea typeface="+mn-ea"/>
              <a:cs typeface="Arial Narrow"/>
            </a:endParaRPr>
          </a:p>
          <a:p>
            <a:pPr marL="0" marR="0" indent="0" algn="ctr" defTabSz="457200" rtl="0" eaLnBrk="1" fontAlgn="auto" latinLnBrk="0" hangingPunct="1">
              <a:lnSpc>
                <a:spcPct val="100000"/>
              </a:lnSpc>
              <a:spcBef>
                <a:spcPct val="20000"/>
              </a:spcBef>
              <a:spcAft>
                <a:spcPts val="0"/>
              </a:spcAft>
              <a:buClrTx/>
              <a:buSzTx/>
              <a:buFont typeface="Arial"/>
              <a:buNone/>
              <a:tabLst/>
            </a:pPr>
            <a:r>
              <a:rPr lang="en-US" sz="3200" b="1" noProof="0" dirty="0" smtClean="0">
                <a:latin typeface="+mj-lt"/>
                <a:ea typeface="+mn-ea"/>
                <a:cs typeface="Arial Narrow"/>
              </a:rPr>
              <a:t>Presenter Instructions </a:t>
            </a:r>
          </a:p>
          <a:p>
            <a:pPr marL="0" marR="0" indent="0" algn="ctr" defTabSz="457200" rtl="0" eaLnBrk="1" fontAlgn="auto" latinLnBrk="0" hangingPunct="1">
              <a:lnSpc>
                <a:spcPct val="100000"/>
              </a:lnSpc>
              <a:spcBef>
                <a:spcPct val="20000"/>
              </a:spcBef>
              <a:spcAft>
                <a:spcPts val="0"/>
              </a:spcAft>
              <a:buClrTx/>
              <a:buSzTx/>
              <a:buFont typeface="Arial"/>
              <a:buNone/>
              <a:tabLst/>
            </a:pPr>
            <a:endParaRPr kumimoji="0" lang="en-US" sz="3200" b="1" i="0" u="none" strike="noStrike" kern="1200" cap="none" spc="0" normalizeH="0" baseline="0" noProof="0" dirty="0" smtClean="0">
              <a:ln>
                <a:noFill/>
              </a:ln>
              <a:effectLst/>
              <a:uLnTx/>
              <a:uFillTx/>
              <a:latin typeface="+mj-lt"/>
              <a:ea typeface="+mn-ea"/>
              <a:cs typeface="Arial Narrow"/>
            </a:endParaRPr>
          </a:p>
        </p:txBody>
      </p:sp>
      <p:sp>
        <p:nvSpPr>
          <p:cNvPr id="3" name="Rectangle 2"/>
          <p:cNvSpPr/>
          <p:nvPr/>
        </p:nvSpPr>
        <p:spPr>
          <a:xfrm>
            <a:off x="1329070" y="1596011"/>
            <a:ext cx="6560288" cy="1200329"/>
          </a:xfrm>
          <a:prstGeom prst="rect">
            <a:avLst/>
          </a:prstGeom>
        </p:spPr>
        <p:txBody>
          <a:bodyPr wrap="square">
            <a:spAutoFit/>
          </a:bodyPr>
          <a:lstStyle/>
          <a:p>
            <a:pPr algn="ctr"/>
            <a:r>
              <a:rPr lang="en-US" sz="3600" dirty="0" smtClean="0">
                <a:latin typeface="Arial Narrow" pitchFamily="-106" charset="0"/>
              </a:rPr>
              <a:t>Geothermal Technologies Program 2012 Peer Review</a:t>
            </a:r>
            <a:endParaRPr lang="en-US" sz="3600" dirty="0"/>
          </a:p>
        </p:txBody>
      </p:sp>
      <p:sp>
        <p:nvSpPr>
          <p:cNvPr id="5" name="Rectangle 4"/>
          <p:cNvSpPr/>
          <p:nvPr/>
        </p:nvSpPr>
        <p:spPr>
          <a:xfrm>
            <a:off x="1364512" y="4608569"/>
            <a:ext cx="6560288" cy="1200329"/>
          </a:xfrm>
          <a:prstGeom prst="rect">
            <a:avLst/>
          </a:prstGeom>
        </p:spPr>
        <p:txBody>
          <a:bodyPr wrap="square">
            <a:spAutoFit/>
          </a:bodyPr>
          <a:lstStyle/>
          <a:p>
            <a:pPr algn="ctr"/>
            <a:r>
              <a:rPr lang="en-US" sz="3600" dirty="0" smtClean="0">
                <a:latin typeface="Arial Narrow" pitchFamily="-106" charset="0"/>
              </a:rPr>
              <a:t>May 7 – 11, 2012</a:t>
            </a:r>
          </a:p>
          <a:p>
            <a:pPr algn="ctr"/>
            <a:r>
              <a:rPr lang="en-US" sz="3600" dirty="0" smtClean="0">
                <a:latin typeface="Arial Narrow" pitchFamily="-106" charset="0"/>
              </a:rPr>
              <a:t>Westminster, CO</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1600" y="972459"/>
            <a:ext cx="5471885" cy="5246034"/>
          </a:xfrm>
        </p:spPr>
        <p:txBody>
          <a:bodyPr/>
          <a:lstStyle/>
          <a:p>
            <a:r>
              <a:rPr lang="en-US" sz="1800" b="1" dirty="0" smtClean="0"/>
              <a:t>Analysis:</a:t>
            </a:r>
          </a:p>
          <a:p>
            <a:pPr lvl="1"/>
            <a:r>
              <a:rPr lang="en-US" sz="1400" dirty="0" smtClean="0"/>
              <a:t>Resource </a:t>
            </a:r>
            <a:r>
              <a:rPr lang="en-US" sz="1400" dirty="0"/>
              <a:t>Assessment</a:t>
            </a:r>
          </a:p>
          <a:p>
            <a:pPr lvl="1"/>
            <a:r>
              <a:rPr lang="en-US" sz="1400" dirty="0"/>
              <a:t>Education</a:t>
            </a:r>
          </a:p>
          <a:p>
            <a:pPr lvl="1"/>
            <a:r>
              <a:rPr lang="en-US" sz="1400" dirty="0"/>
              <a:t>Policy and Finance</a:t>
            </a:r>
          </a:p>
          <a:p>
            <a:pPr lvl="1"/>
            <a:r>
              <a:rPr lang="en-US" sz="1400" dirty="0"/>
              <a:t>Systems Engineering</a:t>
            </a:r>
          </a:p>
          <a:p>
            <a:pPr lvl="1"/>
            <a:r>
              <a:rPr lang="en-US" sz="1400" dirty="0"/>
              <a:t>Geothermal Analysis</a:t>
            </a:r>
          </a:p>
          <a:p>
            <a:pPr lvl="1"/>
            <a:r>
              <a:rPr lang="en-US" sz="1400" dirty="0"/>
              <a:t>Environmental Analysis</a:t>
            </a:r>
          </a:p>
          <a:p>
            <a:pPr lvl="1"/>
            <a:r>
              <a:rPr lang="en-US" sz="1400" dirty="0"/>
              <a:t>Best Practices</a:t>
            </a:r>
          </a:p>
          <a:p>
            <a:r>
              <a:rPr lang="en-US" sz="1800" b="1" dirty="0"/>
              <a:t> </a:t>
            </a:r>
            <a:r>
              <a:rPr lang="en-US" sz="1800" b="1" dirty="0" smtClean="0"/>
              <a:t>Data Systems:</a:t>
            </a:r>
          </a:p>
          <a:p>
            <a:pPr lvl="1"/>
            <a:r>
              <a:rPr lang="en-US" sz="1400" dirty="0" smtClean="0"/>
              <a:t>Data System Development</a:t>
            </a:r>
          </a:p>
          <a:p>
            <a:pPr lvl="1"/>
            <a:r>
              <a:rPr lang="en-US" sz="1400" dirty="0" smtClean="0"/>
              <a:t>Data Gathering and Analysis</a:t>
            </a:r>
          </a:p>
          <a:p>
            <a:r>
              <a:rPr lang="en-US" sz="1800" b="1" dirty="0" smtClean="0"/>
              <a:t>Demonstration </a:t>
            </a:r>
            <a:r>
              <a:rPr lang="en-US" sz="1800" b="1" dirty="0"/>
              <a:t>Projects:</a:t>
            </a:r>
          </a:p>
          <a:p>
            <a:pPr lvl="1"/>
            <a:r>
              <a:rPr lang="en-US" sz="1400" dirty="0"/>
              <a:t>EGS, Low </a:t>
            </a:r>
            <a:r>
              <a:rPr lang="en-US" sz="1400" dirty="0" smtClean="0"/>
              <a:t>Temp </a:t>
            </a:r>
            <a:r>
              <a:rPr lang="en-US" sz="1400" dirty="0"/>
              <a:t>and Co-Production Demonstrations</a:t>
            </a:r>
          </a:p>
          <a:p>
            <a:pPr lvl="1"/>
            <a:r>
              <a:rPr lang="en-US" sz="1400" dirty="0"/>
              <a:t>Exploration </a:t>
            </a:r>
            <a:r>
              <a:rPr lang="en-US" sz="1400" dirty="0" smtClean="0"/>
              <a:t>Validation</a:t>
            </a:r>
          </a:p>
          <a:p>
            <a:pPr lvl="2"/>
            <a:r>
              <a:rPr lang="en-US" sz="1300" dirty="0" smtClean="0"/>
              <a:t>Shallow Temperature Survey</a:t>
            </a:r>
          </a:p>
          <a:p>
            <a:pPr lvl="2"/>
            <a:r>
              <a:rPr lang="en-US" sz="1300" dirty="0" smtClean="0"/>
              <a:t>Seismic</a:t>
            </a:r>
          </a:p>
          <a:p>
            <a:pPr lvl="2"/>
            <a:r>
              <a:rPr lang="en-US" sz="1300" dirty="0" smtClean="0"/>
              <a:t>Remote Sensing</a:t>
            </a:r>
          </a:p>
          <a:p>
            <a:pPr lvl="2"/>
            <a:r>
              <a:rPr lang="en-US" sz="1300" dirty="0" smtClean="0"/>
              <a:t>Geochemistry</a:t>
            </a:r>
          </a:p>
          <a:p>
            <a:pPr lvl="2"/>
            <a:r>
              <a:rPr lang="en-US" sz="1300" dirty="0" smtClean="0"/>
              <a:t>Drilling</a:t>
            </a:r>
          </a:p>
          <a:p>
            <a:pPr lvl="2"/>
            <a:r>
              <a:rPr lang="en-US" sz="1300" dirty="0" smtClean="0"/>
              <a:t>New Combination of Technologies</a:t>
            </a:r>
          </a:p>
          <a:p>
            <a:pPr lvl="2"/>
            <a:endParaRPr lang="en-US" sz="1400" dirty="0" smtClean="0"/>
          </a:p>
          <a:p>
            <a:pPr lvl="2"/>
            <a:endParaRPr lang="en-US" dirty="0"/>
          </a:p>
          <a:p>
            <a:pPr lvl="1"/>
            <a:endParaRPr lang="en-US" sz="1600" dirty="0" smtClean="0"/>
          </a:p>
          <a:p>
            <a:pPr lvl="1"/>
            <a:endParaRPr lang="en-US" sz="1600" dirty="0" smtClean="0"/>
          </a:p>
          <a:p>
            <a:pPr lvl="1"/>
            <a:endParaRPr lang="en-US" sz="1600" dirty="0"/>
          </a:p>
        </p:txBody>
      </p:sp>
      <p:sp>
        <p:nvSpPr>
          <p:cNvPr id="3" name="Title 2"/>
          <p:cNvSpPr>
            <a:spLocks noGrp="1"/>
          </p:cNvSpPr>
          <p:nvPr>
            <p:ph type="title"/>
          </p:nvPr>
        </p:nvSpPr>
        <p:spPr/>
        <p:txBody>
          <a:bodyPr/>
          <a:lstStyle/>
          <a:p>
            <a:r>
              <a:rPr lang="en-US" dirty="0" smtClean="0"/>
              <a:t>Project Groupings</a:t>
            </a:r>
            <a:endParaRPr lang="en-US" dirty="0"/>
          </a:p>
        </p:txBody>
      </p:sp>
      <p:sp>
        <p:nvSpPr>
          <p:cNvPr id="4" name="TextBox 3"/>
          <p:cNvSpPr txBox="1"/>
          <p:nvPr/>
        </p:nvSpPr>
        <p:spPr>
          <a:xfrm>
            <a:off x="264561" y="6218493"/>
            <a:ext cx="9143999" cy="463638"/>
          </a:xfrm>
          <a:prstGeom prst="rect">
            <a:avLst/>
          </a:prstGeom>
        </p:spPr>
        <p:txBody>
          <a:bodyPr vert="horz" wrap="squar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This slide is for reference</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only and is not to be included in the presentation</a:t>
            </a:r>
            <a:endPar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endParaRPr>
          </a:p>
        </p:txBody>
      </p:sp>
      <p:sp>
        <p:nvSpPr>
          <p:cNvPr id="6" name="TextBox 5"/>
          <p:cNvSpPr txBox="1"/>
          <p:nvPr/>
        </p:nvSpPr>
        <p:spPr>
          <a:xfrm>
            <a:off x="6110514" y="1843314"/>
            <a:ext cx="914400" cy="914400"/>
          </a:xfrm>
          <a:prstGeom prst="rect">
            <a:avLst/>
          </a:prstGeom>
        </p:spPr>
        <p:txBody>
          <a:bodyPr vert="horz" wrap="non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endParaRPr kumimoji="0" lang="en-US" sz="2323" b="1" i="0" u="none" strike="noStrike" kern="1200" cap="none" spc="0" normalizeH="0" baseline="0" noProof="0" dirty="0" smtClean="0">
              <a:ln>
                <a:noFill/>
              </a:ln>
              <a:solidFill>
                <a:srgbClr val="FFFFFF"/>
              </a:solidFill>
              <a:effectLst/>
              <a:uLnTx/>
              <a:uFillTx/>
              <a:latin typeface="Arial Narrow"/>
              <a:ea typeface="+mn-ea"/>
              <a:cs typeface="Arial Narrow"/>
            </a:endParaRPr>
          </a:p>
        </p:txBody>
      </p:sp>
      <p:sp>
        <p:nvSpPr>
          <p:cNvPr id="7" name="Rectangle 6"/>
          <p:cNvSpPr/>
          <p:nvPr/>
        </p:nvSpPr>
        <p:spPr>
          <a:xfrm>
            <a:off x="4938160" y="994229"/>
            <a:ext cx="4205840" cy="5004447"/>
          </a:xfrm>
          <a:prstGeom prst="rect">
            <a:avLst/>
          </a:prstGeom>
        </p:spPr>
        <p:txBody>
          <a:bodyPr wrap="square">
            <a:spAutoFit/>
          </a:bodyPr>
          <a:lstStyle/>
          <a:p>
            <a:pPr marL="342900" indent="-342900">
              <a:buFont typeface="Arial" pitchFamily="34" charset="0"/>
              <a:buChar char="•"/>
            </a:pPr>
            <a:r>
              <a:rPr lang="en-US" b="1" dirty="0" smtClean="0"/>
              <a:t>Research </a:t>
            </a:r>
            <a:r>
              <a:rPr lang="en-US" b="1" dirty="0"/>
              <a:t>&amp; Development</a:t>
            </a:r>
          </a:p>
          <a:p>
            <a:pPr marL="742950" lvl="1" indent="-285750" eaLnBrk="0" hangingPunct="0">
              <a:spcBef>
                <a:spcPct val="20000"/>
              </a:spcBef>
              <a:buFont typeface="Arial" charset="0"/>
              <a:buChar char="–"/>
            </a:pPr>
            <a:r>
              <a:rPr lang="en-US" sz="1400" dirty="0" smtClean="0">
                <a:latin typeface="+mn-lt"/>
              </a:rPr>
              <a:t>Drilling</a:t>
            </a:r>
          </a:p>
          <a:p>
            <a:pPr marL="742950" lvl="1" indent="-285750" eaLnBrk="0" hangingPunct="0">
              <a:spcBef>
                <a:spcPct val="20000"/>
              </a:spcBef>
              <a:buFont typeface="Arial" charset="0"/>
              <a:buChar char="–"/>
            </a:pPr>
            <a:r>
              <a:rPr lang="en-US" sz="1400" dirty="0" smtClean="0">
                <a:latin typeface="+mn-lt"/>
              </a:rPr>
              <a:t>Fluid Imaging</a:t>
            </a:r>
          </a:p>
          <a:p>
            <a:pPr marL="742950" lvl="1" indent="-285750" eaLnBrk="0" hangingPunct="0">
              <a:spcBef>
                <a:spcPct val="20000"/>
              </a:spcBef>
              <a:buFont typeface="Arial" charset="0"/>
              <a:buChar char="–"/>
            </a:pPr>
            <a:r>
              <a:rPr lang="en-US" sz="1400" dirty="0" smtClean="0">
                <a:latin typeface="+mn-lt"/>
              </a:rPr>
              <a:t>Fracture Characterization</a:t>
            </a:r>
          </a:p>
          <a:p>
            <a:pPr marL="742950" lvl="1" indent="-285750" eaLnBrk="0" hangingPunct="0">
              <a:spcBef>
                <a:spcPct val="20000"/>
              </a:spcBef>
              <a:buFont typeface="Arial" charset="0"/>
              <a:buChar char="–"/>
            </a:pPr>
            <a:r>
              <a:rPr lang="en-US" sz="1400" dirty="0" smtClean="0">
                <a:latin typeface="+mn-lt"/>
              </a:rPr>
              <a:t>Geophysical Exploration</a:t>
            </a:r>
          </a:p>
          <a:p>
            <a:pPr marL="742950" lvl="1" indent="-285750" eaLnBrk="0" hangingPunct="0">
              <a:spcBef>
                <a:spcPct val="20000"/>
              </a:spcBef>
              <a:buFont typeface="Arial" charset="0"/>
              <a:buChar char="–"/>
            </a:pPr>
            <a:r>
              <a:rPr lang="en-US" sz="1400" dirty="0" smtClean="0">
                <a:latin typeface="+mn-lt"/>
              </a:rPr>
              <a:t>HT Tools and Cements</a:t>
            </a:r>
          </a:p>
          <a:p>
            <a:pPr marL="742950" lvl="1" indent="-285750" eaLnBrk="0" hangingPunct="0">
              <a:spcBef>
                <a:spcPct val="20000"/>
              </a:spcBef>
              <a:buFont typeface="Arial" charset="0"/>
              <a:buChar char="–"/>
            </a:pPr>
            <a:r>
              <a:rPr lang="en-US" sz="1400" dirty="0" smtClean="0">
                <a:latin typeface="+mn-lt"/>
              </a:rPr>
              <a:t>Stimulation/Stimulation Prediction</a:t>
            </a:r>
          </a:p>
          <a:p>
            <a:pPr marL="742950" lvl="1" indent="-285750" eaLnBrk="0" hangingPunct="0">
              <a:spcBef>
                <a:spcPct val="20000"/>
              </a:spcBef>
              <a:buFont typeface="Arial" charset="0"/>
              <a:buChar char="–"/>
            </a:pPr>
            <a:r>
              <a:rPr lang="en-US" sz="1400" dirty="0" smtClean="0">
                <a:latin typeface="+mn-lt"/>
              </a:rPr>
              <a:t>Induced Seismicity</a:t>
            </a:r>
          </a:p>
          <a:p>
            <a:pPr marL="742950" lvl="1" indent="-285750" eaLnBrk="0" hangingPunct="0">
              <a:spcBef>
                <a:spcPct val="20000"/>
              </a:spcBef>
              <a:buFont typeface="Arial" charset="0"/>
              <a:buChar char="–"/>
            </a:pPr>
            <a:r>
              <a:rPr lang="en-US" sz="1400" dirty="0" smtClean="0">
                <a:latin typeface="+mn-lt"/>
              </a:rPr>
              <a:t>Fluid Flow</a:t>
            </a:r>
          </a:p>
          <a:p>
            <a:pPr marL="742950" lvl="1" indent="-285750" eaLnBrk="0" hangingPunct="0">
              <a:spcBef>
                <a:spcPct val="20000"/>
              </a:spcBef>
              <a:buFont typeface="Arial" charset="0"/>
              <a:buChar char="–"/>
            </a:pPr>
            <a:r>
              <a:rPr lang="en-US" sz="1400" dirty="0" smtClean="0">
                <a:latin typeface="+mn-lt"/>
              </a:rPr>
              <a:t>Resource Characterization</a:t>
            </a:r>
          </a:p>
          <a:p>
            <a:pPr marL="742950" lvl="1" indent="-285750" eaLnBrk="0" hangingPunct="0">
              <a:spcBef>
                <a:spcPct val="20000"/>
              </a:spcBef>
              <a:buFont typeface="Arial" charset="0"/>
              <a:buChar char="–"/>
            </a:pPr>
            <a:r>
              <a:rPr lang="en-US" sz="1400" dirty="0" smtClean="0">
                <a:latin typeface="+mn-lt"/>
              </a:rPr>
              <a:t>Coupled THMC</a:t>
            </a:r>
          </a:p>
          <a:p>
            <a:pPr marL="742950" lvl="1" indent="-285750" eaLnBrk="0" hangingPunct="0">
              <a:spcBef>
                <a:spcPct val="20000"/>
              </a:spcBef>
              <a:buFont typeface="Arial" charset="0"/>
              <a:buChar char="–"/>
            </a:pPr>
            <a:r>
              <a:rPr lang="en-US" sz="1400" dirty="0" smtClean="0">
                <a:latin typeface="+mn-lt"/>
              </a:rPr>
              <a:t>Modeling</a:t>
            </a:r>
          </a:p>
          <a:p>
            <a:pPr marL="742950" lvl="1" indent="-285750" eaLnBrk="0" hangingPunct="0">
              <a:spcBef>
                <a:spcPct val="20000"/>
              </a:spcBef>
              <a:buFont typeface="Arial" charset="0"/>
              <a:buChar char="–"/>
            </a:pPr>
            <a:r>
              <a:rPr lang="en-US" sz="1400" dirty="0" smtClean="0">
                <a:latin typeface="+mn-lt"/>
              </a:rPr>
              <a:t>Supercritical CO</a:t>
            </a:r>
            <a:r>
              <a:rPr lang="en-US" sz="1400" baseline="-25000" dirty="0" smtClean="0">
                <a:latin typeface="+mn-lt"/>
              </a:rPr>
              <a:t>2</a:t>
            </a:r>
            <a:r>
              <a:rPr lang="en-US" sz="1400" dirty="0" smtClean="0">
                <a:latin typeface="+mn-lt"/>
              </a:rPr>
              <a:t> / Rock Chemical Interactions</a:t>
            </a:r>
          </a:p>
          <a:p>
            <a:pPr marL="742950" lvl="1" indent="-285750" eaLnBrk="0" hangingPunct="0">
              <a:spcBef>
                <a:spcPct val="20000"/>
              </a:spcBef>
              <a:buFont typeface="Arial" charset="0"/>
              <a:buChar char="–"/>
            </a:pPr>
            <a:r>
              <a:rPr lang="en-US" sz="1400" dirty="0" smtClean="0">
                <a:latin typeface="+mn-lt"/>
              </a:rPr>
              <a:t>Tracers</a:t>
            </a:r>
          </a:p>
          <a:p>
            <a:pPr marL="742950" lvl="1" indent="-285750" eaLnBrk="0" hangingPunct="0">
              <a:spcBef>
                <a:spcPct val="20000"/>
              </a:spcBef>
              <a:buFont typeface="Arial" charset="0"/>
              <a:buChar char="–"/>
            </a:pPr>
            <a:r>
              <a:rPr lang="en-US" sz="1400" dirty="0" smtClean="0">
                <a:latin typeface="+mn-lt"/>
              </a:rPr>
              <a:t>Working Fluids</a:t>
            </a:r>
          </a:p>
          <a:p>
            <a:pPr marL="742950" lvl="1" indent="-285750" eaLnBrk="0" hangingPunct="0">
              <a:spcBef>
                <a:spcPct val="20000"/>
              </a:spcBef>
              <a:buFont typeface="Arial" charset="0"/>
              <a:buChar char="–"/>
            </a:pPr>
            <a:r>
              <a:rPr lang="en-US" sz="1400" dirty="0" smtClean="0">
                <a:latin typeface="+mn-lt"/>
              </a:rPr>
              <a:t>Zonal Isolation</a:t>
            </a:r>
          </a:p>
          <a:p>
            <a:pPr marL="742950" lvl="1" indent="-285750" eaLnBrk="0" hangingPunct="0">
              <a:spcBef>
                <a:spcPct val="20000"/>
              </a:spcBef>
              <a:buFont typeface="Arial" charset="0"/>
              <a:buChar char="–"/>
            </a:pPr>
            <a:endParaRPr lang="en-US" sz="1600" dirty="0">
              <a:latin typeface="+mn-lt"/>
            </a:endParaRPr>
          </a:p>
          <a:p>
            <a:pPr lvl="1"/>
            <a:endParaRPr lang="en-US" sz="1600" dirty="0"/>
          </a:p>
        </p:txBody>
      </p:sp>
    </p:spTree>
    <p:extLst>
      <p:ext uri="{BB962C8B-B14F-4D97-AF65-F5344CB8AC3E}">
        <p14:creationId xmlns="" xmlns:p14="http://schemas.microsoft.com/office/powerpoint/2010/main" val="2831281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0"/>
          <p:cNvSpPr>
            <a:spLocks noGrp="1"/>
          </p:cNvSpPr>
          <p:nvPr>
            <p:ph type="ctrTitle"/>
          </p:nvPr>
        </p:nvSpPr>
        <p:spPr>
          <a:xfrm>
            <a:off x="203200" y="147638"/>
            <a:ext cx="5626100" cy="603250"/>
          </a:xfrm>
        </p:spPr>
        <p:txBody>
          <a:bodyPr/>
          <a:lstStyle/>
          <a:p>
            <a:pPr eaLnBrk="1" hangingPunct="1"/>
            <a:r>
              <a:rPr lang="en-US" dirty="0" smtClean="0">
                <a:latin typeface="Arial Narrow" pitchFamily="-106" charset="0"/>
              </a:rPr>
              <a:t>Geothermal Technologies Program 2012 Peer Review</a:t>
            </a:r>
          </a:p>
        </p:txBody>
      </p:sp>
      <p:sp>
        <p:nvSpPr>
          <p:cNvPr id="3075" name="Subtitle 11"/>
          <p:cNvSpPr>
            <a:spLocks noGrp="1"/>
          </p:cNvSpPr>
          <p:nvPr>
            <p:ph type="subTitle" idx="1"/>
          </p:nvPr>
        </p:nvSpPr>
        <p:spPr>
          <a:xfrm>
            <a:off x="163513" y="5253038"/>
            <a:ext cx="4381500" cy="1174750"/>
          </a:xfrm>
        </p:spPr>
        <p:txBody>
          <a:bodyPr/>
          <a:lstStyle/>
          <a:p>
            <a:pPr eaLnBrk="1" hangingPunct="1"/>
            <a:r>
              <a:rPr lang="en-US" dirty="0" smtClean="0">
                <a:latin typeface="Arial Narrow" pitchFamily="-106" charset="0"/>
              </a:rPr>
              <a:t>Insert Project Title</a:t>
            </a:r>
          </a:p>
        </p:txBody>
      </p:sp>
      <p:sp>
        <p:nvSpPr>
          <p:cNvPr id="13" name="Text Placeholder 12"/>
          <p:cNvSpPr>
            <a:spLocks noGrp="1"/>
          </p:cNvSpPr>
          <p:nvPr>
            <p:ph type="body" sz="quarter" idx="10"/>
          </p:nvPr>
        </p:nvSpPr>
        <p:spPr>
          <a:xfrm>
            <a:off x="5897971" y="5146766"/>
            <a:ext cx="3246029" cy="849086"/>
          </a:xfrm>
        </p:spPr>
        <p:txBody>
          <a:bodyPr rtlCol="0">
            <a:normAutofit fontScale="85000" lnSpcReduction="10000"/>
          </a:bodyPr>
          <a:lstStyle/>
          <a:p>
            <a:pPr>
              <a:defRPr/>
            </a:pPr>
            <a:r>
              <a:rPr dirty="0" smtClean="0">
                <a:ea typeface="+mn-ea"/>
                <a:cs typeface="+mn-cs"/>
              </a:rPr>
              <a:t>Principal Investigator (</a:t>
            </a:r>
            <a:r>
              <a:rPr sz="1400" dirty="0" smtClean="0">
                <a:ea typeface="+mn-ea"/>
                <a:cs typeface="+mn-cs"/>
              </a:rPr>
              <a:t>always include)</a:t>
            </a:r>
            <a:endParaRPr dirty="0" smtClean="0">
              <a:ea typeface="+mn-ea"/>
              <a:cs typeface="+mn-cs"/>
            </a:endParaRPr>
          </a:p>
          <a:p>
            <a:pPr>
              <a:defRPr/>
            </a:pPr>
            <a:r>
              <a:rPr dirty="0" smtClean="0">
                <a:solidFill>
                  <a:srgbClr val="FF0000"/>
                </a:solidFill>
                <a:ea typeface="+mn-ea"/>
                <a:cs typeface="+mn-cs"/>
              </a:rPr>
              <a:t>Presenter Name (if not the PI)</a:t>
            </a:r>
          </a:p>
          <a:p>
            <a:pPr>
              <a:defRPr/>
            </a:pPr>
            <a:r>
              <a:rPr dirty="0" smtClean="0">
                <a:solidFill>
                  <a:srgbClr val="FF0000"/>
                </a:solidFill>
                <a:ea typeface="+mn-ea"/>
                <a:cs typeface="+mn-cs"/>
              </a:rPr>
              <a:t>Organization</a:t>
            </a:r>
          </a:p>
          <a:p>
            <a:pPr>
              <a:defRPr/>
            </a:pPr>
            <a:endParaRPr dirty="0" smtClean="0">
              <a:ea typeface="+mn-ea"/>
              <a:cs typeface="+mn-cs"/>
            </a:endParaRPr>
          </a:p>
          <a:p>
            <a:pPr>
              <a:defRPr/>
            </a:pPr>
            <a:endParaRPr dirty="0">
              <a:ea typeface="+mn-ea"/>
              <a:cs typeface="+mn-cs"/>
            </a:endParaRPr>
          </a:p>
        </p:txBody>
      </p:sp>
      <p:sp>
        <p:nvSpPr>
          <p:cNvPr id="3077" name="Text Placeholder 13"/>
          <p:cNvSpPr>
            <a:spLocks noGrp="1"/>
          </p:cNvSpPr>
          <p:nvPr>
            <p:ph type="body" sz="quarter" idx="12"/>
          </p:nvPr>
        </p:nvSpPr>
        <p:spPr>
          <a:xfrm>
            <a:off x="5917474" y="5896247"/>
            <a:ext cx="3056709" cy="439239"/>
          </a:xfrm>
        </p:spPr>
        <p:txBody>
          <a:bodyPr/>
          <a:lstStyle/>
          <a:p>
            <a:pPr fontAlgn="base">
              <a:spcAft>
                <a:spcPct val="0"/>
              </a:spcAft>
            </a:pPr>
            <a:r>
              <a:rPr dirty="0" smtClean="0">
                <a:latin typeface="Arial Narrow" pitchFamily="-106" charset="0"/>
              </a:rPr>
              <a:t>Track Name</a:t>
            </a:r>
          </a:p>
        </p:txBody>
      </p:sp>
      <p:sp>
        <p:nvSpPr>
          <p:cNvPr id="3078" name="Text Placeholder 14"/>
          <p:cNvSpPr>
            <a:spLocks noGrp="1"/>
          </p:cNvSpPr>
          <p:nvPr>
            <p:ph type="body" sz="quarter" idx="13"/>
          </p:nvPr>
        </p:nvSpPr>
        <p:spPr>
          <a:xfrm>
            <a:off x="168274" y="5672138"/>
            <a:ext cx="1625801" cy="728662"/>
          </a:xfrm>
        </p:spPr>
        <p:txBody>
          <a:bodyPr>
            <a:normAutofit/>
          </a:bodyPr>
          <a:lstStyle/>
          <a:p>
            <a:pPr eaLnBrk="1" hangingPunct="1">
              <a:defRPr/>
            </a:pPr>
            <a:endParaRPr lang="en-US" dirty="0" smtClean="0">
              <a:latin typeface="Arial Narrow" pitchFamily="-106" charset="0"/>
              <a:ea typeface="ＭＳ Ｐゴシック" pitchFamily="-106" charset="-128"/>
            </a:endParaRPr>
          </a:p>
          <a:p>
            <a:pPr eaLnBrk="1" hangingPunct="1">
              <a:defRPr/>
            </a:pPr>
            <a:r>
              <a:rPr lang="en-US" sz="1400" dirty="0" smtClean="0">
                <a:latin typeface="Arial Narrow" pitchFamily="-106" charset="0"/>
                <a:ea typeface="ＭＳ Ｐゴシック" pitchFamily="-106" charset="-128"/>
              </a:rPr>
              <a:t>May  xx, 2012</a:t>
            </a:r>
          </a:p>
        </p:txBody>
      </p:sp>
      <p:sp>
        <p:nvSpPr>
          <p:cNvPr id="7" name="Text Placeholder 13"/>
          <p:cNvSpPr txBox="1">
            <a:spLocks/>
          </p:cNvSpPr>
          <p:nvPr/>
        </p:nvSpPr>
        <p:spPr bwMode="auto">
          <a:xfrm>
            <a:off x="0" y="6418761"/>
            <a:ext cx="3298785" cy="4392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457200" rtl="0" eaLnBrk="1" fontAlgn="base" latinLnBrk="0" hangingPunct="1">
              <a:lnSpc>
                <a:spcPct val="100000"/>
              </a:lnSpc>
              <a:spcBef>
                <a:spcPct val="20000"/>
              </a:spcBef>
              <a:spcAft>
                <a:spcPct val="0"/>
              </a:spcAft>
              <a:buClrTx/>
              <a:buSzTx/>
              <a:buFontTx/>
              <a:buNone/>
              <a:tabLst/>
              <a:defRPr/>
            </a:pPr>
            <a:r>
              <a:rPr kumimoji="0" lang="en-US" sz="1200" b="0" i="0" u="none" strike="noStrike" kern="1200" cap="none" spc="0" normalizeH="0" baseline="0" noProof="0" dirty="0" smtClean="0">
                <a:ln>
                  <a:noFill/>
                </a:ln>
                <a:solidFill>
                  <a:schemeClr val="bg1"/>
                </a:solidFill>
                <a:effectLst/>
                <a:uLnTx/>
                <a:uFillTx/>
                <a:latin typeface="Arial Narrow" pitchFamily="-106" charset="0"/>
                <a:ea typeface="MS PGothic" pitchFamily="34" charset="-128"/>
                <a:cs typeface="Arial Narrow"/>
              </a:rPr>
              <a:t>This</a:t>
            </a:r>
            <a:r>
              <a:rPr kumimoji="0" lang="en-US" sz="1200" b="0" i="0" u="none" strike="noStrike" kern="1200" cap="none" spc="0" normalizeH="0" noProof="0" dirty="0" smtClean="0">
                <a:ln>
                  <a:noFill/>
                </a:ln>
                <a:solidFill>
                  <a:schemeClr val="bg1"/>
                </a:solidFill>
                <a:effectLst/>
                <a:uLnTx/>
                <a:uFillTx/>
                <a:latin typeface="Arial Narrow" pitchFamily="-106" charset="0"/>
                <a:ea typeface="MS PGothic" pitchFamily="34" charset="-128"/>
                <a:cs typeface="Arial Narrow"/>
              </a:rPr>
              <a:t> presentation does not </a:t>
            </a:r>
            <a:r>
              <a:rPr lang="en-US" sz="1200" dirty="0" smtClean="0">
                <a:solidFill>
                  <a:schemeClr val="bg1"/>
                </a:solidFill>
                <a:latin typeface="Arial Narrow" pitchFamily="-106" charset="0"/>
                <a:cs typeface="Arial Narrow"/>
              </a:rPr>
              <a:t>contain </a:t>
            </a:r>
            <a:r>
              <a:rPr kumimoji="0" lang="en-US" sz="1200" b="0" i="0" u="none" strike="noStrike" kern="1200" cap="none" spc="0" normalizeH="0" noProof="0" dirty="0" smtClean="0">
                <a:ln>
                  <a:noFill/>
                </a:ln>
                <a:solidFill>
                  <a:schemeClr val="bg1"/>
                </a:solidFill>
                <a:effectLst/>
                <a:uLnTx/>
                <a:uFillTx/>
                <a:latin typeface="Arial Narrow" pitchFamily="-106" charset="0"/>
                <a:ea typeface="MS PGothic" pitchFamily="34" charset="-128"/>
                <a:cs typeface="Arial Narrow"/>
              </a:rPr>
              <a:t>any proprietary confidential, or otherwise restricted information.</a:t>
            </a:r>
            <a:endParaRPr kumimoji="0" lang="en-US" sz="1200" b="0" i="0" u="none" strike="noStrike" kern="1200" cap="none" spc="0" normalizeH="0" baseline="0" noProof="0" dirty="0" smtClean="0">
              <a:ln>
                <a:noFill/>
              </a:ln>
              <a:solidFill>
                <a:schemeClr val="bg1"/>
              </a:solidFill>
              <a:effectLst/>
              <a:uLnTx/>
              <a:uFillTx/>
              <a:latin typeface="Arial Narrow" pitchFamily="-106" charset="0"/>
              <a:ea typeface="MS PGothic" pitchFamily="34" charset="-128"/>
              <a:cs typeface="Arial Narrow"/>
            </a:endParaRPr>
          </a:p>
        </p:txBody>
      </p:sp>
      <p:sp>
        <p:nvSpPr>
          <p:cNvPr id="8" name="TextBox 7"/>
          <p:cNvSpPr txBox="1"/>
          <p:nvPr/>
        </p:nvSpPr>
        <p:spPr>
          <a:xfrm>
            <a:off x="1171977" y="1565191"/>
            <a:ext cx="6387922" cy="1481070"/>
          </a:xfrm>
          <a:prstGeom prst="rect">
            <a:avLst/>
          </a:prstGeom>
        </p:spPr>
        <p:txBody>
          <a:bodyPr vert="horz" wrap="square" lIns="91440" tIns="45720" rIns="91440" bIns="45720" rtlCol="0">
            <a:normAutofit/>
          </a:bodyPr>
          <a:lstStyle/>
          <a:p>
            <a:pPr marL="0" marR="0" indent="0" algn="ctr" defTabSz="457200" rtl="0" eaLnBrk="1" fontAlgn="auto" latinLnBrk="0" hangingPunct="1">
              <a:lnSpc>
                <a:spcPct val="100000"/>
              </a:lnSpc>
              <a:spcBef>
                <a:spcPct val="20000"/>
              </a:spcBef>
              <a:spcAft>
                <a:spcPts val="0"/>
              </a:spcAft>
              <a:buClrTx/>
              <a:buSzTx/>
              <a:buFont typeface="Arial"/>
              <a:buNone/>
              <a:tabLst/>
            </a:pPr>
            <a:r>
              <a:rPr lang="en-US" sz="2323" b="1" dirty="0" smtClean="0">
                <a:latin typeface="Arial Narrow"/>
                <a:ea typeface="+mn-ea"/>
                <a:cs typeface="Arial Narrow"/>
              </a:rPr>
              <a:t>Insert photo of your choice</a:t>
            </a:r>
            <a:endParaRPr kumimoji="0" lang="en-US" sz="2323" b="1" i="0" u="none" strike="noStrike" kern="1200" cap="none" spc="0" normalizeH="0" baseline="0" noProof="0" dirty="0" smtClean="0">
              <a:ln>
                <a:noFill/>
              </a:ln>
              <a:effectLst/>
              <a:uLnTx/>
              <a:uFillTx/>
              <a:latin typeface="Arial Narrow"/>
              <a:ea typeface="+mn-ea"/>
              <a:cs typeface="Arial Narrow"/>
            </a:endParaRPr>
          </a:p>
        </p:txBody>
      </p:sp>
      <p:sp>
        <p:nvSpPr>
          <p:cNvPr id="9" name="Rectangle 8"/>
          <p:cNvSpPr/>
          <p:nvPr/>
        </p:nvSpPr>
        <p:spPr>
          <a:xfrm>
            <a:off x="2013995" y="2330331"/>
            <a:ext cx="4572000" cy="3016210"/>
          </a:xfrm>
          <a:prstGeom prst="rect">
            <a:avLst/>
          </a:prstGeom>
        </p:spPr>
        <p:txBody>
          <a:bodyPr>
            <a:spAutoFit/>
          </a:bodyPr>
          <a:lstStyle/>
          <a:p>
            <a:pPr>
              <a:spcBef>
                <a:spcPts val="1200"/>
              </a:spcBef>
            </a:pPr>
            <a:r>
              <a:rPr lang="en-US" dirty="0" smtClean="0"/>
              <a:t>Do not include any</a:t>
            </a:r>
            <a:r>
              <a:rPr lang="en-US" dirty="0" smtClean="0">
                <a:solidFill>
                  <a:srgbClr val="0000FF"/>
                </a:solidFill>
              </a:rPr>
              <a:t> </a:t>
            </a:r>
            <a:r>
              <a:rPr lang="en-US" dirty="0" smtClean="0">
                <a:solidFill>
                  <a:srgbClr val="FF0000"/>
                </a:solidFill>
              </a:rPr>
              <a:t>proprietary or confidential information. </a:t>
            </a:r>
            <a:r>
              <a:rPr lang="en-US" dirty="0" smtClean="0"/>
              <a:t>Your presentation is public and will be posted to the DOE Geothermal Technologies Program website.  You must include the phrase </a:t>
            </a:r>
            <a:r>
              <a:rPr lang="en-US" dirty="0" smtClean="0">
                <a:solidFill>
                  <a:srgbClr val="FF0000"/>
                </a:solidFill>
              </a:rPr>
              <a:t>“This presentation does not contain any proprietary, confidential, or otherwise restricted information”</a:t>
            </a:r>
            <a:r>
              <a:rPr lang="en-US" dirty="0" smtClean="0"/>
              <a:t> on this first title slide (you may put on all slides if you wish).</a:t>
            </a:r>
          </a:p>
          <a:p>
            <a:pPr>
              <a:spcBef>
                <a:spcPts val="1200"/>
              </a:spcBef>
            </a:pPr>
            <a:endParaRPr lang="en-US" dirty="0" smtClean="0"/>
          </a:p>
        </p:txBody>
      </p:sp>
      <p:sp>
        <p:nvSpPr>
          <p:cNvPr id="10" name="TextBox 9"/>
          <p:cNvSpPr txBox="1"/>
          <p:nvPr/>
        </p:nvSpPr>
        <p:spPr>
          <a:xfrm>
            <a:off x="3391382" y="6030410"/>
            <a:ext cx="4884516" cy="335666"/>
          </a:xfrm>
          <a:prstGeom prst="rect">
            <a:avLst/>
          </a:prstGeom>
        </p:spPr>
        <p:txBody>
          <a:bodyPr vert="horz" wrap="square" lIns="91440" tIns="45720" rIns="91440" bIns="45720" rtlCol="0">
            <a:normAutofit fontScale="85000" lnSpcReduction="20000"/>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slide</a:t>
            </a:r>
            <a:endPar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57106"/>
            <a:ext cx="8229600" cy="4876800"/>
          </a:xfrm>
        </p:spPr>
        <p:txBody>
          <a:bodyPr/>
          <a:lstStyle/>
          <a:p>
            <a:r>
              <a:rPr lang="en-US" dirty="0" smtClean="0"/>
              <a:t>The purpose of this slide is to provide some context for evaluating your project.</a:t>
            </a:r>
          </a:p>
          <a:p>
            <a:r>
              <a:rPr lang="en-US" dirty="0" smtClean="0"/>
              <a:t>Please prepare </a:t>
            </a:r>
            <a:r>
              <a:rPr lang="en-US" b="1" dirty="0" smtClean="0"/>
              <a:t>one overview slide </a:t>
            </a:r>
            <a:r>
              <a:rPr lang="en-US" dirty="0" smtClean="0"/>
              <a:t>containing the following information:</a:t>
            </a:r>
          </a:p>
          <a:p>
            <a:pPr lvl="1" eaLnBrk="1" hangingPunct="1">
              <a:lnSpc>
                <a:spcPct val="80000"/>
              </a:lnSpc>
            </a:pPr>
            <a:r>
              <a:rPr lang="en-US" sz="2200" dirty="0" smtClean="0"/>
              <a:t>Timeline </a:t>
            </a:r>
          </a:p>
          <a:p>
            <a:pPr lvl="2" eaLnBrk="1" hangingPunct="1">
              <a:lnSpc>
                <a:spcPct val="80000"/>
              </a:lnSpc>
            </a:pPr>
            <a:r>
              <a:rPr lang="en-US" sz="2000" dirty="0" smtClean="0"/>
              <a:t>Project start date, project end date and percent complete</a:t>
            </a:r>
          </a:p>
          <a:p>
            <a:pPr lvl="2" eaLnBrk="1" hangingPunct="1">
              <a:lnSpc>
                <a:spcPct val="80000"/>
              </a:lnSpc>
            </a:pPr>
            <a:r>
              <a:rPr lang="en-US" sz="2000" dirty="0" smtClean="0"/>
              <a:t>For the timeline, please confirm dates with your DOE Headquarters (HQ)/Golden Field Office (GO) manager(s)</a:t>
            </a:r>
          </a:p>
          <a:p>
            <a:pPr lvl="2" eaLnBrk="1" hangingPunct="1">
              <a:lnSpc>
                <a:spcPct val="80000"/>
              </a:lnSpc>
              <a:buNone/>
            </a:pPr>
            <a:endParaRPr lang="en-US" sz="2000" dirty="0" smtClean="0"/>
          </a:p>
          <a:p>
            <a:pPr lvl="1" eaLnBrk="1" hangingPunct="1">
              <a:lnSpc>
                <a:spcPct val="80000"/>
              </a:lnSpc>
            </a:pPr>
            <a:r>
              <a:rPr lang="en-US" sz="2200" dirty="0" smtClean="0"/>
              <a:t>Budget  </a:t>
            </a:r>
          </a:p>
          <a:p>
            <a:pPr lvl="2" eaLnBrk="1" hangingPunct="1">
              <a:lnSpc>
                <a:spcPct val="80000"/>
              </a:lnSpc>
            </a:pPr>
            <a:r>
              <a:rPr lang="en-US" sz="2000" dirty="0" smtClean="0"/>
              <a:t>Total project funding, DOE share, awardee share (cost share amount), total spent (% spent)</a:t>
            </a:r>
          </a:p>
          <a:p>
            <a:pPr lvl="2" eaLnBrk="1" hangingPunct="1">
              <a:lnSpc>
                <a:spcPct val="80000"/>
              </a:lnSpc>
            </a:pPr>
            <a:r>
              <a:rPr lang="en-US" sz="2000" dirty="0" smtClean="0"/>
              <a:t>For the budget, please confirm values with your DOE HQ/GO manager(s)</a:t>
            </a:r>
          </a:p>
          <a:p>
            <a:pPr lvl="2" eaLnBrk="1" hangingPunct="1">
              <a:lnSpc>
                <a:spcPct val="80000"/>
              </a:lnSpc>
            </a:pPr>
            <a:endParaRPr lang="en-US" sz="2000" dirty="0" smtClean="0"/>
          </a:p>
          <a:p>
            <a:pPr lvl="2" eaLnBrk="1" hangingPunct="1">
              <a:lnSpc>
                <a:spcPct val="80000"/>
              </a:lnSpc>
            </a:pPr>
            <a:endParaRPr lang="en-US" sz="2000" dirty="0" smtClean="0"/>
          </a:p>
        </p:txBody>
      </p:sp>
      <p:sp>
        <p:nvSpPr>
          <p:cNvPr id="3" name="Title 2"/>
          <p:cNvSpPr>
            <a:spLocks noGrp="1"/>
          </p:cNvSpPr>
          <p:nvPr>
            <p:ph type="title"/>
          </p:nvPr>
        </p:nvSpPr>
        <p:spPr/>
        <p:txBody>
          <a:bodyPr/>
          <a:lstStyle/>
          <a:p>
            <a:r>
              <a:rPr lang="en-US" dirty="0" smtClean="0"/>
              <a:t>Mandatory Overview Slide</a:t>
            </a:r>
            <a:endParaRPr lang="en-US" dirty="0"/>
          </a:p>
        </p:txBody>
      </p:sp>
      <p:sp>
        <p:nvSpPr>
          <p:cNvPr id="5" name="TextBox 4"/>
          <p:cNvSpPr txBox="1"/>
          <p:nvPr/>
        </p:nvSpPr>
        <p:spPr>
          <a:xfrm>
            <a:off x="2326511" y="6123008"/>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slide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Project Management/Coordination</a:t>
            </a:r>
          </a:p>
        </p:txBody>
      </p:sp>
      <p:sp>
        <p:nvSpPr>
          <p:cNvPr id="8195" name="Content Placeholder 2"/>
          <p:cNvSpPr>
            <a:spLocks noGrp="1"/>
          </p:cNvSpPr>
          <p:nvPr>
            <p:ph idx="1"/>
          </p:nvPr>
        </p:nvSpPr>
        <p:spPr>
          <a:xfrm>
            <a:off x="386366" y="1400580"/>
            <a:ext cx="8345510" cy="4724400"/>
          </a:xfrm>
        </p:spPr>
        <p:txBody>
          <a:bodyPr/>
          <a:lstStyle/>
          <a:p>
            <a:r>
              <a:rPr lang="en-US" sz="2200" dirty="0" smtClean="0"/>
              <a:t>Summarize in </a:t>
            </a:r>
            <a:r>
              <a:rPr lang="en-US" sz="2200" b="1" dirty="0" smtClean="0"/>
              <a:t>one slide </a:t>
            </a:r>
            <a:r>
              <a:rPr lang="en-US" sz="2200" dirty="0" smtClean="0"/>
              <a:t>management activities or approaches, for example:</a:t>
            </a:r>
          </a:p>
          <a:p>
            <a:pPr lvl="1"/>
            <a:r>
              <a:rPr lang="en-US" dirty="0" smtClean="0"/>
              <a:t>Schedule</a:t>
            </a:r>
          </a:p>
          <a:p>
            <a:pPr lvl="1"/>
            <a:r>
              <a:rPr lang="en-US" dirty="0" smtClean="0"/>
              <a:t>Application of resources and leveraged funds/budget/spend plan</a:t>
            </a:r>
          </a:p>
          <a:p>
            <a:pPr lvl="1"/>
            <a:r>
              <a:rPr lang="en-US" dirty="0" smtClean="0"/>
              <a:t>How is this project integrated with other projects in the program?</a:t>
            </a:r>
          </a:p>
          <a:p>
            <a:pPr lvl="1"/>
            <a:r>
              <a:rPr lang="en-US" dirty="0" smtClean="0"/>
              <a:t>Coordination with industry &amp; stakeholders</a:t>
            </a:r>
          </a:p>
          <a:p>
            <a:pPr lvl="1">
              <a:buNone/>
            </a:pPr>
            <a:endParaRPr lang="en-US" dirty="0" smtClean="0"/>
          </a:p>
          <a:p>
            <a:r>
              <a:rPr lang="en-US" sz="2200" dirty="0" smtClean="0"/>
              <a:t>Describe any variance from original project plans/schedule and the corrective action(s) taken or planned.</a:t>
            </a:r>
          </a:p>
          <a:p>
            <a:pPr lvl="1">
              <a:buNone/>
            </a:pPr>
            <a:endParaRPr lang="en-US" dirty="0" smtClean="0"/>
          </a:p>
          <a:p>
            <a:pPr lvl="1">
              <a:buFontTx/>
              <a:buNone/>
            </a:pPr>
            <a:endParaRPr lang="en-US" dirty="0" smtClean="0"/>
          </a:p>
        </p:txBody>
      </p:sp>
      <p:sp>
        <p:nvSpPr>
          <p:cNvPr id="4" name="TextBox 3"/>
          <p:cNvSpPr txBox="1"/>
          <p:nvPr/>
        </p:nvSpPr>
        <p:spPr>
          <a:xfrm>
            <a:off x="2037145" y="6134582"/>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slide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Collaborations</a:t>
            </a:r>
          </a:p>
        </p:txBody>
      </p:sp>
      <p:sp>
        <p:nvSpPr>
          <p:cNvPr id="8195" name="Content Placeholder 2"/>
          <p:cNvSpPr>
            <a:spLocks noGrp="1"/>
          </p:cNvSpPr>
          <p:nvPr>
            <p:ph idx="1"/>
          </p:nvPr>
        </p:nvSpPr>
        <p:spPr>
          <a:xfrm>
            <a:off x="386366" y="1400580"/>
            <a:ext cx="8345510" cy="4724400"/>
          </a:xfrm>
        </p:spPr>
        <p:txBody>
          <a:bodyPr/>
          <a:lstStyle/>
          <a:p>
            <a:r>
              <a:rPr lang="en-US" dirty="0" smtClean="0"/>
              <a:t>List your project collaborators, indicating:</a:t>
            </a:r>
          </a:p>
          <a:p>
            <a:pPr lvl="1"/>
            <a:r>
              <a:rPr lang="en-US" dirty="0" smtClean="0"/>
              <a:t>Relationships (i.e. subawardee, vendor, etc) </a:t>
            </a:r>
          </a:p>
          <a:p>
            <a:pPr lvl="1"/>
            <a:r>
              <a:rPr lang="en-US" dirty="0" smtClean="0"/>
              <a:t>Industry</a:t>
            </a:r>
          </a:p>
          <a:p>
            <a:pPr lvl="1"/>
            <a:r>
              <a:rPr lang="en-US" dirty="0" smtClean="0"/>
              <a:t>Universities </a:t>
            </a:r>
          </a:p>
          <a:p>
            <a:pPr lvl="1"/>
            <a:r>
              <a:rPr lang="en-US" dirty="0" smtClean="0"/>
              <a:t>Federal Laboratory</a:t>
            </a:r>
          </a:p>
          <a:p>
            <a:pPr lvl="1"/>
            <a:r>
              <a:rPr lang="en-US" dirty="0" smtClean="0"/>
              <a:t>International collaborations</a:t>
            </a:r>
          </a:p>
          <a:p>
            <a:pPr lvl="1"/>
            <a:endParaRPr lang="en-US" dirty="0" smtClean="0"/>
          </a:p>
          <a:p>
            <a:pPr eaLnBrk="1" hangingPunct="1">
              <a:lnSpc>
                <a:spcPct val="80000"/>
              </a:lnSpc>
            </a:pPr>
            <a:r>
              <a:rPr lang="en-US" dirty="0" smtClean="0"/>
              <a:t>Jobs (</a:t>
            </a:r>
            <a:r>
              <a:rPr lang="en-US" sz="2000" dirty="0" smtClean="0"/>
              <a:t>This is for American Recovery and Reinvestment Act funded projects ONLY)</a:t>
            </a:r>
          </a:p>
          <a:p>
            <a:pPr lvl="1" eaLnBrk="1" hangingPunct="1">
              <a:lnSpc>
                <a:spcPct val="80000"/>
              </a:lnSpc>
            </a:pPr>
            <a:r>
              <a:rPr lang="en-US" dirty="0" smtClean="0"/>
              <a:t>Cumulative number of jobs created to date</a:t>
            </a:r>
          </a:p>
          <a:p>
            <a:pPr>
              <a:buNone/>
            </a:pPr>
            <a:endParaRPr lang="en-US" dirty="0" smtClean="0"/>
          </a:p>
          <a:p>
            <a:pPr lvl="1"/>
            <a:endParaRPr lang="en-US" dirty="0" smtClean="0"/>
          </a:p>
          <a:p>
            <a:pPr lvl="1">
              <a:buFontTx/>
              <a:buNone/>
            </a:pPr>
            <a:endParaRPr lang="en-US" dirty="0" smtClean="0"/>
          </a:p>
        </p:txBody>
      </p:sp>
      <p:sp>
        <p:nvSpPr>
          <p:cNvPr id="4" name="TextBox 3"/>
          <p:cNvSpPr txBox="1"/>
          <p:nvPr/>
        </p:nvSpPr>
        <p:spPr>
          <a:xfrm>
            <a:off x="2025571" y="6308203"/>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slide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Relevance/Impact of Research</a:t>
            </a:r>
          </a:p>
        </p:txBody>
      </p:sp>
      <p:sp>
        <p:nvSpPr>
          <p:cNvPr id="7171" name="Content Placeholder 2"/>
          <p:cNvSpPr>
            <a:spLocks noGrp="1"/>
          </p:cNvSpPr>
          <p:nvPr>
            <p:ph idx="1"/>
          </p:nvPr>
        </p:nvSpPr>
        <p:spPr>
          <a:xfrm>
            <a:off x="457200" y="1050530"/>
            <a:ext cx="8229600" cy="5593338"/>
          </a:xfrm>
        </p:spPr>
        <p:txBody>
          <a:bodyPr/>
          <a:lstStyle/>
          <a:p>
            <a:pPr marL="0" indent="0">
              <a:spcBef>
                <a:spcPts val="1200"/>
              </a:spcBef>
              <a:buNone/>
            </a:pPr>
            <a:r>
              <a:rPr lang="en-US" dirty="0" smtClean="0"/>
              <a:t>Describe the objective of your project</a:t>
            </a:r>
          </a:p>
          <a:p>
            <a:pPr marL="347663" indent="-347663">
              <a:spcBef>
                <a:spcPts val="1200"/>
              </a:spcBef>
            </a:pPr>
            <a:r>
              <a:rPr lang="en-US" sz="2000" dirty="0" smtClean="0"/>
              <a:t>Describe the challenges, barriers, knowledge gaps, or problems being address by this project. </a:t>
            </a:r>
          </a:p>
          <a:p>
            <a:r>
              <a:rPr lang="en-US" sz="2000" dirty="0" smtClean="0"/>
              <a:t>Explain how the project will impact costs, performance, applications, markets, or other factors in geothermal energy development.</a:t>
            </a:r>
          </a:p>
          <a:p>
            <a:r>
              <a:rPr lang="en-US" sz="2000" dirty="0" smtClean="0"/>
              <a:t>Highlight innovative aspects of your project.</a:t>
            </a:r>
          </a:p>
          <a:p>
            <a:r>
              <a:rPr lang="en-US" sz="2000" dirty="0" smtClean="0"/>
              <a:t>Describe how success within this project and solving the above stated problems will impact the Geothermal Technologies Program’s goal(s). </a:t>
            </a:r>
            <a:r>
              <a:rPr lang="en-US" sz="2000" u="sng" dirty="0" smtClean="0">
                <a:solidFill>
                  <a:srgbClr val="FF0000"/>
                </a:solidFill>
              </a:rPr>
              <a:t>Additional information provided at the end of this template </a:t>
            </a:r>
            <a:r>
              <a:rPr lang="en-US" sz="2000" dirty="0" smtClean="0">
                <a:solidFill>
                  <a:srgbClr val="FF0000"/>
                </a:solidFill>
              </a:rPr>
              <a:t>(slides 21-23).</a:t>
            </a:r>
          </a:p>
          <a:p>
            <a:r>
              <a:rPr lang="en-US" sz="2000" dirty="0" smtClean="0"/>
              <a:t>If this project is part of a large, multi-part project, describe how this task’s results will be integrated with the results of the other tasks and project as a whole.</a:t>
            </a:r>
          </a:p>
          <a:p>
            <a:pPr>
              <a:buNone/>
            </a:pPr>
            <a:endParaRPr lang="en-US" sz="2000" dirty="0" smtClean="0"/>
          </a:p>
        </p:txBody>
      </p:sp>
      <p:sp>
        <p:nvSpPr>
          <p:cNvPr id="4" name="TextBox 3"/>
          <p:cNvSpPr txBox="1"/>
          <p:nvPr/>
        </p:nvSpPr>
        <p:spPr>
          <a:xfrm>
            <a:off x="2673752" y="6111433"/>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and </a:t>
            </a:r>
            <a:r>
              <a:rPr lang="en-US" sz="2400" b="1" u="sng" dirty="0" smtClean="0">
                <a:solidFill>
                  <a:srgbClr val="FF0000"/>
                </a:solidFill>
                <a:latin typeface="Arial Narrow"/>
                <a:ea typeface="+mn-ea"/>
                <a:cs typeface="Arial Narrow"/>
              </a:rPr>
              <a:t>may</a:t>
            </a:r>
            <a:r>
              <a:rPr lang="en-US" sz="2400" b="1" dirty="0" smtClean="0">
                <a:solidFill>
                  <a:srgbClr val="FF0000"/>
                </a:solidFill>
                <a:latin typeface="Arial Narrow"/>
                <a:ea typeface="+mn-ea"/>
                <a:cs typeface="Arial Narrow"/>
              </a:rPr>
              <a:t> require multiple slides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Scientific/Technical Approach</a:t>
            </a:r>
          </a:p>
        </p:txBody>
      </p:sp>
      <p:sp>
        <p:nvSpPr>
          <p:cNvPr id="6147" name="Content Placeholder 2"/>
          <p:cNvSpPr>
            <a:spLocks noGrp="1"/>
          </p:cNvSpPr>
          <p:nvPr>
            <p:ph idx="1"/>
          </p:nvPr>
        </p:nvSpPr>
        <p:spPr>
          <a:xfrm>
            <a:off x="468774" y="1231860"/>
            <a:ext cx="8229600" cy="4876800"/>
          </a:xfrm>
        </p:spPr>
        <p:txBody>
          <a:bodyPr/>
          <a:lstStyle/>
          <a:p>
            <a:r>
              <a:rPr lang="en-US" dirty="0" smtClean="0"/>
              <a:t>Summarize the scientific/technical approach used to accomplish the project’s objectives.</a:t>
            </a:r>
          </a:p>
          <a:p>
            <a:r>
              <a:rPr lang="en-US" dirty="0" smtClean="0"/>
              <a:t>Include highlights that demonstrate a well-designed project and project tasks relevant to the project’s objectives, for example:</a:t>
            </a:r>
          </a:p>
          <a:p>
            <a:pPr lvl="1"/>
            <a:r>
              <a:rPr lang="en-US" dirty="0" smtClean="0"/>
              <a:t>Rigor of scientific/technical research methods applied;</a:t>
            </a:r>
          </a:p>
          <a:p>
            <a:pPr lvl="1"/>
            <a:r>
              <a:rPr lang="en-US" dirty="0" smtClean="0"/>
              <a:t>Logic and reasonableness of milestones and steps; and</a:t>
            </a:r>
          </a:p>
          <a:p>
            <a:pPr lvl="1"/>
            <a:r>
              <a:rPr lang="en-US" dirty="0" smtClean="0"/>
              <a:t>Technical feasibility.</a:t>
            </a:r>
          </a:p>
          <a:p>
            <a:r>
              <a:rPr lang="en-US" dirty="0" smtClean="0"/>
              <a:t>Identify key issues being addressed and their significance.</a:t>
            </a:r>
          </a:p>
          <a:p>
            <a:r>
              <a:rPr lang="en-US" dirty="0" smtClean="0"/>
              <a:t>Describe how well the approach has been executed in project tasks.</a:t>
            </a:r>
          </a:p>
          <a:p>
            <a:pPr>
              <a:buNone/>
            </a:pPr>
            <a:endParaRPr lang="en-US" dirty="0" smtClean="0"/>
          </a:p>
        </p:txBody>
      </p:sp>
      <p:sp>
        <p:nvSpPr>
          <p:cNvPr id="4" name="TextBox 3"/>
          <p:cNvSpPr txBox="1"/>
          <p:nvPr/>
        </p:nvSpPr>
        <p:spPr>
          <a:xfrm>
            <a:off x="2407535" y="6099858"/>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and </a:t>
            </a:r>
            <a:r>
              <a:rPr lang="en-US" sz="2400" b="1" u="sng" dirty="0" smtClean="0">
                <a:solidFill>
                  <a:srgbClr val="FF0000"/>
                </a:solidFill>
                <a:latin typeface="Arial Narrow"/>
                <a:ea typeface="+mn-ea"/>
                <a:cs typeface="Arial Narrow"/>
              </a:rPr>
              <a:t>may</a:t>
            </a:r>
            <a:r>
              <a:rPr lang="en-US" sz="2400" b="1" dirty="0" smtClean="0">
                <a:solidFill>
                  <a:srgbClr val="FF0000"/>
                </a:solidFill>
                <a:latin typeface="Arial Narrow"/>
                <a:ea typeface="+mn-ea"/>
                <a:cs typeface="Arial Narrow"/>
              </a:rPr>
              <a:t> require multiple slides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52399" y="247650"/>
            <a:ext cx="5546651" cy="534988"/>
          </a:xfrm>
        </p:spPr>
        <p:txBody>
          <a:bodyPr>
            <a:normAutofit fontScale="90000"/>
          </a:bodyPr>
          <a:lstStyle/>
          <a:p>
            <a:pPr>
              <a:defRPr/>
            </a:pPr>
            <a:r>
              <a:rPr lang="en-US" dirty="0" smtClean="0"/>
              <a:t>Accomplishments, Results and Progress</a:t>
            </a:r>
            <a:endParaRPr lang="en-US" dirty="0" smtClean="0">
              <a:ea typeface="ＭＳ Ｐゴシック" pitchFamily="-106" charset="-128"/>
            </a:endParaRPr>
          </a:p>
        </p:txBody>
      </p:sp>
      <p:sp>
        <p:nvSpPr>
          <p:cNvPr id="5123" name="Rectangle 3"/>
          <p:cNvSpPr>
            <a:spLocks noGrp="1" noChangeArrowheads="1"/>
          </p:cNvSpPr>
          <p:nvPr>
            <p:ph idx="1"/>
          </p:nvPr>
        </p:nvSpPr>
        <p:spPr>
          <a:xfrm>
            <a:off x="275771" y="1152075"/>
            <a:ext cx="8403084" cy="5043870"/>
          </a:xfrm>
        </p:spPr>
        <p:txBody>
          <a:bodyPr/>
          <a:lstStyle/>
          <a:p>
            <a:pPr marL="0" indent="0">
              <a:buNone/>
            </a:pPr>
            <a:r>
              <a:rPr lang="en-US" dirty="0" smtClean="0"/>
              <a:t>Describe the most important technical accomplishments and progress and their significance. </a:t>
            </a:r>
          </a:p>
          <a:p>
            <a:pPr marL="339725" indent="-339725">
              <a:spcBef>
                <a:spcPts val="1200"/>
              </a:spcBef>
            </a:pPr>
            <a:r>
              <a:rPr lang="en-US" sz="2200" dirty="0" smtClean="0">
                <a:cs typeface="ＭＳ Ｐゴシック" pitchFamily="-106" charset="-128"/>
              </a:rPr>
              <a:t>Describe Accomplishments/Progress to date, focus and detail accomplishments during this reporting period (June 2011 to May 2012).</a:t>
            </a:r>
            <a:endParaRPr lang="en-US" sz="2200" dirty="0" smtClean="0"/>
          </a:p>
          <a:p>
            <a:pPr lvl="1"/>
            <a:r>
              <a:rPr lang="en-US" sz="1800" u="sng" dirty="0" smtClean="0"/>
              <a:t>Include relevant data to support your accomplishments</a:t>
            </a:r>
            <a:r>
              <a:rPr lang="en-US" sz="1800" dirty="0" smtClean="0"/>
              <a:t>.</a:t>
            </a:r>
          </a:p>
          <a:p>
            <a:pPr lvl="1"/>
            <a:r>
              <a:rPr lang="en-US" sz="1800" dirty="0" smtClean="0"/>
              <a:t>List any special recognitions/awards received.</a:t>
            </a:r>
          </a:p>
          <a:p>
            <a:pPr lvl="1"/>
            <a:r>
              <a:rPr lang="en-US" sz="1800" dirty="0" smtClean="0"/>
              <a:t>Relate these accomplishments to project objectives and technical target/goals.</a:t>
            </a:r>
          </a:p>
          <a:p>
            <a:pPr lvl="1"/>
            <a:r>
              <a:rPr lang="en-US" sz="1800" dirty="0" smtClean="0"/>
              <a:t>Identify the most important technical challenge(s) faced during this reporting period and their impacts on the accomplishments and progress.</a:t>
            </a:r>
          </a:p>
          <a:p>
            <a:pPr lvl="1"/>
            <a:endParaRPr lang="en-US" sz="1800" dirty="0" smtClean="0"/>
          </a:p>
          <a:p>
            <a:endParaRPr lang="en-US" sz="2600" dirty="0" smtClean="0"/>
          </a:p>
        </p:txBody>
      </p:sp>
      <p:sp>
        <p:nvSpPr>
          <p:cNvPr id="4" name="TextBox 3"/>
          <p:cNvSpPr txBox="1"/>
          <p:nvPr/>
        </p:nvSpPr>
        <p:spPr>
          <a:xfrm>
            <a:off x="2500132" y="6140371"/>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and </a:t>
            </a:r>
            <a:r>
              <a:rPr lang="en-US" sz="2400" b="1" u="sng" dirty="0" smtClean="0">
                <a:solidFill>
                  <a:srgbClr val="FF0000"/>
                </a:solidFill>
                <a:latin typeface="Arial Narrow"/>
                <a:ea typeface="+mn-ea"/>
                <a:cs typeface="Arial Narrow"/>
              </a:rPr>
              <a:t>may</a:t>
            </a:r>
            <a:r>
              <a:rPr lang="en-US" sz="2400" b="1" dirty="0" smtClean="0">
                <a:solidFill>
                  <a:srgbClr val="FF0000"/>
                </a:solidFill>
                <a:latin typeface="Arial Narrow"/>
                <a:ea typeface="+mn-ea"/>
                <a:cs typeface="Arial Narrow"/>
              </a:rPr>
              <a:t> require multiple slides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Data Sharing</a:t>
            </a:r>
          </a:p>
        </p:txBody>
      </p:sp>
      <p:sp>
        <p:nvSpPr>
          <p:cNvPr id="8195" name="Content Placeholder 2"/>
          <p:cNvSpPr>
            <a:spLocks noGrp="1"/>
          </p:cNvSpPr>
          <p:nvPr>
            <p:ph idx="1"/>
          </p:nvPr>
        </p:nvSpPr>
        <p:spPr>
          <a:xfrm>
            <a:off x="424793" y="697765"/>
            <a:ext cx="8345510" cy="4724400"/>
          </a:xfrm>
        </p:spPr>
        <p:txBody>
          <a:bodyPr/>
          <a:lstStyle/>
          <a:p>
            <a:pPr lvl="1">
              <a:buNone/>
            </a:pPr>
            <a:endParaRPr lang="en-US" sz="1800" dirty="0" smtClean="0"/>
          </a:p>
          <a:p>
            <a:pPr>
              <a:buNone/>
            </a:pPr>
            <a:r>
              <a:rPr lang="en-US" sz="1800" i="1" dirty="0" smtClean="0"/>
              <a:t>	The world is saturated with early efforts. More productive science and engineering will only occur when research and engineering results can be shared and replicated. NSF data management guidelines move government researchers in that direction by requiring data management plans for funded government research. DOE’s Geothermal Technologies Program requires that all projects provide data to the DOE Geothermal Data Repository for linking to the National Geothermal Data System.</a:t>
            </a:r>
          </a:p>
          <a:p>
            <a:pPr algn="ctr">
              <a:buNone/>
            </a:pPr>
            <a:r>
              <a:rPr lang="en-US" sz="1800" i="1" dirty="0" smtClean="0"/>
              <a:t>___________________________</a:t>
            </a:r>
          </a:p>
          <a:p>
            <a:pPr>
              <a:buNone/>
            </a:pPr>
            <a:endParaRPr lang="en-US" sz="1800" i="1" dirty="0" smtClean="0"/>
          </a:p>
          <a:p>
            <a:r>
              <a:rPr lang="en-US" sz="1800" dirty="0" smtClean="0"/>
              <a:t>Describe the type of data that is being generated from your project and how it is being used and managed. Examples of data include: numerical data sets, reports, images, maps, etc.</a:t>
            </a:r>
          </a:p>
          <a:p>
            <a:r>
              <a:rPr lang="en-US" sz="1800" dirty="0" smtClean="0"/>
              <a:t>Describe your </a:t>
            </a:r>
            <a:r>
              <a:rPr lang="en-US" sz="1800" dirty="0" smtClean="0">
                <a:solidFill>
                  <a:schemeClr val="tx2">
                    <a:lumMod val="75000"/>
                  </a:schemeClr>
                </a:solidFill>
              </a:rPr>
              <a:t>efforts-to-date to provide your project data </a:t>
            </a:r>
            <a:r>
              <a:rPr lang="en-US" sz="1800" dirty="0" smtClean="0"/>
              <a:t>to the “DOE Geothermal Data Repository” - currently under development by Boise State University. The DOE Geothermal Data Repository will be made public through the National Geothermal Data System, or retained in the DOE Geothermal Data Repository as business confidential, where applicable. </a:t>
            </a:r>
          </a:p>
          <a:p>
            <a:pPr lvl="1">
              <a:buFontTx/>
              <a:buNone/>
            </a:pPr>
            <a:endParaRPr lang="en-US" sz="1800" dirty="0" smtClean="0"/>
          </a:p>
        </p:txBody>
      </p:sp>
      <p:sp>
        <p:nvSpPr>
          <p:cNvPr id="4" name="TextBox 3"/>
          <p:cNvSpPr txBox="1"/>
          <p:nvPr/>
        </p:nvSpPr>
        <p:spPr>
          <a:xfrm>
            <a:off x="2025571" y="6178402"/>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slide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42875" y="161925"/>
            <a:ext cx="3810000" cy="763588"/>
          </a:xfrm>
        </p:spPr>
        <p:txBody>
          <a:bodyPr/>
          <a:lstStyle/>
          <a:p>
            <a:r>
              <a:rPr lang="en-US" dirty="0" smtClean="0"/>
              <a:t>Future Directions</a:t>
            </a:r>
          </a:p>
        </p:txBody>
      </p:sp>
      <p:sp>
        <p:nvSpPr>
          <p:cNvPr id="9219" name="Rectangle 3"/>
          <p:cNvSpPr>
            <a:spLocks noGrp="1" noChangeArrowheads="1"/>
          </p:cNvSpPr>
          <p:nvPr>
            <p:ph idx="1"/>
          </p:nvPr>
        </p:nvSpPr>
        <p:spPr>
          <a:xfrm>
            <a:off x="697374" y="1151681"/>
            <a:ext cx="7772400" cy="4716684"/>
          </a:xfrm>
        </p:spPr>
        <p:txBody>
          <a:bodyPr/>
          <a:lstStyle/>
          <a:p>
            <a:r>
              <a:rPr lang="en-US" dirty="0" smtClean="0"/>
              <a:t>Describe deployment strategy or expected outcome of this effort. Discuss future research, development or deployment needs.</a:t>
            </a:r>
          </a:p>
          <a:p>
            <a:pPr lvl="1"/>
            <a:r>
              <a:rPr lang="en-US" dirty="0" smtClean="0"/>
              <a:t>Explain key activities for the rest of FY2012 and to project completion</a:t>
            </a:r>
          </a:p>
          <a:p>
            <a:pPr lvl="1"/>
            <a:r>
              <a:rPr lang="en-US" dirty="0" smtClean="0">
                <a:solidFill>
                  <a:srgbClr val="FF0000"/>
                </a:solidFill>
              </a:rPr>
              <a:t>Be as specific as possible; avoid blanket statements.</a:t>
            </a:r>
            <a:endParaRPr lang="en-US" dirty="0" smtClean="0"/>
          </a:p>
          <a:p>
            <a:pPr lvl="1"/>
            <a:r>
              <a:rPr lang="en-US" dirty="0" smtClean="0"/>
              <a:t>Address how you will deal with any decision points during that time and any remaining issues, including any alternative development pathways under consideration to mitigate risk of not achieving milestones.</a:t>
            </a:r>
            <a:endParaRPr lang="en-US" sz="1800" dirty="0" smtClean="0"/>
          </a:p>
          <a:p>
            <a:r>
              <a:rPr lang="en-US" dirty="0" smtClean="0"/>
              <a:t>Include the planned milestones and go/no-go decisions for FY12 and beyond and current status of working towards them. </a:t>
            </a:r>
          </a:p>
          <a:p>
            <a:pPr>
              <a:buNone/>
            </a:pPr>
            <a:endParaRPr lang="en-US" dirty="0" smtClean="0"/>
          </a:p>
          <a:p>
            <a:endParaRPr lang="en-US" dirty="0" smtClean="0">
              <a:solidFill>
                <a:srgbClr val="FF3300"/>
              </a:solidFill>
            </a:endParaRPr>
          </a:p>
          <a:p>
            <a:endParaRPr lang="en-US" dirty="0" smtClean="0"/>
          </a:p>
          <a:p>
            <a:endParaRPr lang="en-US" dirty="0" smtClean="0"/>
          </a:p>
        </p:txBody>
      </p:sp>
      <p:sp>
        <p:nvSpPr>
          <p:cNvPr id="4" name="TextBox 3"/>
          <p:cNvSpPr txBox="1"/>
          <p:nvPr/>
        </p:nvSpPr>
        <p:spPr>
          <a:xfrm>
            <a:off x="2025571" y="6149373"/>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slide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0263" y="1142619"/>
            <a:ext cx="8523266" cy="4876800"/>
          </a:xfrm>
        </p:spPr>
        <p:txBody>
          <a:bodyPr/>
          <a:lstStyle/>
          <a:p>
            <a:r>
              <a:rPr lang="en-US" sz="2200" dirty="0" smtClean="0"/>
              <a:t>Due Dates for Presentations &amp; All Project Materials</a:t>
            </a:r>
            <a:r>
              <a:rPr lang="en-US" dirty="0" smtClean="0"/>
              <a:t>:</a:t>
            </a:r>
          </a:p>
          <a:p>
            <a:pPr>
              <a:buNone/>
            </a:pPr>
            <a:r>
              <a:rPr lang="en-US" b="1" dirty="0" smtClean="0">
                <a:solidFill>
                  <a:srgbClr val="C00000"/>
                </a:solidFill>
              </a:rPr>
              <a:t>							March 30, 2012</a:t>
            </a:r>
            <a:endParaRPr lang="en-US" dirty="0" smtClean="0"/>
          </a:p>
          <a:p>
            <a:r>
              <a:rPr lang="en-US" sz="2200" dirty="0" smtClean="0"/>
              <a:t>Submission Information:</a:t>
            </a:r>
          </a:p>
          <a:p>
            <a:pPr lvl="1"/>
            <a:r>
              <a:rPr lang="en-US" dirty="0" smtClean="0"/>
              <a:t>Please email your </a:t>
            </a:r>
            <a:r>
              <a:rPr lang="en-US" b="1" dirty="0" smtClean="0"/>
              <a:t>Presentation</a:t>
            </a:r>
            <a:r>
              <a:rPr lang="en-US" dirty="0" smtClean="0"/>
              <a:t>, </a:t>
            </a:r>
            <a:r>
              <a:rPr lang="en-US" b="1" dirty="0" smtClean="0"/>
              <a:t>Project Summary </a:t>
            </a:r>
            <a:r>
              <a:rPr lang="en-US" dirty="0" smtClean="0"/>
              <a:t>and any additional project-related information to: </a:t>
            </a:r>
            <a:r>
              <a:rPr lang="en-US" u="sng" dirty="0" smtClean="0">
                <a:solidFill>
                  <a:schemeClr val="accent3">
                    <a:lumMod val="50000"/>
                  </a:schemeClr>
                </a:solidFill>
                <a:hlinkClick r:id="rId3"/>
              </a:rPr>
              <a:t>Edward_Eugeni@sra.com</a:t>
            </a:r>
            <a:r>
              <a:rPr lang="en-US" u="sng" dirty="0" smtClean="0">
                <a:solidFill>
                  <a:schemeClr val="accent3">
                    <a:lumMod val="50000"/>
                  </a:schemeClr>
                </a:solidFill>
              </a:rPr>
              <a:t> </a:t>
            </a:r>
            <a:r>
              <a:rPr lang="en-US" dirty="0"/>
              <a:t>and</a:t>
            </a:r>
            <a:r>
              <a:rPr lang="en-US" dirty="0" smtClean="0">
                <a:solidFill>
                  <a:schemeClr val="tx2">
                    <a:lumMod val="50000"/>
                  </a:schemeClr>
                </a:solidFill>
              </a:rPr>
              <a:t> </a:t>
            </a:r>
            <a:r>
              <a:rPr lang="en-US" u="sng" dirty="0" smtClean="0">
                <a:solidFill>
                  <a:schemeClr val="accent3">
                    <a:lumMod val="50000"/>
                  </a:schemeClr>
                </a:solidFill>
              </a:rPr>
              <a:t>Ryan_Hoesly@sra.com</a:t>
            </a:r>
            <a:endParaRPr lang="en-US" b="1" u="sng" dirty="0" smtClean="0">
              <a:solidFill>
                <a:schemeClr val="accent3">
                  <a:lumMod val="50000"/>
                </a:schemeClr>
              </a:solidFill>
            </a:endParaRPr>
          </a:p>
          <a:p>
            <a:pPr marL="457200" lvl="1" indent="0">
              <a:buNone/>
            </a:pPr>
            <a:endParaRPr lang="en-US" sz="2000" dirty="0" smtClean="0"/>
          </a:p>
          <a:p>
            <a:pPr marL="347663" indent="-347663"/>
            <a:r>
              <a:rPr lang="en-US" sz="2200" b="1" dirty="0" smtClean="0"/>
              <a:t>Once materials are submitted they cannot be changed; </a:t>
            </a:r>
            <a:r>
              <a:rPr lang="en-US" sz="2200" dirty="0" smtClean="0"/>
              <a:t>the schedule will not allow it.  Whatever you submit prior to the meeting is the presentation that will be used. You can provide a verbal update.</a:t>
            </a:r>
          </a:p>
          <a:p>
            <a:pPr lvl="1"/>
            <a:endParaRPr lang="en-US" dirty="0" smtClean="0"/>
          </a:p>
        </p:txBody>
      </p:sp>
      <p:sp>
        <p:nvSpPr>
          <p:cNvPr id="3" name="Title 2"/>
          <p:cNvSpPr>
            <a:spLocks noGrp="1"/>
          </p:cNvSpPr>
          <p:nvPr>
            <p:ph type="title"/>
          </p:nvPr>
        </p:nvSpPr>
        <p:spPr/>
        <p:txBody>
          <a:bodyPr/>
          <a:lstStyle/>
          <a:p>
            <a:r>
              <a:rPr lang="en-US" dirty="0" smtClean="0"/>
              <a:t>Presentation Due Dates &amp; Submission Information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6743" y="1204686"/>
            <a:ext cx="8440057" cy="5439183"/>
          </a:xfrm>
        </p:spPr>
        <p:txBody>
          <a:bodyPr/>
          <a:lstStyle/>
          <a:p>
            <a:pPr eaLnBrk="1" hangingPunct="1"/>
            <a:r>
              <a:rPr lang="en-US" dirty="0" smtClean="0"/>
              <a:t>Summarize the key points you wish the reviewers and the audience to take away from your presentation.</a:t>
            </a:r>
          </a:p>
          <a:p>
            <a:pPr eaLnBrk="1" hangingPunct="1"/>
            <a:r>
              <a:rPr lang="en-US" dirty="0" smtClean="0"/>
              <a:t>Include a </a:t>
            </a:r>
            <a:r>
              <a:rPr lang="en-US" u="sng" dirty="0" smtClean="0"/>
              <a:t>summary table</a:t>
            </a:r>
            <a:r>
              <a:rPr lang="en-US" dirty="0" smtClean="0"/>
              <a:t> of key FY 2012 technical results compared to state-of-the-art or previous year results.</a:t>
            </a:r>
          </a:p>
          <a:p>
            <a:pPr eaLnBrk="1" hangingPunct="1"/>
            <a:endParaRPr lang="en-US" dirty="0" smtClean="0"/>
          </a:p>
          <a:p>
            <a:pPr>
              <a:buNone/>
            </a:pPr>
            <a:r>
              <a:rPr lang="en-US" dirty="0" smtClean="0"/>
              <a:t>For Example: </a:t>
            </a:r>
            <a:endParaRPr lang="en-US" dirty="0"/>
          </a:p>
        </p:txBody>
      </p:sp>
      <p:sp>
        <p:nvSpPr>
          <p:cNvPr id="3" name="Title 2"/>
          <p:cNvSpPr>
            <a:spLocks noGrp="1"/>
          </p:cNvSpPr>
          <p:nvPr>
            <p:ph type="title"/>
          </p:nvPr>
        </p:nvSpPr>
        <p:spPr/>
        <p:txBody>
          <a:bodyPr/>
          <a:lstStyle/>
          <a:p>
            <a:r>
              <a:rPr lang="en-US" dirty="0" smtClean="0"/>
              <a:t>Mandatory Summary Slide</a:t>
            </a:r>
            <a:endParaRPr lang="en-US" dirty="0"/>
          </a:p>
        </p:txBody>
      </p:sp>
      <p:sp>
        <p:nvSpPr>
          <p:cNvPr id="4" name="TextBox 3"/>
          <p:cNvSpPr txBox="1"/>
          <p:nvPr/>
        </p:nvSpPr>
        <p:spPr>
          <a:xfrm>
            <a:off x="2025571" y="6308203"/>
            <a:ext cx="4884516" cy="335666"/>
          </a:xfrm>
          <a:prstGeom prst="rect">
            <a:avLst/>
          </a:prstGeom>
        </p:spPr>
        <p:txBody>
          <a:bodyPr vert="horz" wrap="square" lIns="91440" tIns="45720" rIns="91440" bIns="45720" rtlCol="0">
            <a:normAutofit fontScale="85000" lnSpcReduction="20000"/>
          </a:bodyPr>
          <a:lstStyle/>
          <a:p>
            <a:pPr algn="ctr" fontAlgn="auto">
              <a:spcBef>
                <a:spcPct val="20000"/>
              </a:spcBef>
              <a:spcAft>
                <a:spcPts val="0"/>
              </a:spcAf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Mandatory</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a:t>
            </a:r>
            <a:r>
              <a:rPr lang="en-US" sz="2400" b="1" dirty="0" smtClean="0">
                <a:solidFill>
                  <a:srgbClr val="FF0000"/>
                </a:solidFill>
                <a:latin typeface="Arial Narrow"/>
                <a:ea typeface="+mn-ea"/>
                <a:cs typeface="Arial Narrow"/>
              </a:rPr>
              <a:t>slide</a:t>
            </a:r>
          </a:p>
        </p:txBody>
      </p:sp>
      <p:graphicFrame>
        <p:nvGraphicFramePr>
          <p:cNvPr id="5" name="Table 4"/>
          <p:cNvGraphicFramePr>
            <a:graphicFrameLocks noGrp="1"/>
          </p:cNvGraphicFramePr>
          <p:nvPr>
            <p:extLst>
              <p:ext uri="{D42A27DB-BD31-4B8C-83A1-F6EECF244321}">
                <p14:modId xmlns="" xmlns:p14="http://schemas.microsoft.com/office/powerpoint/2010/main" val="1775899845"/>
              </p:ext>
            </p:extLst>
          </p:nvPr>
        </p:nvGraphicFramePr>
        <p:xfrm>
          <a:off x="596052" y="3841279"/>
          <a:ext cx="7743554" cy="2109578"/>
        </p:xfrm>
        <a:graphic>
          <a:graphicData uri="http://schemas.openxmlformats.org/drawingml/2006/table">
            <a:tbl>
              <a:tblPr firstRow="1" bandRow="1">
                <a:tableStyleId>{5C22544A-7EE6-4342-B048-85BDC9FD1C3A}</a:tableStyleId>
              </a:tblPr>
              <a:tblGrid>
                <a:gridCol w="2581185"/>
                <a:gridCol w="2189435"/>
                <a:gridCol w="2972934"/>
              </a:tblGrid>
              <a:tr h="432591">
                <a:tc>
                  <a:txBody>
                    <a:bodyPr/>
                    <a:lstStyle/>
                    <a:p>
                      <a:endParaRPr lang="en-US" dirty="0"/>
                    </a:p>
                  </a:txBody>
                  <a:tcPr/>
                </a:tc>
                <a:tc>
                  <a:txBody>
                    <a:bodyPr/>
                    <a:lstStyle/>
                    <a:p>
                      <a:r>
                        <a:rPr lang="en-US" dirty="0" smtClean="0"/>
                        <a:t>FY2011</a:t>
                      </a:r>
                      <a:endParaRPr lang="en-US" dirty="0"/>
                    </a:p>
                  </a:txBody>
                  <a:tcPr/>
                </a:tc>
                <a:tc>
                  <a:txBody>
                    <a:bodyPr/>
                    <a:lstStyle/>
                    <a:p>
                      <a:r>
                        <a:rPr lang="en-US" dirty="0" smtClean="0"/>
                        <a:t>FY2012</a:t>
                      </a:r>
                      <a:endParaRPr lang="en-US" dirty="0"/>
                    </a:p>
                  </a:txBody>
                  <a:tcPr/>
                </a:tc>
              </a:tr>
              <a:tr h="747531">
                <a:tc>
                  <a:txBody>
                    <a:bodyPr/>
                    <a:lstStyle/>
                    <a:p>
                      <a:r>
                        <a:rPr lang="en-US" dirty="0" smtClean="0"/>
                        <a:t>Target/Milestone</a:t>
                      </a:r>
                      <a:endParaRPr lang="en-US" dirty="0"/>
                    </a:p>
                  </a:txBody>
                  <a:tcPr/>
                </a:tc>
                <a:tc>
                  <a:txBody>
                    <a:bodyPr/>
                    <a:lstStyle/>
                    <a:p>
                      <a:r>
                        <a:rPr lang="en-US" dirty="0" smtClean="0"/>
                        <a:t>Components</a:t>
                      </a:r>
                      <a:r>
                        <a:rPr lang="en-US" baseline="0" dirty="0" smtClean="0"/>
                        <a:t> tested to 250 </a:t>
                      </a:r>
                      <a:r>
                        <a:rPr lang="en-US" baseline="0" dirty="0" smtClean="0">
                          <a:latin typeface="Calibri"/>
                        </a:rPr>
                        <a:t>⁰</a:t>
                      </a:r>
                      <a:r>
                        <a:rPr lang="en-US" baseline="0" dirty="0" smtClean="0"/>
                        <a:t>C</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Integrated system tested to </a:t>
                      </a:r>
                      <a:r>
                        <a:rPr lang="en-US" baseline="0" dirty="0" smtClean="0"/>
                        <a:t>250 </a:t>
                      </a:r>
                      <a:r>
                        <a:rPr lang="en-US" baseline="0" dirty="0" smtClean="0">
                          <a:latin typeface="Calibri"/>
                        </a:rPr>
                        <a:t>⁰</a:t>
                      </a:r>
                      <a:r>
                        <a:rPr lang="en-US" baseline="0" dirty="0" smtClean="0"/>
                        <a:t>C</a:t>
                      </a:r>
                      <a:endParaRPr lang="en-US" dirty="0" smtClean="0"/>
                    </a:p>
                  </a:txBody>
                  <a:tcPr/>
                </a:tc>
              </a:tr>
              <a:tr h="929456">
                <a:tc>
                  <a:txBody>
                    <a:bodyPr/>
                    <a:lstStyle/>
                    <a:p>
                      <a:r>
                        <a:rPr lang="en-US" dirty="0" smtClean="0"/>
                        <a:t>Results</a:t>
                      </a:r>
                      <a:endParaRPr lang="en-US" dirty="0"/>
                    </a:p>
                  </a:txBody>
                  <a:tcPr/>
                </a:tc>
                <a:tc>
                  <a:txBody>
                    <a:bodyPr/>
                    <a:lstStyle/>
                    <a:p>
                      <a:r>
                        <a:rPr lang="en-US" dirty="0" smtClean="0"/>
                        <a:t>Completed 8/2011</a:t>
                      </a:r>
                      <a:endParaRPr lang="en-US" dirty="0"/>
                    </a:p>
                  </a:txBody>
                  <a:tcPr/>
                </a:tc>
                <a:tc>
                  <a:txBody>
                    <a:bodyPr/>
                    <a:lstStyle/>
                    <a:p>
                      <a:r>
                        <a:rPr lang="en-US" dirty="0" smtClean="0"/>
                        <a:t>System</a:t>
                      </a:r>
                      <a:r>
                        <a:rPr lang="en-US" baseline="0" dirty="0" smtClean="0"/>
                        <a:t> integration completed 1/2012, testing scheduled 2/2012 </a:t>
                      </a:r>
                      <a:endParaRPr lang="en-US"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3185" y="1303584"/>
            <a:ext cx="9144000" cy="4219392"/>
          </a:xfrm>
        </p:spPr>
        <p:txBody>
          <a:bodyPr/>
          <a:lstStyle/>
          <a:p>
            <a:r>
              <a:rPr lang="en-US" b="1" dirty="0" smtClean="0"/>
              <a:t>Enhanced </a:t>
            </a:r>
            <a:r>
              <a:rPr lang="en-US" b="1" dirty="0"/>
              <a:t>Geothermal Systems (EGS</a:t>
            </a:r>
            <a:r>
              <a:rPr lang="en-US" b="1" dirty="0" smtClean="0"/>
              <a:t>)</a:t>
            </a:r>
          </a:p>
          <a:p>
            <a:pPr lvl="1">
              <a:buFont typeface="Arial" pitchFamily="34" charset="0"/>
              <a:buChar char="•"/>
            </a:pPr>
            <a:r>
              <a:rPr lang="en-US" b="1" dirty="0" smtClean="0"/>
              <a:t>Secure </a:t>
            </a:r>
            <a:r>
              <a:rPr lang="en-US" b="1" dirty="0"/>
              <a:t>the Future with Enhanced Geothermal Systems </a:t>
            </a:r>
            <a:r>
              <a:rPr lang="en-US" b="1" dirty="0" smtClean="0"/>
              <a:t>	 	 </a:t>
            </a:r>
          </a:p>
          <a:p>
            <a:pPr lvl="2"/>
            <a:r>
              <a:rPr lang="en-US" sz="2000" dirty="0" smtClean="0"/>
              <a:t>Demonstrate </a:t>
            </a:r>
            <a:r>
              <a:rPr lang="en-US" sz="2000" dirty="0"/>
              <a:t>5 MW reservoir creation by 2020 </a:t>
            </a:r>
          </a:p>
          <a:p>
            <a:pPr lvl="2"/>
            <a:r>
              <a:rPr lang="en-US" sz="2000" dirty="0"/>
              <a:t>Lower LCOE to 6 cents/kWh by 2030 </a:t>
            </a:r>
          </a:p>
          <a:p>
            <a:pPr>
              <a:buNone/>
            </a:pPr>
            <a:endParaRPr lang="en-US" dirty="0" smtClean="0"/>
          </a:p>
          <a:p>
            <a:pPr>
              <a:buNone/>
            </a:pPr>
            <a:r>
              <a:rPr lang="en-US" sz="2300" dirty="0" smtClean="0"/>
              <a:t>   Contact: Eric Hass, </a:t>
            </a:r>
            <a:r>
              <a:rPr lang="en-US" sz="2300" dirty="0" smtClean="0">
                <a:hlinkClick r:id="rId2"/>
              </a:rPr>
              <a:t>Eric.Hass@go.doe.gov</a:t>
            </a:r>
            <a:r>
              <a:rPr lang="en-US" sz="2300" dirty="0" smtClean="0"/>
              <a:t>, </a:t>
            </a:r>
            <a:r>
              <a:rPr lang="en-US" dirty="0" smtClean="0"/>
              <a:t>720.356.1558</a:t>
            </a:r>
          </a:p>
          <a:p>
            <a:endParaRPr lang="en-US" dirty="0" smtClean="0"/>
          </a:p>
          <a:p>
            <a:pPr lvl="1">
              <a:buNone/>
            </a:pPr>
            <a:endParaRPr lang="en-US" dirty="0"/>
          </a:p>
        </p:txBody>
      </p:sp>
      <p:sp>
        <p:nvSpPr>
          <p:cNvPr id="3" name="Title 2"/>
          <p:cNvSpPr>
            <a:spLocks noGrp="1"/>
          </p:cNvSpPr>
          <p:nvPr>
            <p:ph type="title"/>
          </p:nvPr>
        </p:nvSpPr>
        <p:spPr/>
        <p:txBody>
          <a:bodyPr/>
          <a:lstStyle/>
          <a:p>
            <a:r>
              <a:rPr lang="en-US" dirty="0" smtClean="0"/>
              <a:t>GTP Goals</a:t>
            </a:r>
            <a:endParaRPr lang="en-US" dirty="0"/>
          </a:p>
        </p:txBody>
      </p:sp>
      <p:sp>
        <p:nvSpPr>
          <p:cNvPr id="5" name="TextBox 4"/>
          <p:cNvSpPr txBox="1"/>
          <p:nvPr/>
        </p:nvSpPr>
        <p:spPr>
          <a:xfrm>
            <a:off x="193185" y="5859891"/>
            <a:ext cx="9143999" cy="463638"/>
          </a:xfrm>
          <a:prstGeom prst="rect">
            <a:avLst/>
          </a:prstGeom>
        </p:spPr>
        <p:txBody>
          <a:bodyPr vert="horz" wrap="squar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This slide is for reference</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only and is not to be included in the presentation</a:t>
            </a:r>
            <a:endPar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8706" y="1168391"/>
            <a:ext cx="8409008" cy="4221453"/>
          </a:xfrm>
        </p:spPr>
        <p:txBody>
          <a:bodyPr/>
          <a:lstStyle/>
          <a:p>
            <a:r>
              <a:rPr lang="en-US" b="1" dirty="0" smtClean="0"/>
              <a:t>R&amp;D</a:t>
            </a:r>
          </a:p>
          <a:p>
            <a:pPr lvl="1">
              <a:buFont typeface="Arial" pitchFamily="34" charset="0"/>
              <a:buChar char="•"/>
            </a:pPr>
            <a:r>
              <a:rPr lang="en-US" sz="1800" dirty="0" smtClean="0"/>
              <a:t>Drilling Systems: 3x faster rate of drilling than conventional rotary drilling, depths up to 10,000 meters and temperature up to 300 ⁰C</a:t>
            </a:r>
          </a:p>
          <a:p>
            <a:pPr lvl="1">
              <a:buFont typeface="Arial" pitchFamily="34" charset="0"/>
              <a:buChar char="•"/>
            </a:pPr>
            <a:r>
              <a:rPr lang="en-US" sz="1800" dirty="0" smtClean="0"/>
              <a:t>Downhole Tools: Depths of 10,000 meters and temperature up to 300 ⁰C</a:t>
            </a:r>
          </a:p>
          <a:p>
            <a:pPr lvl="1">
              <a:buFont typeface="Arial" pitchFamily="34" charset="0"/>
              <a:buChar char="•"/>
            </a:pPr>
            <a:r>
              <a:rPr lang="en-US" sz="1800" dirty="0" smtClean="0"/>
              <a:t>Lifting Systems: wellbore diameters of 6 5/8” to 10 5/8”, up to 300 bar added pressure at flow rates of up to 80 kg/second, operate continuously for a period of three years without service</a:t>
            </a:r>
          </a:p>
          <a:p>
            <a:pPr lvl="1">
              <a:buFont typeface="Arial" pitchFamily="34" charset="0"/>
              <a:buChar char="•"/>
            </a:pPr>
            <a:r>
              <a:rPr lang="en-US" sz="1800" dirty="0" smtClean="0"/>
              <a:t>Zonal Isolation: Operating with differential pressures of 400 bar in wellbore diameters of 6 5/8” to 10 5/8”, retrievable hardware operation period of greater than 14 days</a:t>
            </a:r>
          </a:p>
          <a:p>
            <a:pPr lvl="1">
              <a:buFont typeface="Arial" pitchFamily="34" charset="0"/>
              <a:buChar char="•"/>
            </a:pPr>
            <a:r>
              <a:rPr lang="en-US" sz="1800" dirty="0" smtClean="0"/>
              <a:t>Temporary sealing of fractures: non-damaging, operation at up to 35 bar pressure differences, up to 300 ⁰C, operation period of up to 60 days, applicable to fracture openings from 2” to less than 1/16” wide</a:t>
            </a:r>
          </a:p>
          <a:p>
            <a:pPr>
              <a:buFont typeface="Arial" pitchFamily="34" charset="0"/>
              <a:buChar char="•"/>
            </a:pPr>
            <a:endParaRPr lang="en-US" sz="2000" dirty="0" smtClean="0"/>
          </a:p>
          <a:p>
            <a:pPr>
              <a:buNone/>
            </a:pPr>
            <a:r>
              <a:rPr lang="en-US" sz="2200" dirty="0" smtClean="0"/>
              <a:t>Contact: </a:t>
            </a:r>
            <a:r>
              <a:rPr lang="en-US" sz="2000" dirty="0"/>
              <a:t>Eric Hass, </a:t>
            </a:r>
            <a:r>
              <a:rPr lang="en-US" sz="2000" dirty="0">
                <a:hlinkClick r:id="rId2"/>
              </a:rPr>
              <a:t>Eric.Hass@go.doe.gov</a:t>
            </a:r>
            <a:r>
              <a:rPr lang="en-US" sz="2000" dirty="0"/>
              <a:t>, 720.356.1558</a:t>
            </a:r>
          </a:p>
          <a:p>
            <a:pPr>
              <a:buNone/>
            </a:pPr>
            <a:endParaRPr lang="en-US" sz="2200" dirty="0" smtClean="0"/>
          </a:p>
          <a:p>
            <a:pPr lvl="1">
              <a:buNone/>
            </a:pPr>
            <a:endParaRPr lang="en-US" dirty="0" smtClean="0"/>
          </a:p>
          <a:p>
            <a:endParaRPr lang="en-US" dirty="0" smtClean="0"/>
          </a:p>
          <a:p>
            <a:pPr lvl="1">
              <a:buNone/>
            </a:pPr>
            <a:endParaRPr lang="en-US" dirty="0"/>
          </a:p>
        </p:txBody>
      </p:sp>
      <p:sp>
        <p:nvSpPr>
          <p:cNvPr id="3" name="Title 2"/>
          <p:cNvSpPr>
            <a:spLocks noGrp="1"/>
          </p:cNvSpPr>
          <p:nvPr>
            <p:ph type="title"/>
          </p:nvPr>
        </p:nvSpPr>
        <p:spPr/>
        <p:txBody>
          <a:bodyPr/>
          <a:lstStyle/>
          <a:p>
            <a:r>
              <a:rPr lang="en-US" dirty="0" smtClean="0"/>
              <a:t>GTP Goals (continued)</a:t>
            </a:r>
            <a:endParaRPr lang="en-US" dirty="0"/>
          </a:p>
        </p:txBody>
      </p:sp>
      <p:sp>
        <p:nvSpPr>
          <p:cNvPr id="5" name="TextBox 4"/>
          <p:cNvSpPr txBox="1"/>
          <p:nvPr/>
        </p:nvSpPr>
        <p:spPr>
          <a:xfrm>
            <a:off x="181610" y="6033511"/>
            <a:ext cx="9143999" cy="463638"/>
          </a:xfrm>
          <a:prstGeom prst="rect">
            <a:avLst/>
          </a:prstGeom>
        </p:spPr>
        <p:txBody>
          <a:bodyPr vert="horz" wrap="squar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This slide is for reference</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only and is not to be included in the presentation</a:t>
            </a:r>
            <a:endPar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53296"/>
            <a:ext cx="9144000" cy="5103664"/>
          </a:xfrm>
        </p:spPr>
        <p:txBody>
          <a:bodyPr/>
          <a:lstStyle/>
          <a:p>
            <a:r>
              <a:rPr lang="en-US" b="1" dirty="0" smtClean="0"/>
              <a:t>Hydrothermal Resource Confirmation</a:t>
            </a:r>
          </a:p>
          <a:p>
            <a:pPr lvl="1">
              <a:buFont typeface="Arial" pitchFamily="34" charset="0"/>
              <a:buChar char="•"/>
            </a:pPr>
            <a:r>
              <a:rPr lang="en-US" b="1" dirty="0"/>
              <a:t>Accelerate Near Term Hydrothermal </a:t>
            </a:r>
            <a:r>
              <a:rPr lang="en-US" b="1" dirty="0" smtClean="0"/>
              <a:t>Growth</a:t>
            </a:r>
          </a:p>
          <a:p>
            <a:pPr lvl="2"/>
            <a:r>
              <a:rPr lang="en-US" sz="2000" dirty="0" smtClean="0"/>
              <a:t>Lower </a:t>
            </a:r>
            <a:r>
              <a:rPr lang="en-US" sz="2000" dirty="0"/>
              <a:t>risks and costs of development and exploration </a:t>
            </a:r>
          </a:p>
          <a:p>
            <a:pPr lvl="2"/>
            <a:r>
              <a:rPr lang="en-US" sz="2000" dirty="0"/>
              <a:t>Lower levelized cost of electricity (LCOE) to 6 cents/kWh by 2020 </a:t>
            </a:r>
          </a:p>
          <a:p>
            <a:pPr lvl="2"/>
            <a:r>
              <a:rPr lang="en-US" sz="2000" dirty="0"/>
              <a:t>Accelerate development of 30 GWe of undiscovered hydrothermal resources </a:t>
            </a:r>
          </a:p>
          <a:p>
            <a:pPr>
              <a:buNone/>
            </a:pPr>
            <a:r>
              <a:rPr lang="en-US" sz="2200" dirty="0" smtClean="0"/>
              <a:t>   Contact: Hidda Thorsteinsson, </a:t>
            </a:r>
            <a:r>
              <a:rPr lang="en-US" sz="2200" dirty="0" smtClean="0">
                <a:hlinkClick r:id="rId2"/>
              </a:rPr>
              <a:t>hildigunnur.thorsteinsson@ee.doe.gov</a:t>
            </a:r>
            <a:r>
              <a:rPr lang="en-US" sz="2200" dirty="0" smtClean="0"/>
              <a:t>, 202.287.1806</a:t>
            </a:r>
            <a:endParaRPr lang="en-US" dirty="0" smtClean="0"/>
          </a:p>
          <a:p>
            <a:endParaRPr lang="en-US" b="1" dirty="0" smtClean="0"/>
          </a:p>
          <a:p>
            <a:r>
              <a:rPr lang="en-US" b="1" dirty="0"/>
              <a:t>Low Temperature, Co-Produced and Geopressured Demonstration Projects</a:t>
            </a:r>
          </a:p>
          <a:p>
            <a:pPr lvl="1">
              <a:buFont typeface="Arial" pitchFamily="34" charset="0"/>
              <a:buChar char="•"/>
            </a:pPr>
            <a:r>
              <a:rPr lang="en-US" b="1" dirty="0"/>
              <a:t>3 GWe of installed low-temperature geothermal capacity by 2020</a:t>
            </a:r>
          </a:p>
          <a:p>
            <a:pPr>
              <a:buNone/>
            </a:pPr>
            <a:r>
              <a:rPr lang="en-US" sz="2200" dirty="0" smtClean="0"/>
              <a:t>   Contact: Tim Reinhardt, </a:t>
            </a:r>
            <a:r>
              <a:rPr lang="en-US" sz="2200" dirty="0" smtClean="0">
                <a:hlinkClick r:id="rId3"/>
              </a:rPr>
              <a:t>timothy.reinhardt@ee.doe.gov</a:t>
            </a:r>
            <a:r>
              <a:rPr lang="en-US" sz="2200" dirty="0" smtClean="0"/>
              <a:t>, 202.287.1351</a:t>
            </a:r>
          </a:p>
        </p:txBody>
      </p:sp>
      <p:sp>
        <p:nvSpPr>
          <p:cNvPr id="4" name="Title 2"/>
          <p:cNvSpPr txBox="1">
            <a:spLocks/>
          </p:cNvSpPr>
          <p:nvPr/>
        </p:nvSpPr>
        <p:spPr bwMode="auto">
          <a:xfrm>
            <a:off x="138813" y="0"/>
            <a:ext cx="5664200" cy="901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457200" rtl="0" eaLnBrk="0" fontAlgn="base" latinLnBrk="0" hangingPunct="0">
              <a:lnSpc>
                <a:spcPts val="2800"/>
              </a:lnSpc>
              <a:spcBef>
                <a:spcPct val="0"/>
              </a:spcBef>
              <a:spcAft>
                <a:spcPct val="0"/>
              </a:spcAft>
              <a:buClrTx/>
              <a:buSzTx/>
              <a:buFontTx/>
              <a:buNone/>
              <a:tabLst/>
              <a:defRPr/>
            </a:pPr>
            <a:r>
              <a:rPr kumimoji="0" lang="en-US" sz="2600" b="0" i="0" u="none" strike="noStrike" kern="1200" cap="none" spc="0" normalizeH="0" baseline="0" noProof="0" dirty="0" smtClean="0">
                <a:ln>
                  <a:noFill/>
                </a:ln>
                <a:solidFill>
                  <a:srgbClr val="FFFFFF"/>
                </a:solidFill>
                <a:effectLst/>
                <a:uLnTx/>
                <a:uFillTx/>
                <a:latin typeface="+mj-lt"/>
                <a:ea typeface="MS PGothic" pitchFamily="34" charset="-128"/>
                <a:cs typeface="ＭＳ Ｐゴシック" pitchFamily="-106" charset="-128"/>
              </a:rPr>
              <a:t>GTP Goals (continued)</a:t>
            </a:r>
            <a:endParaRPr kumimoji="0" lang="en-US" sz="2600" b="0" i="0" u="none" strike="noStrike" kern="1200" cap="none" spc="0" normalizeH="0" baseline="0" noProof="0" dirty="0">
              <a:ln>
                <a:noFill/>
              </a:ln>
              <a:solidFill>
                <a:srgbClr val="FFFFFF"/>
              </a:solidFill>
              <a:effectLst/>
              <a:uLnTx/>
              <a:uFillTx/>
              <a:latin typeface="+mj-lt"/>
              <a:ea typeface="MS PGothic" pitchFamily="34" charset="-128"/>
              <a:cs typeface="ＭＳ Ｐゴシック" pitchFamily="-106" charset="-128"/>
            </a:endParaRPr>
          </a:p>
        </p:txBody>
      </p:sp>
      <p:sp>
        <p:nvSpPr>
          <p:cNvPr id="5" name="TextBox 4"/>
          <p:cNvSpPr txBox="1"/>
          <p:nvPr/>
        </p:nvSpPr>
        <p:spPr>
          <a:xfrm>
            <a:off x="204759" y="6138050"/>
            <a:ext cx="9143999" cy="463638"/>
          </a:xfrm>
          <a:prstGeom prst="rect">
            <a:avLst/>
          </a:prstGeom>
        </p:spPr>
        <p:txBody>
          <a:bodyPr vert="horz" wrap="squar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This slide is for reference</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only and is not to be included in the presentation</a:t>
            </a:r>
            <a:endPar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endParaRPr>
          </a:p>
        </p:txBody>
      </p:sp>
      <p:cxnSp>
        <p:nvCxnSpPr>
          <p:cNvPr id="7" name="Straight Connector 6"/>
          <p:cNvCxnSpPr/>
          <p:nvPr/>
        </p:nvCxnSpPr>
        <p:spPr>
          <a:xfrm>
            <a:off x="353568" y="4188243"/>
            <a:ext cx="8266176" cy="24384"/>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33372" y="1156658"/>
            <a:ext cx="7726680" cy="758952"/>
          </a:xfrm>
          <a:prstGeom prst="rect">
            <a:avLst/>
          </a:prstGeom>
        </p:spPr>
        <p:txBody>
          <a:bodyPr vert="horz" wrap="square" lIns="91440" tIns="45720" rIns="91440" bIns="45720" rtlCol="0">
            <a:normAutofit/>
          </a:bodyPr>
          <a:lstStyle/>
          <a:p>
            <a:pPr marL="0" marR="0" indent="0" algn="ctr" defTabSz="457200" rtl="0" eaLnBrk="1" fontAlgn="auto" latinLnBrk="0" hangingPunct="1">
              <a:lnSpc>
                <a:spcPct val="100000"/>
              </a:lnSpc>
              <a:spcBef>
                <a:spcPct val="20000"/>
              </a:spcBef>
              <a:spcAft>
                <a:spcPts val="0"/>
              </a:spcAft>
              <a:buClrTx/>
              <a:buSzTx/>
              <a:buFont typeface="Arial"/>
              <a:buNone/>
              <a:tabLst/>
            </a:pPr>
            <a:r>
              <a:rPr lang="en-US" sz="3200" b="1" noProof="0" dirty="0" smtClean="0">
                <a:latin typeface="+mj-lt"/>
                <a:ea typeface="+mn-ea"/>
                <a:cs typeface="Arial Narrow"/>
              </a:rPr>
              <a:t>Supplemental Slides:</a:t>
            </a:r>
          </a:p>
          <a:p>
            <a:pPr marL="0" marR="0" indent="0" algn="ctr" defTabSz="457200" rtl="0" eaLnBrk="1" fontAlgn="auto" latinLnBrk="0" hangingPunct="1">
              <a:lnSpc>
                <a:spcPct val="100000"/>
              </a:lnSpc>
              <a:spcBef>
                <a:spcPct val="20000"/>
              </a:spcBef>
              <a:spcAft>
                <a:spcPts val="0"/>
              </a:spcAft>
              <a:buClrTx/>
              <a:buSzTx/>
              <a:buFont typeface="Arial"/>
              <a:buNone/>
              <a:tabLst/>
            </a:pPr>
            <a:endParaRPr kumimoji="0" lang="en-US" sz="3200" b="1" i="0" u="none" strike="noStrike" kern="1200" cap="none" spc="0" normalizeH="0" baseline="0" noProof="0" dirty="0" smtClean="0">
              <a:ln>
                <a:noFill/>
              </a:ln>
              <a:effectLst/>
              <a:uLnTx/>
              <a:uFillTx/>
              <a:latin typeface="+mj-lt"/>
              <a:ea typeface="+mn-ea"/>
              <a:cs typeface="Arial Narrow"/>
            </a:endParaRPr>
          </a:p>
        </p:txBody>
      </p:sp>
      <p:sp>
        <p:nvSpPr>
          <p:cNvPr id="3" name="Rectangle 2"/>
          <p:cNvSpPr>
            <a:spLocks noChangeArrowheads="1"/>
          </p:cNvSpPr>
          <p:nvPr/>
        </p:nvSpPr>
        <p:spPr bwMode="auto">
          <a:xfrm>
            <a:off x="1134320" y="1966731"/>
            <a:ext cx="7315200" cy="2419124"/>
          </a:xfrm>
          <a:prstGeom prst="rect">
            <a:avLst/>
          </a:prstGeom>
          <a:noFill/>
          <a:ln w="9525">
            <a:noFill/>
            <a:miter lim="800000"/>
            <a:headEnd/>
            <a:tailEnd/>
          </a:ln>
        </p:spPr>
        <p:txBody>
          <a:bodyPr>
            <a:spAutoFit/>
          </a:bodyPr>
          <a:lstStyle/>
          <a:p>
            <a:pPr algn="l" defTabSz="958850">
              <a:spcBef>
                <a:spcPct val="20000"/>
              </a:spcBef>
            </a:pPr>
            <a:r>
              <a:rPr lang="en-US" sz="1800" dirty="0">
                <a:solidFill>
                  <a:srgbClr val="FF0000"/>
                </a:solidFill>
              </a:rPr>
              <a:t>Note:  This slide is for the use of the Peer Reviewers only – it is not to be presented as part of your oral or poster presentation.  These Supplemental Slides will be included in the copy of your presentation that will be made available to the Reviewers</a:t>
            </a:r>
            <a:r>
              <a:rPr lang="en-US" sz="1800" dirty="0" smtClean="0">
                <a:solidFill>
                  <a:srgbClr val="FF0000"/>
                </a:solidFill>
              </a:rPr>
              <a:t>. Include additional information you wish to share with the reviewers prior to your presentation.</a:t>
            </a:r>
          </a:p>
          <a:p>
            <a:pPr algn="l" defTabSz="958850">
              <a:spcBef>
                <a:spcPct val="20000"/>
              </a:spcBef>
            </a:pPr>
            <a:endParaRPr lang="en-US" sz="1800" dirty="0" smtClean="0">
              <a:solidFill>
                <a:srgbClr val="FF0000"/>
              </a:solidFill>
            </a:endParaRPr>
          </a:p>
          <a:p>
            <a:pPr algn="l" defTabSz="958850">
              <a:spcBef>
                <a:spcPct val="20000"/>
              </a:spcBef>
            </a:pPr>
            <a:r>
              <a:rPr lang="en-US" dirty="0" smtClean="0">
                <a:solidFill>
                  <a:srgbClr val="FF0000"/>
                </a:solidFill>
              </a:rPr>
              <a:t>Supplemental slides are limited to a MAXIMUM of five.</a:t>
            </a:r>
            <a:endParaRPr lang="en-US" sz="18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Peer Review</a:t>
            </a:r>
            <a:endParaRPr lang="en-US" dirty="0"/>
          </a:p>
        </p:txBody>
      </p:sp>
      <p:sp>
        <p:nvSpPr>
          <p:cNvPr id="5" name="Content Placeholder 1"/>
          <p:cNvSpPr txBox="1">
            <a:spLocks/>
          </p:cNvSpPr>
          <p:nvPr/>
        </p:nvSpPr>
        <p:spPr bwMode="auto">
          <a:xfrm>
            <a:off x="292608" y="1217764"/>
            <a:ext cx="8544663" cy="52683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Since the peer reviewers will have access to full review presentations before May 7</a:t>
            </a:r>
            <a:r>
              <a:rPr kumimoji="0" lang="en-US" sz="2000" b="0" i="0" u="none" strike="noStrike" kern="1200" cap="none" spc="0" normalizeH="0" baseline="30000" noProof="0" dirty="0" smtClean="0">
                <a:ln>
                  <a:noFill/>
                </a:ln>
                <a:solidFill>
                  <a:schemeClr val="tx1"/>
                </a:solidFill>
                <a:effectLst/>
                <a:uLnTx/>
                <a:uFillTx/>
                <a:latin typeface="+mn-lt"/>
                <a:ea typeface="MS PGothic" pitchFamily="34" charset="-128"/>
                <a:cs typeface="ＭＳ Ｐゴシック" pitchFamily="-106" charset="-128"/>
              </a:rPr>
              <a:t>th</a:t>
            </a: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 2012, you may assume they have reviewed the slides prior to the meeting and therefore the oral presentation should focus on key elements and communicate the most important points in the limited time provided.</a:t>
            </a:r>
          </a:p>
          <a:p>
            <a:pPr marL="800100" lvl="1" indent="-342900" eaLnBrk="0" hangingPunct="0">
              <a:spcBef>
                <a:spcPts val="1200"/>
              </a:spcBef>
              <a:buFont typeface="Arial" charset="0"/>
              <a:buChar char="•"/>
            </a:pP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This gives projects the option of submitting</a:t>
            </a:r>
            <a:r>
              <a:rPr kumimoji="0" lang="en-US" sz="2000" b="0" i="0" u="none" strike="noStrike" kern="1200" cap="none" spc="0" normalizeH="0" noProof="0" dirty="0" smtClean="0">
                <a:ln>
                  <a:noFill/>
                </a:ln>
                <a:solidFill>
                  <a:schemeClr val="tx1"/>
                </a:solidFill>
                <a:effectLst/>
                <a:uLnTx/>
                <a:uFillTx/>
                <a:latin typeface="+mn-lt"/>
                <a:ea typeface="MS PGothic" pitchFamily="34" charset="-128"/>
                <a:cs typeface="ＭＳ Ｐゴシック" pitchFamily="-106" charset="-128"/>
              </a:rPr>
              <a:t> additional information </a:t>
            </a:r>
            <a:r>
              <a:rPr lang="en-US" sz="2000" dirty="0" smtClean="0">
                <a:latin typeface="+mn-lt"/>
                <a:cs typeface="ＭＳ Ｐゴシック" pitchFamily="-106" charset="-128"/>
              </a:rPr>
              <a:t>as ‘</a:t>
            </a:r>
            <a:r>
              <a:rPr lang="en-US" sz="2000" dirty="0" smtClean="0">
                <a:solidFill>
                  <a:schemeClr val="tx2">
                    <a:lumMod val="75000"/>
                  </a:schemeClr>
                </a:solidFill>
                <a:latin typeface="+mn-lt"/>
                <a:cs typeface="ＭＳ Ｐゴシック" pitchFamily="-106" charset="-128"/>
              </a:rPr>
              <a:t>Supplementary Slides’ </a:t>
            </a:r>
            <a:r>
              <a:rPr lang="en-US" sz="2000" dirty="0" smtClean="0">
                <a:latin typeface="+mn-lt"/>
                <a:cs typeface="ＭＳ Ｐゴシック" pitchFamily="-106" charset="-128"/>
              </a:rPr>
              <a:t>that will be reviewed but not orally presented.</a:t>
            </a:r>
            <a:endPar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endParaRP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b="0" i="0" u="none" strike="noStrike" kern="1200" cap="none" spc="0" normalizeH="0" baseline="0" noProof="0" dirty="0" smtClean="0">
                <a:ln>
                  <a:noFill/>
                </a:ln>
                <a:solidFill>
                  <a:srgbClr val="FF0000"/>
                </a:solidFill>
                <a:effectLst/>
                <a:uLnTx/>
                <a:uFillTx/>
                <a:latin typeface="+mn-lt"/>
                <a:ea typeface="MS PGothic" pitchFamily="34" charset="-128"/>
                <a:cs typeface="ＭＳ Ｐゴシック" pitchFamily="-106" charset="-128"/>
              </a:rPr>
              <a:t>Please take time to understand the weight of each review criteria and prioritize your oral presentation accordingly. </a:t>
            </a: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The peer reviewers may inquire about any slide in your presentation or about information in your project summary or backup materials.</a:t>
            </a:r>
          </a:p>
          <a:p>
            <a:pPr marL="342900" indent="-342900" eaLnBrk="0" hangingPunct="0">
              <a:spcBef>
                <a:spcPts val="1200"/>
              </a:spcBef>
              <a:buFont typeface="Arial" charset="0"/>
              <a:buChar char="•"/>
              <a:defRPr/>
            </a:pPr>
            <a:r>
              <a:rPr lang="en-US" sz="2000" dirty="0" smtClean="0"/>
              <a:t>Please note: Any project advancements made after submitting your presentation may be described verbally. </a:t>
            </a: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endParaRP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endParaRPr kumimoji="0" lang="en-US" sz="18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endParaRPr>
          </a:p>
          <a:p>
            <a:pPr marL="342900" marR="0" lvl="0" indent="-342900" algn="l" defTabSz="457200" rtl="0" eaLnBrk="0" fontAlgn="base" latinLnBrk="0" hangingPunct="0">
              <a:lnSpc>
                <a:spcPct val="100000"/>
              </a:lnSpc>
              <a:spcBef>
                <a:spcPct val="20000"/>
              </a:spcBef>
              <a:spcAft>
                <a:spcPct val="0"/>
              </a:spcAft>
              <a:buClrTx/>
              <a:buSzTx/>
              <a:buFont typeface="Arial" charset="0"/>
              <a:buChar char="•"/>
              <a:tabLst/>
              <a:defRPr/>
            </a:pPr>
            <a:endParaRPr kumimoji="0" lang="en-US" sz="1800" b="0" i="0" u="none" strike="noStrike" kern="1200" cap="none" spc="0" normalizeH="0" baseline="0" noProof="0" dirty="0">
              <a:ln>
                <a:noFill/>
              </a:ln>
              <a:solidFill>
                <a:schemeClr val="tx1"/>
              </a:solidFill>
              <a:effectLst/>
              <a:uLnTx/>
              <a:uFillTx/>
              <a:latin typeface="+mn-lt"/>
              <a:ea typeface="MS PGothic" pitchFamily="34" charset="-128"/>
              <a:cs typeface="ＭＳ Ｐゴシック" pitchFamily="-106"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Guidelines for time limits</a:t>
            </a:r>
            <a:endParaRPr lang="en-US" dirty="0"/>
          </a:p>
        </p:txBody>
      </p:sp>
      <p:sp>
        <p:nvSpPr>
          <p:cNvPr id="5" name="Content Placeholder 1"/>
          <p:cNvSpPr txBox="1">
            <a:spLocks/>
          </p:cNvSpPr>
          <p:nvPr/>
        </p:nvSpPr>
        <p:spPr bwMode="auto">
          <a:xfrm>
            <a:off x="0" y="943429"/>
            <a:ext cx="9144000" cy="552994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0" fontAlgn="base" latinLnBrk="0" hangingPunct="0">
              <a:lnSpc>
                <a:spcPct val="100000"/>
              </a:lnSpc>
              <a:spcBef>
                <a:spcPct val="20000"/>
              </a:spcBef>
              <a:spcAft>
                <a:spcPct val="0"/>
              </a:spcAft>
              <a:buClrTx/>
              <a:buSzTx/>
              <a:buFont typeface="Arial"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Remember to carefully time your presentation:</a:t>
            </a: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i="0" strike="noStrike" kern="1200" cap="none" spc="0" normalizeH="0" baseline="0" noProof="0" dirty="0" smtClean="0">
                <a:ln>
                  <a:noFill/>
                </a:ln>
                <a:solidFill>
                  <a:schemeClr val="tx1">
                    <a:lumMod val="50000"/>
                  </a:schemeClr>
                </a:solidFill>
                <a:effectLst/>
                <a:uLnTx/>
                <a:uFillTx/>
                <a:latin typeface="+mn-lt"/>
                <a:cs typeface="ＭＳ Ｐゴシック" pitchFamily="-106" charset="-128"/>
              </a:rPr>
              <a:t>Presenters </a:t>
            </a:r>
            <a:r>
              <a:rPr kumimoji="0" lang="en-US" sz="2000" i="0" u="none" strike="noStrike" kern="1200" cap="none" spc="0" normalizeH="0" baseline="0" noProof="0" dirty="0" smtClean="0">
                <a:ln>
                  <a:noFill/>
                </a:ln>
                <a:solidFill>
                  <a:schemeClr val="tx1">
                    <a:lumMod val="50000"/>
                  </a:schemeClr>
                </a:solidFill>
                <a:effectLst/>
                <a:uLnTx/>
                <a:uFillTx/>
                <a:latin typeface="+mn-lt"/>
                <a:cs typeface="ＭＳ Ｐゴシック" pitchFamily="-106" charset="-128"/>
              </a:rPr>
              <a:t>will be allowed </a:t>
            </a:r>
            <a:r>
              <a:rPr kumimoji="0" lang="en-US" sz="2000" b="1" i="0" strike="noStrike" kern="1200" cap="none" spc="0" normalizeH="0" baseline="0" noProof="0" dirty="0" smtClean="0">
                <a:ln>
                  <a:noFill/>
                </a:ln>
                <a:solidFill>
                  <a:srgbClr val="FF0000"/>
                </a:solidFill>
                <a:effectLst/>
                <a:uLnTx/>
                <a:uFillTx/>
                <a:latin typeface="+mn-lt"/>
                <a:cs typeface="ＭＳ Ｐゴシック" pitchFamily="-106" charset="-128"/>
              </a:rPr>
              <a:t>15 - 45 </a:t>
            </a:r>
            <a:r>
              <a:rPr kumimoji="0" lang="en-US" sz="2000" b="1" i="0" u="none" strike="noStrike" kern="1200" cap="none" spc="0" normalizeH="0" baseline="0" noProof="0" dirty="0" smtClean="0">
                <a:ln>
                  <a:noFill/>
                </a:ln>
                <a:solidFill>
                  <a:srgbClr val="FF0000"/>
                </a:solidFill>
                <a:effectLst/>
                <a:uLnTx/>
                <a:uFillTx/>
                <a:latin typeface="+mn-lt"/>
                <a:cs typeface="ＭＳ Ｐゴシック" pitchFamily="-106" charset="-128"/>
              </a:rPr>
              <a:t>minutes</a:t>
            </a:r>
            <a:r>
              <a:rPr kumimoji="0" lang="en-US" sz="2000" b="1" i="0" u="none" strike="noStrike" kern="1200" cap="none" spc="0" normalizeH="0" baseline="0" noProof="0" dirty="0" smtClean="0">
                <a:ln>
                  <a:noFill/>
                </a:ln>
                <a:solidFill>
                  <a:schemeClr val="tx1">
                    <a:lumMod val="50000"/>
                  </a:schemeClr>
                </a:solidFill>
                <a:effectLst/>
                <a:uLnTx/>
                <a:uFillTx/>
                <a:latin typeface="+mn-lt"/>
                <a:cs typeface="ＭＳ Ｐゴシック" pitchFamily="-106" charset="-128"/>
              </a:rPr>
              <a:t> varying</a:t>
            </a:r>
            <a:r>
              <a:rPr kumimoji="0" lang="en-US" sz="2000" b="1" i="0" u="none" strike="noStrike" kern="1200" cap="none" spc="0" normalizeH="0" noProof="0" dirty="0" smtClean="0">
                <a:ln>
                  <a:noFill/>
                </a:ln>
                <a:solidFill>
                  <a:schemeClr val="tx1">
                    <a:lumMod val="50000"/>
                  </a:schemeClr>
                </a:solidFill>
                <a:effectLst/>
                <a:uLnTx/>
                <a:uFillTx/>
                <a:latin typeface="+mn-lt"/>
                <a:cs typeface="ＭＳ Ｐゴシック" pitchFamily="-106" charset="-128"/>
              </a:rPr>
              <a:t> by project type</a:t>
            </a:r>
            <a:r>
              <a:rPr kumimoji="0" lang="en-US" sz="2000" i="0" u="none" strike="noStrike" kern="1200" cap="none" spc="0" normalizeH="0" baseline="0" noProof="0" dirty="0" smtClean="0">
                <a:ln>
                  <a:noFill/>
                </a:ln>
                <a:solidFill>
                  <a:schemeClr val="tx1">
                    <a:lumMod val="50000"/>
                  </a:schemeClr>
                </a:solidFill>
                <a:effectLst/>
                <a:uLnTx/>
                <a:uFillTx/>
                <a:latin typeface="+mn-lt"/>
                <a:cs typeface="ＭＳ Ｐゴシック" pitchFamily="-106" charset="-128"/>
              </a:rPr>
              <a:t>:</a:t>
            </a:r>
          </a:p>
          <a:p>
            <a:pPr marL="800100" lvl="1" indent="-342900" eaLnBrk="0" hangingPunct="0">
              <a:spcBef>
                <a:spcPts val="1200"/>
              </a:spcBef>
              <a:buFont typeface="Arial" charset="0"/>
              <a:buChar char="•"/>
              <a:defRPr/>
            </a:pPr>
            <a:r>
              <a:rPr lang="en-US" sz="2000" dirty="0" smtClean="0">
                <a:solidFill>
                  <a:schemeClr val="tx1">
                    <a:lumMod val="50000"/>
                  </a:schemeClr>
                </a:solidFill>
                <a:latin typeface="+mn-lt"/>
                <a:cs typeface="ＭＳ Ｐゴシック" pitchFamily="-106" charset="-128"/>
              </a:rPr>
              <a:t>Presenters of </a:t>
            </a:r>
            <a:r>
              <a:rPr lang="en-US" sz="2000" b="1" u="sng" dirty="0" smtClean="0">
                <a:solidFill>
                  <a:schemeClr val="tx1">
                    <a:lumMod val="50000"/>
                  </a:schemeClr>
                </a:solidFill>
                <a:latin typeface="+mn-lt"/>
                <a:cs typeface="ＭＳ Ｐゴシック" pitchFamily="-106" charset="-128"/>
              </a:rPr>
              <a:t>EGS Demonstrations and NGDS </a:t>
            </a:r>
            <a:r>
              <a:rPr lang="en-US" sz="2000" dirty="0" smtClean="0">
                <a:solidFill>
                  <a:schemeClr val="tx1">
                    <a:lumMod val="50000"/>
                  </a:schemeClr>
                </a:solidFill>
                <a:latin typeface="+mn-lt"/>
                <a:cs typeface="ＭＳ Ｐゴシック" pitchFamily="-106" charset="-128"/>
              </a:rPr>
              <a:t>projects will be given </a:t>
            </a:r>
            <a:r>
              <a:rPr lang="en-US" sz="2000" b="1" u="sng" dirty="0" smtClean="0">
                <a:solidFill>
                  <a:schemeClr val="tx1">
                    <a:lumMod val="50000"/>
                  </a:schemeClr>
                </a:solidFill>
                <a:latin typeface="+mn-lt"/>
                <a:cs typeface="ＭＳ Ｐゴシック" pitchFamily="-106" charset="-128"/>
              </a:rPr>
              <a:t>45 minutes</a:t>
            </a:r>
          </a:p>
          <a:p>
            <a:pPr marL="1257300" lvl="2" indent="-342900" eaLnBrk="0" hangingPunct="0">
              <a:spcBef>
                <a:spcPts val="1200"/>
              </a:spcBef>
              <a:buFont typeface="Arial" charset="0"/>
              <a:buChar char="•"/>
              <a:defRPr/>
            </a:pPr>
            <a:r>
              <a:rPr kumimoji="0" lang="en-US" sz="2000" b="1" i="0" strike="noStrike" kern="1200" cap="none" spc="0" normalizeH="0" baseline="0" noProof="0" dirty="0" smtClean="0">
                <a:ln>
                  <a:noFill/>
                </a:ln>
                <a:solidFill>
                  <a:schemeClr val="tx1">
                    <a:lumMod val="50000"/>
                  </a:schemeClr>
                </a:solidFill>
                <a:effectLst/>
                <a:uLnTx/>
                <a:uFillTx/>
                <a:latin typeface="+mn-lt"/>
                <a:cs typeface="ＭＳ Ｐゴシック" pitchFamily="-106" charset="-128"/>
              </a:rPr>
              <a:t>30 minutes </a:t>
            </a:r>
            <a:r>
              <a:rPr lang="en-US" sz="2000" b="1" dirty="0">
                <a:solidFill>
                  <a:schemeClr val="tx1">
                    <a:lumMod val="50000"/>
                  </a:schemeClr>
                </a:solidFill>
                <a:cs typeface="ＭＳ Ｐゴシック" pitchFamily="-106" charset="-128"/>
              </a:rPr>
              <a:t>MAXIMUM for the oral presentation </a:t>
            </a:r>
            <a:endParaRPr lang="en-US" sz="2000" b="1" dirty="0" smtClean="0">
              <a:solidFill>
                <a:schemeClr val="tx1">
                  <a:lumMod val="50000"/>
                </a:schemeClr>
              </a:solidFill>
              <a:cs typeface="ＭＳ Ｐゴシック" pitchFamily="-106" charset="-128"/>
            </a:endParaRPr>
          </a:p>
          <a:p>
            <a:pPr marL="1257300" lvl="2" indent="-342900" eaLnBrk="0" hangingPunct="0">
              <a:spcBef>
                <a:spcPts val="1200"/>
              </a:spcBef>
              <a:buFont typeface="Arial" charset="0"/>
              <a:buChar char="•"/>
              <a:defRPr/>
            </a:pPr>
            <a:r>
              <a:rPr kumimoji="0" lang="en-US" sz="2000" b="1" i="0" strike="noStrike" kern="1200" cap="none" spc="0" normalizeH="0" baseline="0" noProof="0" dirty="0" smtClean="0">
                <a:ln>
                  <a:noFill/>
                </a:ln>
                <a:solidFill>
                  <a:schemeClr val="tx1">
                    <a:lumMod val="50000"/>
                  </a:schemeClr>
                </a:solidFill>
                <a:effectLst/>
                <a:uLnTx/>
                <a:uFillTx/>
                <a:latin typeface="+mn-lt"/>
                <a:cs typeface="ＭＳ Ｐゴシック" pitchFamily="-106" charset="-128"/>
              </a:rPr>
              <a:t>15 minutes </a:t>
            </a:r>
            <a:r>
              <a:rPr lang="en-US" sz="2000" b="1" dirty="0">
                <a:solidFill>
                  <a:schemeClr val="tx1">
                    <a:lumMod val="50000"/>
                  </a:schemeClr>
                </a:solidFill>
                <a:cs typeface="ＭＳ Ｐゴシック" pitchFamily="-106" charset="-128"/>
              </a:rPr>
              <a:t>MINIMUM for Q&amp;A </a:t>
            </a:r>
            <a:endParaRPr lang="en-US" sz="2000" b="1" dirty="0" smtClean="0">
              <a:solidFill>
                <a:schemeClr val="tx1">
                  <a:lumMod val="50000"/>
                </a:schemeClr>
              </a:solidFill>
              <a:cs typeface="ＭＳ Ｐゴシック" pitchFamily="-106" charset="-128"/>
            </a:endParaRPr>
          </a:p>
          <a:p>
            <a:pPr marL="800100" lvl="1" indent="-342900" eaLnBrk="0" hangingPunct="0">
              <a:spcBef>
                <a:spcPts val="1200"/>
              </a:spcBef>
              <a:buFont typeface="Arial" charset="0"/>
              <a:buChar char="•"/>
              <a:defRPr/>
            </a:pPr>
            <a:r>
              <a:rPr lang="en-US" sz="2000" dirty="0" smtClean="0">
                <a:solidFill>
                  <a:schemeClr val="tx1">
                    <a:lumMod val="50000"/>
                  </a:schemeClr>
                </a:solidFill>
                <a:latin typeface="+mn-lt"/>
                <a:cs typeface="ＭＳ Ｐゴシック" pitchFamily="-106" charset="-128"/>
              </a:rPr>
              <a:t>Presenters of </a:t>
            </a:r>
            <a:r>
              <a:rPr lang="en-US" sz="2000" b="1" u="sng" dirty="0" smtClean="0">
                <a:solidFill>
                  <a:schemeClr val="tx1">
                    <a:lumMod val="50000"/>
                  </a:schemeClr>
                </a:solidFill>
                <a:latin typeface="+mn-lt"/>
                <a:cs typeface="ＭＳ Ｐゴシック" pitchFamily="-106" charset="-128"/>
              </a:rPr>
              <a:t>all other fully-reviewed </a:t>
            </a:r>
            <a:r>
              <a:rPr lang="en-US" sz="2000" dirty="0" smtClean="0">
                <a:solidFill>
                  <a:schemeClr val="tx1">
                    <a:lumMod val="50000"/>
                  </a:schemeClr>
                </a:solidFill>
                <a:latin typeface="+mn-lt"/>
                <a:cs typeface="ＭＳ Ｐゴシック" pitchFamily="-106" charset="-128"/>
              </a:rPr>
              <a:t>projects will be given </a:t>
            </a:r>
            <a:r>
              <a:rPr lang="en-US" sz="2000" b="1" u="sng" dirty="0" smtClean="0">
                <a:solidFill>
                  <a:schemeClr val="tx1">
                    <a:lumMod val="50000"/>
                  </a:schemeClr>
                </a:solidFill>
                <a:latin typeface="+mn-lt"/>
                <a:cs typeface="ＭＳ Ｐゴシック" pitchFamily="-106" charset="-128"/>
              </a:rPr>
              <a:t>30 minutes</a:t>
            </a:r>
            <a:endParaRPr kumimoji="0" lang="en-US" sz="2000" b="1" i="0" u="sng" strike="noStrike" kern="1200" cap="none" spc="0" normalizeH="0" baseline="0" noProof="0" dirty="0" smtClean="0">
              <a:ln>
                <a:noFill/>
              </a:ln>
              <a:solidFill>
                <a:schemeClr val="tx1">
                  <a:lumMod val="50000"/>
                </a:schemeClr>
              </a:solidFill>
              <a:effectLst/>
              <a:uLnTx/>
              <a:uFillTx/>
              <a:latin typeface="+mn-lt"/>
              <a:cs typeface="ＭＳ Ｐゴシック" pitchFamily="-106" charset="-128"/>
            </a:endParaRPr>
          </a:p>
          <a:p>
            <a:pPr marL="1257300" lvl="2" indent="-342900" eaLnBrk="0" hangingPunct="0">
              <a:spcBef>
                <a:spcPts val="1200"/>
              </a:spcBef>
              <a:buFont typeface="Arial" charset="0"/>
              <a:buChar char="•"/>
              <a:defRPr/>
            </a:pPr>
            <a:r>
              <a:rPr lang="en-US" sz="2000" b="1" dirty="0" smtClean="0">
                <a:solidFill>
                  <a:schemeClr val="tx1">
                    <a:lumMod val="50000"/>
                  </a:schemeClr>
                </a:solidFill>
                <a:latin typeface="+mn-lt"/>
                <a:cs typeface="ＭＳ Ｐゴシック" pitchFamily="-106" charset="-128"/>
              </a:rPr>
              <a:t>20 </a:t>
            </a:r>
            <a:r>
              <a:rPr lang="en-US" sz="2000" b="1" dirty="0">
                <a:solidFill>
                  <a:schemeClr val="tx1">
                    <a:lumMod val="50000"/>
                  </a:schemeClr>
                </a:solidFill>
                <a:latin typeface="+mn-lt"/>
                <a:cs typeface="ＭＳ Ｐゴシック" pitchFamily="-106" charset="-128"/>
              </a:rPr>
              <a:t>minutes MAXIMUM for the oral presentation </a:t>
            </a:r>
          </a:p>
          <a:p>
            <a:pPr marL="1257300" lvl="2" indent="-342900" eaLnBrk="0" hangingPunct="0">
              <a:spcBef>
                <a:spcPts val="1200"/>
              </a:spcBef>
              <a:buFont typeface="Arial" charset="0"/>
              <a:buChar char="•"/>
              <a:defRPr/>
            </a:pPr>
            <a:r>
              <a:rPr lang="en-US" sz="2000" b="1" dirty="0" smtClean="0">
                <a:solidFill>
                  <a:schemeClr val="tx1">
                    <a:lumMod val="50000"/>
                  </a:schemeClr>
                </a:solidFill>
                <a:latin typeface="+mn-lt"/>
                <a:cs typeface="ＭＳ Ｐゴシック" pitchFamily="-106" charset="-128"/>
              </a:rPr>
              <a:t>10 </a:t>
            </a:r>
            <a:r>
              <a:rPr lang="en-US" sz="2000" b="1" dirty="0">
                <a:solidFill>
                  <a:schemeClr val="tx1">
                    <a:lumMod val="50000"/>
                  </a:schemeClr>
                </a:solidFill>
                <a:latin typeface="+mn-lt"/>
                <a:cs typeface="ＭＳ Ｐゴシック" pitchFamily="-106" charset="-128"/>
              </a:rPr>
              <a:t>minutes MINIMUM for Q&amp;A </a:t>
            </a:r>
            <a:endParaRPr lang="en-US" sz="2000" b="1" dirty="0" smtClean="0">
              <a:solidFill>
                <a:schemeClr val="tx1">
                  <a:lumMod val="50000"/>
                </a:schemeClr>
              </a:solidFill>
              <a:latin typeface="+mn-lt"/>
              <a:cs typeface="ＭＳ Ｐゴシック" pitchFamily="-106" charset="-128"/>
            </a:endParaRPr>
          </a:p>
          <a:p>
            <a:pPr marL="800100" lvl="1" indent="-342900" eaLnBrk="0" hangingPunct="0">
              <a:spcBef>
                <a:spcPts val="1200"/>
              </a:spcBef>
              <a:buFont typeface="Arial" charset="0"/>
              <a:buChar char="•"/>
              <a:defRPr/>
            </a:pPr>
            <a:r>
              <a:rPr lang="en-US" sz="2000" dirty="0" smtClean="0">
                <a:solidFill>
                  <a:schemeClr val="tx1">
                    <a:lumMod val="50000"/>
                  </a:schemeClr>
                </a:solidFill>
                <a:latin typeface="+mn-lt"/>
                <a:cs typeface="ＭＳ Ｐゴシック" pitchFamily="-106" charset="-128"/>
              </a:rPr>
              <a:t>Presenters of </a:t>
            </a:r>
            <a:r>
              <a:rPr lang="en-US" sz="2000" b="1" u="sng" dirty="0" smtClean="0">
                <a:solidFill>
                  <a:schemeClr val="tx1">
                    <a:lumMod val="50000"/>
                  </a:schemeClr>
                </a:solidFill>
                <a:latin typeface="+mn-lt"/>
                <a:cs typeface="ＭＳ Ｐゴシック" pitchFamily="-106" charset="-128"/>
              </a:rPr>
              <a:t>project overviews </a:t>
            </a:r>
            <a:r>
              <a:rPr lang="en-US" sz="2000" dirty="0" smtClean="0">
                <a:solidFill>
                  <a:schemeClr val="tx1">
                    <a:lumMod val="50000"/>
                  </a:schemeClr>
                </a:solidFill>
                <a:latin typeface="+mn-lt"/>
                <a:cs typeface="ＭＳ Ｐゴシック" pitchFamily="-106" charset="-128"/>
              </a:rPr>
              <a:t>will be given </a:t>
            </a:r>
            <a:r>
              <a:rPr lang="en-US" sz="2000" b="1" u="sng" dirty="0" smtClean="0">
                <a:solidFill>
                  <a:schemeClr val="tx1">
                    <a:lumMod val="50000"/>
                  </a:schemeClr>
                </a:solidFill>
                <a:latin typeface="+mn-lt"/>
                <a:cs typeface="ＭＳ Ｐゴシック" pitchFamily="-106" charset="-128"/>
              </a:rPr>
              <a:t>15 minutes </a:t>
            </a:r>
            <a:r>
              <a:rPr lang="en-US" sz="2000" b="1" dirty="0" smtClean="0">
                <a:solidFill>
                  <a:schemeClr val="tx1">
                    <a:lumMod val="50000"/>
                  </a:schemeClr>
                </a:solidFill>
                <a:latin typeface="+mn-lt"/>
                <a:cs typeface="ＭＳ Ｐゴシック" pitchFamily="-106" charset="-128"/>
              </a:rPr>
              <a:t>for oral presentation</a:t>
            </a:r>
          </a:p>
          <a:p>
            <a:pPr marL="1257300" lvl="2" indent="-342900" eaLnBrk="0" hangingPunct="0">
              <a:spcBef>
                <a:spcPts val="1200"/>
              </a:spcBef>
              <a:buFont typeface="Arial" charset="0"/>
              <a:buChar char="•"/>
              <a:defRPr/>
            </a:pPr>
            <a:r>
              <a:rPr lang="en-US" sz="2000" b="1" dirty="0" smtClean="0">
                <a:solidFill>
                  <a:schemeClr val="tx1">
                    <a:lumMod val="50000"/>
                  </a:schemeClr>
                </a:solidFill>
                <a:latin typeface="+mn-lt"/>
                <a:cs typeface="ＭＳ Ｐゴシック" pitchFamily="-106" charset="-128"/>
              </a:rPr>
              <a:t>Q&amp;A will be held at the end of the panel session</a:t>
            </a:r>
            <a:endParaRPr lang="en-US" sz="2000" b="1" dirty="0">
              <a:solidFill>
                <a:schemeClr val="tx1">
                  <a:lumMod val="50000"/>
                </a:schemeClr>
              </a:solidFill>
              <a:latin typeface="+mn-lt"/>
              <a:cs typeface="ＭＳ Ｐゴシック" pitchFamily="-106" charset="-128"/>
            </a:endParaRP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b="1" i="0" u="none" strike="noStrike" kern="1200" cap="none" spc="0" normalizeH="0" baseline="0" noProof="0" dirty="0" smtClean="0">
                <a:ln>
                  <a:noFill/>
                </a:ln>
                <a:solidFill>
                  <a:srgbClr val="FF0000"/>
                </a:solidFill>
                <a:effectLst/>
                <a:uLnTx/>
                <a:uFillTx/>
                <a:latin typeface="+mn-lt"/>
                <a:ea typeface="MS PGothic" pitchFamily="34" charset="-128"/>
                <a:cs typeface="ＭＳ Ｐゴシック" pitchFamily="-106" charset="-128"/>
              </a:rPr>
              <a:t>Time limits will be</a:t>
            </a:r>
            <a:r>
              <a:rPr kumimoji="0" lang="en-US" sz="2000" b="1"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 </a:t>
            </a:r>
            <a:r>
              <a:rPr kumimoji="0" lang="en-US" sz="2000" b="1" i="0" u="sng" strike="noStrike" kern="1200" cap="none" spc="0" normalizeH="0" baseline="0" noProof="0" dirty="0" smtClean="0">
                <a:ln>
                  <a:noFill/>
                </a:ln>
                <a:solidFill>
                  <a:srgbClr val="FF0000"/>
                </a:solidFill>
                <a:effectLst/>
                <a:uLnTx/>
                <a:uFillTx/>
                <a:latin typeface="+mn-lt"/>
                <a:ea typeface="MS PGothic" pitchFamily="34" charset="-128"/>
                <a:cs typeface="ＭＳ Ｐゴシック" pitchFamily="-106" charset="-128"/>
              </a:rPr>
              <a:t>strictly enforced</a:t>
            </a:r>
            <a:r>
              <a:rPr kumimoji="0" lang="en-US" sz="2000" b="0" i="0" u="none" strike="noStrike" kern="1200" cap="none" spc="0" normalizeH="0" baseline="0" noProof="0" dirty="0" smtClean="0">
                <a:ln>
                  <a:noFill/>
                </a:ln>
                <a:solidFill>
                  <a:srgbClr val="FF0000"/>
                </a:solidFill>
                <a:effectLst/>
                <a:uLnTx/>
                <a:uFillTx/>
                <a:latin typeface="+mn-lt"/>
                <a:ea typeface="MS PGothic" pitchFamily="34" charset="-128"/>
                <a:cs typeface="ＭＳ Ｐゴシック" pitchFamily="-106" charset="-128"/>
              </a:rPr>
              <a:t>. </a:t>
            </a: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 </a:t>
            </a:r>
            <a:endParaRPr kumimoji="0" lang="en-US" sz="2400" b="0" i="0" u="none" strike="noStrike" kern="1200" cap="none" spc="0" normalizeH="0" baseline="0" noProof="0" dirty="0">
              <a:ln>
                <a:noFill/>
              </a:ln>
              <a:solidFill>
                <a:schemeClr val="tx1"/>
              </a:solidFill>
              <a:effectLst/>
              <a:uLnTx/>
              <a:uFillTx/>
              <a:latin typeface="+mn-lt"/>
              <a:ea typeface="MS PGothic" pitchFamily="34" charset="-128"/>
              <a:cs typeface="ＭＳ Ｐゴシック" pitchFamily="-106" charset="-128"/>
            </a:endParaRPr>
          </a:p>
        </p:txBody>
      </p:sp>
    </p:spTree>
    <p:extLst>
      <p:ext uri="{BB962C8B-B14F-4D97-AF65-F5344CB8AC3E}">
        <p14:creationId xmlns="" xmlns:p14="http://schemas.microsoft.com/office/powerpoint/2010/main" val="3363201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Guidelines for number of slides</a:t>
            </a:r>
            <a:endParaRPr lang="en-US" dirty="0"/>
          </a:p>
        </p:txBody>
      </p:sp>
      <p:sp>
        <p:nvSpPr>
          <p:cNvPr id="5" name="Content Placeholder 1"/>
          <p:cNvSpPr txBox="1">
            <a:spLocks/>
          </p:cNvSpPr>
          <p:nvPr/>
        </p:nvSpPr>
        <p:spPr bwMode="auto">
          <a:xfrm>
            <a:off x="0" y="1209753"/>
            <a:ext cx="9144000" cy="52636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0" fontAlgn="base" latinLnBrk="0" hangingPunct="0">
              <a:lnSpc>
                <a:spcPct val="100000"/>
              </a:lnSpc>
              <a:spcBef>
                <a:spcPct val="20000"/>
              </a:spcBef>
              <a:spcAft>
                <a:spcPct val="0"/>
              </a:spcAft>
              <a:buClrTx/>
              <a:buSzTx/>
              <a:buFont typeface="Arial"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Remember to carefully time your presentation:</a:t>
            </a:r>
          </a:p>
          <a:p>
            <a:pPr marL="342900" marR="0" lvl="0" indent="-342900" algn="l" defTabSz="457200" rtl="0" eaLnBrk="0" fontAlgn="base" latinLnBrk="0" hangingPunct="0">
              <a:lnSpc>
                <a:spcPct val="100000"/>
              </a:lnSpc>
              <a:spcBef>
                <a:spcPct val="20000"/>
              </a:spcBef>
              <a:spcAft>
                <a:spcPct val="0"/>
              </a:spcAft>
              <a:buClrTx/>
              <a:buSzTx/>
              <a:buFont typeface="Arial" charset="0"/>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endParaRP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lang="en-US" sz="2000" dirty="0">
                <a:latin typeface="+mn-lt"/>
                <a:cs typeface="ＭＳ Ｐゴシック" pitchFamily="-106" charset="-128"/>
              </a:rPr>
              <a:t>Presentations</a:t>
            </a:r>
            <a:r>
              <a:rPr kumimoji="0" lang="en-US" sz="2000" b="0" i="0" u="none" strike="noStrike" kern="1200" cap="none" spc="0" normalizeH="0" noProof="0" dirty="0" smtClean="0">
                <a:ln>
                  <a:noFill/>
                </a:ln>
                <a:solidFill>
                  <a:srgbClr val="FF0000"/>
                </a:solidFill>
                <a:effectLst/>
                <a:uLnTx/>
                <a:uFillTx/>
                <a:latin typeface="+mn-lt"/>
                <a:ea typeface="MS PGothic" pitchFamily="34" charset="-128"/>
                <a:cs typeface="ＭＳ Ｐゴシック" pitchFamily="-106" charset="-128"/>
              </a:rPr>
              <a:t> </a:t>
            </a: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s</a:t>
            </a:r>
            <a:r>
              <a:rPr lang="en-US" sz="2000" dirty="0">
                <a:latin typeface="+mn-lt"/>
                <a:cs typeface="ＭＳ Ｐゴシック" pitchFamily="-106" charset="-128"/>
              </a:rPr>
              <a:t>houl</a:t>
            </a: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d contain a </a:t>
            </a:r>
            <a:r>
              <a:rPr kumimoji="0" lang="en-US" sz="2000" b="0" i="0" u="sng" strike="noStrike" kern="1200" cap="none" spc="0" normalizeH="0" baseline="0" noProof="0" dirty="0" smtClean="0">
                <a:ln>
                  <a:noFill/>
                </a:ln>
                <a:solidFill>
                  <a:schemeClr val="tx1">
                    <a:lumMod val="50000"/>
                  </a:schemeClr>
                </a:solidFill>
                <a:effectLst/>
                <a:uLnTx/>
                <a:uFillTx/>
                <a:latin typeface="+mn-lt"/>
                <a:ea typeface="MS PGothic" pitchFamily="34" charset="-128"/>
                <a:cs typeface="ＭＳ Ｐゴシック" pitchFamily="-106" charset="-128"/>
              </a:rPr>
              <a:t>maximum</a:t>
            </a: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 (excluding</a:t>
            </a:r>
            <a:r>
              <a:rPr kumimoji="0" lang="en-US" sz="2000" b="0" i="0" u="none" strike="noStrike" kern="1200" cap="none" spc="0" normalizeH="0" noProof="0" dirty="0" smtClean="0">
                <a:ln>
                  <a:noFill/>
                </a:ln>
                <a:solidFill>
                  <a:schemeClr val="tx1"/>
                </a:solidFill>
                <a:effectLst/>
                <a:uLnTx/>
                <a:uFillTx/>
                <a:latin typeface="+mn-lt"/>
                <a:ea typeface="MS PGothic" pitchFamily="34" charset="-128"/>
                <a:cs typeface="ＭＳ Ｐゴシック" pitchFamily="-106" charset="-128"/>
              </a:rPr>
              <a:t> the title page) </a:t>
            </a: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of:</a:t>
            </a:r>
          </a:p>
          <a:p>
            <a:pPr marL="742950" lvl="1" indent="-285750" eaLnBrk="0" hangingPunct="0">
              <a:spcBef>
                <a:spcPts val="1200"/>
              </a:spcBef>
              <a:buFont typeface="Arial" charset="0"/>
              <a:buChar char="–"/>
              <a:defRPr/>
            </a:pPr>
            <a:r>
              <a:rPr lang="en-US" sz="2000" b="1" dirty="0">
                <a:solidFill>
                  <a:schemeClr val="tx1">
                    <a:lumMod val="50000"/>
                  </a:schemeClr>
                </a:solidFill>
                <a:latin typeface="+mn-lt"/>
              </a:rPr>
              <a:t>20</a:t>
            </a:r>
            <a:r>
              <a:rPr lang="en-US" sz="2000" dirty="0">
                <a:solidFill>
                  <a:schemeClr val="tx1">
                    <a:lumMod val="50000"/>
                  </a:schemeClr>
                </a:solidFill>
                <a:latin typeface="+mn-lt"/>
              </a:rPr>
              <a:t> presented slides for 30 </a:t>
            </a:r>
            <a:r>
              <a:rPr lang="en-US" sz="2000" dirty="0" smtClean="0">
                <a:solidFill>
                  <a:schemeClr val="tx1">
                    <a:lumMod val="50000"/>
                  </a:schemeClr>
                </a:solidFill>
                <a:latin typeface="+mn-lt"/>
              </a:rPr>
              <a:t>minute </a:t>
            </a:r>
            <a:r>
              <a:rPr lang="en-US" sz="2000" dirty="0">
                <a:solidFill>
                  <a:schemeClr val="tx1">
                    <a:lumMod val="50000"/>
                  </a:schemeClr>
                </a:solidFill>
                <a:latin typeface="+mn-lt"/>
              </a:rPr>
              <a:t>presentations (EGS and </a:t>
            </a:r>
            <a:r>
              <a:rPr lang="en-US" sz="2000" dirty="0" smtClean="0">
                <a:solidFill>
                  <a:schemeClr val="tx1">
                    <a:lumMod val="50000"/>
                  </a:schemeClr>
                </a:solidFill>
                <a:latin typeface="+mn-lt"/>
              </a:rPr>
              <a:t>NGDS projects)</a:t>
            </a:r>
            <a:endParaRPr lang="en-US" sz="2000" dirty="0">
              <a:solidFill>
                <a:schemeClr val="tx1">
                  <a:lumMod val="50000"/>
                </a:schemeClr>
              </a:solidFill>
              <a:latin typeface="+mn-lt"/>
            </a:endParaRPr>
          </a:p>
          <a:p>
            <a:pPr marL="742950" marR="0" lvl="1" indent="-28575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b="1" i="0" u="none" strike="noStrike" kern="1200" cap="none" spc="0" normalizeH="0" baseline="0" noProof="0" dirty="0" smtClean="0">
                <a:ln>
                  <a:noFill/>
                </a:ln>
                <a:solidFill>
                  <a:schemeClr val="tx1">
                    <a:lumMod val="50000"/>
                  </a:schemeClr>
                </a:solidFill>
                <a:effectLst/>
                <a:uLnTx/>
                <a:uFillTx/>
                <a:latin typeface="+mn-lt"/>
                <a:ea typeface="MS PGothic" pitchFamily="34" charset="-128"/>
                <a:cs typeface="+mn-cs"/>
              </a:rPr>
              <a:t>15</a:t>
            </a:r>
            <a:r>
              <a:rPr kumimoji="0" lang="en-US" sz="2000" b="0" i="0" u="none" strike="noStrike" kern="1200" cap="none" spc="0" normalizeH="0" baseline="0" noProof="0" dirty="0" smtClean="0">
                <a:ln>
                  <a:noFill/>
                </a:ln>
                <a:solidFill>
                  <a:schemeClr val="tx1">
                    <a:lumMod val="50000"/>
                  </a:schemeClr>
                </a:solidFill>
                <a:effectLst/>
                <a:uLnTx/>
                <a:uFillTx/>
                <a:latin typeface="+mn-lt"/>
                <a:ea typeface="MS PGothic" pitchFamily="34" charset="-128"/>
                <a:cs typeface="+mn-cs"/>
              </a:rPr>
              <a:t> </a:t>
            </a:r>
            <a:r>
              <a:rPr kumimoji="0" lang="en-US" sz="2000" b="0" i="0" strike="noStrike" kern="1200" cap="none" spc="0" normalizeH="0" baseline="0" noProof="0" dirty="0" smtClean="0">
                <a:ln>
                  <a:noFill/>
                </a:ln>
                <a:solidFill>
                  <a:schemeClr val="tx1">
                    <a:lumMod val="50000"/>
                  </a:schemeClr>
                </a:solidFill>
                <a:effectLst/>
                <a:uLnTx/>
                <a:uFillTx/>
                <a:latin typeface="+mn-lt"/>
                <a:ea typeface="MS PGothic" pitchFamily="34" charset="-128"/>
                <a:cs typeface="+mn-cs"/>
              </a:rPr>
              <a:t>presented </a:t>
            </a:r>
            <a:r>
              <a:rPr kumimoji="0" lang="en-US" sz="2000" b="0" i="0" u="none" strike="noStrike" kern="1200" cap="none" spc="0" normalizeH="0" baseline="0" noProof="0" dirty="0" smtClean="0">
                <a:ln>
                  <a:noFill/>
                </a:ln>
                <a:solidFill>
                  <a:schemeClr val="tx1">
                    <a:lumMod val="50000"/>
                  </a:schemeClr>
                </a:solidFill>
                <a:effectLst/>
                <a:uLnTx/>
                <a:uFillTx/>
                <a:latin typeface="+mn-lt"/>
                <a:ea typeface="MS PGothic" pitchFamily="34" charset="-128"/>
                <a:cs typeface="+mn-cs"/>
              </a:rPr>
              <a:t>slides for 20 minute presentations (all other</a:t>
            </a:r>
            <a:r>
              <a:rPr kumimoji="0" lang="en-US" sz="2000" b="0" i="0" u="none" strike="noStrike" kern="1200" cap="none" spc="0" normalizeH="0" noProof="0" dirty="0" smtClean="0">
                <a:ln>
                  <a:noFill/>
                </a:ln>
                <a:solidFill>
                  <a:schemeClr val="tx1">
                    <a:lumMod val="50000"/>
                  </a:schemeClr>
                </a:solidFill>
                <a:effectLst/>
                <a:uLnTx/>
                <a:uFillTx/>
                <a:latin typeface="+mn-lt"/>
                <a:ea typeface="MS PGothic" pitchFamily="34" charset="-128"/>
                <a:cs typeface="+mn-cs"/>
              </a:rPr>
              <a:t> fully reviewed projects</a:t>
            </a:r>
            <a:r>
              <a:rPr kumimoji="0" lang="en-US" sz="2000" b="0" i="0" u="none" strike="noStrike" kern="1200" cap="none" spc="0" normalizeH="0" baseline="0" noProof="0" dirty="0" smtClean="0">
                <a:ln>
                  <a:noFill/>
                </a:ln>
                <a:solidFill>
                  <a:schemeClr val="tx1">
                    <a:lumMod val="50000"/>
                  </a:schemeClr>
                </a:solidFill>
                <a:effectLst/>
                <a:uLnTx/>
                <a:uFillTx/>
                <a:latin typeface="+mn-lt"/>
                <a:ea typeface="MS PGothic" pitchFamily="34" charset="-128"/>
                <a:cs typeface="+mn-cs"/>
              </a:rPr>
              <a:t>)</a:t>
            </a:r>
          </a:p>
          <a:p>
            <a:pPr marL="742950" marR="0" lvl="1" indent="-285750" algn="l" defTabSz="457200" rtl="0" eaLnBrk="0" fontAlgn="base" latinLnBrk="0" hangingPunct="0">
              <a:lnSpc>
                <a:spcPct val="100000"/>
              </a:lnSpc>
              <a:spcBef>
                <a:spcPts val="1200"/>
              </a:spcBef>
              <a:spcAft>
                <a:spcPct val="0"/>
              </a:spcAft>
              <a:buClrTx/>
              <a:buSzTx/>
              <a:buFont typeface="Arial" charset="0"/>
              <a:buChar char="–"/>
              <a:tabLst/>
              <a:defRPr/>
            </a:pPr>
            <a:r>
              <a:rPr lang="en-US" sz="2000" b="1" dirty="0" smtClean="0">
                <a:solidFill>
                  <a:schemeClr val="tx1">
                    <a:lumMod val="50000"/>
                  </a:schemeClr>
                </a:solidFill>
                <a:latin typeface="+mn-lt"/>
              </a:rPr>
              <a:t>12</a:t>
            </a:r>
            <a:r>
              <a:rPr lang="en-US" sz="2000" dirty="0" smtClean="0">
                <a:solidFill>
                  <a:schemeClr val="tx1">
                    <a:lumMod val="50000"/>
                  </a:schemeClr>
                </a:solidFill>
                <a:latin typeface="+mn-lt"/>
              </a:rPr>
              <a:t> presented slides for 15 minute presentations (overview projects)</a:t>
            </a:r>
            <a:endParaRPr kumimoji="0" lang="en-US" sz="2000" b="0" i="0" u="none" strike="noStrike" kern="1200" cap="none" spc="0" normalizeH="0" baseline="0" noProof="0" dirty="0" smtClean="0">
              <a:ln>
                <a:noFill/>
              </a:ln>
              <a:solidFill>
                <a:schemeClr val="tx1">
                  <a:lumMod val="50000"/>
                </a:schemeClr>
              </a:solidFill>
              <a:effectLst/>
              <a:uLnTx/>
              <a:uFillTx/>
              <a:latin typeface="+mn-lt"/>
              <a:ea typeface="MS PGothic" pitchFamily="34" charset="-128"/>
              <a:cs typeface="+mn-cs"/>
            </a:endParaRP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Evaluation and weighting criteria should be considered when planning and organizing your presentation.</a:t>
            </a:r>
          </a:p>
          <a:p>
            <a:pPr marL="342900" marR="0" lvl="0" indent="-342900" algn="l" defTabSz="457200" rtl="0" eaLnBrk="0" fontAlgn="base" latinLnBrk="0" hangingPunct="0">
              <a:lnSpc>
                <a:spcPct val="100000"/>
              </a:lnSpc>
              <a:spcBef>
                <a:spcPts val="1200"/>
              </a:spcBef>
              <a:spcAft>
                <a:spcPct val="0"/>
              </a:spcAft>
              <a:buClrTx/>
              <a:buSzTx/>
              <a:buFont typeface="Arial"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ＭＳ Ｐゴシック" pitchFamily="-106" charset="-128"/>
              </a:rPr>
              <a:t>This template indicates slides that are mandatory for the oral presentations.</a:t>
            </a:r>
          </a:p>
          <a:p>
            <a:pPr marL="742950" marR="0" lvl="1" indent="-285750" algn="l" defTabSz="457200" rtl="0" eaLnBrk="0" fontAlgn="base" latinLnBrk="0" hangingPunct="0">
              <a:lnSpc>
                <a:spcPct val="100000"/>
              </a:lnSpc>
              <a:spcBef>
                <a:spcPct val="20000"/>
              </a:spcBef>
              <a:spcAft>
                <a:spcPct val="0"/>
              </a:spcAft>
              <a:buClrTx/>
              <a:buSzTx/>
              <a:buFont typeface="Arial"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S PGothic" pitchFamily="34" charset="-128"/>
              <a:cs typeface="+mn-cs"/>
            </a:endParaRPr>
          </a:p>
          <a:p>
            <a:pPr marL="342900" marR="0" lvl="0" indent="-342900" algn="l" defTabSz="457200" rtl="0" eaLnBrk="0" fontAlgn="base" latinLnBrk="0" hangingPunct="0">
              <a:lnSpc>
                <a:spcPct val="100000"/>
              </a:lnSpc>
              <a:spcBef>
                <a:spcPct val="20000"/>
              </a:spcBef>
              <a:spcAft>
                <a:spcPct val="0"/>
              </a:spcAft>
              <a:buClrTx/>
              <a:buSzTx/>
              <a:buFont typeface="Arial" charset="0"/>
              <a:buNone/>
              <a:tabLst/>
              <a:defRPr/>
            </a:pPr>
            <a:endParaRPr kumimoji="0" lang="en-US" sz="2400" b="0" i="0" u="none" strike="noStrike" kern="1200" cap="none" spc="0" normalizeH="0" baseline="0" noProof="0" dirty="0">
              <a:ln>
                <a:noFill/>
              </a:ln>
              <a:solidFill>
                <a:schemeClr val="tx1"/>
              </a:solidFill>
              <a:effectLst/>
              <a:uLnTx/>
              <a:uFillTx/>
              <a:latin typeface="+mn-lt"/>
              <a:ea typeface="MS PGothic" pitchFamily="34" charset="-128"/>
              <a:cs typeface="ＭＳ Ｐゴシック" pitchFamily="-106"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3656" y="1184275"/>
            <a:ext cx="8512629" cy="5289096"/>
          </a:xfrm>
        </p:spPr>
        <p:txBody>
          <a:bodyPr/>
          <a:lstStyle/>
          <a:p>
            <a:pPr>
              <a:buNone/>
            </a:pPr>
            <a:r>
              <a:rPr lang="en-US" dirty="0" smtClean="0"/>
              <a:t>If you have questions about the template, please contact:</a:t>
            </a:r>
          </a:p>
          <a:p>
            <a:endParaRPr lang="en-US" dirty="0" smtClean="0"/>
          </a:p>
          <a:p>
            <a:pPr algn="ctr">
              <a:buNone/>
            </a:pPr>
            <a:r>
              <a:rPr lang="en-US" dirty="0" smtClean="0"/>
              <a:t>Ed Eugeni</a:t>
            </a:r>
          </a:p>
          <a:p>
            <a:pPr algn="ctr">
              <a:buNone/>
            </a:pPr>
            <a:r>
              <a:rPr lang="en-US" dirty="0" err="1" smtClean="0"/>
              <a:t>Sentech</a:t>
            </a:r>
            <a:r>
              <a:rPr lang="en-US" dirty="0" smtClean="0"/>
              <a:t>, Inc.</a:t>
            </a:r>
          </a:p>
          <a:p>
            <a:pPr algn="ctr">
              <a:buNone/>
            </a:pPr>
            <a:r>
              <a:rPr lang="en-US" dirty="0" smtClean="0">
                <a:hlinkClick r:id="rId2"/>
              </a:rPr>
              <a:t>Edward_Eugeni@sra.com</a:t>
            </a:r>
            <a:r>
              <a:rPr lang="en-US" dirty="0" smtClean="0"/>
              <a:t> </a:t>
            </a:r>
          </a:p>
          <a:p>
            <a:pPr marL="0" indent="0">
              <a:buNone/>
            </a:pPr>
            <a:r>
              <a:rPr lang="en-US" dirty="0" smtClean="0"/>
              <a:t>						    240.514.2686 </a:t>
            </a:r>
          </a:p>
          <a:p>
            <a:pPr marL="0" indent="0" algn="ctr">
              <a:buNone/>
            </a:pPr>
            <a:r>
              <a:rPr lang="en-US" i="1" dirty="0" smtClean="0"/>
              <a:t>Or</a:t>
            </a:r>
            <a:r>
              <a:rPr lang="en-US" dirty="0" smtClean="0"/>
              <a:t> </a:t>
            </a:r>
          </a:p>
          <a:p>
            <a:pPr marL="0" indent="0" algn="ctr">
              <a:buNone/>
            </a:pPr>
            <a:r>
              <a:rPr lang="en-US" dirty="0" smtClean="0"/>
              <a:t>Rachel Bilyk</a:t>
            </a:r>
          </a:p>
          <a:p>
            <a:pPr marL="0" indent="0" algn="ctr">
              <a:buNone/>
            </a:pPr>
            <a:r>
              <a:rPr lang="en-US" dirty="0" err="1" smtClean="0"/>
              <a:t>Sentech</a:t>
            </a:r>
            <a:r>
              <a:rPr lang="en-US" dirty="0" smtClean="0"/>
              <a:t>, Inc.</a:t>
            </a:r>
          </a:p>
          <a:p>
            <a:pPr marL="0" indent="0" algn="ctr">
              <a:buNone/>
            </a:pPr>
            <a:r>
              <a:rPr lang="en-US" dirty="0" smtClean="0">
                <a:hlinkClick r:id="rId3"/>
              </a:rPr>
              <a:t>Rachel_Bilyk@sra.com</a:t>
            </a:r>
            <a:endParaRPr lang="en-US" dirty="0" smtClean="0"/>
          </a:p>
          <a:p>
            <a:pPr marL="0" indent="0" algn="ctr">
              <a:buNone/>
            </a:pPr>
            <a:r>
              <a:rPr lang="en-US" dirty="0" smtClean="0"/>
              <a:t>202.554.8480 x 2716</a:t>
            </a:r>
            <a:endParaRPr lang="en-US" dirty="0"/>
          </a:p>
          <a:p>
            <a:endParaRPr lang="en-US" dirty="0" smtClean="0"/>
          </a:p>
        </p:txBody>
      </p:sp>
      <p:sp>
        <p:nvSpPr>
          <p:cNvPr id="3" name="Title 2"/>
          <p:cNvSpPr>
            <a:spLocks noGrp="1"/>
          </p:cNvSpPr>
          <p:nvPr>
            <p:ph type="title"/>
          </p:nvPr>
        </p:nvSpPr>
        <p:spPr/>
        <p:txBody>
          <a:bodyPr/>
          <a:lstStyle/>
          <a:p>
            <a:r>
              <a:rPr lang="en-US" dirty="0" smtClean="0"/>
              <a:t>Questions about template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8096" y="2441448"/>
            <a:ext cx="7726680" cy="758952"/>
          </a:xfrm>
          <a:prstGeom prst="rect">
            <a:avLst/>
          </a:prstGeom>
        </p:spPr>
        <p:txBody>
          <a:bodyPr vert="horz" wrap="square" lIns="91440" tIns="45720" rIns="91440" bIns="45720" rtlCol="0">
            <a:normAutofit/>
          </a:bodyPr>
          <a:lstStyle/>
          <a:p>
            <a:pPr marL="0" marR="0" indent="0" algn="ctr" defTabSz="457200" rtl="0" eaLnBrk="1" fontAlgn="auto" latinLnBrk="0" hangingPunct="1">
              <a:lnSpc>
                <a:spcPct val="100000"/>
              </a:lnSpc>
              <a:spcBef>
                <a:spcPct val="20000"/>
              </a:spcBef>
              <a:spcAft>
                <a:spcPts val="0"/>
              </a:spcAft>
              <a:buClrTx/>
              <a:buSzTx/>
              <a:buFont typeface="Arial"/>
              <a:buNone/>
              <a:tabLst/>
            </a:pPr>
            <a:r>
              <a:rPr lang="en-US" sz="3200" b="1" noProof="0" dirty="0" smtClean="0">
                <a:latin typeface="+mj-lt"/>
                <a:ea typeface="+mn-ea"/>
                <a:cs typeface="Arial Narrow"/>
              </a:rPr>
              <a:t>Template Instructions</a:t>
            </a:r>
            <a:endParaRPr kumimoji="0" lang="en-US" sz="3200" b="1" i="0" u="none" strike="noStrike" kern="1200" cap="none" spc="0" normalizeH="0" baseline="0" noProof="0" dirty="0" smtClean="0">
              <a:ln>
                <a:noFill/>
              </a:ln>
              <a:effectLst/>
              <a:uLnTx/>
              <a:uFillTx/>
              <a:latin typeface="+mj-lt"/>
              <a:ea typeface="+mn-ea"/>
              <a:cs typeface="Arial Narrow"/>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Template Explanation</a:t>
            </a:r>
          </a:p>
        </p:txBody>
      </p:sp>
      <p:sp>
        <p:nvSpPr>
          <p:cNvPr id="4099" name="Content Placeholder 2"/>
          <p:cNvSpPr>
            <a:spLocks noGrp="1"/>
          </p:cNvSpPr>
          <p:nvPr>
            <p:ph idx="1"/>
          </p:nvPr>
        </p:nvSpPr>
        <p:spPr>
          <a:xfrm>
            <a:off x="283335" y="1121228"/>
            <a:ext cx="8487178" cy="5449389"/>
          </a:xfrm>
        </p:spPr>
        <p:txBody>
          <a:bodyPr/>
          <a:lstStyle/>
          <a:p>
            <a:pPr marL="0" indent="0">
              <a:spcBef>
                <a:spcPts val="1200"/>
              </a:spcBef>
              <a:buNone/>
            </a:pPr>
            <a:r>
              <a:rPr lang="en-US" sz="2000" dirty="0" smtClean="0"/>
              <a:t>You must include all mandatory template slides in your presentation.</a:t>
            </a:r>
          </a:p>
          <a:p>
            <a:pPr>
              <a:spcBef>
                <a:spcPts val="1200"/>
              </a:spcBef>
            </a:pPr>
            <a:r>
              <a:rPr lang="en-US" sz="1800" dirty="0" smtClean="0"/>
              <a:t>The template slides directly address the peer reviewers’ evaluation criteria.</a:t>
            </a:r>
          </a:p>
          <a:p>
            <a:pPr lvl="1">
              <a:spcBef>
                <a:spcPts val="1200"/>
              </a:spcBef>
            </a:pPr>
            <a:r>
              <a:rPr lang="en-US" sz="1800" dirty="0" smtClean="0"/>
              <a:t>GTP recommends that you include at a minimum one slide to address each of the four evaluation criteria. However, you may devote more slides to each criteria, as you feel appropriate.</a:t>
            </a:r>
          </a:p>
          <a:p>
            <a:pPr>
              <a:spcBef>
                <a:spcPts val="1200"/>
              </a:spcBef>
            </a:pPr>
            <a:r>
              <a:rPr lang="en-US" sz="1800" dirty="0" smtClean="0"/>
              <a:t>Express metrics in terms of proposed activity, milestone and outcome.</a:t>
            </a:r>
          </a:p>
          <a:p>
            <a:pPr>
              <a:spcBef>
                <a:spcPts val="1200"/>
              </a:spcBef>
            </a:pPr>
            <a:r>
              <a:rPr lang="en-US" sz="1800" dirty="0" smtClean="0"/>
              <a:t>You can use tables, charts, illustrations or other communication devices instead of bullets on these slides. (For example: a budget table to address resources and productivity.) Video and animation files </a:t>
            </a:r>
            <a:r>
              <a:rPr lang="en-US" sz="1800" dirty="0" smtClean="0">
                <a:solidFill>
                  <a:srgbClr val="FF0000"/>
                </a:solidFill>
              </a:rPr>
              <a:t>cannot </a:t>
            </a:r>
            <a:r>
              <a:rPr lang="en-US" sz="1800" dirty="0" smtClean="0"/>
              <a:t>be supported and should </a:t>
            </a:r>
            <a:r>
              <a:rPr lang="en-US" sz="1800" dirty="0" smtClean="0">
                <a:solidFill>
                  <a:srgbClr val="FF0000"/>
                </a:solidFill>
              </a:rPr>
              <a:t>not </a:t>
            </a:r>
            <a:r>
              <a:rPr lang="en-US" sz="1800" dirty="0" smtClean="0"/>
              <a:t>be included in the oral presentation.</a:t>
            </a:r>
          </a:p>
          <a:p>
            <a:pPr>
              <a:spcBef>
                <a:spcPts val="1200"/>
              </a:spcBef>
            </a:pPr>
            <a:r>
              <a:rPr lang="en-US" sz="1800" dirty="0" smtClean="0"/>
              <a:t>Remember to demonstrate your project’s attributes – simply stating that your project has achieved high-quality accomplishments is insufficient. Specific results are required, including supporting data/information. </a:t>
            </a:r>
            <a:endParaRPr lang="en-US" sz="1800" dirty="0" smtClean="0">
              <a:solidFill>
                <a:srgbClr val="FF0000"/>
              </a:solidFill>
            </a:endParaRPr>
          </a:p>
          <a:p>
            <a:endParaRPr lang="en-US" sz="1400" dirty="0" smtClean="0"/>
          </a:p>
        </p:txBody>
      </p:sp>
      <p:sp>
        <p:nvSpPr>
          <p:cNvPr id="4" name="TextBox 3"/>
          <p:cNvSpPr txBox="1"/>
          <p:nvPr/>
        </p:nvSpPr>
        <p:spPr>
          <a:xfrm>
            <a:off x="193185" y="6070905"/>
            <a:ext cx="9143999" cy="463638"/>
          </a:xfrm>
          <a:prstGeom prst="rect">
            <a:avLst/>
          </a:prstGeom>
        </p:spPr>
        <p:txBody>
          <a:bodyPr vert="horz" wrap="squar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This slide is for reference</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only and is not to be included in the presentation</a:t>
            </a:r>
            <a:endPar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0471" y="979532"/>
            <a:ext cx="8409008" cy="4876800"/>
          </a:xfrm>
        </p:spPr>
        <p:txBody>
          <a:bodyPr/>
          <a:lstStyle/>
          <a:p>
            <a:r>
              <a:rPr lang="en-US" sz="1800" dirty="0" smtClean="0"/>
              <a:t>Principal Investigators should keep in mind the peer review evaluation criteria and weights in the planning and preparation of their presentation.</a:t>
            </a:r>
          </a:p>
          <a:p>
            <a:r>
              <a:rPr lang="en-US" sz="1800" dirty="0" smtClean="0"/>
              <a:t>Reference the “2012 Peer Review Scoring Criteria and Rating Explanation Document.docx” for a description of each criterion and the rating standards being used.</a:t>
            </a:r>
          </a:p>
          <a:p>
            <a:r>
              <a:rPr lang="en-US" sz="1800" dirty="0" smtClean="0"/>
              <a:t>Explanation of project groupings is found on the next slide</a:t>
            </a:r>
            <a:r>
              <a:rPr lang="en-US" sz="2000" dirty="0" smtClean="0"/>
              <a:t>.</a:t>
            </a:r>
          </a:p>
        </p:txBody>
      </p:sp>
      <p:sp>
        <p:nvSpPr>
          <p:cNvPr id="3" name="Title 2"/>
          <p:cNvSpPr>
            <a:spLocks noGrp="1"/>
          </p:cNvSpPr>
          <p:nvPr>
            <p:ph type="title"/>
          </p:nvPr>
        </p:nvSpPr>
        <p:spPr>
          <a:xfrm>
            <a:off x="189375" y="208344"/>
            <a:ext cx="5664200" cy="901700"/>
          </a:xfrm>
        </p:spPr>
        <p:txBody>
          <a:bodyPr/>
          <a:lstStyle/>
          <a:p>
            <a:r>
              <a:rPr lang="en-US" dirty="0" smtClean="0"/>
              <a:t>Peer Review Evaluation Criteria &amp; Weight:</a:t>
            </a:r>
            <a:br>
              <a:rPr lang="en-US" dirty="0" smtClean="0"/>
            </a:br>
            <a:endParaRPr lang="en-US" dirty="0"/>
          </a:p>
        </p:txBody>
      </p:sp>
      <p:sp>
        <p:nvSpPr>
          <p:cNvPr id="4" name="TextBox 3"/>
          <p:cNvSpPr txBox="1"/>
          <p:nvPr/>
        </p:nvSpPr>
        <p:spPr>
          <a:xfrm>
            <a:off x="188687" y="6220742"/>
            <a:ext cx="9143999" cy="463638"/>
          </a:xfrm>
          <a:prstGeom prst="rect">
            <a:avLst/>
          </a:prstGeom>
        </p:spPr>
        <p:txBody>
          <a:bodyPr vert="horz" wrap="square" lIns="91440" tIns="45720" rIns="91440" bIns="45720" rtlCol="0">
            <a:normAutofit/>
          </a:bodyPr>
          <a:lstStyle/>
          <a:p>
            <a:pPr marL="0" marR="0" indent="0" algn="l" defTabSz="457200" rtl="0" eaLnBrk="1" fontAlgn="auto" latinLnBrk="0" hangingPunct="1">
              <a:lnSpc>
                <a:spcPct val="100000"/>
              </a:lnSpc>
              <a:spcBef>
                <a:spcPct val="20000"/>
              </a:spcBef>
              <a:spcAft>
                <a:spcPts val="0"/>
              </a:spcAft>
              <a:buClrTx/>
              <a:buSzTx/>
              <a:buFont typeface="Arial"/>
              <a:buNone/>
              <a:tabLst/>
            </a:pPr>
            <a:r>
              <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rPr>
              <a:t>This slide is for reference</a:t>
            </a:r>
            <a:r>
              <a:rPr kumimoji="0" lang="en-US" sz="2323" b="1" i="0" u="none" strike="noStrike" kern="1200" cap="none" spc="0" normalizeH="0" noProof="0" dirty="0" smtClean="0">
                <a:ln>
                  <a:noFill/>
                </a:ln>
                <a:solidFill>
                  <a:srgbClr val="FF0000"/>
                </a:solidFill>
                <a:effectLst/>
                <a:uLnTx/>
                <a:uFillTx/>
                <a:latin typeface="Arial Narrow"/>
                <a:ea typeface="+mn-ea"/>
                <a:cs typeface="Arial Narrow"/>
              </a:rPr>
              <a:t> only and is not to be included in the presentation</a:t>
            </a:r>
            <a:endParaRPr kumimoji="0" lang="en-US" sz="2323" b="1" i="0" u="none" strike="noStrike" kern="1200" cap="none" spc="0" normalizeH="0" baseline="0" noProof="0" dirty="0" smtClean="0">
              <a:ln>
                <a:noFill/>
              </a:ln>
              <a:solidFill>
                <a:srgbClr val="FF0000"/>
              </a:solidFill>
              <a:effectLst/>
              <a:uLnTx/>
              <a:uFillTx/>
              <a:latin typeface="Arial Narrow"/>
              <a:ea typeface="+mn-ea"/>
              <a:cs typeface="Arial Narrow"/>
            </a:endParaRPr>
          </a:p>
        </p:txBody>
      </p:sp>
      <p:graphicFrame>
        <p:nvGraphicFramePr>
          <p:cNvPr id="6" name="Table 5"/>
          <p:cNvGraphicFramePr>
            <a:graphicFrameLocks noGrp="1"/>
          </p:cNvGraphicFramePr>
          <p:nvPr>
            <p:extLst>
              <p:ext uri="{D42A27DB-BD31-4B8C-83A1-F6EECF244321}">
                <p14:modId xmlns="" xmlns:p14="http://schemas.microsoft.com/office/powerpoint/2010/main" val="3361990661"/>
              </p:ext>
            </p:extLst>
          </p:nvPr>
        </p:nvGraphicFramePr>
        <p:xfrm>
          <a:off x="1" y="2873829"/>
          <a:ext cx="9143999" cy="3411224"/>
        </p:xfrm>
        <a:graphic>
          <a:graphicData uri="http://schemas.openxmlformats.org/drawingml/2006/table">
            <a:tbl>
              <a:tblPr firstRow="1" bandRow="1">
                <a:tableStyleId>{5C22544A-7EE6-4342-B048-85BDC9FD1C3A}</a:tableStyleId>
              </a:tblPr>
              <a:tblGrid>
                <a:gridCol w="2641599"/>
                <a:gridCol w="1334695"/>
                <a:gridCol w="1359634"/>
                <a:gridCol w="1913664"/>
                <a:gridCol w="1894407"/>
              </a:tblGrid>
              <a:tr h="992116">
                <a:tc>
                  <a:txBody>
                    <a:bodyPr/>
                    <a:lstStyle/>
                    <a:p>
                      <a:r>
                        <a:rPr lang="en-US" dirty="0" smtClean="0"/>
                        <a:t>Evaluation Criterion</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dirty="0" smtClean="0"/>
                        <a:t>Analysis Projects:</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Data System Projects:</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Demonstration Projects:</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R&amp;D Projects:</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590830">
                <a:tc>
                  <a:txBody>
                    <a:bodyPr/>
                    <a:lstStyle/>
                    <a:p>
                      <a:r>
                        <a:rPr lang="en-US" sz="1600" dirty="0" smtClean="0"/>
                        <a:t>Relevance/Impact</a:t>
                      </a:r>
                      <a:r>
                        <a:rPr lang="en-US" sz="1600" baseline="0" dirty="0" smtClean="0"/>
                        <a:t> of Research</a:t>
                      </a:r>
                      <a:endParaRPr lang="en-US" sz="1600" dirty="0"/>
                    </a:p>
                  </a:txBody>
                  <a:tcPr>
                    <a:lnL w="12700" cap="flat" cmpd="sng" algn="ctr">
                      <a:solidFill>
                        <a:schemeClr val="tx1"/>
                      </a:solidFill>
                      <a:prstDash val="solid"/>
                      <a:round/>
                      <a:headEnd type="none" w="med" len="med"/>
                      <a:tailEnd type="none" w="med" len="med"/>
                    </a:lnL>
                  </a:tcPr>
                </a:tc>
                <a:tc>
                  <a:txBody>
                    <a:bodyPr/>
                    <a:lstStyle/>
                    <a:p>
                      <a:r>
                        <a:rPr lang="en-US" dirty="0" smtClean="0"/>
                        <a:t>20%</a:t>
                      </a:r>
                      <a:endParaRPr lang="en-US" dirty="0"/>
                    </a:p>
                  </a:txBody>
                  <a:tcPr/>
                </a:tc>
                <a:tc>
                  <a:txBody>
                    <a:bodyPr/>
                    <a:lstStyle/>
                    <a:p>
                      <a:r>
                        <a:rPr lang="en-US" dirty="0" smtClean="0"/>
                        <a:t>15%</a:t>
                      </a:r>
                      <a:endParaRPr lang="en-US" dirty="0"/>
                    </a:p>
                  </a:txBody>
                  <a:tcPr/>
                </a:tc>
                <a:tc>
                  <a:txBody>
                    <a:bodyPr/>
                    <a:lstStyle/>
                    <a:p>
                      <a:r>
                        <a:rPr lang="en-US" dirty="0" smtClean="0"/>
                        <a:t>20%</a:t>
                      </a:r>
                      <a:endParaRPr lang="en-US" dirty="0"/>
                    </a:p>
                  </a:txBody>
                  <a:tcPr/>
                </a:tc>
                <a:tc>
                  <a:txBody>
                    <a:bodyPr/>
                    <a:lstStyle/>
                    <a:p>
                      <a:r>
                        <a:rPr lang="en-US" dirty="0" smtClean="0"/>
                        <a:t>20%</a:t>
                      </a:r>
                      <a:endParaRPr lang="en-US" dirty="0"/>
                    </a:p>
                  </a:txBody>
                  <a:tcPr>
                    <a:lnR w="12700" cap="flat" cmpd="sng" algn="ctr">
                      <a:solidFill>
                        <a:schemeClr val="tx1"/>
                      </a:solidFill>
                      <a:prstDash val="solid"/>
                      <a:round/>
                      <a:headEnd type="none" w="med" len="med"/>
                      <a:tailEnd type="none" w="med" len="med"/>
                    </a:lnR>
                  </a:tcPr>
                </a:tc>
              </a:tr>
              <a:tr h="590830">
                <a:tc>
                  <a:txBody>
                    <a:bodyPr/>
                    <a:lstStyle/>
                    <a:p>
                      <a:r>
                        <a:rPr lang="en-US" sz="1600" dirty="0" smtClean="0"/>
                        <a:t>Scientific/Technical</a:t>
                      </a:r>
                      <a:r>
                        <a:rPr lang="en-US" sz="1600" baseline="0" dirty="0" smtClean="0"/>
                        <a:t> Approach</a:t>
                      </a:r>
                    </a:p>
                  </a:txBody>
                  <a:tcPr>
                    <a:lnL w="12700" cap="flat" cmpd="sng" algn="ctr">
                      <a:solidFill>
                        <a:schemeClr val="tx1"/>
                      </a:solidFill>
                      <a:prstDash val="solid"/>
                      <a:round/>
                      <a:headEnd type="none" w="med" len="med"/>
                      <a:tailEnd type="none" w="med" len="med"/>
                    </a:lnL>
                  </a:tcPr>
                </a:tc>
                <a:tc>
                  <a:txBody>
                    <a:bodyPr/>
                    <a:lstStyle/>
                    <a:p>
                      <a:r>
                        <a:rPr lang="en-US" dirty="0" smtClean="0"/>
                        <a:t>30%</a:t>
                      </a:r>
                      <a:endParaRPr lang="en-US" dirty="0"/>
                    </a:p>
                  </a:txBody>
                  <a:tcPr/>
                </a:tc>
                <a:tc>
                  <a:txBody>
                    <a:bodyPr/>
                    <a:lstStyle/>
                    <a:p>
                      <a:r>
                        <a:rPr lang="en-US" dirty="0" smtClean="0"/>
                        <a:t>30%</a:t>
                      </a:r>
                      <a:endParaRPr lang="en-US" dirty="0"/>
                    </a:p>
                  </a:txBody>
                  <a:tcPr/>
                </a:tc>
                <a:tc>
                  <a:txBody>
                    <a:bodyPr/>
                    <a:lstStyle/>
                    <a:p>
                      <a:r>
                        <a:rPr lang="en-US" dirty="0" smtClean="0"/>
                        <a:t>25%</a:t>
                      </a:r>
                      <a:endParaRPr lang="en-US" dirty="0"/>
                    </a:p>
                  </a:txBody>
                  <a:tcPr/>
                </a:tc>
                <a:tc>
                  <a:txBody>
                    <a:bodyPr/>
                    <a:lstStyle/>
                    <a:p>
                      <a:r>
                        <a:rPr lang="en-US" dirty="0" smtClean="0"/>
                        <a:t>30%</a:t>
                      </a:r>
                      <a:endParaRPr lang="en-US" dirty="0"/>
                    </a:p>
                  </a:txBody>
                  <a:tcPr>
                    <a:lnR w="12700" cap="flat" cmpd="sng" algn="ctr">
                      <a:solidFill>
                        <a:schemeClr val="tx1"/>
                      </a:solidFill>
                      <a:prstDash val="solid"/>
                      <a:round/>
                      <a:headEnd type="none" w="med" len="med"/>
                      <a:tailEnd type="none" w="med" len="med"/>
                    </a:lnR>
                  </a:tcPr>
                </a:tc>
              </a:tr>
              <a:tr h="590830">
                <a:tc>
                  <a:txBody>
                    <a:bodyPr/>
                    <a:lstStyle/>
                    <a:p>
                      <a:r>
                        <a:rPr lang="en-US" sz="1600" dirty="0" smtClean="0"/>
                        <a:t>Accomplishments, Results</a:t>
                      </a:r>
                      <a:r>
                        <a:rPr lang="en-US" sz="1600" baseline="0" dirty="0" smtClean="0"/>
                        <a:t> and Progress</a:t>
                      </a:r>
                      <a:endParaRPr lang="en-US" sz="1600" dirty="0"/>
                    </a:p>
                  </a:txBody>
                  <a:tcPr>
                    <a:lnL w="12700" cap="flat" cmpd="sng" algn="ctr">
                      <a:solidFill>
                        <a:schemeClr val="tx1"/>
                      </a:solidFill>
                      <a:prstDash val="solid"/>
                      <a:round/>
                      <a:headEnd type="none" w="med" len="med"/>
                      <a:tailEnd type="none" w="med" len="med"/>
                    </a:lnL>
                  </a:tcPr>
                </a:tc>
                <a:tc>
                  <a:txBody>
                    <a:bodyPr/>
                    <a:lstStyle/>
                    <a:p>
                      <a:r>
                        <a:rPr lang="en-US" dirty="0" smtClean="0"/>
                        <a:t>25%</a:t>
                      </a:r>
                      <a:endParaRPr lang="en-US" dirty="0"/>
                    </a:p>
                  </a:txBody>
                  <a:tcPr/>
                </a:tc>
                <a:tc>
                  <a:txBody>
                    <a:bodyPr/>
                    <a:lstStyle/>
                    <a:p>
                      <a:r>
                        <a:rPr lang="en-US" dirty="0" smtClean="0"/>
                        <a:t>30%</a:t>
                      </a:r>
                      <a:endParaRPr lang="en-US" dirty="0"/>
                    </a:p>
                  </a:txBody>
                  <a:tcPr/>
                </a:tc>
                <a:tc>
                  <a:txBody>
                    <a:bodyPr/>
                    <a:lstStyle/>
                    <a:p>
                      <a:r>
                        <a:rPr lang="en-US" dirty="0" smtClean="0"/>
                        <a:t>40%</a:t>
                      </a:r>
                      <a:endParaRPr lang="en-US" dirty="0"/>
                    </a:p>
                  </a:txBody>
                  <a:tcPr/>
                </a:tc>
                <a:tc>
                  <a:txBody>
                    <a:bodyPr/>
                    <a:lstStyle/>
                    <a:p>
                      <a:r>
                        <a:rPr lang="en-US" dirty="0" smtClean="0"/>
                        <a:t>40%</a:t>
                      </a:r>
                      <a:endParaRPr lang="en-US" dirty="0"/>
                    </a:p>
                  </a:txBody>
                  <a:tcPr>
                    <a:lnR w="12700" cap="flat" cmpd="sng" algn="ctr">
                      <a:solidFill>
                        <a:schemeClr val="tx1"/>
                      </a:solidFill>
                      <a:prstDash val="solid"/>
                      <a:round/>
                      <a:headEnd type="none" w="med" len="med"/>
                      <a:tailEnd type="none" w="med" len="med"/>
                    </a:lnR>
                  </a:tcPr>
                </a:tc>
              </a:tr>
              <a:tr h="646618">
                <a:tc>
                  <a:txBody>
                    <a:bodyPr/>
                    <a:lstStyle/>
                    <a:p>
                      <a:r>
                        <a:rPr lang="en-US" sz="1600" dirty="0" smtClean="0"/>
                        <a:t>Project Management/Coordination</a:t>
                      </a:r>
                      <a:endParaRPr lang="en-US" sz="16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dirty="0" smtClean="0"/>
                        <a:t>25%</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25%</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15%</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10%</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eere_template_green">
  <a:themeElements>
    <a:clrScheme name="~~~ EERE Colors ~~~">
      <a:dk1>
        <a:srgbClr val="50565C"/>
      </a:dk1>
      <a:lt1>
        <a:sysClr val="window" lastClr="FFFFFF"/>
      </a:lt1>
      <a:dk2>
        <a:srgbClr val="6A737B"/>
      </a:dk2>
      <a:lt2>
        <a:srgbClr val="EEECE1"/>
      </a:lt2>
      <a:accent1>
        <a:srgbClr val="7AC143"/>
      </a:accent1>
      <a:accent2>
        <a:srgbClr val="FFD200"/>
      </a:accent2>
      <a:accent3>
        <a:srgbClr val="00A4E4"/>
      </a:accent3>
      <a:accent4>
        <a:srgbClr val="006892"/>
      </a:accent4>
      <a:accent5>
        <a:srgbClr val="00853F"/>
      </a:accent5>
      <a:accent6>
        <a:srgbClr val="F58025"/>
      </a:accent6>
      <a:hlink>
        <a:srgbClr val="006892"/>
      </a:hlink>
      <a:folHlink>
        <a:srgbClr val="6A737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fontScale="85000" lnSpcReduction="10000"/>
      </a:bodyPr>
      <a:lstStyle>
        <a:defPPr marL="0" marR="0" indent="0" algn="l" defTabSz="457200" rtl="0" eaLnBrk="1" fontAlgn="auto" latinLnBrk="0" hangingPunct="1">
          <a:lnSpc>
            <a:spcPct val="100000"/>
          </a:lnSpc>
          <a:spcBef>
            <a:spcPct val="20000"/>
          </a:spcBef>
          <a:spcAft>
            <a:spcPts val="0"/>
          </a:spcAft>
          <a:buClrTx/>
          <a:buSzTx/>
          <a:buFont typeface="Arial"/>
          <a:buNone/>
          <a:tabLst/>
          <a:defRPr kumimoji="0" sz="2323" b="1" i="0" u="none" strike="noStrike" kern="1200" cap="none" spc="0" normalizeH="0" baseline="0" noProof="0" dirty="0" smtClean="0">
            <a:ln>
              <a:noFill/>
            </a:ln>
            <a:solidFill>
              <a:srgbClr val="FFFFFF"/>
            </a:solidFill>
            <a:effectLst/>
            <a:uLnTx/>
            <a:uFillTx/>
            <a:latin typeface="Arial Narrow"/>
            <a:ea typeface="+mn-ea"/>
            <a:cs typeface="Arial Narrow"/>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4179</TotalTime>
  <Words>1952</Words>
  <Application>Microsoft Office PowerPoint</Application>
  <PresentationFormat>On-screen Show (4:3)</PresentationFormat>
  <Paragraphs>280</Paragraphs>
  <Slides>24</Slides>
  <Notes>11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eere_template_green</vt:lpstr>
      <vt:lpstr>Slide 1</vt:lpstr>
      <vt:lpstr>Presentation Due Dates &amp; Submission Information</vt:lpstr>
      <vt:lpstr>Peer Review</vt:lpstr>
      <vt:lpstr>Guidelines for time limits</vt:lpstr>
      <vt:lpstr>Guidelines for number of slides</vt:lpstr>
      <vt:lpstr>Questions about template</vt:lpstr>
      <vt:lpstr>Slide 7</vt:lpstr>
      <vt:lpstr>Template Explanation</vt:lpstr>
      <vt:lpstr>Peer Review Evaluation Criteria &amp; Weight: </vt:lpstr>
      <vt:lpstr>Project Groupings</vt:lpstr>
      <vt:lpstr>Geothermal Technologies Program 2012 Peer Review</vt:lpstr>
      <vt:lpstr>Mandatory Overview Slide</vt:lpstr>
      <vt:lpstr>Project Management/Coordination</vt:lpstr>
      <vt:lpstr>Collaborations</vt:lpstr>
      <vt:lpstr>Relevance/Impact of Research</vt:lpstr>
      <vt:lpstr>Scientific/Technical Approach</vt:lpstr>
      <vt:lpstr>Accomplishments, Results and Progress</vt:lpstr>
      <vt:lpstr>Data Sharing</vt:lpstr>
      <vt:lpstr>Future Directions</vt:lpstr>
      <vt:lpstr>Mandatory Summary Slide</vt:lpstr>
      <vt:lpstr>GTP Goals</vt:lpstr>
      <vt:lpstr>GTP Goals (continued)</vt:lpstr>
      <vt:lpstr>Slide 23</vt:lpstr>
      <vt:lpstr>Slide 24</vt:lpstr>
    </vt:vector>
  </TitlesOfParts>
  <Company>NREL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EERE PowerPoint 97-2004 Template: Green Version</dc:title>
  <dc:subject>Green version of the EERE PowerPoint template, for use with PowerPoint 97 through 2004.</dc:subject>
  <dc:creator>Rachel</dc:creator>
  <cp:lastModifiedBy>glenda.garcia</cp:lastModifiedBy>
  <cp:revision>334</cp:revision>
  <dcterms:created xsi:type="dcterms:W3CDTF">2009-09-28T15:15:44Z</dcterms:created>
  <dcterms:modified xsi:type="dcterms:W3CDTF">2012-02-29T21:24:41Z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