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300" r:id="rId5"/>
    <p:sldId id="294" r:id="rId6"/>
    <p:sldId id="302" r:id="rId7"/>
    <p:sldId id="307" r:id="rId8"/>
    <p:sldId id="306" r:id="rId9"/>
    <p:sldId id="311" r:id="rId10"/>
    <p:sldId id="312" r:id="rId11"/>
    <p:sldId id="304" r:id="rId12"/>
    <p:sldId id="310" r:id="rId13"/>
    <p:sldId id="308" r:id="rId14"/>
    <p:sldId id="309" r:id="rId15"/>
    <p:sldId id="305" r:id="rId16"/>
    <p:sldId id="296" r:id="rId17"/>
  </p:sldIdLst>
  <p:sldSz cx="9144000" cy="6858000" type="screen4x3"/>
  <p:notesSz cx="7112000" cy="939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43" autoAdjust="0"/>
  </p:normalViewPr>
  <p:slideViewPr>
    <p:cSldViewPr snapToGrid="0">
      <p:cViewPr>
        <p:scale>
          <a:sx n="100" d="100"/>
          <a:sy n="100" d="100"/>
        </p:scale>
        <p:origin x="-72" y="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7488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EC291902-5E85-4176-9294-914F7A4E6965}" type="datetime1">
              <a:rPr lang="en-US"/>
              <a:pPr>
                <a:defRPr/>
              </a:pPr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7488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5DCC77D5-E25B-4DC8-AA25-FF60DFE3F8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591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7488" y="0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5C8C2360-F4A7-41DF-AA55-D43E20ACE565}" type="datetime1">
              <a:rPr lang="en-US"/>
              <a:pPr>
                <a:defRPr/>
              </a:pPr>
              <a:t>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4850"/>
            <a:ext cx="4695825" cy="3522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874" tIns="46938" rIns="93874" bIns="46938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1200" y="4464050"/>
            <a:ext cx="5689600" cy="4229100"/>
          </a:xfrm>
          <a:prstGeom prst="rect">
            <a:avLst/>
          </a:prstGeom>
        </p:spPr>
        <p:txBody>
          <a:bodyPr vert="horz" wrap="square" lIns="93874" tIns="46938" rIns="93874" bIns="4693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06" charset="0"/>
                <a:ea typeface="ＭＳ Ｐゴシック" pitchFamily="-106" charset="-128"/>
                <a:cs typeface="ＭＳ Ｐゴシック" pitchFamily="-10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7488" y="8924925"/>
            <a:ext cx="3082925" cy="471488"/>
          </a:xfrm>
          <a:prstGeom prst="rect">
            <a:avLst/>
          </a:prstGeom>
        </p:spPr>
        <p:txBody>
          <a:bodyPr vert="horz" wrap="square" lIns="93874" tIns="46938" rIns="93874" bIns="46938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06" charset="0"/>
                <a:ea typeface="ＭＳ Ｐゴシック" pitchFamily="-106" charset="-128"/>
              </a:defRPr>
            </a:lvl1pPr>
          </a:lstStyle>
          <a:p>
            <a:pPr>
              <a:defRPr/>
            </a:pPr>
            <a:fld id="{288FB4FB-1473-4D56-8211-4154CD2E0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109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9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B3D2855E-B08F-4999-84A5-80EAE569B157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10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1" name="Rectangle 10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4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5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grpSp>
        <p:nvGrpSpPr>
          <p:cNvPr id="23" name="Group 21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5" name="Rectangle 24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pic>
        <p:nvPicPr>
          <p:cNvPr id="28" name="Picture 32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80" y="147797"/>
            <a:ext cx="5626620" cy="603505"/>
          </a:xfrm>
          <a:prstGeom prst="rect">
            <a:avLst/>
          </a:prstGeom>
        </p:spPr>
        <p:txBody>
          <a:bodyPr lIns="0" rIns="0">
            <a:normAutofit/>
          </a:bodyPr>
          <a:lstStyle>
            <a:lvl1pPr algn="l">
              <a:defRPr sz="1600">
                <a:solidFill>
                  <a:srgbClr val="FFFFFF"/>
                </a:solidFill>
                <a:latin typeface="Arial Narrow"/>
                <a:cs typeface="Arial Narrow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3046" y="5253120"/>
            <a:ext cx="4382300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054500" y="5206075"/>
            <a:ext cx="3082300" cy="331125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6054450" y="5543500"/>
            <a:ext cx="3089550" cy="7349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168100" y="5672913"/>
            <a:ext cx="1390650" cy="2886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90675"/>
            <a:ext cx="4038600" cy="4876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7097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85975"/>
            <a:ext cx="4040188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7097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85975"/>
            <a:ext cx="4041775" cy="43815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38250"/>
            <a:ext cx="5111750" cy="52863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08000"/>
            <a:ext cx="3008313" cy="45620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8E81F034-8D06-4480-9558-394D7DDD830D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Program Name or Ancillary Text</a:t>
            </a:r>
          </a:p>
        </p:txBody>
      </p:sp>
      <p:grpSp>
        <p:nvGrpSpPr>
          <p:cNvPr id="9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10" name="Rectangle 9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3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4" name="Picture 18" descr="doe_logo_pp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456363"/>
            <a:ext cx="9144000" cy="40163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 flipH="1">
            <a:off x="0" y="5092700"/>
            <a:ext cx="4572000" cy="1363663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4572000" y="5092700"/>
            <a:ext cx="1262063" cy="1363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8" name="Rectangle 17"/>
          <p:cNvSpPr/>
          <p:nvPr/>
        </p:nvSpPr>
        <p:spPr>
          <a:xfrm flipH="1">
            <a:off x="5834063" y="5092700"/>
            <a:ext cx="3309937" cy="13636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5800" y="3081845"/>
            <a:ext cx="7772400" cy="10207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85800" y="4102608"/>
            <a:ext cx="6400800" cy="9906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" y="0"/>
            <a:ext cx="5664200" cy="901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90675"/>
            <a:ext cx="8229600" cy="48021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0" y="0"/>
            <a:ext cx="9144000" cy="9271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610350"/>
            <a:ext cx="9144000" cy="2476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028" name="Title Placeholder 13"/>
          <p:cNvSpPr>
            <a:spLocks noGrp="1"/>
          </p:cNvSpPr>
          <p:nvPr>
            <p:ph type="title"/>
          </p:nvPr>
        </p:nvSpPr>
        <p:spPr bwMode="auto">
          <a:xfrm>
            <a:off x="177800" y="0"/>
            <a:ext cx="5664200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14"/>
          <p:cNvSpPr>
            <a:spLocks noGrp="1"/>
          </p:cNvSpPr>
          <p:nvPr>
            <p:ph type="body" idx="1"/>
          </p:nvPr>
        </p:nvSpPr>
        <p:spPr bwMode="auto">
          <a:xfrm>
            <a:off x="457200" y="1590675"/>
            <a:ext cx="8229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Text Placeholder 9"/>
          <p:cNvSpPr txBox="1">
            <a:spLocks/>
          </p:cNvSpPr>
          <p:nvPr/>
        </p:nvSpPr>
        <p:spPr bwMode="auto">
          <a:xfrm>
            <a:off x="130175" y="6616700"/>
            <a:ext cx="72866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fld id="{0AFCAC55-39F7-4F79-9F13-84DDC0AC99DB}" type="slidenum">
              <a:rPr lang="en-US" sz="1000" smtClean="0">
                <a:solidFill>
                  <a:schemeClr val="bg1"/>
                </a:solidFill>
                <a:cs typeface="Arial" charset="0"/>
              </a:rPr>
              <a:pPr eaLnBrk="1" hangingPunct="1">
                <a:lnSpc>
                  <a:spcPct val="90000"/>
                </a:lnSpc>
                <a:spcBef>
                  <a:spcPct val="20000"/>
                </a:spcBef>
                <a:buFont typeface="Arial" charset="0"/>
                <a:buNone/>
                <a:defRPr/>
              </a:pPr>
              <a:t>‹#›</a:t>
            </a:fld>
            <a:r>
              <a:rPr lang="en-US" sz="1000" smtClean="0">
                <a:solidFill>
                  <a:schemeClr val="bg1"/>
                </a:solidFill>
                <a:cs typeface="Arial" charset="0"/>
              </a:rPr>
              <a:t> | Wind and Water Power Program</a:t>
            </a:r>
          </a:p>
        </p:txBody>
      </p:sp>
      <p:grpSp>
        <p:nvGrpSpPr>
          <p:cNvPr id="1031" name="Group 20"/>
          <p:cNvGrpSpPr>
            <a:grpSpLocks/>
          </p:cNvGrpSpPr>
          <p:nvPr/>
        </p:nvGrpSpPr>
        <p:grpSpPr bwMode="auto">
          <a:xfrm flipH="1" flipV="1">
            <a:off x="0" y="920750"/>
            <a:ext cx="9144000" cy="55563"/>
            <a:chOff x="0" y="832104"/>
            <a:chExt cx="9144000" cy="54864"/>
          </a:xfrm>
        </p:grpSpPr>
        <p:sp>
          <p:nvSpPr>
            <p:cNvPr id="23" name="Rectangle 22"/>
            <p:cNvSpPr/>
            <p:nvPr/>
          </p:nvSpPr>
          <p:spPr>
            <a:xfrm>
              <a:off x="4572000" y="832104"/>
              <a:ext cx="4572000" cy="5486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309937" y="832104"/>
              <a:ext cx="1262063" cy="548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0" y="832104"/>
              <a:ext cx="3309937" cy="548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ea typeface="ＭＳ Ｐゴシック" pitchFamily="-106" charset="-128"/>
                <a:cs typeface="ＭＳ Ｐゴシック" pitchFamily="-106" charset="-128"/>
              </a:endParaRPr>
            </a:p>
          </p:txBody>
        </p:sp>
      </p:grpSp>
      <p:sp>
        <p:nvSpPr>
          <p:cNvPr id="1032" name="Text Placeholder 9"/>
          <p:cNvSpPr txBox="1">
            <a:spLocks/>
          </p:cNvSpPr>
          <p:nvPr/>
        </p:nvSpPr>
        <p:spPr bwMode="auto">
          <a:xfrm>
            <a:off x="5476875" y="6616700"/>
            <a:ext cx="36671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8" charset="-128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000" smtClean="0">
                <a:solidFill>
                  <a:schemeClr val="bg1"/>
                </a:solidFill>
                <a:cs typeface="Arial" charset="0"/>
              </a:rPr>
              <a:t>eere.energy.gov</a:t>
            </a:r>
          </a:p>
        </p:txBody>
      </p:sp>
      <p:pic>
        <p:nvPicPr>
          <p:cNvPr id="1033" name="Picture 18" descr="doe_logo_ppt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121400" y="276225"/>
            <a:ext cx="2743200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80" r:id="rId7"/>
    <p:sldLayoutId id="2147483876" r:id="rId8"/>
  </p:sldLayoutIdLst>
  <p:txStyles>
    <p:titleStyle>
      <a:lvl1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 kern="1200">
          <a:solidFill>
            <a:srgbClr val="FFFFFF"/>
          </a:solidFill>
          <a:latin typeface="+mj-lt"/>
          <a:ea typeface="ＭＳ Ｐゴシック" pitchFamily="-106" charset="-128"/>
          <a:cs typeface="ＭＳ Ｐゴシック" pitchFamily="-106" charset="-128"/>
        </a:defRPr>
      </a:lvl1pPr>
      <a:lvl2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2pPr>
      <a:lvl3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3pPr>
      <a:lvl4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4pPr>
      <a:lvl5pPr algn="l" defTabSz="457200" rtl="0" eaLnBrk="0" fontAlgn="base" hangingPunct="0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5pPr>
      <a:lvl6pPr marL="4572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6pPr>
      <a:lvl7pPr marL="9144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7pPr>
      <a:lvl8pPr marL="13716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8pPr>
      <a:lvl9pPr marL="1828800" algn="l" defTabSz="457200" rtl="0" fontAlgn="base">
        <a:lnSpc>
          <a:spcPts val="2800"/>
        </a:lnSpc>
        <a:spcBef>
          <a:spcPct val="0"/>
        </a:spcBef>
        <a:spcAft>
          <a:spcPct val="0"/>
        </a:spcAft>
        <a:defRPr sz="2600">
          <a:solidFill>
            <a:srgbClr val="FFFFFF"/>
          </a:solidFill>
          <a:latin typeface="Arial" pitchFamily="-106" charset="0"/>
          <a:ea typeface="ＭＳ Ｐゴシック" pitchFamily="-106" charset="-128"/>
          <a:cs typeface="ＭＳ Ｐゴシック" pitchFamily="-106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106" charset="-128"/>
          <a:cs typeface="ＭＳ Ｐゴシック" pitchFamily="-106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pitchFamily="-106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3"/>
          <p:cNvSpPr>
            <a:spLocks noGrp="1"/>
          </p:cNvSpPr>
          <p:nvPr>
            <p:ph type="ctrTitle"/>
          </p:nvPr>
        </p:nvSpPr>
        <p:spPr>
          <a:xfrm>
            <a:off x="203200" y="147638"/>
            <a:ext cx="5626100" cy="603250"/>
          </a:xfrm>
        </p:spPr>
        <p:txBody>
          <a:bodyPr/>
          <a:lstStyle/>
          <a:p>
            <a:r>
              <a:rPr lang="en-US" sz="2000" smtClean="0">
                <a:latin typeface="Arial Narrow" pitchFamily="34" charset="0"/>
                <a:ea typeface="ＭＳ Ｐゴシック" pitchFamily="-108" charset="-128"/>
              </a:rPr>
              <a:t>Water Power Peer Review</a:t>
            </a:r>
          </a:p>
        </p:txBody>
      </p:sp>
      <p:sp>
        <p:nvSpPr>
          <p:cNvPr id="4099" name="Subtitle 4"/>
          <p:cNvSpPr>
            <a:spLocks noGrp="1"/>
          </p:cNvSpPr>
          <p:nvPr>
            <p:ph type="subTitle" idx="1"/>
          </p:nvPr>
        </p:nvSpPr>
        <p:spPr>
          <a:xfrm>
            <a:off x="163513" y="5253038"/>
            <a:ext cx="4381500" cy="1174750"/>
          </a:xfrm>
        </p:spPr>
        <p:txBody>
          <a:bodyPr/>
          <a:lstStyle/>
          <a:p>
            <a:pPr marL="0" lvl="1" algn="l"/>
            <a:r>
              <a:rPr lang="en-US" sz="2400" dirty="0" smtClean="0">
                <a:solidFill>
                  <a:schemeClr val="bg1"/>
                </a:solidFill>
                <a:latin typeface="Arial Narrow" pitchFamily="34" charset="0"/>
                <a:ea typeface="ＭＳ Ｐゴシック" pitchFamily="-108" charset="-128"/>
              </a:rPr>
              <a:t>Puget Sound Pilot Tidal Energy Project (TRL 7/8)</a:t>
            </a:r>
          </a:p>
          <a:p>
            <a:endParaRPr lang="en-US" dirty="0" smtClean="0">
              <a:solidFill>
                <a:schemeClr val="bg1"/>
              </a:solidFill>
              <a:latin typeface="Arial Narrow" pitchFamily="34" charset="0"/>
              <a:ea typeface="ＭＳ Ｐゴシック" pitchFamily="-108" charset="-128"/>
            </a:endParaRPr>
          </a:p>
        </p:txBody>
      </p:sp>
      <p:sp>
        <p:nvSpPr>
          <p:cNvPr id="410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054725" y="5205413"/>
            <a:ext cx="3081338" cy="331787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ea typeface="ＭＳ Ｐゴシック" pitchFamily="-108" charset="-128"/>
              </a:rPr>
              <a:t>Dr. Brian Polagye </a:t>
            </a:r>
            <a:r>
              <a:rPr sz="900" dirty="0" smtClean="0">
                <a:ea typeface="ＭＳ Ｐゴシック" pitchFamily="-108" charset="-128"/>
              </a:rPr>
              <a:t>(for Craig Collar)</a:t>
            </a:r>
          </a:p>
        </p:txBody>
      </p:sp>
      <p:sp>
        <p:nvSpPr>
          <p:cNvPr id="410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6054725" y="5543550"/>
            <a:ext cx="3089275" cy="735013"/>
          </a:xfrm>
        </p:spPr>
        <p:txBody>
          <a:bodyPr/>
          <a:lstStyle/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University of Washington  </a:t>
            </a:r>
            <a:r>
              <a:rPr sz="900" dirty="0" smtClean="0">
                <a:latin typeface="Arial Narrow" pitchFamily="34" charset="0"/>
                <a:ea typeface="ＭＳ Ｐゴシック" pitchFamily="-108" charset="-128"/>
              </a:rPr>
              <a:t>(Snohomish PUD)</a:t>
            </a:r>
          </a:p>
          <a:p>
            <a:pPr fontAlgn="base">
              <a:spcAft>
                <a:spcPct val="0"/>
              </a:spcAft>
            </a:pPr>
            <a:r>
              <a:rPr lang="en-US" dirty="0" smtClean="0">
                <a:latin typeface="Arial Narrow" pitchFamily="34" charset="0"/>
                <a:ea typeface="ＭＳ Ｐゴシック" pitchFamily="-108" charset="-128"/>
              </a:rPr>
              <a:t>bpolagye@uw.edu</a:t>
            </a:r>
            <a:endParaRPr dirty="0" smtClean="0">
              <a:latin typeface="Arial Narrow" pitchFamily="34" charset="0"/>
              <a:ea typeface="ＭＳ Ｐゴシック" pitchFamily="-108" charset="-128"/>
            </a:endParaRPr>
          </a:p>
          <a:p>
            <a:pPr fontAlgn="base">
              <a:spcAft>
                <a:spcPct val="0"/>
              </a:spcAft>
            </a:pPr>
            <a:r>
              <a:rPr dirty="0" smtClean="0">
                <a:latin typeface="Arial Narrow" pitchFamily="34" charset="0"/>
                <a:ea typeface="ＭＳ Ｐゴシック" pitchFamily="-108" charset="-128"/>
              </a:rPr>
              <a:t>November 1, 2011</a:t>
            </a:r>
          </a:p>
        </p:txBody>
      </p:sp>
      <p:pic>
        <p:nvPicPr>
          <p:cNvPr id="8" name="Picture 4" descr="PUD34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313" y="4009293"/>
            <a:ext cx="1990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1322" y="1301774"/>
            <a:ext cx="4180379" cy="241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143" y="1098829"/>
            <a:ext cx="3004457" cy="382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Acoustics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45727" y="1583557"/>
            <a:ext cx="3683348" cy="4161139"/>
          </a:xfrm>
        </p:spPr>
        <p:txBody>
          <a:bodyPr wrap="square">
            <a:spAutoFit/>
          </a:bodyPr>
          <a:lstStyle/>
          <a:p>
            <a:pPr marL="0" indent="231775">
              <a:buFont typeface="Wingdings" pitchFamily="2" charset="2"/>
              <a:buChar char="§"/>
            </a:pPr>
            <a:r>
              <a:rPr lang="en-US" sz="2200" b="1" dirty="0" smtClean="0"/>
              <a:t>Concerns Addressed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Received levels of noise in vicinity of project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Variations in received levels with power output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Variations in received levels over time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b="1" dirty="0" smtClean="0"/>
              <a:t>Approach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Intensive post-installation characterization (drift measurements)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Low duty-cycle, long-term monitoring (on turbine)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467600" y="2362200"/>
            <a:ext cx="13716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38100" dir="5400000" algn="ctr" rotWithShape="0">
              <a:schemeClr val="tx1"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Computer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362200"/>
            <a:ext cx="762000" cy="3810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+mj-lt"/>
              </a:rPr>
              <a:t>DAQ</a:t>
            </a:r>
            <a:endParaRPr lang="en-US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648200" y="2533650"/>
            <a:ext cx="457200" cy="457200"/>
          </a:xfrm>
          <a:prstGeom prst="ellipse">
            <a:avLst/>
          </a:prstGeom>
          <a:solidFill>
            <a:srgbClr val="FF6600"/>
          </a:solidFill>
          <a:ln>
            <a:solidFill>
              <a:schemeClr val="tx1"/>
            </a:solidFill>
          </a:ln>
          <a:effectLst>
            <a:outerShdw blurRad="57150" dist="38100" dir="5400000" algn="ctr" rotWithShape="0">
              <a:schemeClr val="tx1"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91000" y="1924050"/>
            <a:ext cx="137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Heave isolation</a:t>
            </a:r>
            <a:endParaRPr lang="en-US" dirty="0">
              <a:latin typeface="+mj-lt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4800600" y="3524250"/>
            <a:ext cx="1524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38100" dir="5400000" algn="ctr" rotWithShape="0">
              <a:schemeClr val="tx1"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1" idx="1"/>
            <a:endCxn id="12" idx="3"/>
          </p:cNvCxnSpPr>
          <p:nvPr/>
        </p:nvCxnSpPr>
        <p:spPr>
          <a:xfrm rot="10800000">
            <a:off x="7010400" y="2552700"/>
            <a:ext cx="457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4610100" y="3257550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610894" y="4171156"/>
            <a:ext cx="533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4800600" y="4438650"/>
            <a:ext cx="152400" cy="381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7150" dist="38100" dir="5400000" algn="ctr" rotWithShape="0">
              <a:schemeClr val="tx1">
                <a:alpha val="48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14999" y="3752851"/>
            <a:ext cx="231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Hydrophone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Flow Shield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dirty="0" smtClean="0">
                <a:latin typeface="+mj-lt"/>
              </a:rPr>
              <a:t>Pressure Logger</a:t>
            </a:r>
            <a:endParaRPr lang="en-US" dirty="0">
              <a:latin typeface="+mj-lt"/>
            </a:endParaRPr>
          </a:p>
        </p:txBody>
      </p:sp>
      <p:cxnSp>
        <p:nvCxnSpPr>
          <p:cNvPr id="21" name="Straight Arrow Connector 20"/>
          <p:cNvCxnSpPr>
            <a:stCxn id="20" idx="1"/>
          </p:cNvCxnSpPr>
          <p:nvPr/>
        </p:nvCxnSpPr>
        <p:spPr>
          <a:xfrm flipH="1" flipV="1">
            <a:off x="5105403" y="3676654"/>
            <a:ext cx="609596" cy="5378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>
            <a:off x="5105403" y="4214516"/>
            <a:ext cx="609596" cy="3003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4876800" y="3143250"/>
            <a:ext cx="3048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4876800" y="3295650"/>
            <a:ext cx="3048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>
            <a:off x="4876800" y="3981450"/>
            <a:ext cx="3048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>
            <a:off x="4876800" y="4133850"/>
            <a:ext cx="304800" cy="152400"/>
          </a:xfrm>
          <a:prstGeom prst="curved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5943600" y="3219450"/>
            <a:ext cx="1937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Anti-strum faring</a:t>
            </a:r>
            <a:endParaRPr lang="en-US" dirty="0">
              <a:latin typeface="+mj-lt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 rot="10800000">
            <a:off x="5334000" y="3371850"/>
            <a:ext cx="609600" cy="15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12"/>
          <p:cNvCxnSpPr>
            <a:stCxn id="13" idx="4"/>
          </p:cNvCxnSpPr>
          <p:nvPr/>
        </p:nvCxnSpPr>
        <p:spPr>
          <a:xfrm rot="5400000" flipH="1" flipV="1">
            <a:off x="5339834" y="2082284"/>
            <a:ext cx="445532" cy="1371600"/>
          </a:xfrm>
          <a:prstGeom prst="curvedConnector4">
            <a:avLst>
              <a:gd name="adj1" fmla="val -29930"/>
              <a:gd name="adj2" fmla="val 58333"/>
            </a:avLst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852006" y="5025332"/>
            <a:ext cx="3877985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NNMREC drifting</a:t>
            </a:r>
            <a:r>
              <a:rPr kumimoji="0" lang="en-US" sz="1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 survey instrumentation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343400" y="1790700"/>
            <a:ext cx="4686300" cy="3190875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Marine Mammals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5727" y="1364482"/>
            <a:ext cx="4197698" cy="3459409"/>
          </a:xfrm>
        </p:spPr>
        <p:txBody>
          <a:bodyPr wrap="square">
            <a:spAutoFit/>
          </a:bodyPr>
          <a:lstStyle/>
          <a:p>
            <a:pPr marL="0" indent="231775">
              <a:buFont typeface="Wingdings" pitchFamily="2" charset="2"/>
              <a:buChar char="§"/>
            </a:pPr>
            <a:r>
              <a:rPr lang="en-US" sz="2200" b="1" dirty="0" smtClean="0"/>
              <a:t>Concerns Addressed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Behavioral changes associated with project operation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b="1" dirty="0" smtClean="0"/>
              <a:t>Approach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Shoreline observers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Click detection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Vocalization detection (and localization)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b="1" dirty="0" smtClean="0"/>
              <a:t>Key Challenges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Signal to noise</a:t>
            </a: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5225" y="4068310"/>
            <a:ext cx="2362200" cy="152286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57950" y="3776663"/>
            <a:ext cx="24955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25" y="1514475"/>
            <a:ext cx="3231696" cy="18097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Dynamic Effects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9373" y="964789"/>
            <a:ext cx="6644627" cy="4009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3041824"/>
            <a:ext cx="3529644" cy="350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52401" y="1250182"/>
            <a:ext cx="3371850" cy="1649682"/>
          </a:xfrm>
          <a:solidFill>
            <a:schemeClr val="bg1"/>
          </a:solidFill>
          <a:ln w="25400">
            <a:solidFill>
              <a:schemeClr val="tx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indent="231775">
              <a:buFont typeface="Wingdings" pitchFamily="2" charset="2"/>
              <a:buChar char="§"/>
            </a:pPr>
            <a:r>
              <a:rPr lang="en-US" sz="2200" b="1" dirty="0" smtClean="0"/>
              <a:t>Concerns Addressed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Interaction of marine animals with turbine rotor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Species interacting with turbine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790950" y="5078909"/>
            <a:ext cx="5105400" cy="1364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200" b="1" dirty="0" smtClean="0"/>
              <a:t>Approach</a:t>
            </a:r>
          </a:p>
          <a:p>
            <a:pPr marL="461963" lvl="1" indent="-290513">
              <a:spcBef>
                <a:spcPts val="432"/>
              </a:spcBef>
              <a:buFont typeface="Arial" pitchFamily="34" charset="0"/>
              <a:buChar char="—"/>
            </a:pPr>
            <a:r>
              <a:rPr lang="en-US" dirty="0" smtClean="0"/>
              <a:t>Stereo imaging with artificial illumination</a:t>
            </a:r>
          </a:p>
          <a:p>
            <a:pPr marL="461963" lvl="1" indent="-290513">
              <a:spcBef>
                <a:spcPts val="432"/>
              </a:spcBef>
              <a:buFont typeface="Arial" pitchFamily="34" charset="0"/>
              <a:buChar char="—"/>
            </a:pPr>
            <a:r>
              <a:rPr lang="en-US" dirty="0" smtClean="0"/>
              <a:t>Duty cycle, transitioning to triggered or event-based illumination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-108" charset="-128"/>
              </a:rPr>
              <a:t>Plan, Schedule, &amp; 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1458710"/>
            <a:ext cx="8229600" cy="4620532"/>
          </a:xfrm>
        </p:spPr>
        <p:txBody>
          <a:bodyPr>
            <a:normAutofit fontScale="85000" lnSpcReduction="10000"/>
          </a:bodyPr>
          <a:lstStyle/>
          <a:p>
            <a:pPr>
              <a:buFont typeface="Arial" charset="0"/>
              <a:buNone/>
              <a:defRPr/>
            </a:pPr>
            <a:r>
              <a:rPr lang="en-US" sz="2600" b="1" dirty="0" smtClean="0">
                <a:solidFill>
                  <a:schemeClr val="tx1">
                    <a:lumMod val="50000"/>
                  </a:schemeClr>
                </a:solidFill>
              </a:rPr>
              <a:t>Schedule (Calendar Year – Under Development)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4Q11</a:t>
            </a:r>
            <a:r>
              <a:rPr lang="en-US" dirty="0" smtClean="0"/>
              <a:t>: Complete contract negotiations with DOE.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1Q12</a:t>
            </a:r>
            <a:r>
              <a:rPr lang="en-US" dirty="0" smtClean="0"/>
              <a:t>: Submit Final Pilot Plant License Application to FERC. </a:t>
            </a:r>
            <a:endParaRPr lang="en-US" dirty="0"/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2-3Q12</a:t>
            </a:r>
            <a:r>
              <a:rPr lang="en-US" dirty="0" smtClean="0"/>
              <a:t>: Final Project design.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3-4Q12</a:t>
            </a:r>
            <a:r>
              <a:rPr lang="en-US" dirty="0" smtClean="0"/>
              <a:t>: Complete all permitting processes and project budget.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4Q12</a:t>
            </a:r>
            <a:r>
              <a:rPr lang="en-US" dirty="0" smtClean="0"/>
              <a:t>: Go/No-go decision to move forward with turbine order.</a:t>
            </a:r>
            <a:endParaRPr lang="en-US" b="1" dirty="0" smtClean="0"/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2013</a:t>
            </a:r>
            <a:r>
              <a:rPr lang="en-US" dirty="0" smtClean="0"/>
              <a:t>: Turbine and foundation fabrication, shipping, staging.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2014</a:t>
            </a:r>
            <a:r>
              <a:rPr lang="en-US" dirty="0" smtClean="0"/>
              <a:t>: Project installation and commissioning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b="1" dirty="0" smtClean="0"/>
              <a:t>2014-18</a:t>
            </a:r>
            <a:r>
              <a:rPr lang="en-US" dirty="0" smtClean="0"/>
              <a:t>: Project operations and testing.</a:t>
            </a:r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r>
              <a:rPr lang="en-US" sz="2600" b="1" dirty="0" smtClean="0"/>
              <a:t>Budget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dirty="0" smtClean="0"/>
              <a:t>Proposed Project Budget: $20,300,000</a:t>
            </a:r>
          </a:p>
          <a:p>
            <a:pPr marL="457200" indent="-457200">
              <a:buFont typeface="Wingdings" pitchFamily="2" charset="2"/>
              <a:buChar char="§"/>
              <a:defRPr/>
            </a:pPr>
            <a:r>
              <a:rPr lang="en-US" dirty="0" smtClean="0"/>
              <a:t>Proposed Recipient Cost Share: $10,300,000</a:t>
            </a:r>
          </a:p>
          <a:p>
            <a:pPr marL="457200" indent="-457200">
              <a:defRPr/>
            </a:pPr>
            <a:endParaRPr lang="en-US" dirty="0" smtClean="0"/>
          </a:p>
          <a:p>
            <a:pPr>
              <a:buFont typeface="Arial" charset="0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Purpose &amp;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366765" y="1198789"/>
            <a:ext cx="3783205" cy="5121624"/>
          </a:xfrm>
        </p:spPr>
        <p:txBody>
          <a:bodyPr/>
          <a:lstStyle/>
          <a:p>
            <a:pPr marL="231775" indent="-231775">
              <a:buFont typeface="Wingdings" pitchFamily="2" charset="2"/>
              <a:buChar char="§"/>
            </a:pPr>
            <a:r>
              <a:rPr lang="en-US" sz="2000" dirty="0" smtClean="0"/>
              <a:t>Snohomish County Public Utility District and its partners propose to deploy two tidal energy turbines in Admiralty Inlet, Puget Sound, WA. ‘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smtClean="0"/>
              <a:t>Site identified as one of the largest tidal hydrokinetic resources in the United States.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smtClean="0"/>
              <a:t>Requires deep water technology (depth &gt; 50 m)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000" dirty="0" smtClean="0"/>
              <a:t>Sensitive environment within the range of several endangered species and under existing anthropogenic stress. </a:t>
            </a:r>
            <a:endParaRPr lang="en-US" dirty="0" smtClean="0">
              <a:ea typeface="ＭＳ Ｐゴシック" pitchFamily="-108" charset="-128"/>
            </a:endParaRPr>
          </a:p>
          <a:p>
            <a:pPr marL="342900" lvl="1" indent="-342900">
              <a:buFont typeface="Wingdings" pitchFamily="2" charset="2"/>
              <a:buChar char="§"/>
            </a:pPr>
            <a:endParaRPr lang="en-US" sz="2400" dirty="0" smtClean="0">
              <a:ea typeface="ＭＳ Ｐゴシック" pitchFamily="-108" charset="-128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2629" y="1108877"/>
            <a:ext cx="3717890" cy="5181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Purpose &amp; Objectives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266281" y="1238984"/>
            <a:ext cx="4034414" cy="3061707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Project Statement: </a:t>
            </a:r>
            <a:r>
              <a:rPr lang="en-US" sz="2000" b="1" dirty="0" smtClean="0"/>
              <a:t>Deploy, operate, and evaluate </a:t>
            </a:r>
            <a:r>
              <a:rPr lang="en-US" sz="2000" dirty="0" smtClean="0"/>
              <a:t>two Open-Centre Turbines developed and manufactured by OpenHydro Group Ltd.</a:t>
            </a:r>
          </a:p>
          <a:p>
            <a:pPr marL="341313" indent="-230188">
              <a:buFont typeface="Wingdings" pitchFamily="2" charset="2"/>
              <a:buChar char="§"/>
            </a:pPr>
            <a:r>
              <a:rPr lang="en-US" sz="1800" dirty="0" smtClean="0"/>
              <a:t>6 m rotor diameter</a:t>
            </a:r>
          </a:p>
          <a:p>
            <a:pPr marL="341313" indent="-230188">
              <a:buFont typeface="Wingdings" pitchFamily="2" charset="2"/>
              <a:buChar char="§"/>
            </a:pPr>
            <a:r>
              <a:rPr lang="en-US" sz="1800" dirty="0" smtClean="0"/>
              <a:t>~250 kW peak generation</a:t>
            </a:r>
          </a:p>
          <a:p>
            <a:pPr marL="341313" indent="-230188">
              <a:buFont typeface="Wingdings" pitchFamily="2" charset="2"/>
              <a:buChar char="§"/>
            </a:pPr>
            <a:r>
              <a:rPr lang="en-US" sz="1800" dirty="0" smtClean="0"/>
              <a:t>Grid connected (separate cables)</a:t>
            </a:r>
          </a:p>
          <a:p>
            <a:pPr marL="341313" indent="-230188">
              <a:buFont typeface="Wingdings" pitchFamily="2" charset="2"/>
              <a:buChar char="§"/>
            </a:pPr>
            <a:r>
              <a:rPr lang="en-US" sz="1800" dirty="0" smtClean="0"/>
              <a:t>3-5 year deployment</a:t>
            </a:r>
          </a:p>
          <a:p>
            <a:pPr marL="231775" indent="-231775">
              <a:buNone/>
            </a:pPr>
            <a:endParaRPr lang="en-US" sz="1600" dirty="0" smtClean="0"/>
          </a:p>
          <a:p>
            <a:pPr marL="342900" lvl="1" indent="-342900">
              <a:buFont typeface="Arial" charset="0"/>
              <a:buNone/>
            </a:pPr>
            <a:endParaRPr lang="en-US" sz="2400" dirty="0" smtClean="0">
              <a:ea typeface="ＭＳ Ｐゴシック" pitchFamily="-108" charset="-128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2144" y="1201293"/>
            <a:ext cx="4180379" cy="2416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246201" y="5529653"/>
            <a:ext cx="71140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i="1" dirty="0" smtClean="0"/>
              <a:t>These data are critical to the responsible advancement of commercial scale tidal energy in the United States.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83982" y="3748040"/>
            <a:ext cx="3465179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6</a:t>
            </a:r>
            <a:r>
              <a:rPr kumimoji="0" lang="en-US" sz="1600" i="1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th</a:t>
            </a: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 Generation Open-Centre</a:t>
            </a:r>
            <a:r>
              <a:rPr kumimoji="0" lang="en-US" sz="1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 Turbine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66199" y="4466711"/>
            <a:ext cx="653142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 smtClean="0">
                <a:solidFill>
                  <a:schemeClr val="accent3"/>
                </a:solidFill>
              </a:rPr>
              <a:t>Project Purpose: </a:t>
            </a:r>
            <a:r>
              <a:rPr lang="en-US" sz="2000" dirty="0" smtClean="0"/>
              <a:t>Gather data to </a:t>
            </a:r>
            <a:r>
              <a:rPr lang="en-US" sz="2000" b="1" dirty="0" smtClean="0"/>
              <a:t>advance the technical, economic, social, and environmental viability </a:t>
            </a:r>
            <a:r>
              <a:rPr lang="en-US" sz="2000" dirty="0" smtClean="0"/>
              <a:t>of commercial-scale tidal energy.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Integration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5734" y="1693523"/>
            <a:ext cx="990600" cy="4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411" y="2609597"/>
            <a:ext cx="990600" cy="48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PNNL_Agenda_Logo_with_Endorsement_05-13-09"/>
          <p:cNvPicPr>
            <a:picLocks noChangeAspect="1" noChangeArrowheads="1"/>
          </p:cNvPicPr>
          <p:nvPr/>
        </p:nvPicPr>
        <p:blipFill>
          <a:blip r:embed="rId3" cstate="print"/>
          <a:srcRect t="38568" r="33488" b="9306"/>
          <a:stretch>
            <a:fillRect/>
          </a:stretch>
        </p:blipFill>
        <p:spPr bwMode="auto">
          <a:xfrm>
            <a:off x="154075" y="4332515"/>
            <a:ext cx="181027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57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9035" y="5631264"/>
            <a:ext cx="1168685" cy="500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11" name="Picture 17" descr="PNNL_Agenda_Logo_with_Endorsement_05-13-09"/>
          <p:cNvPicPr>
            <a:picLocks noChangeAspect="1" noChangeArrowheads="1"/>
          </p:cNvPicPr>
          <p:nvPr/>
        </p:nvPicPr>
        <p:blipFill>
          <a:blip r:embed="rId3" cstate="print"/>
          <a:srcRect t="38568" r="33488" b="9306"/>
          <a:stretch>
            <a:fillRect/>
          </a:stretch>
        </p:blipFill>
        <p:spPr bwMode="auto">
          <a:xfrm>
            <a:off x="154075" y="3299209"/>
            <a:ext cx="181027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738365" y="1657978"/>
            <a:ext cx="6752492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2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 Narrow"/>
              </a:rPr>
              <a:t>Resource characteristics</a:t>
            </a:r>
            <a:r>
              <a:rPr kumimoji="0" lang="en-US" sz="22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Arial Narrow"/>
              </a:rPr>
              <a:t> – informing device design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0283" y="2533859"/>
            <a:ext cx="6640284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dirty="0" smtClean="0">
                <a:latin typeface="+mj-lt"/>
                <a:ea typeface="+mn-ea"/>
                <a:cs typeface="Arial Narrow"/>
              </a:rPr>
              <a:t>Acoustic characterization of tidal energy devices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3214" y="3540369"/>
            <a:ext cx="6640284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dirty="0" smtClean="0">
                <a:latin typeface="+mj-lt"/>
                <a:ea typeface="+mn-ea"/>
                <a:cs typeface="Arial Narrow"/>
              </a:rPr>
              <a:t>Risk assessment case study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85034" y="4496637"/>
            <a:ext cx="6640284" cy="76944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dirty="0" smtClean="0">
                <a:latin typeface="+mj-lt"/>
                <a:ea typeface="+mn-ea"/>
                <a:cs typeface="Arial Narrow"/>
              </a:rPr>
              <a:t>Passive acoustic system for localizing marine mammals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35500" y="5653873"/>
            <a:ext cx="6640284" cy="4308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US" sz="2200" dirty="0" smtClean="0">
                <a:latin typeface="+mj-lt"/>
                <a:ea typeface="+mn-ea"/>
                <a:cs typeface="Arial Narrow"/>
              </a:rPr>
              <a:t>Interest in instrumentation package testing</a:t>
            </a:r>
            <a:endParaRPr kumimoji="0" lang="en-US" sz="22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Deployment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85893" y="1118402"/>
            <a:ext cx="3773158" cy="2639681"/>
          </a:xfrm>
        </p:spPr>
        <p:txBody>
          <a:bodyPr/>
          <a:lstStyle/>
          <a:p>
            <a:pPr marL="171450" indent="-171450">
              <a:buFont typeface="Wingdings" pitchFamily="2" charset="2"/>
              <a:buChar char="§"/>
            </a:pPr>
            <a:r>
              <a:rPr lang="en-US" sz="2000" dirty="0" smtClean="0"/>
              <a:t>Installed directly on the seabed (no surface visibility)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000" dirty="0" smtClean="0"/>
              <a:t>Steel tubular frame filled with concrete and stone ballast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en-US" sz="2000" dirty="0" smtClean="0"/>
              <a:t>No pinning, piling, or drilling to secure the turbine foundation to the seabed</a:t>
            </a:r>
            <a:endParaRPr lang="en-US" sz="2000" dirty="0" smtClean="0">
              <a:ea typeface="ＭＳ Ｐゴシック" pitchFamily="-108" charset="-128"/>
            </a:endParaRPr>
          </a:p>
          <a:p>
            <a:pPr marL="342900" lvl="1" indent="-342900">
              <a:buFont typeface="Wingdings" pitchFamily="2" charset="2"/>
              <a:buChar char="§"/>
            </a:pPr>
            <a:endParaRPr lang="en-US" sz="1800" dirty="0" smtClean="0">
              <a:ea typeface="ＭＳ Ｐゴシック" pitchFamily="-108" charset="-128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70861" y="1798654"/>
            <a:ext cx="5028836" cy="3858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1256" y="3811206"/>
            <a:ext cx="3496812" cy="2187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Monitoring Challenges</a:t>
            </a: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91721" y="1234481"/>
            <a:ext cx="3483027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0677" y="1065125"/>
            <a:ext cx="5365820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Adequately monitored pilot projects are the only viable way to </a:t>
            </a:r>
            <a:r>
              <a:rPr lang="en-US" sz="2000" b="1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reduce technical, economic, social, and environmental uncertainties</a:t>
            </a:r>
          </a:p>
          <a:p>
            <a:pPr marL="171450" marR="0" lvl="0" indent="-17145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Challenging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for any tidal energy development , but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more so for deployment in Admiralty Inlet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461963" lvl="1" indent="-290513" eaLnBrk="0" hangingPunct="0">
              <a:spcBef>
                <a:spcPct val="20000"/>
              </a:spcBef>
              <a:buFont typeface="Arial" pitchFamily="34" charset="0"/>
              <a:buChar char="—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Largely beyond the reach of human divers </a:t>
            </a:r>
          </a:p>
          <a:p>
            <a:pPr marL="461963" lvl="1" indent="-290513" eaLnBrk="0" hangingPunct="0">
              <a:spcBef>
                <a:spcPct val="20000"/>
              </a:spcBef>
              <a:buFont typeface="Arial" pitchFamily="34" charset="0"/>
              <a:buChar char="—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Beneath the </a:t>
            </a:r>
            <a:r>
              <a:rPr kumimoji="0" lang="en-US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photic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zone</a:t>
            </a:r>
            <a:endParaRPr lang="en-US" noProof="0" dirty="0" smtClean="0">
              <a:latin typeface="+mn-lt"/>
              <a:ea typeface="ＭＳ Ｐゴシック" pitchFamily="-106" charset="-128"/>
              <a:cs typeface="ＭＳ Ｐゴシック" pitchFamily="-106" charset="-128"/>
            </a:endParaRPr>
          </a:p>
          <a:p>
            <a:pPr marL="461963" lvl="1" indent="-290513" eaLnBrk="0" hangingPunct="0">
              <a:spcBef>
                <a:spcPct val="20000"/>
              </a:spcBef>
              <a:buFont typeface="Arial" pitchFamily="34" charset="0"/>
              <a:buChar char="—"/>
            </a:pPr>
            <a:r>
              <a:rPr lang="en-US" i="1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C</a:t>
            </a:r>
            <a:r>
              <a:rPr kumimoji="0" lang="en-US" b="0" i="1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onditions</a:t>
            </a:r>
            <a:r>
              <a:rPr kumimoji="0" lang="en-US" b="0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are the rule – not the exception – for most utility-scale tidal energy resources</a:t>
            </a:r>
          </a:p>
          <a:p>
            <a:pPr marL="171450" lvl="1" indent="-17145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en-US" sz="2000" b="1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Maintaining and upgrading monitoring</a:t>
            </a:r>
          </a:p>
          <a:p>
            <a:pPr marL="461963" lvl="1" indent="-290513" eaLnBrk="0" hangingPunct="0">
              <a:spcBef>
                <a:spcPct val="20000"/>
              </a:spcBef>
              <a:buFont typeface="Arial" pitchFamily="34" charset="0"/>
              <a:buChar char="—"/>
            </a:pPr>
            <a:r>
              <a:rPr lang="en-US" dirty="0" smtClean="0">
                <a:latin typeface="+mn-lt"/>
                <a:ea typeface="ＭＳ Ｐゴシック" pitchFamily="-106" charset="-128"/>
                <a:cs typeface="ＭＳ Ｐゴシック" pitchFamily="-106" charset="-128"/>
              </a:rPr>
              <a:t>Requires recovery, redeployment, and reconnection to turbine power and communications</a:t>
            </a:r>
          </a:p>
          <a:p>
            <a:pPr marL="461963" lvl="1" indent="-290513" eaLnBrk="0" hangingPunct="0">
              <a:spcBef>
                <a:spcPct val="20000"/>
              </a:spcBef>
              <a:buFont typeface="Arial" pitchFamily="34" charset="0"/>
              <a:buChar char="—"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Need to minimize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</a:t>
            </a: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biofouling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pitchFamily="-106" charset="-128"/>
                <a:cs typeface="ＭＳ Ｐゴシック" pitchFamily="-106" charset="-128"/>
              </a:rPr>
              <a:t> over periods of several months</a:t>
            </a:r>
            <a:endParaRPr kumimoji="0" lang="en-US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pitchFamily="-108" charset="-128"/>
              <a:cs typeface="ＭＳ Ｐゴシック" pitchFamily="-106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Monitoring Implementation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311077" y="5629840"/>
            <a:ext cx="1762962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stCxn id="11" idx="0"/>
            <a:endCxn id="13" idx="2"/>
          </p:cNvCxnSpPr>
          <p:nvPr/>
        </p:nvCxnSpPr>
        <p:spPr>
          <a:xfrm flipV="1">
            <a:off x="4457700" y="2584936"/>
            <a:ext cx="0" cy="108061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390900" y="1975336"/>
            <a:ext cx="2133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Junction Bottle</a:t>
            </a:r>
            <a:endParaRPr lang="en-US" sz="2000" dirty="0">
              <a:latin typeface="+mj-lt"/>
            </a:endParaRPr>
          </a:p>
        </p:txBody>
      </p:sp>
      <p:sp>
        <p:nvSpPr>
          <p:cNvPr id="14" name="Can 13"/>
          <p:cNvSpPr/>
          <p:nvPr/>
        </p:nvSpPr>
        <p:spPr>
          <a:xfrm>
            <a:off x="1504950" y="1213336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Can 14"/>
          <p:cNvSpPr/>
          <p:nvPr/>
        </p:nvSpPr>
        <p:spPr>
          <a:xfrm>
            <a:off x="2343150" y="1213336"/>
            <a:ext cx="533400" cy="838200"/>
          </a:xfrm>
          <a:prstGeom prst="can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1213336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Stereo Imaging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1652870" y="2165836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2491070" y="2165836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752600" y="2280136"/>
            <a:ext cx="162877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n 20"/>
          <p:cNvSpPr/>
          <p:nvPr/>
        </p:nvSpPr>
        <p:spPr>
          <a:xfrm>
            <a:off x="1524000" y="3118336"/>
            <a:ext cx="533400" cy="838200"/>
          </a:xfrm>
          <a:prstGeom prst="can">
            <a:avLst/>
          </a:prstGeom>
          <a:solidFill>
            <a:srgbClr val="40B64B"/>
          </a:solidFill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" y="3234720"/>
            <a:ext cx="13087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Doppler profilers</a:t>
            </a:r>
          </a:p>
        </p:txBody>
      </p:sp>
      <p:cxnSp>
        <p:nvCxnSpPr>
          <p:cNvPr id="23" name="Straight Connector 22"/>
          <p:cNvCxnSpPr>
            <a:stCxn id="21" idx="3"/>
          </p:cNvCxnSpPr>
          <p:nvPr/>
        </p:nvCxnSpPr>
        <p:spPr>
          <a:xfrm rot="5400000">
            <a:off x="1676400" y="4070836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782283" y="4185136"/>
            <a:ext cx="161925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n 24"/>
          <p:cNvSpPr/>
          <p:nvPr/>
        </p:nvSpPr>
        <p:spPr>
          <a:xfrm>
            <a:off x="2362200" y="3118336"/>
            <a:ext cx="533400" cy="838200"/>
          </a:xfrm>
          <a:prstGeom prst="can">
            <a:avLst/>
          </a:prstGeom>
          <a:solidFill>
            <a:srgbClr val="40B64B"/>
          </a:solidFill>
          <a:ln w="25400" cap="flat" cmpd="sng" algn="ctr">
            <a:solidFill>
              <a:srgbClr val="0066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rot="5400000">
            <a:off x="2531878" y="4070836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34025" y="2301401"/>
            <a:ext cx="2543175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6785737" y="2187101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n 29"/>
          <p:cNvSpPr/>
          <p:nvPr/>
        </p:nvSpPr>
        <p:spPr>
          <a:xfrm>
            <a:off x="6629400" y="1234601"/>
            <a:ext cx="533400" cy="838200"/>
          </a:xfrm>
          <a:prstGeom prst="can">
            <a:avLst/>
          </a:prstGeom>
          <a:solidFill>
            <a:srgbClr val="FF0000"/>
          </a:solidFill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96935" y="1213336"/>
            <a:ext cx="1399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CTDO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7962900" y="2187102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n 32"/>
          <p:cNvSpPr/>
          <p:nvPr/>
        </p:nvSpPr>
        <p:spPr>
          <a:xfrm>
            <a:off x="7810500" y="1243326"/>
            <a:ext cx="533400" cy="838200"/>
          </a:xfrm>
          <a:prstGeom prst="can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23031" y="1463202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452966" y="2637391"/>
            <a:ext cx="1873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D23A1C"/>
                </a:solidFill>
                <a:latin typeface="+mj-lt"/>
              </a:rPr>
              <a:t>Wet-mate power and fiber</a:t>
            </a:r>
            <a:endParaRPr lang="en-US" dirty="0">
              <a:solidFill>
                <a:srgbClr val="D23A1C"/>
              </a:solidFill>
              <a:latin typeface="+mj-lt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5530701" y="4185136"/>
            <a:ext cx="3081668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>
            <a:off x="6244359" y="4075223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n 37"/>
          <p:cNvSpPr/>
          <p:nvPr/>
        </p:nvSpPr>
        <p:spPr>
          <a:xfrm>
            <a:off x="6088022" y="3122723"/>
            <a:ext cx="533400" cy="838200"/>
          </a:xfrm>
          <a:prstGeom prst="can">
            <a:avLst/>
          </a:prstGeom>
          <a:solidFill>
            <a:schemeClr val="bg1">
              <a:lumMod val="85000"/>
            </a:schemeClr>
          </a:solidFill>
          <a:ln w="25400" cap="flat" cmpd="sng" algn="ctr">
            <a:solidFill>
              <a:schemeClr val="bg1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629400" y="2861161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Hydrophone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 Array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 rot="5400000">
            <a:off x="8498069" y="4062112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n 40"/>
          <p:cNvSpPr/>
          <p:nvPr/>
        </p:nvSpPr>
        <p:spPr>
          <a:xfrm>
            <a:off x="8345669" y="3118336"/>
            <a:ext cx="533400" cy="838200"/>
          </a:xfrm>
          <a:prstGeom prst="can">
            <a:avLst/>
          </a:prstGeom>
          <a:noFill/>
          <a:ln w="25400" cap="flat" cmpd="sng" algn="ctr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458200" y="3338212"/>
            <a:ext cx="457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?</a:t>
            </a:r>
            <a:endParaRPr kumimoji="0" lang="en-US" sz="2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3657600" y="4627659"/>
            <a:ext cx="0" cy="475435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2362200" y="5103093"/>
            <a:ext cx="1295400" cy="1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98555" y="4877017"/>
            <a:ext cx="1667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+mj-lt"/>
              </a:rPr>
              <a:t>Export Cable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+mj-lt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4227350" y="3309160"/>
            <a:ext cx="45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04800" y="1813411"/>
            <a:ext cx="16287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Marine life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Device condition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52454" y="389625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Wake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dirty="0" smtClean="0">
                <a:solidFill>
                  <a:sysClr val="windowText" lastClr="000000"/>
                </a:solidFill>
                <a:latin typeface="+mj-lt"/>
              </a:rPr>
              <a:t>Inflow conditions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36183" y="151813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Water quality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629400" y="3524161"/>
            <a:ext cx="175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Marine mammal</a:t>
            </a:r>
            <a:r>
              <a:rPr lang="en-US" sz="1600" i="1" kern="0" baseline="0" dirty="0" smtClean="0">
                <a:solidFill>
                  <a:sysClr val="windowText" lastClr="000000"/>
                </a:solidFill>
                <a:latin typeface="+mj-lt"/>
              </a:rPr>
              <a:t>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Device noise</a:t>
            </a: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6924" y="5278248"/>
            <a:ext cx="2786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+mj-lt"/>
              </a:rPr>
              <a:t>Generated power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1600" b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Power for monitoring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lang="en-US" sz="1600" kern="0" dirty="0" smtClean="0">
                <a:solidFill>
                  <a:sysClr val="windowText" lastClr="000000"/>
                </a:solidFill>
                <a:latin typeface="+mj-lt"/>
              </a:rPr>
              <a:t>&gt; 4 fiber optic channels</a:t>
            </a:r>
            <a:endParaRPr kumimoji="0" lang="en-US" sz="1600" b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327630" y="4627659"/>
            <a:ext cx="0" cy="992133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rot="5400000">
            <a:off x="6945399" y="5523687"/>
            <a:ext cx="228600" cy="0"/>
          </a:xfrm>
          <a:prstGeom prst="line">
            <a:avLst/>
          </a:prstGeom>
          <a:ln w="254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n 57"/>
          <p:cNvSpPr/>
          <p:nvPr/>
        </p:nvSpPr>
        <p:spPr>
          <a:xfrm>
            <a:off x="6789062" y="4571187"/>
            <a:ext cx="533400" cy="838200"/>
          </a:xfrm>
          <a:prstGeom prst="can">
            <a:avLst/>
          </a:prstGeom>
          <a:solidFill>
            <a:schemeClr val="accent6">
              <a:lumMod val="75000"/>
            </a:schemeClr>
          </a:solidFill>
          <a:ln w="25400" cap="flat" cmpd="sng" algn="ctr">
            <a:solidFill>
              <a:schemeClr val="accent6">
                <a:lumMod val="50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91400" y="4341429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Turbin</a:t>
            </a:r>
            <a:r>
              <a:rPr lang="en-US" sz="2000" kern="0" dirty="0" smtClean="0">
                <a:solidFill>
                  <a:sysClr val="windowText" lastClr="000000"/>
                </a:solidFill>
                <a:latin typeface="+mj-lt"/>
              </a:rPr>
              <a:t>e SCADA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391400" y="5012380"/>
            <a:ext cx="1752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Rotation rate</a:t>
            </a:r>
            <a:endParaRPr lang="en-US" sz="1600" i="1" kern="0" baseline="0" dirty="0" smtClean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Stress/strain</a:t>
            </a:r>
            <a:endParaRPr lang="en-US" sz="1600" i="1" kern="0" noProof="0" dirty="0" smtClean="0">
              <a:solidFill>
                <a:sysClr val="windowText" lastClr="000000"/>
              </a:solidFill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0" cap="none" spc="0" normalizeH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</a:rPr>
              <a:t>Vibration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i="1" kern="0" noProof="0" dirty="0" smtClean="0">
                <a:solidFill>
                  <a:sysClr val="windowText" lastClr="000000"/>
                </a:solidFill>
                <a:latin typeface="+mj-lt"/>
              </a:rPr>
              <a:t>Temperature</a:t>
            </a:r>
            <a:endParaRPr kumimoji="0" lang="en-US" sz="1600" b="0" i="1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90900" y="3665551"/>
            <a:ext cx="2133600" cy="1041621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+mj-lt"/>
              </a:rPr>
              <a:t>Power and Communications Distribution</a:t>
            </a:r>
            <a:endParaRPr lang="en-US" sz="2000" dirty="0">
              <a:latin typeface="+mj-lt"/>
            </a:endParaRPr>
          </a:p>
        </p:txBody>
      </p:sp>
      <p:cxnSp>
        <p:nvCxnSpPr>
          <p:cNvPr id="66" name="Straight Connector 65"/>
          <p:cNvCxnSpPr/>
          <p:nvPr/>
        </p:nvCxnSpPr>
        <p:spPr>
          <a:xfrm>
            <a:off x="4228681" y="3405903"/>
            <a:ext cx="45720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Performance Evaluation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45701" y="1088257"/>
            <a:ext cx="3481753" cy="5232202"/>
          </a:xfrm>
        </p:spPr>
        <p:txBody>
          <a:bodyPr>
            <a:spAutoFit/>
          </a:bodyPr>
          <a:lstStyle/>
          <a:p>
            <a:pPr marL="0" indent="231775">
              <a:buFont typeface="Wingdings" pitchFamily="2" charset="2"/>
              <a:buChar char="§"/>
            </a:pPr>
            <a:r>
              <a:rPr lang="en-US" sz="2200" b="1" dirty="0" smtClean="0"/>
              <a:t>Turbine SCADA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Rotational rate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Structural strain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Vibration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Generator temperature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b="1" dirty="0" smtClean="0"/>
              <a:t>Shore Station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kWh produced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Capacity factor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Power quality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Availability</a:t>
            </a:r>
            <a:endParaRPr lang="en-US" sz="1800" dirty="0" smtClean="0">
              <a:solidFill>
                <a:schemeClr val="tx1">
                  <a:lumMod val="50000"/>
                </a:schemeClr>
              </a:solidFill>
            </a:endParaRP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System Efficiency</a:t>
            </a:r>
          </a:p>
          <a:p>
            <a:pPr marL="0" indent="0">
              <a:buFont typeface="Wingdings" pitchFamily="2" charset="2"/>
              <a:buChar char="§"/>
            </a:pPr>
            <a:r>
              <a:rPr lang="en-US" sz="2200" b="1" dirty="0" smtClean="0"/>
              <a:t>Operations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Reliability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Maintainability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O&amp;M costs by process 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3958" y="1683382"/>
            <a:ext cx="5506217" cy="344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37656" y="5206307"/>
            <a:ext cx="4136838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Project Layout:</a:t>
            </a:r>
            <a:r>
              <a:rPr kumimoji="0" lang="en-US" sz="1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 Turbines and Export Cables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-108" charset="-128"/>
              </a:rPr>
              <a:t>Technical Approach – Static Effects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3759" y="5004529"/>
            <a:ext cx="2026491" cy="1367136"/>
          </a:xfrm>
          <a:prstGeom prst="rect">
            <a:avLst/>
          </a:prstGeom>
          <a:noFill/>
          <a:ln w="25400">
            <a:solidFill>
              <a:schemeClr val="tx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898382" y="6053090"/>
            <a:ext cx="3121367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Deep Ocean Phantom 2+2 ROV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174278" y="1374007"/>
            <a:ext cx="3435698" cy="4825937"/>
          </a:xfrm>
        </p:spPr>
        <p:txBody>
          <a:bodyPr wrap="square">
            <a:spAutoFit/>
          </a:bodyPr>
          <a:lstStyle/>
          <a:p>
            <a:pPr marL="0" indent="231775">
              <a:buFont typeface="Wingdings" pitchFamily="2" charset="2"/>
              <a:buChar char="§"/>
            </a:pPr>
            <a:r>
              <a:rPr lang="en-US" sz="2200" b="1" dirty="0" smtClean="0"/>
              <a:t>Concerns Addressed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Colonization of support structures (artificial reef effects)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Modification to benthic habitat around turbine base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Modification of benthic habitat by turbine wake</a:t>
            </a:r>
          </a:p>
          <a:p>
            <a:pPr marL="231775" indent="-231775">
              <a:buFont typeface="Wingdings" pitchFamily="2" charset="2"/>
              <a:buChar char="§"/>
            </a:pPr>
            <a:r>
              <a:rPr lang="en-US" sz="2200" b="1" dirty="0" smtClean="0"/>
              <a:t>Approach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ROV surveys during diurnal inequality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Benthic habitat monitored at several “monuments”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Quarterly during first year</a:t>
            </a:r>
          </a:p>
          <a:p>
            <a:pPr marL="461963" lvl="1" indent="-290513">
              <a:buFont typeface="Arial" pitchFamily="34" charset="0"/>
              <a:buChar char="—"/>
            </a:pPr>
            <a:r>
              <a:rPr lang="en-US" sz="1800" dirty="0" smtClean="0"/>
              <a:t>Six months thereafter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1899" y="1055428"/>
            <a:ext cx="4981575" cy="3849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708007" y="4919615"/>
            <a:ext cx="2202847" cy="338554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kumimoji="0" lang="en-US" sz="1600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Benthic</a:t>
            </a:r>
            <a:r>
              <a:rPr kumimoji="0" lang="en-US" sz="1600" i="1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</a:schemeClr>
                </a:solidFill>
                <a:effectLst/>
                <a:uLnTx/>
                <a:uFillTx/>
                <a:latin typeface="+mj-lt"/>
                <a:ea typeface="+mn-ea"/>
                <a:cs typeface="Arial Narrow"/>
              </a:rPr>
              <a:t> habitat survey</a:t>
            </a:r>
            <a:endParaRPr kumimoji="0" lang="en-US" sz="1600" i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50000"/>
                </a:schemeClr>
              </a:solidFill>
              <a:effectLst/>
              <a:uLnTx/>
              <a:uFillTx/>
              <a:latin typeface="+mj-lt"/>
              <a:ea typeface="+mn-ea"/>
              <a:cs typeface="Arial Narrow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ere_template_blue">
  <a:themeElements>
    <a:clrScheme name="~~~ EERE Colors ~~~">
      <a:dk1>
        <a:srgbClr val="50565C"/>
      </a:dk1>
      <a:lt1>
        <a:sysClr val="window" lastClr="FFFFFF"/>
      </a:lt1>
      <a:dk2>
        <a:srgbClr val="6A737B"/>
      </a:dk2>
      <a:lt2>
        <a:srgbClr val="EEECE1"/>
      </a:lt2>
      <a:accent1>
        <a:srgbClr val="7AC143"/>
      </a:accent1>
      <a:accent2>
        <a:srgbClr val="FFD200"/>
      </a:accent2>
      <a:accent3>
        <a:srgbClr val="00A4E4"/>
      </a:accent3>
      <a:accent4>
        <a:srgbClr val="006892"/>
      </a:accent4>
      <a:accent5>
        <a:srgbClr val="00853F"/>
      </a:accent5>
      <a:accent6>
        <a:srgbClr val="F58025"/>
      </a:accent6>
      <a:hlink>
        <a:srgbClr val="006892"/>
      </a:hlink>
      <a:folHlink>
        <a:srgbClr val="6A737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fontScale="85000"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2323" b="1" i="0" u="none" strike="noStrike" kern="1200" cap="none" spc="0" normalizeH="0" baseline="0" noProof="0" dirty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 Narrow"/>
            <a:ea typeface="+mn-ea"/>
            <a:cs typeface="Arial Narrow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B5CED03835BC14687345B4A46D58362" ma:contentTypeVersion="0" ma:contentTypeDescription="Create a new document." ma:contentTypeScope="" ma:versionID="70122fccf1d623e2a1ac0afbede2350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4390E51-E22F-4ADA-9119-65A8447CA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A53020A-DB5B-41C4-BC8D-94EE928D1C55}">
  <ds:schemaRefs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DAF27D2-A22C-4ECF-8F10-548285C861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eere_template_blue</Template>
  <TotalTime>3203</TotalTime>
  <Words>719</Words>
  <Application>Microsoft Office PowerPoint</Application>
  <PresentationFormat>On-screen Show (4:3)</PresentationFormat>
  <Paragraphs>141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eere_template_blue</vt:lpstr>
      <vt:lpstr>Water Power Peer Review</vt:lpstr>
      <vt:lpstr>Purpose &amp; Objectives</vt:lpstr>
      <vt:lpstr>Purpose &amp; Objectives</vt:lpstr>
      <vt:lpstr>Integration</vt:lpstr>
      <vt:lpstr>Technical Approach – Deployment</vt:lpstr>
      <vt:lpstr>Technical Approach – Monitoring Challenges</vt:lpstr>
      <vt:lpstr>Technical Approach – Monitoring Implementation</vt:lpstr>
      <vt:lpstr>Technical Approach – Performance Evaluation</vt:lpstr>
      <vt:lpstr>Technical Approach – Static Effects</vt:lpstr>
      <vt:lpstr>Technical Approach – Acoustics</vt:lpstr>
      <vt:lpstr>Technical Approach – Marine Mammals</vt:lpstr>
      <vt:lpstr>Technical Approach – Dynamic Effects</vt:lpstr>
      <vt:lpstr>Plan, Schedule, &amp; Budget</vt:lpstr>
    </vt:vector>
  </TitlesOfParts>
  <Company>EERE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Puget Sound Pilot Tidal Energy Project (TRL 7/8)</dc:title>
  <dc:subject>Presentation from the 2011 Water Program Peer Review.</dc:subject>
  <dc:creator/>
  <cp:lastModifiedBy>Christopher Fry</cp:lastModifiedBy>
  <cp:revision>95</cp:revision>
  <cp:lastPrinted>2011-09-06T16:20:00Z</cp:lastPrinted>
  <dcterms:created xsi:type="dcterms:W3CDTF">2009-11-09T13:58:17Z</dcterms:created>
  <dcterms:modified xsi:type="dcterms:W3CDTF">2012-01-05T21:41:24Z</dcterms:modified>
</cp:coreProperties>
</file>