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0" r:id="rId5"/>
    <p:sldId id="294" r:id="rId6"/>
    <p:sldId id="295" r:id="rId7"/>
    <p:sldId id="302" r:id="rId8"/>
    <p:sldId id="303" r:id="rId9"/>
    <p:sldId id="296" r:id="rId10"/>
    <p:sldId id="299" r:id="rId11"/>
    <p:sldId id="301" r:id="rId12"/>
    <p:sldId id="298" r:id="rId13"/>
  </p:sldIdLst>
  <p:sldSz cx="9144000" cy="6858000" type="screen4x3"/>
  <p:notesSz cx="7112000" cy="939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5" d="100"/>
          <a:sy n="95" d="100"/>
        </p:scale>
        <p:origin x="204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7488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D705B6A-FB03-524F-BED5-CE5B4BC31BFF}" type="datetime1">
              <a:rPr lang="en-US"/>
              <a:pPr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7488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17458B2-9AE8-BF4F-B390-0413645DCE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7488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96E94A1-A8F8-BF44-BBAC-0471C1758EB7}" type="datetime1">
              <a:rPr lang="en-US"/>
              <a:pPr/>
              <a:t>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874" tIns="46938" rIns="93874" bIns="4693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7488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451FC7E-FE6F-1A4C-B8F6-31349064B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fld id="{C206E89B-CF04-7D47-B111-DD4B03D82A2D}" type="slidenum">
              <a:rPr lang="en-US" sz="100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t>‹#›</a:t>
            </a:fld>
            <a:r>
              <a:rPr lang="en-US" sz="100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10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5" name="Rectangle 24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8" name="Picture 32" descr="doe_logo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34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5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0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7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1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fld id="{478BE8FF-18C8-334D-8122-1AA6C3147F29}" type="slidenum">
              <a:rPr lang="en-US" sz="100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t>‹#›</a:t>
            </a:fld>
            <a:r>
              <a:rPr lang="en-US" sz="100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9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fld id="{7CD7B8D8-AD81-014D-8587-98CF76C64BAD}" type="slidenum">
              <a:rPr lang="en-US" sz="100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</a:pPr>
              <a:t>‹#›</a:t>
            </a:fld>
            <a:r>
              <a:rPr lang="en-US" sz="1000">
                <a:solidFill>
                  <a:schemeClr val="bg1"/>
                </a:solidFill>
                <a:cs typeface="Arial" charset="0"/>
              </a:rPr>
              <a:t> | Wind and Water Power Program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80" r:id="rId7"/>
    <p:sldLayoutId id="2147483876" r:id="rId8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lovelace@free-flow-power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03200" y="147638"/>
            <a:ext cx="5626100" cy="603250"/>
          </a:xfrm>
        </p:spPr>
        <p:txBody>
          <a:bodyPr/>
          <a:lstStyle/>
          <a:p>
            <a:r>
              <a:rPr lang="en-US" sz="2000">
                <a:latin typeface="Arial Narrow" charset="0"/>
                <a:ea typeface="ＭＳ Ｐゴシック" charset="0"/>
                <a:cs typeface="Arial Narrow" charset="0"/>
              </a:rPr>
              <a:t>Water Power Peer Review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63513" y="5253038"/>
            <a:ext cx="4381500" cy="1174750"/>
          </a:xfrm>
        </p:spPr>
        <p:txBody>
          <a:bodyPr/>
          <a:lstStyle/>
          <a:p>
            <a:pPr marL="0" lvl="1" algn="l"/>
            <a:r>
              <a:rPr lang="en-US" sz="2400" dirty="0" smtClean="0">
                <a:solidFill>
                  <a:schemeClr val="bg1"/>
                </a:solidFill>
                <a:latin typeface="Arial Narrow" charset="0"/>
                <a:ea typeface="ＭＳ Ｐゴシック" charset="0"/>
              </a:rPr>
              <a:t>The Water-to-Wire (W2W) Project</a:t>
            </a:r>
            <a:endParaRPr lang="en-US" sz="2400" dirty="0">
              <a:solidFill>
                <a:schemeClr val="bg1"/>
              </a:solidFill>
              <a:latin typeface="Arial Narrow" charset="0"/>
              <a:ea typeface="ＭＳ Ｐゴシック" charset="0"/>
            </a:endParaRPr>
          </a:p>
          <a:p>
            <a:endParaRPr lang="en-US" dirty="0">
              <a:solidFill>
                <a:schemeClr val="bg1"/>
              </a:solidFill>
              <a:latin typeface="Arial Narrow" charset="0"/>
              <a:ea typeface="ＭＳ Ｐゴシック" charset="0"/>
              <a:cs typeface="Arial Narrow" charset="0"/>
            </a:endParaRPr>
          </a:p>
        </p:txBody>
      </p:sp>
      <p:sp>
        <p:nvSpPr>
          <p:cNvPr id="410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4725" y="5205413"/>
            <a:ext cx="3081338" cy="3317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Dr. Edward C. Lovelace</a:t>
            </a:r>
            <a:endParaRPr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54725" y="5543550"/>
            <a:ext cx="3089275" cy="7350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US" dirty="0" smtClean="0">
                <a:latin typeface="Arial Narrow" charset="0"/>
                <a:ea typeface="ＭＳ Ｐゴシック" charset="0"/>
                <a:cs typeface="Arial Narrow" charset="0"/>
              </a:rPr>
              <a:t>Free Flow Power</a:t>
            </a:r>
            <a:endParaRPr dirty="0">
              <a:latin typeface="Arial Narrow" charset="0"/>
              <a:ea typeface="ＭＳ Ｐゴシック" charset="0"/>
              <a:cs typeface="Arial Narrow" charset="0"/>
            </a:endParaRPr>
          </a:p>
          <a:p>
            <a:pPr fontAlgn="base">
              <a:spcAft>
                <a:spcPct val="0"/>
              </a:spcAft>
            </a:pPr>
            <a:r>
              <a:rPr lang="en-US" dirty="0" smtClean="0">
                <a:latin typeface="Arial Narrow" charset="0"/>
                <a:ea typeface="ＭＳ Ｐゴシック" charset="0"/>
                <a:cs typeface="Arial Narrow" charset="0"/>
                <a:hlinkClick r:id="rId2"/>
              </a:rPr>
              <a:t>elovelace@free-flow-power.com</a:t>
            </a:r>
            <a:r>
              <a:rPr lang="en-US" dirty="0" smtClean="0">
                <a:latin typeface="Arial Narrow" charset="0"/>
                <a:ea typeface="ＭＳ Ｐゴシック" charset="0"/>
                <a:cs typeface="Arial Narrow" charset="0"/>
              </a:rPr>
              <a:t>, 978-381-4666</a:t>
            </a:r>
            <a:endParaRPr dirty="0">
              <a:latin typeface="Arial Narrow" charset="0"/>
              <a:ea typeface="ＭＳ Ｐゴシック" charset="0"/>
              <a:cs typeface="Arial Narrow" charset="0"/>
            </a:endParaRPr>
          </a:p>
          <a:p>
            <a:pPr fontAlgn="base">
              <a:spcAft>
                <a:spcPct val="0"/>
              </a:spcAft>
            </a:pPr>
            <a:r>
              <a:rPr lang="en-US" dirty="0" smtClean="0">
                <a:latin typeface="Arial Narrow" charset="0"/>
                <a:ea typeface="ＭＳ Ｐゴシック" charset="0"/>
                <a:cs typeface="Arial Narrow" charset="0"/>
              </a:rPr>
              <a:t>November 1-3, 2011</a:t>
            </a:r>
            <a:endParaRPr dirty="0">
              <a:latin typeface="Arial Narrow" charset="0"/>
              <a:ea typeface="ＭＳ Ｐゴシック" charset="0"/>
              <a:cs typeface="Arial Narrow" charset="0"/>
            </a:endParaRP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80975" y="1130300"/>
            <a:ext cx="84931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000" dirty="0"/>
          </a:p>
        </p:txBody>
      </p:sp>
      <p:pic>
        <p:nvPicPr>
          <p:cNvPr id="2" name="Picture 1" descr="FFP Floating Mount at Dow P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0" y="1056106"/>
            <a:ext cx="7081264" cy="398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Purpose, Objectives, &amp; Integration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Purpose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: evaluate &amp; optimize the performance, environment, and cost factors of the FFP hydrokinetic system for Mississippi River commercial deployment	</a:t>
            </a:r>
          </a:p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Problem Addressed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limited data on practical resource potential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commercial immaturity of hydrokinetics; particularly for river applications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342900" lvl="1" indent="-342900">
              <a:buFont typeface="Arial" charset="0"/>
              <a:buNone/>
            </a:pPr>
            <a:r>
              <a:rPr lang="en-US" b="1" dirty="0" smtClean="0">
                <a:latin typeface="Arial" charset="0"/>
                <a:ea typeface="ＭＳ Ｐゴシック" charset="0"/>
              </a:rPr>
              <a:t>Relevance to DOE Mission</a:t>
            </a:r>
            <a:r>
              <a:rPr lang="en-US" dirty="0" smtClean="0">
                <a:latin typeface="Arial" charset="0"/>
                <a:ea typeface="ＭＳ Ｐゴシック" charset="0"/>
              </a:rPr>
              <a:t>:</a:t>
            </a:r>
          </a:p>
          <a:p>
            <a:pPr marL="342900" lvl="1" indent="-342900"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</a:rPr>
              <a:t>- resource potential: addressed thru seasonal deployment, surveys, and modeling</a:t>
            </a:r>
          </a:p>
          <a:p>
            <a:pPr marL="342900" lvl="1" indent="-342900"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</a:rPr>
              <a:t>- commercialization barriers: addressed thru equipment design, electricity generation in a relevant environment, commercial systems financial analysis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Technical Approach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03523"/>
            <a:ext cx="8229600" cy="4802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Technical Approach/Methods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Phase I: site identification, turbine performance, environmental effects</a:t>
            </a:r>
          </a:p>
          <a:p>
            <a:pPr>
              <a:buFont typeface="Arial" charset="0"/>
              <a:buNone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Phase I Methods: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design, fab, test,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deployment, &amp; monitoring of generating equipment in a relevant environment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mapping analysis of river bathymetry,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overlayed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GIS competing use layers, and location of proposed piling arrays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field surveys of bathymetry and velocity and analysis with existing flow data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field observation data for debris, fish, and 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Technical Approach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03523"/>
            <a:ext cx="8229600" cy="4802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Technical Approach/Methods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Phase II: development of commercial infrastructure (links with piling placement effort in Phase I)</a:t>
            </a:r>
          </a:p>
          <a:p>
            <a:pPr>
              <a:buFont typeface="Arial" charset="0"/>
              <a:buNone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Phase II Methods: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design of piling, yoke, and cabling systems (conceptual mechanical design, loading analysis, operational analysis for normal and faulted behavior)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supply chain analysis of capital and operations cost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Technical Approach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03523"/>
            <a:ext cx="8229600" cy="4802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Key Issues/Significance: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	To-date the key accomplishments are 1. the successful continuous electricity generation in a relevant environment. This addresses some of the concerns/risks peculiar to this market (debris, sediment, velocity) and their impact on practical generation from the resource and equipment performance, 2. contributions towards commercial project development (e.g. licensing studies)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Unique Aspects: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	FFP is one of the few equipment and project developers focused primarily in rivers, with a piling based approach, and with a significant project pipeline in the FERC commercial licensing process  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Plan, Schedule, &amp;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127125"/>
            <a:ext cx="8229600" cy="3254375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Schedule</a:t>
            </a:r>
          </a:p>
          <a:p>
            <a:pPr>
              <a:defRPr/>
            </a:pPr>
            <a:r>
              <a:rPr lang="en-US" dirty="0" smtClean="0"/>
              <a:t>Initiation date: 2/15/10</a:t>
            </a:r>
          </a:p>
          <a:p>
            <a:pPr>
              <a:defRPr/>
            </a:pPr>
            <a:r>
              <a:rPr lang="en-US" dirty="0"/>
              <a:t>Planned completion date: </a:t>
            </a:r>
            <a:r>
              <a:rPr lang="en-US" dirty="0" smtClean="0"/>
              <a:t>2/15/12</a:t>
            </a:r>
            <a:endParaRPr lang="en-US" dirty="0"/>
          </a:p>
          <a:p>
            <a:pPr>
              <a:defRPr/>
            </a:pPr>
            <a:r>
              <a:rPr lang="en-US" dirty="0" smtClean="0"/>
              <a:t>Milestones FY10/11:</a:t>
            </a:r>
          </a:p>
          <a:p>
            <a:pPr lvl="1">
              <a:defRPr/>
            </a:pPr>
            <a:r>
              <a:rPr lang="en-US" dirty="0" smtClean="0"/>
              <a:t>1Q11: complete USGS Conte Lab testing of turbine</a:t>
            </a:r>
          </a:p>
          <a:p>
            <a:pPr lvl="1">
              <a:defRPr/>
            </a:pPr>
            <a:r>
              <a:rPr lang="en-US" dirty="0" smtClean="0"/>
              <a:t>3Q11: deployed turbine and floating mount test bed for in-river electricity generation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Budget: </a:t>
            </a:r>
          </a:p>
          <a:p>
            <a:pPr marL="457200" indent="-457200">
              <a:defRPr/>
            </a:pPr>
            <a:r>
              <a:rPr lang="en-US" dirty="0" smtClean="0"/>
              <a:t>Variances have been minor to account for floating mount hardware cost growth and taken from analysis budget</a:t>
            </a:r>
          </a:p>
          <a:p>
            <a:pPr marL="457200" indent="-457200">
              <a:defRPr/>
            </a:pPr>
            <a:r>
              <a:rPr lang="en-US" dirty="0" smtClean="0"/>
              <a:t>Expended as of 7/30/11:</a:t>
            </a:r>
          </a:p>
          <a:p>
            <a:pPr marL="857250" lvl="1" indent="-457200">
              <a:defRPr/>
            </a:pPr>
            <a:r>
              <a:rPr lang="en-US" dirty="0" smtClean="0"/>
              <a:t>   $815,416  DOE funds (59% of total)</a:t>
            </a:r>
          </a:p>
          <a:p>
            <a:pPr marL="857250" lvl="1" indent="-457200">
              <a:defRPr/>
            </a:pPr>
            <a:r>
              <a:rPr lang="en-US" dirty="0" smtClean="0"/>
              <a:t>$1,381,671 Cost-shared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713740"/>
              </p:ext>
            </p:extLst>
          </p:nvPr>
        </p:nvGraphicFramePr>
        <p:xfrm>
          <a:off x="501650" y="4446588"/>
          <a:ext cx="7991478" cy="1482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1913"/>
                <a:gridCol w="1331913"/>
                <a:gridCol w="1331913"/>
                <a:gridCol w="1331913"/>
                <a:gridCol w="1331913"/>
                <a:gridCol w="1331913"/>
              </a:tblGrid>
              <a:tr h="37068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Budget History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8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FY2009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FY2010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FY2011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3706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$1,384,503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$2,318,236 (&gt;50%)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Accomplishments and Results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Accomplishments/Significance: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	- the successful continuous electricity generation in a relevant environment. This addresses some of the concerns/risks peculiar to this market (debris, sediment, velocity) and their impact on practical generation from the resource and equipment performance,</a:t>
            </a:r>
          </a:p>
          <a:p>
            <a:pPr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- contributions towards commercial project development (e.g. licensing studies)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Benchmarks: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turbine performance meets design expectations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 performance degradation in continuous operation due to river effects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steady velocity profile of resource verified (e.g.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baseload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capability)</a:t>
            </a:r>
          </a:p>
          <a:p>
            <a:pPr>
              <a:buFont typeface="Arial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4 FERC study reports completed (over 1,500 pages of work available for public review)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Challenges to Date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Challenges: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cost and schedule management of floating mount test bed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scheduling coordination between stakeholders and weather for in-river deployment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Impact on Progress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delayed in-river deployment 6 months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Resolution Approaches: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minor cost shifting from analytical tasks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contingency planning with alternate deployment scenarios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Next Steps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Future Milestones FY12:</a:t>
            </a:r>
          </a:p>
          <a:p>
            <a:pPr lvl="1">
              <a:defRPr/>
            </a:pPr>
            <a:r>
              <a:rPr lang="en-US" dirty="0"/>
              <a:t>2Q12: complete turbine deployments</a:t>
            </a:r>
          </a:p>
          <a:p>
            <a:pPr lvl="1">
              <a:defRPr/>
            </a:pPr>
            <a:r>
              <a:rPr lang="en-US" dirty="0"/>
              <a:t>2Q12: complete piling based systems analysis</a:t>
            </a:r>
          </a:p>
          <a:p>
            <a:pPr>
              <a:buFont typeface="Arial" charset="0"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Potential Future Activities: supporting negotiated study plan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 in-situ deployment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4 pilings, 1 turbine/piling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6 months pre-deployment monitoring (fish &amp; hydraulics)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12 months operational monitoring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 fish testing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 EMF and acoustic testing</a:t>
            </a:r>
          </a:p>
          <a:p>
            <a:pPr>
              <a:buFont typeface="Arial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CED03835BC14687345B4A46D58362" ma:contentTypeVersion="0" ma:contentTypeDescription="Create a new document." ma:contentTypeScope="" ma:versionID="70122fccf1d623e2a1ac0afbede235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031726-09F1-4F71-99BB-8DBC0354B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465F0FC-42F8-4D43-A110-441CFA3C8934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9BE4E24-9021-4B12-97AD-E4FCB5D2D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eere_template_blue</Template>
  <TotalTime>1550</TotalTime>
  <Words>239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eere_template_blue</vt:lpstr>
      <vt:lpstr>Water Power Peer Review</vt:lpstr>
      <vt:lpstr>Purpose, Objectives, &amp; Integration</vt:lpstr>
      <vt:lpstr>Technical Approach</vt:lpstr>
      <vt:lpstr>Technical Approach</vt:lpstr>
      <vt:lpstr>Technical Approach</vt:lpstr>
      <vt:lpstr>Plan, Schedule, &amp; Budget</vt:lpstr>
      <vt:lpstr>Accomplishments and Results</vt:lpstr>
      <vt:lpstr>Challenges to Date</vt:lpstr>
      <vt:lpstr>Next Steps</vt:lpstr>
    </vt:vector>
  </TitlesOfParts>
  <Company>EERE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Water-to-Wire (W2W) Project</dc:title>
  <dc:subject>Presentation from the 2011 Water Program Peer Review.</dc:subject>
  <dc:creator/>
  <cp:lastModifiedBy>Christopher Fry</cp:lastModifiedBy>
  <cp:revision>81</cp:revision>
  <cp:lastPrinted>2011-09-06T16:20:00Z</cp:lastPrinted>
  <dcterms:created xsi:type="dcterms:W3CDTF">2009-11-09T13:58:17Z</dcterms:created>
  <dcterms:modified xsi:type="dcterms:W3CDTF">2012-01-05T21:33:35Z</dcterms:modified>
</cp:coreProperties>
</file>