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0" r:id="rId5"/>
    <p:sldId id="294" r:id="rId6"/>
    <p:sldId id="295" r:id="rId7"/>
    <p:sldId id="307" r:id="rId8"/>
    <p:sldId id="296" r:id="rId9"/>
    <p:sldId id="299" r:id="rId10"/>
    <p:sldId id="308" r:id="rId11"/>
    <p:sldId id="309" r:id="rId12"/>
    <p:sldId id="310" r:id="rId13"/>
    <p:sldId id="312" r:id="rId14"/>
    <p:sldId id="301" r:id="rId15"/>
    <p:sldId id="313" r:id="rId16"/>
    <p:sldId id="298" r:id="rId17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4" d="100"/>
          <a:sy n="114" d="100"/>
        </p:scale>
        <p:origin x="-72" y="20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145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2FAE983C-EC99-40A2-8C80-842268E88FA3}" type="datetime1">
              <a:rPr lang="en-US"/>
              <a:pPr>
                <a:defRPr/>
              </a:pPr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145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DFB59030-7E9E-438F-ADF3-135FD4D8B1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6651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145" y="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2952511-1D94-40B0-84F9-35BE03172C85}" type="datetime1">
              <a:rPr lang="en-US"/>
              <a:pPr>
                <a:defRPr/>
              </a:pPr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860" tIns="46431" rIns="92860" bIns="46431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wrap="square" lIns="92860" tIns="46431" rIns="92860" bIns="46431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145" y="8840500"/>
            <a:ext cx="3044388" cy="467028"/>
          </a:xfrm>
          <a:prstGeom prst="rect">
            <a:avLst/>
          </a:prstGeom>
        </p:spPr>
        <p:txBody>
          <a:bodyPr vert="horz" wrap="square" lIns="92860" tIns="46431" rIns="92860" bIns="464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118713D9-18E4-4FFC-A9E6-77B87EB8C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909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7FAFD3CC-F45D-412E-BC08-317987702A88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8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561FD4A3-F84E-4CFE-9A40-B4066A5EE315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85FCAF84-F5F5-4ECC-B9A8-A168B3F08C89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Wind and Water Power Program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80" r:id="rId7"/>
    <p:sldLayoutId id="2147483876" r:id="rId8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03200" y="147638"/>
            <a:ext cx="5626100" cy="603250"/>
          </a:xfrm>
        </p:spPr>
        <p:txBody>
          <a:bodyPr/>
          <a:lstStyle/>
          <a:p>
            <a:r>
              <a:rPr lang="en-US" sz="2000" smtClean="0">
                <a:latin typeface="Arial Narrow" pitchFamily="34" charset="0"/>
                <a:ea typeface="ＭＳ Ｐゴシック" pitchFamily="-108" charset="-128"/>
              </a:rPr>
              <a:t>Water Power Peer Review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63513" y="5253038"/>
            <a:ext cx="4381500" cy="1174750"/>
          </a:xfrm>
        </p:spPr>
        <p:txBody>
          <a:bodyPr/>
          <a:lstStyle/>
          <a:p>
            <a:pPr marL="0" lvl="1" algn="l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Aquantis 2.5 MW Ocean-Current Generation Device- AWP</a:t>
            </a:r>
          </a:p>
          <a:p>
            <a:endParaRPr lang="en-US" dirty="0" smtClean="0">
              <a:solidFill>
                <a:schemeClr val="bg1"/>
              </a:solidFill>
              <a:latin typeface="Arial Narrow" pitchFamily="34" charset="0"/>
              <a:ea typeface="ＭＳ Ｐゴシック" pitchFamily="-108" charset="-128"/>
            </a:endParaRPr>
          </a:p>
        </p:txBody>
      </p:sp>
      <p:sp>
        <p:nvSpPr>
          <p:cNvPr id="410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4725" y="5205413"/>
            <a:ext cx="3081338" cy="3317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ea typeface="ＭＳ Ｐゴシック" pitchFamily="-108" charset="-128"/>
              </a:rPr>
              <a:t>Alex Fleming: PI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4725" y="5543550"/>
            <a:ext cx="3089275" cy="7350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Dehlsen Associates, LLC</a:t>
            </a: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E-Mail: afleming@ecomerittech.com</a:t>
            </a:r>
          </a:p>
          <a:p>
            <a:pPr fontAlgn="base">
              <a:spcAft>
                <a:spcPct val="0"/>
              </a:spcAft>
            </a:pPr>
            <a:r>
              <a:rPr lang="en-US" dirty="0" smtClean="0">
                <a:latin typeface="Arial Narrow" pitchFamily="34" charset="0"/>
                <a:ea typeface="ＭＳ Ｐゴシック" pitchFamily="-108" charset="-128"/>
              </a:rPr>
              <a:t>805.845.9100</a:t>
            </a:r>
            <a:endParaRPr dirty="0" smtClean="0">
              <a:latin typeface="Arial Narrow" pitchFamily="34" charset="0"/>
              <a:ea typeface="ＭＳ Ｐゴシック" pitchFamily="-108" charset="-128"/>
            </a:endParaRP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September 26,11</a:t>
            </a:r>
          </a:p>
        </p:txBody>
      </p:sp>
      <p:sp>
        <p:nvSpPr>
          <p:cNvPr id="4103" name="TextBox 6"/>
          <p:cNvSpPr txBox="1">
            <a:spLocks noChangeArrowheads="1"/>
          </p:cNvSpPr>
          <p:nvPr/>
        </p:nvSpPr>
        <p:spPr bwMode="auto">
          <a:xfrm>
            <a:off x="180975" y="1130300"/>
            <a:ext cx="8493125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2000" dirty="0"/>
          </a:p>
        </p:txBody>
      </p:sp>
      <p:pic>
        <p:nvPicPr>
          <p:cNvPr id="7" name="Picture 6" descr="AQUANTIS LOGO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67" y="1485011"/>
            <a:ext cx="3384509" cy="2176970"/>
          </a:xfrm>
          <a:prstGeom prst="rect">
            <a:avLst/>
          </a:prstGeom>
        </p:spPr>
      </p:pic>
      <p:pic>
        <p:nvPicPr>
          <p:cNvPr id="8" name="Picture 7" descr="Aquantis_farm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64432"/>
            <a:ext cx="4555222" cy="2524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AVSEA-NSWC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2914" y="4085502"/>
            <a:ext cx="1051419" cy="47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11" b="29239"/>
          <a:stretch>
            <a:fillRect/>
          </a:stretch>
        </p:blipFill>
        <p:spPr bwMode="auto">
          <a:xfrm>
            <a:off x="2978544" y="4610418"/>
            <a:ext cx="1280160" cy="54864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cci_color_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24" y="4484352"/>
            <a:ext cx="1877581" cy="61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Managing-Risk-logo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0" t="-2344" r="217" b="2344"/>
          <a:stretch/>
        </p:blipFill>
        <p:spPr bwMode="auto">
          <a:xfrm>
            <a:off x="152225" y="3984819"/>
            <a:ext cx="698500" cy="108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114" y="3953670"/>
            <a:ext cx="76200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304963" cy="4802188"/>
          </a:xfrm>
        </p:spPr>
        <p:txBody>
          <a:bodyPr/>
          <a:lstStyle/>
          <a:p>
            <a:r>
              <a:rPr lang="en-US" dirty="0" smtClean="0"/>
              <a:t>Cost-of-Energy Model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3" y="2173293"/>
            <a:ext cx="84613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1041400" y="4376743"/>
            <a:ext cx="1744663" cy="1804987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4191000" y="3133730"/>
            <a:ext cx="1981200" cy="3048000"/>
          </a:xfrm>
          <a:prstGeom prst="ellips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295400" y="3984630"/>
            <a:ext cx="12954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/>
              <a:t>6.45 cents/kWh</a:t>
            </a: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4457700" y="2857505"/>
            <a:ext cx="1485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sz="1200"/>
              <a:t>16.53 cents/kWh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Challenges to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345156" cy="4802188"/>
          </a:xfrm>
        </p:spPr>
        <p:txBody>
          <a:bodyPr/>
          <a:lstStyle/>
          <a:p>
            <a:r>
              <a:rPr lang="en-US" u="sng" dirty="0" smtClean="0"/>
              <a:t>Challenge</a:t>
            </a:r>
            <a:r>
              <a:rPr lang="en-US" dirty="0" smtClean="0"/>
              <a:t>: designing the Aquantis system without full knowledge of the Gulf Stream resource—including extreme loads and knowledge of the seafloor properties</a:t>
            </a:r>
          </a:p>
          <a:p>
            <a:pPr lvl="1"/>
            <a:r>
              <a:rPr lang="en-US" u="sng" dirty="0" smtClean="0"/>
              <a:t>Mitigation Approach</a:t>
            </a:r>
            <a:r>
              <a:rPr lang="en-US" dirty="0" smtClean="0"/>
              <a:t>: acquire new and better resource data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u="sng" dirty="0"/>
              <a:t>Challenge</a:t>
            </a:r>
            <a:r>
              <a:rPr lang="en-US" dirty="0"/>
              <a:t>: designing the blades to </a:t>
            </a:r>
            <a:r>
              <a:rPr lang="en-US" dirty="0" smtClean="0"/>
              <a:t>achieve </a:t>
            </a:r>
            <a:r>
              <a:rPr lang="en-US" dirty="0"/>
              <a:t>a 20-year life</a:t>
            </a:r>
          </a:p>
          <a:p>
            <a:pPr lvl="1"/>
            <a:r>
              <a:rPr lang="en-US" u="sng" dirty="0"/>
              <a:t>Mitigation Approach</a:t>
            </a:r>
            <a:r>
              <a:rPr lang="en-US" dirty="0"/>
              <a:t>: conduct risk-mitigation testing (and corresponding numerical analyses) for (1) material characterization, (2) spar structural integrity, (3) skin/spar assembly, and (4) spar-to-hub attachment assembly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Challenges to Date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Challenge</a:t>
            </a:r>
            <a:r>
              <a:rPr lang="en-US" dirty="0" smtClean="0"/>
              <a:t>: designing the turbine to increase the operational life of the hydraulic drive (in the absence of gear drive)</a:t>
            </a:r>
          </a:p>
          <a:p>
            <a:pPr lvl="1"/>
            <a:r>
              <a:rPr lang="en-US" u="sng" dirty="0" smtClean="0"/>
              <a:t>Mitigation Approach</a:t>
            </a:r>
            <a:r>
              <a:rPr lang="en-US" dirty="0" smtClean="0"/>
              <a:t>:  Increase the turbine </a:t>
            </a:r>
            <a:r>
              <a:rPr lang="en-US" i="1" dirty="0" smtClean="0"/>
              <a:t>rpm</a:t>
            </a:r>
            <a:r>
              <a:rPr lang="en-US" dirty="0" smtClean="0"/>
              <a:t> and blade diameter (to overcome losses in the hydraulic drive)</a:t>
            </a:r>
            <a:endParaRPr lang="en-US" i="1" dirty="0" smtClean="0"/>
          </a:p>
          <a:p>
            <a:pPr lvl="2"/>
            <a:endParaRPr lang="en-US" dirty="0" smtClean="0"/>
          </a:p>
          <a:p>
            <a:r>
              <a:rPr lang="en-US" u="sng" dirty="0" smtClean="0"/>
              <a:t>Challenge</a:t>
            </a:r>
            <a:r>
              <a:rPr lang="en-US" dirty="0" smtClean="0"/>
              <a:t>: designing the blades, the blade attachments, the wings (or trusses), and the bearing-and-seal package to withstand the larger loads (due to increased </a:t>
            </a:r>
            <a:r>
              <a:rPr lang="en-US" i="1" dirty="0" smtClean="0"/>
              <a:t>rpm</a:t>
            </a:r>
            <a:r>
              <a:rPr lang="en-US" dirty="0" smtClean="0"/>
              <a:t>, blade diameter, and number of turbines)</a:t>
            </a:r>
          </a:p>
          <a:p>
            <a:pPr lvl="1"/>
            <a:r>
              <a:rPr lang="en-US" u="sng" dirty="0" smtClean="0"/>
              <a:t>Mitigation Approach</a:t>
            </a:r>
            <a:r>
              <a:rPr lang="en-US" dirty="0" smtClean="0"/>
              <a:t>: Evaluate the cost and weight of the resulting structure with a smaller-load design and compare the cost of energy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1" name="Straight Connector 90"/>
          <p:cNvCxnSpPr/>
          <p:nvPr/>
        </p:nvCxnSpPr>
        <p:spPr bwMode="auto">
          <a:xfrm flipH="1" flipV="1">
            <a:off x="4597450" y="1467598"/>
            <a:ext cx="37178" cy="3569301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Next Steps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756974" y="1340927"/>
            <a:ext cx="947074" cy="195953"/>
            <a:chOff x="3777408" y="2558124"/>
            <a:chExt cx="947074" cy="195953"/>
          </a:xfrm>
        </p:grpSpPr>
        <p:cxnSp>
          <p:nvCxnSpPr>
            <p:cNvPr id="6" name="Straight Connector 5"/>
            <p:cNvCxnSpPr/>
            <p:nvPr/>
          </p:nvCxnSpPr>
          <p:spPr bwMode="auto">
            <a:xfrm>
              <a:off x="3777408" y="2558132"/>
              <a:ext cx="0" cy="195945"/>
            </a:xfrm>
            <a:prstGeom prst="line">
              <a:avLst/>
            </a:prstGeom>
            <a:solidFill>
              <a:srgbClr val="D2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" name="Straight Connector 6"/>
            <p:cNvCxnSpPr/>
            <p:nvPr/>
          </p:nvCxnSpPr>
          <p:spPr bwMode="auto">
            <a:xfrm>
              <a:off x="4267274" y="2558128"/>
              <a:ext cx="0" cy="195945"/>
            </a:xfrm>
            <a:prstGeom prst="line">
              <a:avLst/>
            </a:prstGeom>
            <a:solidFill>
              <a:srgbClr val="D2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>
              <a:off x="4724482" y="2558124"/>
              <a:ext cx="0" cy="195945"/>
            </a:xfrm>
            <a:prstGeom prst="line">
              <a:avLst/>
            </a:prstGeom>
            <a:solidFill>
              <a:srgbClr val="D2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9" name="Straight Connector 8"/>
          <p:cNvCxnSpPr/>
          <p:nvPr/>
        </p:nvCxnSpPr>
        <p:spPr bwMode="auto">
          <a:xfrm>
            <a:off x="6150378" y="1340931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988269" y="140626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17487" y="140626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46705" y="140626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75922" y="140626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309140" y="1330045"/>
            <a:ext cx="947074" cy="195953"/>
            <a:chOff x="3777408" y="2558124"/>
            <a:chExt cx="947074" cy="195953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777408" y="2558132"/>
              <a:ext cx="0" cy="195945"/>
            </a:xfrm>
            <a:prstGeom prst="line">
              <a:avLst/>
            </a:prstGeom>
            <a:solidFill>
              <a:srgbClr val="D2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>
              <a:off x="4267274" y="2558128"/>
              <a:ext cx="0" cy="195945"/>
            </a:xfrm>
            <a:prstGeom prst="line">
              <a:avLst/>
            </a:prstGeom>
            <a:solidFill>
              <a:srgbClr val="D2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4724482" y="2558124"/>
              <a:ext cx="0" cy="195945"/>
            </a:xfrm>
            <a:prstGeom prst="line">
              <a:avLst/>
            </a:prstGeom>
            <a:solidFill>
              <a:srgbClr val="D20000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cxnSp>
        <p:nvCxnSpPr>
          <p:cNvPr id="18" name="Straight Connector 17"/>
          <p:cNvCxnSpPr/>
          <p:nvPr/>
        </p:nvCxnSpPr>
        <p:spPr bwMode="auto">
          <a:xfrm>
            <a:off x="500565" y="1702819"/>
            <a:ext cx="6977743" cy="0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494994" y="1297373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990430" y="1308289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458524" y="1330057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1948390" y="1330053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2405598" y="1330049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>
            <a:off x="2971801" y="1384476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85588" y="1384476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4568" y="1395358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43548" y="1395354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492012" y="1166773"/>
            <a:ext cx="498418" cy="239487"/>
          </a:xfrm>
          <a:prstGeom prst="rect">
            <a:avLst/>
          </a:prstGeom>
          <a:solidFill>
            <a:srgbClr val="BEE39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2010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990430" y="1166777"/>
            <a:ext cx="1981369" cy="239484"/>
          </a:xfrm>
          <a:prstGeom prst="rect">
            <a:avLst/>
          </a:prstGeom>
          <a:solidFill>
            <a:srgbClr val="0000D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000756" y="1395350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57964" y="1395346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2971801" y="1166773"/>
            <a:ext cx="1785166" cy="239484"/>
          </a:xfrm>
          <a:prstGeom prst="rect">
            <a:avLst/>
          </a:prstGeom>
          <a:solidFill>
            <a:srgbClr val="BEE39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2012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756979" y="1166769"/>
            <a:ext cx="1883261" cy="239484"/>
          </a:xfrm>
          <a:prstGeom prst="rect">
            <a:avLst/>
          </a:prstGeom>
          <a:solidFill>
            <a:srgbClr val="0000D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2013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6640258" y="1166777"/>
            <a:ext cx="941599" cy="239487"/>
          </a:xfrm>
          <a:prstGeom prst="rect">
            <a:avLst/>
          </a:prstGeom>
          <a:solidFill>
            <a:srgbClr val="BEE395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2014</a:t>
            </a:r>
          </a:p>
        </p:txBody>
      </p:sp>
      <p:sp>
        <p:nvSpPr>
          <p:cNvPr id="35" name="Rectangle 34"/>
          <p:cNvSpPr/>
          <p:nvPr/>
        </p:nvSpPr>
        <p:spPr bwMode="auto">
          <a:xfrm>
            <a:off x="7587336" y="1166773"/>
            <a:ext cx="941599" cy="239487"/>
          </a:xfrm>
          <a:prstGeom prst="rect">
            <a:avLst/>
          </a:prstGeom>
          <a:solidFill>
            <a:srgbClr val="0000D9">
              <a:lumMod val="20000"/>
              <a:lumOff val="80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2015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831116" y="1444915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10096" y="1444911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Q2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767304" y="1444907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224512" y="1444903"/>
            <a:ext cx="3545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Q4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0" name="Straight Connector 39"/>
          <p:cNvCxnSpPr/>
          <p:nvPr/>
        </p:nvCxnSpPr>
        <p:spPr bwMode="auto">
          <a:xfrm>
            <a:off x="6640244" y="1340927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/>
          <p:nvPr/>
        </p:nvCxnSpPr>
        <p:spPr bwMode="auto">
          <a:xfrm>
            <a:off x="7587322" y="1406252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2" name="Pentagon 41"/>
          <p:cNvSpPr/>
          <p:nvPr/>
        </p:nvSpPr>
        <p:spPr bwMode="auto">
          <a:xfrm>
            <a:off x="489678" y="1921229"/>
            <a:ext cx="1502261" cy="468081"/>
          </a:xfrm>
          <a:prstGeom prst="homePlate">
            <a:avLst/>
          </a:prstGeom>
          <a:solidFill>
            <a:srgbClr val="FFC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Conceptual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 Design (5/5/11)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8528935" y="1406253"/>
            <a:ext cx="0" cy="19594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4" name="Pentagon 43"/>
          <p:cNvSpPr/>
          <p:nvPr/>
        </p:nvSpPr>
        <p:spPr bwMode="auto">
          <a:xfrm>
            <a:off x="2013714" y="3138218"/>
            <a:ext cx="5464594" cy="283027"/>
          </a:xfrm>
          <a:prstGeom prst="homePlate">
            <a:avLst/>
          </a:prstGeom>
          <a:solidFill>
            <a:srgbClr val="FFFFFF">
              <a:lumMod val="95000"/>
            </a:srgbClr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Detailed Design</a:t>
            </a:r>
          </a:p>
        </p:txBody>
      </p:sp>
      <p:sp>
        <p:nvSpPr>
          <p:cNvPr id="45" name="Isosceles Triangle 44"/>
          <p:cNvSpPr/>
          <p:nvPr/>
        </p:nvSpPr>
        <p:spPr bwMode="auto">
          <a:xfrm>
            <a:off x="2004976" y="4225625"/>
            <a:ext cx="387129" cy="287578"/>
          </a:xfrm>
          <a:prstGeom prst="triangl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740991" y="4491431"/>
            <a:ext cx="94288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Finalize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Configuration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(09/15/11)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47" name="Straight Connector 46"/>
          <p:cNvCxnSpPr>
            <a:stCxn id="45" idx="0"/>
            <a:endCxn id="30" idx="0"/>
          </p:cNvCxnSpPr>
          <p:nvPr/>
        </p:nvCxnSpPr>
        <p:spPr bwMode="auto">
          <a:xfrm flipH="1" flipV="1">
            <a:off x="2178048" y="1395350"/>
            <a:ext cx="20493" cy="2830275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48" name="Isosceles Triangle 47"/>
          <p:cNvSpPr/>
          <p:nvPr/>
        </p:nvSpPr>
        <p:spPr bwMode="auto">
          <a:xfrm>
            <a:off x="3115344" y="4225625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49" name="Straight Connector 48"/>
          <p:cNvCxnSpPr>
            <a:stCxn id="48" idx="0"/>
          </p:cNvCxnSpPr>
          <p:nvPr/>
        </p:nvCxnSpPr>
        <p:spPr bwMode="auto">
          <a:xfrm flipV="1">
            <a:off x="3308909" y="1438899"/>
            <a:ext cx="1117" cy="2786726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2793246" y="4491431"/>
            <a:ext cx="1189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Tow Tank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 of 1:20 scale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(03/15/12)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Pentagon 50"/>
          <p:cNvSpPr/>
          <p:nvPr/>
        </p:nvSpPr>
        <p:spPr bwMode="auto">
          <a:xfrm>
            <a:off x="2471058" y="3538441"/>
            <a:ext cx="864695" cy="468081"/>
          </a:xfrm>
          <a:prstGeom prst="homePlat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Build 1:20 model</a:t>
            </a:r>
          </a:p>
        </p:txBody>
      </p:sp>
      <p:sp>
        <p:nvSpPr>
          <p:cNvPr id="52" name="Isosceles Triangle 51"/>
          <p:cNvSpPr/>
          <p:nvPr/>
        </p:nvSpPr>
        <p:spPr bwMode="auto">
          <a:xfrm>
            <a:off x="4959414" y="4225625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53" name="Straight Connector 52"/>
          <p:cNvCxnSpPr>
            <a:stCxn id="52" idx="0"/>
          </p:cNvCxnSpPr>
          <p:nvPr/>
        </p:nvCxnSpPr>
        <p:spPr bwMode="auto">
          <a:xfrm flipH="1" flipV="1">
            <a:off x="5142320" y="1406264"/>
            <a:ext cx="10659" cy="2819361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4" name="TextBox 53"/>
          <p:cNvSpPr txBox="1"/>
          <p:nvPr/>
        </p:nvSpPr>
        <p:spPr>
          <a:xfrm>
            <a:off x="4572000" y="4491431"/>
            <a:ext cx="11897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 sea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Test of 1/20 scale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(2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/21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/13)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Pentagon 54"/>
          <p:cNvSpPr/>
          <p:nvPr/>
        </p:nvSpPr>
        <p:spPr bwMode="auto">
          <a:xfrm>
            <a:off x="5368688" y="3563640"/>
            <a:ext cx="1630657" cy="468081"/>
          </a:xfrm>
          <a:prstGeom prst="homePlat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Build Full Scale Turbine</a:t>
            </a:r>
          </a:p>
        </p:txBody>
      </p:sp>
      <p:cxnSp>
        <p:nvCxnSpPr>
          <p:cNvPr id="56" name="Straight Connector 55"/>
          <p:cNvCxnSpPr>
            <a:stCxn id="57" idx="0"/>
          </p:cNvCxnSpPr>
          <p:nvPr/>
        </p:nvCxnSpPr>
        <p:spPr bwMode="auto">
          <a:xfrm flipH="1" flipV="1">
            <a:off x="6997490" y="1395358"/>
            <a:ext cx="10758" cy="283026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57" name="Isosceles Triangle 56"/>
          <p:cNvSpPr/>
          <p:nvPr/>
        </p:nvSpPr>
        <p:spPr bwMode="auto">
          <a:xfrm>
            <a:off x="6814683" y="4225625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61123" y="4491431"/>
            <a:ext cx="9220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At sea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ull </a:t>
            </a: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cale test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(3/15/14)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2297002" y="1826346"/>
            <a:ext cx="387129" cy="287578"/>
          </a:xfrm>
          <a:prstGeom prst="triangle">
            <a:avLst/>
          </a:prstGeom>
          <a:solidFill>
            <a:srgbClr val="FF0000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86000" y="19111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2559161" y="2294663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2545080" y="23683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3116461" y="1826346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3100632" y="19111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4183343" y="1826346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167514" y="19111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7" name="Isosceles Triangle 66"/>
          <p:cNvSpPr/>
          <p:nvPr/>
        </p:nvSpPr>
        <p:spPr bwMode="auto">
          <a:xfrm>
            <a:off x="4405826" y="2294663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389997" y="23683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TR5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9" name="Isosceles Triangle 68"/>
          <p:cNvSpPr/>
          <p:nvPr/>
        </p:nvSpPr>
        <p:spPr bwMode="auto">
          <a:xfrm>
            <a:off x="7132893" y="1826346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117064" y="19111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TR8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>
            <a:off x="7894909" y="1826346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879080" y="19111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TR9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3" name="Isosceles Triangle 72"/>
          <p:cNvSpPr/>
          <p:nvPr/>
        </p:nvSpPr>
        <p:spPr bwMode="auto">
          <a:xfrm>
            <a:off x="4940509" y="1826346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4924680" y="19111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TR6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5" name="Isosceles Triangle 74"/>
          <p:cNvSpPr/>
          <p:nvPr/>
        </p:nvSpPr>
        <p:spPr bwMode="auto">
          <a:xfrm>
            <a:off x="6610361" y="1826346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594532" y="1911148"/>
            <a:ext cx="4267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TR7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2499360" y="2927231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>
            <a:off x="3194308" y="2927227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/>
          <p:nvPr/>
        </p:nvCxnSpPr>
        <p:spPr bwMode="auto">
          <a:xfrm>
            <a:off x="3727718" y="2927223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0" name="Straight Connector 79"/>
          <p:cNvCxnSpPr/>
          <p:nvPr/>
        </p:nvCxnSpPr>
        <p:spPr bwMode="auto">
          <a:xfrm>
            <a:off x="4380874" y="2938105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>
            <a:off x="4979600" y="2927215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2" name="Straight Connector 81"/>
          <p:cNvCxnSpPr/>
          <p:nvPr/>
        </p:nvCxnSpPr>
        <p:spPr bwMode="auto">
          <a:xfrm>
            <a:off x="5643642" y="2916325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3" name="Straight Connector 82"/>
          <p:cNvCxnSpPr/>
          <p:nvPr/>
        </p:nvCxnSpPr>
        <p:spPr bwMode="auto">
          <a:xfrm>
            <a:off x="6220596" y="2927207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/>
          <p:nvPr/>
        </p:nvCxnSpPr>
        <p:spPr bwMode="auto">
          <a:xfrm>
            <a:off x="6743120" y="2927203"/>
            <a:ext cx="0" cy="210987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Straight Connector 84"/>
          <p:cNvCxnSpPr/>
          <p:nvPr/>
        </p:nvCxnSpPr>
        <p:spPr bwMode="auto">
          <a:xfrm>
            <a:off x="7483364" y="2927199"/>
            <a:ext cx="0" cy="428458"/>
          </a:xfrm>
          <a:prstGeom prst="line">
            <a:avLst/>
          </a:prstGeom>
          <a:solidFill>
            <a:srgbClr val="D20000"/>
          </a:solidFill>
          <a:ln w="9525" cap="flat" cmpd="sng" algn="ctr">
            <a:solidFill>
              <a:srgbClr val="00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2393033" y="2727202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 smtClean="0">
                <a:solidFill>
                  <a:sysClr val="windowText" lastClr="000000"/>
                </a:solidFill>
              </a:rPr>
              <a:t>PDR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(10/18/11)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11247" y="2945629"/>
            <a:ext cx="53412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(x/x/x)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669020" y="2741318"/>
            <a:ext cx="764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kern="0" dirty="0">
                <a:solidFill>
                  <a:sysClr val="windowText" lastClr="000000"/>
                </a:solidFill>
              </a:rPr>
              <a:t>C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DR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(10/15/12)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9" name="Isosceles Triangle 88"/>
          <p:cNvSpPr/>
          <p:nvPr/>
        </p:nvSpPr>
        <p:spPr bwMode="auto">
          <a:xfrm>
            <a:off x="4415613" y="4997319"/>
            <a:ext cx="387129" cy="287578"/>
          </a:xfrm>
          <a:prstGeom prst="triangle">
            <a:avLst/>
          </a:prstGeom>
          <a:solidFill>
            <a:srgbClr val="E7E7F8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788885" y="5415618"/>
            <a:ext cx="16914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Full Scale Drive Train Test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(</a:t>
            </a:r>
            <a:r>
              <a:rPr lang="en-US" sz="1000" kern="0" dirty="0" smtClean="0">
                <a:solidFill>
                  <a:sysClr val="windowText" lastClr="000000"/>
                </a:solidFill>
              </a:rPr>
              <a:t>11/15/12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)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Purpose, Objectives, &amp; Integration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536075" cy="4802188"/>
          </a:xfrm>
        </p:spPr>
        <p:txBody>
          <a:bodyPr/>
          <a:lstStyle/>
          <a:p>
            <a:r>
              <a:rPr lang="en-US" dirty="0" smtClean="0"/>
              <a:t>Principal Objective of the Aquantis Project</a:t>
            </a:r>
          </a:p>
          <a:p>
            <a:pPr lvl="1"/>
            <a:r>
              <a:rPr lang="en-US" dirty="0" smtClean="0"/>
              <a:t>Developing technology to harness the energy resource in the Gulf Stream</a:t>
            </a:r>
          </a:p>
          <a:p>
            <a:pPr lvl="8"/>
            <a:endParaRPr lang="en-US" dirty="0" smtClean="0"/>
          </a:p>
          <a:p>
            <a:r>
              <a:rPr lang="en-US" dirty="0" smtClean="0"/>
              <a:t>Primary Challenges</a:t>
            </a:r>
          </a:p>
          <a:p>
            <a:pPr lvl="1"/>
            <a:r>
              <a:rPr lang="en-US" dirty="0" smtClean="0"/>
              <a:t>Achieving an acceptable cost of energy</a:t>
            </a:r>
          </a:p>
          <a:p>
            <a:pPr lvl="1"/>
            <a:r>
              <a:rPr lang="en-US" dirty="0" smtClean="0"/>
              <a:t>Understanding the resource impact on system performance</a:t>
            </a:r>
          </a:p>
          <a:p>
            <a:pPr lvl="1"/>
            <a:r>
              <a:rPr lang="en-US" dirty="0" smtClean="0"/>
              <a:t>Designing a structure that withstands the large hydrodynamic loads</a:t>
            </a:r>
          </a:p>
          <a:p>
            <a:pPr lvl="1"/>
            <a:r>
              <a:rPr lang="en-US" dirty="0" smtClean="0"/>
              <a:t>Designing a moored platform with static and dynamic stability</a:t>
            </a:r>
          </a:p>
          <a:p>
            <a:pPr lvl="1"/>
            <a:r>
              <a:rPr lang="en-US" dirty="0" smtClean="0"/>
              <a:t>Designing a robust system with 20-year life</a:t>
            </a:r>
          </a:p>
          <a:p>
            <a:pPr lvl="1"/>
            <a:r>
              <a:rPr lang="en-US" dirty="0" smtClean="0"/>
              <a:t>Developing a cost-effective installation and maintenance strategy</a:t>
            </a:r>
          </a:p>
          <a:p>
            <a:pPr lvl="1"/>
            <a:r>
              <a:rPr lang="en-US" dirty="0" smtClean="0"/>
              <a:t>Determining effective computational and experimental tools</a:t>
            </a:r>
          </a:p>
          <a:p>
            <a:pPr lvl="1"/>
            <a:r>
              <a:rPr lang="en-US" dirty="0" smtClean="0"/>
              <a:t>Understanding potential environmental impacts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Issues and Methodology</a:t>
            </a:r>
          </a:p>
          <a:p>
            <a:pPr lvl="1"/>
            <a:r>
              <a:rPr lang="en-US" dirty="0" smtClean="0"/>
              <a:t>Resource assessment</a:t>
            </a:r>
          </a:p>
          <a:p>
            <a:pPr lvl="2"/>
            <a:r>
              <a:rPr lang="en-US" dirty="0" smtClean="0"/>
              <a:t>Assess existing Gulf-Stream ADCP data</a:t>
            </a:r>
          </a:p>
          <a:p>
            <a:pPr lvl="2"/>
            <a:r>
              <a:rPr lang="en-US" dirty="0" smtClean="0"/>
              <a:t>Deploy instrumentation array to acquire better data</a:t>
            </a:r>
          </a:p>
          <a:p>
            <a:pPr lvl="1"/>
            <a:r>
              <a:rPr lang="en-US" dirty="0" smtClean="0"/>
              <a:t>Turbine design</a:t>
            </a:r>
          </a:p>
          <a:p>
            <a:pPr lvl="2"/>
            <a:r>
              <a:rPr lang="en-US" dirty="0" smtClean="0"/>
              <a:t>Perform a comprehensive parametric conceptual design study</a:t>
            </a:r>
          </a:p>
          <a:p>
            <a:pPr lvl="2"/>
            <a:r>
              <a:rPr lang="en-US" dirty="0" smtClean="0"/>
              <a:t>Use NREL codes (</a:t>
            </a:r>
            <a:r>
              <a:rPr lang="en-US" dirty="0" err="1" smtClean="0"/>
              <a:t>HARP_Opt</a:t>
            </a:r>
            <a:r>
              <a:rPr lang="en-US" dirty="0" smtClean="0"/>
              <a:t> &amp; </a:t>
            </a:r>
            <a:r>
              <a:rPr lang="en-US" dirty="0" err="1" smtClean="0"/>
              <a:t>WT_Perf</a:t>
            </a:r>
            <a:r>
              <a:rPr lang="en-US" dirty="0" smtClean="0"/>
              <a:t>) for hydrodynamic design</a:t>
            </a:r>
          </a:p>
          <a:p>
            <a:pPr lvl="2"/>
            <a:r>
              <a:rPr lang="en-US" dirty="0" smtClean="0"/>
              <a:t>Use computational fluid dynamics (CFD) to analyze the design</a:t>
            </a:r>
          </a:p>
          <a:p>
            <a:pPr lvl="2"/>
            <a:r>
              <a:rPr lang="en-US" dirty="0" smtClean="0"/>
              <a:t>Design the blades to best match the </a:t>
            </a:r>
            <a:r>
              <a:rPr lang="en-US" dirty="0" err="1" smtClean="0"/>
              <a:t>drivetrain</a:t>
            </a:r>
            <a:r>
              <a:rPr lang="en-US" dirty="0" smtClean="0"/>
              <a:t> (torque, </a:t>
            </a:r>
            <a:r>
              <a:rPr lang="en-US" i="1" dirty="0" smtClean="0"/>
              <a:t>rpm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Design the blade structure for large hydrodynamic loads</a:t>
            </a:r>
          </a:p>
          <a:p>
            <a:pPr lvl="3"/>
            <a:r>
              <a:rPr lang="en-US" dirty="0" smtClean="0"/>
              <a:t>Evaluate composite materials, steels, and foams</a:t>
            </a:r>
          </a:p>
          <a:p>
            <a:pPr lvl="2"/>
            <a:r>
              <a:rPr lang="en-US" dirty="0" smtClean="0"/>
              <a:t>Design the blade-to-hub attachments</a:t>
            </a:r>
          </a:p>
          <a:p>
            <a:pPr lvl="2"/>
            <a:r>
              <a:rPr lang="en-US" dirty="0" smtClean="0"/>
              <a:t>Use finite-element analysis (FEA) to assess the structural designs</a:t>
            </a:r>
          </a:p>
          <a:p>
            <a:pPr lvl="2"/>
            <a:r>
              <a:rPr lang="en-US" dirty="0" smtClean="0"/>
              <a:t>Consider cost, manufacturing, weight, and buoyancy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Technical Approach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112502"/>
            <a:ext cx="8536076" cy="4802188"/>
          </a:xfrm>
        </p:spPr>
        <p:txBody>
          <a:bodyPr/>
          <a:lstStyle/>
          <a:p>
            <a:r>
              <a:rPr lang="en-US" dirty="0" smtClean="0"/>
              <a:t>Key Issues and Methodology</a:t>
            </a:r>
          </a:p>
          <a:p>
            <a:pPr lvl="1"/>
            <a:r>
              <a:rPr lang="en-US" dirty="0" smtClean="0"/>
              <a:t>Drive train design</a:t>
            </a:r>
          </a:p>
          <a:p>
            <a:pPr lvl="2"/>
            <a:r>
              <a:rPr lang="en-US" dirty="0" smtClean="0"/>
              <a:t>Evaluate direct drive, gear drive, and hydraulic drive</a:t>
            </a:r>
          </a:p>
          <a:p>
            <a:pPr lvl="2"/>
            <a:r>
              <a:rPr lang="en-US" dirty="0" smtClean="0"/>
              <a:t>Focus on robustness for 20-year life and limited maintenance</a:t>
            </a:r>
          </a:p>
          <a:p>
            <a:pPr lvl="2"/>
            <a:r>
              <a:rPr lang="en-US" dirty="0" smtClean="0"/>
              <a:t>Develop a bearing-and-seal package for the large loads</a:t>
            </a:r>
          </a:p>
          <a:p>
            <a:pPr lvl="1"/>
            <a:r>
              <a:rPr lang="en-US" dirty="0" smtClean="0"/>
              <a:t>Stability, mooring, and anchoring</a:t>
            </a:r>
          </a:p>
          <a:p>
            <a:pPr lvl="2"/>
            <a:r>
              <a:rPr lang="en-US" dirty="0"/>
              <a:t>Use unsteady CFD and a rotorcraft code to develop hydrodynamic coefficients</a:t>
            </a:r>
          </a:p>
          <a:p>
            <a:pPr lvl="2"/>
            <a:r>
              <a:rPr lang="en-US" dirty="0"/>
              <a:t>Revise a proven Navy coefficient-based simulation tool for to assess platform stability (static and dynamic)</a:t>
            </a:r>
          </a:p>
          <a:p>
            <a:pPr lvl="2"/>
            <a:r>
              <a:rPr lang="en-US" dirty="0"/>
              <a:t>Use </a:t>
            </a:r>
            <a:r>
              <a:rPr lang="en-US" dirty="0" err="1"/>
              <a:t>Orcina</a:t>
            </a:r>
            <a:r>
              <a:rPr lang="en-US" dirty="0"/>
              <a:t> marine dynamic analysis software (</a:t>
            </a:r>
            <a:r>
              <a:rPr lang="en-US" dirty="0" err="1"/>
              <a:t>OrcaFlex</a:t>
            </a:r>
            <a:r>
              <a:rPr lang="en-US" dirty="0"/>
              <a:t>) for mooring</a:t>
            </a:r>
          </a:p>
          <a:p>
            <a:pPr lvl="2"/>
            <a:r>
              <a:rPr lang="en-US" dirty="0"/>
              <a:t>Determine installation and maintenance strategies</a:t>
            </a:r>
          </a:p>
          <a:p>
            <a:pPr lvl="1"/>
            <a:r>
              <a:rPr lang="en-US" dirty="0" smtClean="0"/>
              <a:t>Cost-of-energy model</a:t>
            </a:r>
          </a:p>
          <a:p>
            <a:pPr lvl="2"/>
            <a:r>
              <a:rPr lang="en-US" dirty="0" smtClean="0"/>
              <a:t>Revise an existing model based on wind power</a:t>
            </a:r>
          </a:p>
          <a:p>
            <a:pPr lvl="2"/>
            <a:r>
              <a:rPr lang="en-US" dirty="0" smtClean="0"/>
              <a:t>Focus on capital and operational &amp; maintenance (O&amp;M) costs</a:t>
            </a:r>
          </a:p>
          <a:p>
            <a:pPr lvl="2"/>
            <a:r>
              <a:rPr lang="en-US" dirty="0" smtClean="0"/>
              <a:t>Base all system decisions on cost of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Plan, Schedule,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10" y="1085180"/>
            <a:ext cx="8229600" cy="3797213"/>
          </a:xfrm>
        </p:spPr>
        <p:txBody>
          <a:bodyPr>
            <a:normAutofit fontScale="55000" lnSpcReduction="20000"/>
          </a:bodyPr>
          <a:lstStyle/>
          <a:p>
            <a:pPr>
              <a:buNone/>
              <a:defRPr/>
            </a:pPr>
            <a:r>
              <a:rPr lang="en-US" b="1" u="sng" dirty="0" smtClean="0"/>
              <a:t>Schedule: 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Initiation date: 10/01/09</a:t>
            </a:r>
          </a:p>
          <a:p>
            <a:pPr>
              <a:defRPr/>
            </a:pPr>
            <a:r>
              <a:rPr lang="en-US" dirty="0"/>
              <a:t>Planned completion date: </a:t>
            </a:r>
            <a:r>
              <a:rPr lang="en-US" dirty="0" smtClean="0"/>
              <a:t>9/30/12</a:t>
            </a:r>
            <a:endParaRPr lang="en-US" dirty="0"/>
          </a:p>
          <a:p>
            <a:pPr lvl="0"/>
            <a:r>
              <a:rPr lang="en-US" dirty="0" smtClean="0"/>
              <a:t>Contract </a:t>
            </a:r>
            <a:r>
              <a:rPr lang="en-US" dirty="0"/>
              <a:t>Award - Effective Date 02/01/2010 - date signed 02/22/2010 .  Total Contract Cost - $4,128,377  (DOE Funded Costs - $1,500,000; Dehlsen Associates matching funded costs - $2,628,377) – period of performance 02/01/2010 through 05/31/2012 </a:t>
            </a:r>
          </a:p>
          <a:p>
            <a:pPr lvl="0"/>
            <a:r>
              <a:rPr lang="en-US" dirty="0"/>
              <a:t>Modification 001 – Effective Date 03/19/2010 - date signed 04/09/2010 – removed NEPA provision 21</a:t>
            </a:r>
          </a:p>
          <a:p>
            <a:pPr lvl="0"/>
            <a:r>
              <a:rPr lang="en-US" dirty="0"/>
              <a:t>Modification 002 – date signed 07/08/2011 – provided incremental funding to fully fund the project</a:t>
            </a:r>
            <a:r>
              <a:rPr lang="en-US" dirty="0" smtClean="0"/>
              <a:t>;</a:t>
            </a:r>
          </a:p>
          <a:p>
            <a:pPr lvl="0"/>
            <a:r>
              <a:rPr lang="en-US" dirty="0" smtClean="0"/>
              <a:t>Milestones _Go/No-Go : Next Steps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endParaRPr lang="en-US" b="1" u="sng" dirty="0" smtClean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endParaRPr lang="en-US" b="1" u="sng" dirty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endParaRPr lang="en-US" b="1" u="sng" dirty="0" smtClean="0"/>
          </a:p>
          <a:p>
            <a:pPr marL="457200" indent="-457200">
              <a:lnSpc>
                <a:spcPct val="80000"/>
              </a:lnSpc>
              <a:buFont typeface="Arial" pitchFamily="34" charset="0"/>
              <a:buNone/>
            </a:pPr>
            <a:r>
              <a:rPr lang="en-US" b="1" u="sng" dirty="0" smtClean="0"/>
              <a:t>Budget</a:t>
            </a:r>
            <a:r>
              <a:rPr lang="en-US" b="1" u="sng" dirty="0"/>
              <a:t>: </a:t>
            </a:r>
            <a:endParaRPr lang="en-US" dirty="0" smtClean="0"/>
          </a:p>
          <a:p>
            <a:pPr>
              <a:defRPr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19444"/>
              </p:ext>
            </p:extLst>
          </p:nvPr>
        </p:nvGraphicFramePr>
        <p:xfrm>
          <a:off x="409371" y="4891205"/>
          <a:ext cx="7991478" cy="1482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331913"/>
                <a:gridCol w="1331913"/>
                <a:gridCol w="1331913"/>
                <a:gridCol w="1331913"/>
                <a:gridCol w="1331913"/>
                <a:gridCol w="1331913"/>
              </a:tblGrid>
              <a:tr h="370681">
                <a:tc gridSpan="6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Budget History-AWP</a:t>
                      </a:r>
                      <a:endParaRPr lang="en-US" sz="16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81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FY2010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FY2011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/>
                        <a:t>FY2012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68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Cost-share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/>
                        <a:t>DOE</a:t>
                      </a:r>
                      <a:endParaRPr lang="en-US" sz="120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/>
                        <a:t>Cost-share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  <a:tr h="37068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$65,744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$110,514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$774,258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$1,042,971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$659,998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solidFill>
                            <a:srgbClr val="5E6A71"/>
                          </a:solidFill>
                          <a:latin typeface="Arial"/>
                          <a:ea typeface="Arial"/>
                          <a:cs typeface="Times New Roman"/>
                        </a:rPr>
                        <a:t>$1,474,892</a:t>
                      </a:r>
                      <a:endParaRPr lang="en-US" sz="1200" dirty="0">
                        <a:solidFill>
                          <a:srgbClr val="5E6A71"/>
                        </a:solidFill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79" marR="68579" marT="0" marB="0" anchor="ctr"/>
                </a:tc>
              </a:tr>
            </a:tbl>
          </a:graphicData>
        </a:graphic>
      </p:graphicFrame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503339" y="2889380"/>
            <a:ext cx="8078599" cy="1369606"/>
          </a:xfrm>
          <a:prstGeom prst="rect">
            <a:avLst/>
          </a:prstGeom>
          <a:solidFill>
            <a:srgbClr val="FFFFFF"/>
          </a:solidFill>
          <a:ln w="28575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Siting Study for a Hydrokinetic Energy </a:t>
            </a:r>
          </a:p>
          <a:p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Project Located Offshore Southeast Florida	         Completion 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</a:rPr>
              <a:t>Status</a:t>
            </a:r>
            <a:r>
              <a:rPr lang="en-US" sz="14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sz="900" b="1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Summary of Tasks	 	</a:t>
            </a:r>
            <a:endParaRPr lang="en-US" sz="1000" b="1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Task 1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.  Design &amp; Analysis 					25%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sz="900" b="1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Task 2. 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 Mooring &amp; Attachment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           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				35%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sz="1000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Task 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3	Enabling Technology Direct Drive           			45%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endParaRPr lang="en-US" sz="900" b="1" dirty="0">
              <a:solidFill>
                <a:srgbClr val="000000"/>
              </a:solidFill>
            </a:endParaRPr>
          </a:p>
          <a:p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Task 4. 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 Documentation</a:t>
            </a:r>
            <a:r>
              <a:rPr lang="en-US" sz="1100" b="1" dirty="0">
                <a:solidFill>
                  <a:srgbClr val="000000"/>
                </a:solidFill>
                <a:latin typeface="Calibri" pitchFamily="34" charset="0"/>
              </a:rPr>
              <a:t>	</a:t>
            </a:r>
            <a:r>
              <a:rPr lang="en-US" sz="1100" b="1" dirty="0" smtClean="0">
                <a:solidFill>
                  <a:srgbClr val="000000"/>
                </a:solidFill>
                <a:latin typeface="Calibri" pitchFamily="34" charset="0"/>
              </a:rPr>
              <a:t>					20%</a:t>
            </a:r>
            <a:endParaRPr lang="en-US" sz="9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3984171" cy="4802188"/>
          </a:xfrm>
        </p:spPr>
        <p:txBody>
          <a:bodyPr/>
          <a:lstStyle/>
          <a:p>
            <a:r>
              <a:rPr lang="en-US" dirty="0" smtClean="0"/>
              <a:t>Resource Assessment</a:t>
            </a:r>
          </a:p>
          <a:p>
            <a:pPr lvl="1"/>
            <a:r>
              <a:rPr lang="en-US" dirty="0" smtClean="0"/>
              <a:t>Analyzed ADCP data acquired by Florida Atlantic University</a:t>
            </a:r>
          </a:p>
          <a:p>
            <a:pPr lvl="1"/>
            <a:r>
              <a:rPr lang="en-US" dirty="0" smtClean="0"/>
              <a:t>Designed a new moored instrumentation array</a:t>
            </a:r>
          </a:p>
          <a:p>
            <a:pPr lvl="2"/>
            <a:r>
              <a:rPr lang="en-US" dirty="0" smtClean="0"/>
              <a:t>To be deployed late in 2011 at a Navy site adjacent to preferred </a:t>
            </a:r>
            <a:r>
              <a:rPr lang="en-US" dirty="0"/>
              <a:t>G</a:t>
            </a:r>
            <a:r>
              <a:rPr lang="en-US" dirty="0" smtClean="0"/>
              <a:t>ulf Stream location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193824" y="1503860"/>
            <a:ext cx="3728623" cy="4926734"/>
            <a:chOff x="5374688" y="1875636"/>
            <a:chExt cx="3728623" cy="492673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/>
            <a:srcRect l="4387"/>
            <a:stretch>
              <a:fillRect/>
            </a:stretch>
          </p:blipFill>
          <p:spPr bwMode="auto">
            <a:xfrm>
              <a:off x="5374688" y="1875636"/>
              <a:ext cx="3728623" cy="36107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508810" y="5651248"/>
              <a:ext cx="2281238" cy="1151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304963" cy="4802188"/>
          </a:xfrm>
        </p:spPr>
        <p:txBody>
          <a:bodyPr/>
          <a:lstStyle/>
          <a:p>
            <a:r>
              <a:rPr lang="en-US" dirty="0" smtClean="0"/>
              <a:t>Turbine Design</a:t>
            </a:r>
          </a:p>
          <a:p>
            <a:pPr lvl="1"/>
            <a:r>
              <a:rPr lang="en-US" dirty="0" smtClean="0"/>
              <a:t>Completed a comprehensive parametric conceptual design study</a:t>
            </a:r>
          </a:p>
          <a:p>
            <a:pPr lvl="2"/>
            <a:r>
              <a:rPr lang="en-US" dirty="0" smtClean="0"/>
              <a:t>Varied rated power, diameter, blade number, blade chord, …</a:t>
            </a:r>
          </a:p>
          <a:p>
            <a:pPr lvl="2"/>
            <a:r>
              <a:rPr lang="en-US" dirty="0" smtClean="0"/>
              <a:t>Evaluated variable-speed and fixed-speed designs</a:t>
            </a:r>
          </a:p>
          <a:p>
            <a:pPr lvl="2"/>
            <a:r>
              <a:rPr lang="en-US" dirty="0" smtClean="0"/>
              <a:t>Evaluated various blade manufacturing and attachment concepts</a:t>
            </a:r>
          </a:p>
          <a:p>
            <a:pPr lvl="1"/>
            <a:r>
              <a:rPr lang="en-US" dirty="0" smtClean="0"/>
              <a:t>Made critical design decisions:</a:t>
            </a:r>
          </a:p>
          <a:p>
            <a:pPr lvl="2"/>
            <a:r>
              <a:rPr lang="en-US" dirty="0" smtClean="0"/>
              <a:t>Use fixed-pitch blades (robustness)</a:t>
            </a:r>
          </a:p>
          <a:p>
            <a:pPr lvl="2"/>
            <a:r>
              <a:rPr lang="en-US" dirty="0" smtClean="0"/>
              <a:t>Design for variable speed                                                                 (robustness, limited cavitation)     </a:t>
            </a:r>
          </a:p>
          <a:p>
            <a:pPr lvl="3"/>
            <a:r>
              <a:rPr lang="en-US" dirty="0" smtClean="0"/>
              <a:t>Do not use brakes during normal operation</a:t>
            </a:r>
          </a:p>
          <a:p>
            <a:pPr lvl="3"/>
            <a:r>
              <a:rPr lang="en-US" dirty="0" smtClean="0"/>
              <a:t>Use passive depth control to limit loads</a:t>
            </a:r>
          </a:p>
          <a:p>
            <a:pPr lvl="2"/>
            <a:r>
              <a:rPr lang="en-US" dirty="0" smtClean="0"/>
              <a:t>Design for an existing hydraulic pump</a:t>
            </a:r>
          </a:p>
          <a:p>
            <a:pPr lvl="3"/>
            <a:r>
              <a:rPr lang="en-US" dirty="0" smtClean="0"/>
              <a:t>Establish the rated power and diameter</a:t>
            </a:r>
          </a:p>
          <a:p>
            <a:pPr lvl="3"/>
            <a:r>
              <a:rPr lang="en-US" dirty="0" smtClean="0"/>
              <a:t>Design for appropriate </a:t>
            </a:r>
            <a:r>
              <a:rPr lang="en-US" i="1" dirty="0" smtClean="0"/>
              <a:t>rpm</a:t>
            </a:r>
            <a:r>
              <a:rPr lang="en-US" dirty="0" smtClean="0"/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6461073" y="3537020"/>
            <a:ext cx="2522154" cy="3001954"/>
            <a:chOff x="6461073" y="3537020"/>
            <a:chExt cx="2522154" cy="3001954"/>
          </a:xfrm>
        </p:grpSpPr>
        <p:sp>
          <p:nvSpPr>
            <p:cNvPr id="9" name="TextBox 8"/>
            <p:cNvSpPr txBox="1"/>
            <p:nvPr/>
          </p:nvSpPr>
          <p:spPr>
            <a:xfrm>
              <a:off x="6461073" y="6015754"/>
              <a:ext cx="25221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CC"/>
                  </a:solidFill>
                  <a:latin typeface="Arial" pitchFamily="34" charset="0"/>
                  <a:cs typeface="Arial" pitchFamily="34" charset="0"/>
                </a:rPr>
                <a:t>Relative Velocities and Outer Streamline from CFD</a:t>
              </a:r>
              <a:endParaRPr lang="en-US" sz="14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/>
            <a:srcRect l="31465" r="26384"/>
            <a:stretch>
              <a:fillRect/>
            </a:stretch>
          </p:blipFill>
          <p:spPr bwMode="auto">
            <a:xfrm>
              <a:off x="6567229" y="3537020"/>
              <a:ext cx="2102493" cy="2564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199" y="1590675"/>
            <a:ext cx="4838281" cy="4802188"/>
          </a:xfrm>
        </p:spPr>
        <p:txBody>
          <a:bodyPr/>
          <a:lstStyle/>
          <a:p>
            <a:r>
              <a:rPr lang="en-US" dirty="0" smtClean="0"/>
              <a:t>Turbine Design</a:t>
            </a:r>
          </a:p>
          <a:p>
            <a:pPr lvl="1"/>
            <a:r>
              <a:rPr lang="en-US" dirty="0" smtClean="0"/>
              <a:t>Performed testing of expanded-plastic foams</a:t>
            </a:r>
          </a:p>
          <a:p>
            <a:pPr lvl="2"/>
            <a:r>
              <a:rPr lang="en-US" dirty="0" smtClean="0"/>
              <a:t>Do not use (too water absorbing)</a:t>
            </a:r>
          </a:p>
          <a:p>
            <a:pPr lvl="2"/>
            <a:r>
              <a:rPr lang="en-US" dirty="0" smtClean="0"/>
              <a:t>Use syntactic foams instead to achieve desired buoyancy</a:t>
            </a:r>
          </a:p>
          <a:p>
            <a:pPr lvl="1"/>
            <a:r>
              <a:rPr lang="en-US" dirty="0" smtClean="0"/>
              <a:t>Developing two blade manufacturing concepts:</a:t>
            </a:r>
          </a:p>
          <a:p>
            <a:pPr lvl="2"/>
            <a:r>
              <a:rPr lang="en-US" dirty="0" smtClean="0"/>
              <a:t>Using </a:t>
            </a:r>
            <a:r>
              <a:rPr lang="en-US" u="sng" dirty="0" smtClean="0"/>
              <a:t>steel spar</a:t>
            </a:r>
            <a:r>
              <a:rPr lang="en-US" dirty="0" smtClean="0"/>
              <a:t>, composite skin, and syntactic foam </a:t>
            </a:r>
          </a:p>
          <a:p>
            <a:pPr lvl="2"/>
            <a:r>
              <a:rPr lang="en-US" dirty="0" smtClean="0"/>
              <a:t>Using </a:t>
            </a:r>
            <a:r>
              <a:rPr lang="en-US" u="sng" dirty="0" smtClean="0"/>
              <a:t>composite spar</a:t>
            </a:r>
            <a:r>
              <a:rPr lang="en-US" dirty="0" smtClean="0"/>
              <a:t>, composite skin, and syntactic foam</a:t>
            </a:r>
          </a:p>
          <a:p>
            <a:pPr lvl="1"/>
            <a:r>
              <a:rPr lang="en-US" dirty="0" smtClean="0"/>
              <a:t>Developing a redundant blade-to-hub attachment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06405" y="1638018"/>
            <a:ext cx="3566455" cy="4720084"/>
            <a:chOff x="5406405" y="1638018"/>
            <a:chExt cx="3566455" cy="4720084"/>
          </a:xfrm>
        </p:grpSpPr>
        <p:sp>
          <p:nvSpPr>
            <p:cNvPr id="5" name="TextBox 4"/>
            <p:cNvSpPr txBox="1"/>
            <p:nvPr/>
          </p:nvSpPr>
          <p:spPr>
            <a:xfrm>
              <a:off x="5958683" y="5834882"/>
              <a:ext cx="26728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 smtClean="0">
                  <a:solidFill>
                    <a:srgbClr val="0066CC"/>
                  </a:solidFill>
                  <a:latin typeface="Arial" pitchFamily="34" charset="0"/>
                  <a:cs typeface="Arial" pitchFamily="34" charset="0"/>
                </a:rPr>
                <a:t>Spanwise</a:t>
              </a:r>
              <a:r>
                <a:rPr lang="en-US" sz="1400" b="1" dirty="0" smtClean="0">
                  <a:solidFill>
                    <a:srgbClr val="0066CC"/>
                  </a:solidFill>
                  <a:latin typeface="Arial" pitchFamily="34" charset="0"/>
                  <a:cs typeface="Arial" pitchFamily="34" charset="0"/>
                </a:rPr>
                <a:t> Strain in Composite Skin Using FEA</a:t>
              </a:r>
              <a:endParaRPr lang="en-US" sz="14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" name="Picture 6" descr="B1_Spar_PS_Strain_xx.jpg"/>
            <p:cNvPicPr>
              <a:picLocks noChangeAspect="1"/>
            </p:cNvPicPr>
            <p:nvPr/>
          </p:nvPicPr>
          <p:blipFill>
            <a:blip r:embed="rId2"/>
            <a:srcRect l="73161" t="2139" r="833" b="4593"/>
            <a:stretch>
              <a:fillRect/>
            </a:stretch>
          </p:blipFill>
          <p:spPr>
            <a:xfrm>
              <a:off x="7251964" y="1638018"/>
              <a:ext cx="1720896" cy="4191000"/>
            </a:xfrm>
            <a:prstGeom prst="rect">
              <a:avLst/>
            </a:prstGeom>
          </p:spPr>
        </p:pic>
        <p:pic>
          <p:nvPicPr>
            <p:cNvPr id="8" name="Picture 7" descr="B1_Skin_PS_Strain_xx.jpg"/>
            <p:cNvPicPr>
              <a:picLocks noChangeAspect="1"/>
            </p:cNvPicPr>
            <p:nvPr/>
          </p:nvPicPr>
          <p:blipFill>
            <a:blip r:embed="rId3"/>
            <a:srcRect l="74193" t="4632" r="1640" b="7009"/>
            <a:stretch>
              <a:fillRect/>
            </a:stretch>
          </p:blipFill>
          <p:spPr>
            <a:xfrm>
              <a:off x="5406405" y="1638018"/>
              <a:ext cx="1688042" cy="4191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Accomplishments and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90675"/>
            <a:ext cx="8304963" cy="4802188"/>
          </a:xfrm>
        </p:spPr>
        <p:txBody>
          <a:bodyPr/>
          <a:lstStyle/>
          <a:p>
            <a:r>
              <a:rPr lang="en-US" dirty="0" smtClean="0"/>
              <a:t>Drive train Design</a:t>
            </a:r>
          </a:p>
          <a:p>
            <a:pPr lvl="1"/>
            <a:r>
              <a:rPr lang="en-US" dirty="0" smtClean="0"/>
              <a:t>Eliminated direct drive to a permanent-magnet generator (excessive weight, volume, and cost)</a:t>
            </a:r>
          </a:p>
          <a:p>
            <a:pPr lvl="1"/>
            <a:r>
              <a:rPr lang="en-US" dirty="0" smtClean="0"/>
              <a:t>Eliminated gear drive (potential maintenance issues)</a:t>
            </a:r>
          </a:p>
          <a:p>
            <a:pPr lvl="1"/>
            <a:r>
              <a:rPr lang="en-US" dirty="0" smtClean="0"/>
              <a:t>Developing hydraulic-drive system</a:t>
            </a:r>
          </a:p>
          <a:p>
            <a:pPr lvl="2"/>
            <a:r>
              <a:rPr lang="en-US" dirty="0" smtClean="0"/>
              <a:t>Evaluating existing hydraulic pumps and motors</a:t>
            </a:r>
          </a:p>
          <a:p>
            <a:pPr lvl="2"/>
            <a:r>
              <a:rPr lang="en-US" dirty="0" smtClean="0"/>
              <a:t>Designing hydraulic lines, heat exchanger, generator,                            electronic system, instrumentation package, pressure                                     vessel, braking system, connection to the grid …</a:t>
            </a:r>
          </a:p>
          <a:p>
            <a:pPr lvl="1"/>
            <a:r>
              <a:rPr lang="en-US" dirty="0" smtClean="0"/>
              <a:t>Designing two bearing-and-                                                                                              seal packages:</a:t>
            </a:r>
          </a:p>
          <a:p>
            <a:pPr lvl="2"/>
            <a:r>
              <a:rPr lang="en-US" dirty="0" smtClean="0"/>
              <a:t>Oil-lubricated design with                                                                                       tapered roller bearings</a:t>
            </a:r>
          </a:p>
          <a:p>
            <a:pPr lvl="2"/>
            <a:r>
              <a:rPr lang="en-US" dirty="0" smtClean="0"/>
              <a:t>Seawater-film bearing with                                                                             a flex coupling</a:t>
            </a:r>
          </a:p>
          <a:p>
            <a:pPr lvl="2"/>
            <a:endParaRPr lang="en-US" dirty="0" smtClean="0"/>
          </a:p>
        </p:txBody>
      </p:sp>
      <p:grpSp>
        <p:nvGrpSpPr>
          <p:cNvPr id="7" name="Group 6"/>
          <p:cNvGrpSpPr/>
          <p:nvPr/>
        </p:nvGrpSpPr>
        <p:grpSpPr>
          <a:xfrm>
            <a:off x="4642332" y="3711373"/>
            <a:ext cx="4475339" cy="2842069"/>
            <a:chOff x="4642332" y="3711373"/>
            <a:chExt cx="4475339" cy="2842069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355768" y="3711373"/>
              <a:ext cx="3761903" cy="2775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642332" y="5814778"/>
              <a:ext cx="351692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66CC"/>
                  </a:solidFill>
                  <a:latin typeface="Arial" pitchFamily="34" charset="0"/>
                  <a:cs typeface="Arial" pitchFamily="34" charset="0"/>
                </a:rPr>
                <a:t>Pressure-Vessel Nacelle with Potential Blade Attachment, Seawater-Film Bearing, and Hydraulic Drive</a:t>
              </a:r>
              <a:endParaRPr lang="en-US" sz="1400" b="1" dirty="0">
                <a:solidFill>
                  <a:srgbClr val="0066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ED03835BC14687345B4A46D58362" ma:contentTypeVersion="0" ma:contentTypeDescription="Create a new document." ma:contentTypeScope="" ma:versionID="70122fccf1d623e2a1ac0afbede235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F72D40-ADD0-49BF-AC0E-E92B284E91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4A9C7094-75D0-41AD-8D52-7EF3F6FD946B}">
  <ds:schemaRefs>
    <ds:schemaRef ds:uri="http://purl.org/dc/dcmitype/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2403B9F-4B09-4C0D-B7BF-CB0978810E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3906</TotalTime>
  <Words>968</Words>
  <Application>Microsoft Office PowerPoint</Application>
  <PresentationFormat>On-screen Show (4:3)</PresentationFormat>
  <Paragraphs>203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eere_template_blue</vt:lpstr>
      <vt:lpstr>Water Power Peer Review</vt:lpstr>
      <vt:lpstr>Purpose, Objectives, &amp; Integration</vt:lpstr>
      <vt:lpstr>Technical Approach</vt:lpstr>
      <vt:lpstr>Technical Approach</vt:lpstr>
      <vt:lpstr>Plan, Schedule, &amp; Budget</vt:lpstr>
      <vt:lpstr>Accomplishments and Results</vt:lpstr>
      <vt:lpstr>Accomplishments and Results</vt:lpstr>
      <vt:lpstr>Accomplishments and Results</vt:lpstr>
      <vt:lpstr>Accomplishments and Results</vt:lpstr>
      <vt:lpstr>Accomplishments and Results</vt:lpstr>
      <vt:lpstr>Challenges to Date</vt:lpstr>
      <vt:lpstr>Challenges to Date</vt:lpstr>
      <vt:lpstr>Next Steps</vt:lpstr>
    </vt:vector>
  </TitlesOfParts>
  <Company>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Aquantis 2.5 MW Ocean-Current Generation Device- AWP</dc:title>
  <dc:subject>Presentation from the 2011 Water Program Peer Review.</dc:subject>
  <dc:creator/>
  <cp:lastModifiedBy>Christopher Fry</cp:lastModifiedBy>
  <cp:revision>136</cp:revision>
  <cp:lastPrinted>2011-09-27T16:18:14Z</cp:lastPrinted>
  <dcterms:created xsi:type="dcterms:W3CDTF">2009-11-09T13:58:17Z</dcterms:created>
  <dcterms:modified xsi:type="dcterms:W3CDTF">2012-01-05T21:33:03Z</dcterms:modified>
</cp:coreProperties>
</file>