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300" r:id="rId5"/>
    <p:sldId id="294" r:id="rId6"/>
    <p:sldId id="295" r:id="rId7"/>
    <p:sldId id="296" r:id="rId8"/>
    <p:sldId id="299" r:id="rId9"/>
    <p:sldId id="301" r:id="rId10"/>
    <p:sldId id="298" r:id="rId11"/>
  </p:sldIdLst>
  <p:sldSz cx="9144000" cy="6858000" type="screen4x3"/>
  <p:notesSz cx="7112000" cy="9398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14" d="100"/>
          <a:sy n="114" d="100"/>
        </p:scale>
        <p:origin x="-72" y="2358"/>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82925" cy="471488"/>
          </a:xfrm>
          <a:prstGeom prst="rect">
            <a:avLst/>
          </a:prstGeom>
        </p:spPr>
        <p:txBody>
          <a:bodyPr vert="horz" wrap="square" lIns="93874" tIns="46938" rIns="93874" bIns="46938" numCol="1" anchor="t" anchorCtr="0" compatLnSpc="1">
            <a:prstTxWarp prst="textNoShape">
              <a:avLst/>
            </a:prstTxWarp>
          </a:bodyPr>
          <a:lstStyle>
            <a:lvl1pPr>
              <a:defRPr sz="1200">
                <a:latin typeface="Calibri" pitchFamily="-106" charset="0"/>
                <a:ea typeface="ＭＳ Ｐゴシック" pitchFamily="-106" charset="-128"/>
                <a:cs typeface="ＭＳ Ｐゴシック" pitchFamily="-106" charset="-128"/>
              </a:defRPr>
            </a:lvl1pPr>
          </a:lstStyle>
          <a:p>
            <a:pPr>
              <a:defRPr/>
            </a:pPr>
            <a:endParaRPr lang="en-US"/>
          </a:p>
        </p:txBody>
      </p:sp>
      <p:sp>
        <p:nvSpPr>
          <p:cNvPr id="3" name="Date Placeholder 2"/>
          <p:cNvSpPr>
            <a:spLocks noGrp="1"/>
          </p:cNvSpPr>
          <p:nvPr>
            <p:ph type="dt" sz="quarter" idx="1"/>
          </p:nvPr>
        </p:nvSpPr>
        <p:spPr>
          <a:xfrm>
            <a:off x="4027488" y="0"/>
            <a:ext cx="3082925" cy="471488"/>
          </a:xfrm>
          <a:prstGeom prst="rect">
            <a:avLst/>
          </a:prstGeom>
        </p:spPr>
        <p:txBody>
          <a:bodyPr vert="horz" wrap="square" lIns="93874" tIns="46938" rIns="93874" bIns="46938" numCol="1" anchor="t" anchorCtr="0" compatLnSpc="1">
            <a:prstTxWarp prst="textNoShape">
              <a:avLst/>
            </a:prstTxWarp>
          </a:bodyPr>
          <a:lstStyle>
            <a:lvl1pPr algn="r">
              <a:defRPr sz="1200">
                <a:latin typeface="Calibri" pitchFamily="-106" charset="0"/>
                <a:ea typeface="ＭＳ Ｐゴシック" pitchFamily="-106" charset="-128"/>
                <a:cs typeface="+mn-cs"/>
              </a:defRPr>
            </a:lvl1pPr>
          </a:lstStyle>
          <a:p>
            <a:pPr>
              <a:defRPr/>
            </a:pPr>
            <a:fld id="{6FAFF86D-635D-48B4-AF2C-7BE55530F1FD}" type="datetime1">
              <a:rPr lang="en-US"/>
              <a:pPr>
                <a:defRPr/>
              </a:pPr>
              <a:t>1/5/2012</a:t>
            </a:fld>
            <a:endParaRPr lang="en-US"/>
          </a:p>
        </p:txBody>
      </p:sp>
      <p:sp>
        <p:nvSpPr>
          <p:cNvPr id="4" name="Footer Placeholder 3"/>
          <p:cNvSpPr>
            <a:spLocks noGrp="1"/>
          </p:cNvSpPr>
          <p:nvPr>
            <p:ph type="ftr" sz="quarter" idx="2"/>
          </p:nvPr>
        </p:nvSpPr>
        <p:spPr>
          <a:xfrm>
            <a:off x="0" y="8924925"/>
            <a:ext cx="3082925" cy="471488"/>
          </a:xfrm>
          <a:prstGeom prst="rect">
            <a:avLst/>
          </a:prstGeom>
        </p:spPr>
        <p:txBody>
          <a:bodyPr vert="horz" wrap="square" lIns="93874" tIns="46938" rIns="93874" bIns="46938" numCol="1" anchor="b" anchorCtr="0" compatLnSpc="1">
            <a:prstTxWarp prst="textNoShape">
              <a:avLst/>
            </a:prstTxWarp>
          </a:bodyPr>
          <a:lstStyle>
            <a:lvl1pPr>
              <a:defRPr sz="1200">
                <a:latin typeface="Calibri" pitchFamily="-106" charset="0"/>
                <a:ea typeface="ＭＳ Ｐゴシック" pitchFamily="-106" charset="-128"/>
                <a:cs typeface="ＭＳ Ｐゴシック" pitchFamily="-106" charset="-128"/>
              </a:defRPr>
            </a:lvl1pPr>
          </a:lstStyle>
          <a:p>
            <a:pPr>
              <a:defRPr/>
            </a:pPr>
            <a:endParaRPr lang="en-US"/>
          </a:p>
        </p:txBody>
      </p:sp>
      <p:sp>
        <p:nvSpPr>
          <p:cNvPr id="5" name="Slide Number Placeholder 4"/>
          <p:cNvSpPr>
            <a:spLocks noGrp="1"/>
          </p:cNvSpPr>
          <p:nvPr>
            <p:ph type="sldNum" sz="quarter" idx="3"/>
          </p:nvPr>
        </p:nvSpPr>
        <p:spPr>
          <a:xfrm>
            <a:off x="4027488" y="8924925"/>
            <a:ext cx="3082925" cy="471488"/>
          </a:xfrm>
          <a:prstGeom prst="rect">
            <a:avLst/>
          </a:prstGeom>
        </p:spPr>
        <p:txBody>
          <a:bodyPr vert="horz" wrap="square" lIns="93874" tIns="46938" rIns="93874" bIns="46938" numCol="1" anchor="b" anchorCtr="0" compatLnSpc="1">
            <a:prstTxWarp prst="textNoShape">
              <a:avLst/>
            </a:prstTxWarp>
          </a:bodyPr>
          <a:lstStyle>
            <a:lvl1pPr algn="r">
              <a:defRPr sz="1200">
                <a:latin typeface="Calibri" pitchFamily="-106" charset="0"/>
                <a:ea typeface="ＭＳ Ｐゴシック" pitchFamily="-106" charset="-128"/>
                <a:cs typeface="+mn-cs"/>
              </a:defRPr>
            </a:lvl1pPr>
          </a:lstStyle>
          <a:p>
            <a:pPr>
              <a:defRPr/>
            </a:pPr>
            <a:fld id="{43C127D6-10C2-4905-AD57-D6D9A63F13AA}" type="slidenum">
              <a:rPr lang="en-US"/>
              <a:pPr>
                <a:defRPr/>
              </a:pPr>
              <a:t>‹#›</a:t>
            </a:fld>
            <a:endParaRPr lang="en-US"/>
          </a:p>
        </p:txBody>
      </p:sp>
    </p:spTree>
    <p:extLst>
      <p:ext uri="{BB962C8B-B14F-4D97-AF65-F5344CB8AC3E}">
        <p14:creationId xmlns:p14="http://schemas.microsoft.com/office/powerpoint/2010/main" val="1764875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82925" cy="471488"/>
          </a:xfrm>
          <a:prstGeom prst="rect">
            <a:avLst/>
          </a:prstGeom>
        </p:spPr>
        <p:txBody>
          <a:bodyPr vert="horz" wrap="square" lIns="93874" tIns="46938" rIns="93874" bIns="46938" numCol="1" anchor="t" anchorCtr="0" compatLnSpc="1">
            <a:prstTxWarp prst="textNoShape">
              <a:avLst/>
            </a:prstTxWarp>
          </a:bodyPr>
          <a:lstStyle>
            <a:lvl1pPr>
              <a:defRPr sz="1200">
                <a:latin typeface="Calibri" pitchFamily="-106" charset="0"/>
                <a:ea typeface="ＭＳ Ｐゴシック" pitchFamily="-106" charset="-128"/>
                <a:cs typeface="ＭＳ Ｐゴシック" pitchFamily="-106" charset="-128"/>
              </a:defRPr>
            </a:lvl1pPr>
          </a:lstStyle>
          <a:p>
            <a:pPr>
              <a:defRPr/>
            </a:pPr>
            <a:endParaRPr lang="en-US"/>
          </a:p>
        </p:txBody>
      </p:sp>
      <p:sp>
        <p:nvSpPr>
          <p:cNvPr id="3" name="Date Placeholder 2"/>
          <p:cNvSpPr>
            <a:spLocks noGrp="1"/>
          </p:cNvSpPr>
          <p:nvPr>
            <p:ph type="dt" idx="1"/>
          </p:nvPr>
        </p:nvSpPr>
        <p:spPr>
          <a:xfrm>
            <a:off x="4027488" y="0"/>
            <a:ext cx="3082925" cy="471488"/>
          </a:xfrm>
          <a:prstGeom prst="rect">
            <a:avLst/>
          </a:prstGeom>
        </p:spPr>
        <p:txBody>
          <a:bodyPr vert="horz" wrap="square" lIns="93874" tIns="46938" rIns="93874" bIns="46938" numCol="1" anchor="t" anchorCtr="0" compatLnSpc="1">
            <a:prstTxWarp prst="textNoShape">
              <a:avLst/>
            </a:prstTxWarp>
          </a:bodyPr>
          <a:lstStyle>
            <a:lvl1pPr algn="r">
              <a:defRPr sz="1200">
                <a:latin typeface="Calibri" pitchFamily="-106" charset="0"/>
                <a:ea typeface="ＭＳ Ｐゴシック" pitchFamily="-106" charset="-128"/>
                <a:cs typeface="+mn-cs"/>
              </a:defRPr>
            </a:lvl1pPr>
          </a:lstStyle>
          <a:p>
            <a:pPr>
              <a:defRPr/>
            </a:pPr>
            <a:fld id="{AFE74F6F-E784-4057-B77B-52BFCD43AC3A}" type="datetime1">
              <a:rPr lang="en-US"/>
              <a:pPr>
                <a:defRPr/>
              </a:pPr>
              <a:t>1/5/2012</a:t>
            </a:fld>
            <a:endParaRPr lang="en-US"/>
          </a:p>
        </p:txBody>
      </p:sp>
      <p:sp>
        <p:nvSpPr>
          <p:cNvPr id="4" name="Slide Image Placeholder 3"/>
          <p:cNvSpPr>
            <a:spLocks noGrp="1" noRot="1" noChangeAspect="1"/>
          </p:cNvSpPr>
          <p:nvPr>
            <p:ph type="sldImg" idx="2"/>
          </p:nvPr>
        </p:nvSpPr>
        <p:spPr>
          <a:xfrm>
            <a:off x="1208088" y="704850"/>
            <a:ext cx="4695825" cy="3522663"/>
          </a:xfrm>
          <a:prstGeom prst="rect">
            <a:avLst/>
          </a:prstGeom>
          <a:noFill/>
          <a:ln w="12700">
            <a:solidFill>
              <a:prstClr val="black"/>
            </a:solidFill>
          </a:ln>
        </p:spPr>
        <p:txBody>
          <a:bodyPr vert="horz" wrap="square" lIns="93874" tIns="46938" rIns="93874" bIns="46938" numCol="1" anchor="ctr" anchorCtr="0" compatLnSpc="1">
            <a:prstTxWarp prst="textNoShape">
              <a:avLst/>
            </a:prstTxWarp>
          </a:bodyPr>
          <a:lstStyle/>
          <a:p>
            <a:pPr lvl="0"/>
            <a:endParaRPr lang="en-US" noProof="0"/>
          </a:p>
        </p:txBody>
      </p:sp>
      <p:sp>
        <p:nvSpPr>
          <p:cNvPr id="5" name="Notes Placeholder 4"/>
          <p:cNvSpPr>
            <a:spLocks noGrp="1"/>
          </p:cNvSpPr>
          <p:nvPr>
            <p:ph type="body" sz="quarter" idx="3"/>
          </p:nvPr>
        </p:nvSpPr>
        <p:spPr>
          <a:xfrm>
            <a:off x="711200" y="4464050"/>
            <a:ext cx="5689600" cy="4229100"/>
          </a:xfrm>
          <a:prstGeom prst="rect">
            <a:avLst/>
          </a:prstGeom>
        </p:spPr>
        <p:txBody>
          <a:bodyPr vert="horz" wrap="square" lIns="93874" tIns="46938" rIns="93874" bIns="46938"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24925"/>
            <a:ext cx="3082925" cy="471488"/>
          </a:xfrm>
          <a:prstGeom prst="rect">
            <a:avLst/>
          </a:prstGeom>
        </p:spPr>
        <p:txBody>
          <a:bodyPr vert="horz" wrap="square" lIns="93874" tIns="46938" rIns="93874" bIns="46938" numCol="1" anchor="b" anchorCtr="0" compatLnSpc="1">
            <a:prstTxWarp prst="textNoShape">
              <a:avLst/>
            </a:prstTxWarp>
          </a:bodyPr>
          <a:lstStyle>
            <a:lvl1pPr>
              <a:defRPr sz="1200">
                <a:latin typeface="Calibri" pitchFamily="-106" charset="0"/>
                <a:ea typeface="ＭＳ Ｐゴシック" pitchFamily="-106" charset="-128"/>
                <a:cs typeface="ＭＳ Ｐゴシック" pitchFamily="-106" charset="-128"/>
              </a:defRPr>
            </a:lvl1pPr>
          </a:lstStyle>
          <a:p>
            <a:pPr>
              <a:defRPr/>
            </a:pPr>
            <a:endParaRPr lang="en-US"/>
          </a:p>
        </p:txBody>
      </p:sp>
      <p:sp>
        <p:nvSpPr>
          <p:cNvPr id="7" name="Slide Number Placeholder 6"/>
          <p:cNvSpPr>
            <a:spLocks noGrp="1"/>
          </p:cNvSpPr>
          <p:nvPr>
            <p:ph type="sldNum" sz="quarter" idx="5"/>
          </p:nvPr>
        </p:nvSpPr>
        <p:spPr>
          <a:xfrm>
            <a:off x="4027488" y="8924925"/>
            <a:ext cx="3082925" cy="471488"/>
          </a:xfrm>
          <a:prstGeom prst="rect">
            <a:avLst/>
          </a:prstGeom>
        </p:spPr>
        <p:txBody>
          <a:bodyPr vert="horz" wrap="square" lIns="93874" tIns="46938" rIns="93874" bIns="46938" numCol="1" anchor="b" anchorCtr="0" compatLnSpc="1">
            <a:prstTxWarp prst="textNoShape">
              <a:avLst/>
            </a:prstTxWarp>
          </a:bodyPr>
          <a:lstStyle>
            <a:lvl1pPr algn="r">
              <a:defRPr sz="1200">
                <a:latin typeface="Calibri" pitchFamily="-106" charset="0"/>
                <a:ea typeface="ＭＳ Ｐゴシック" pitchFamily="-106" charset="-128"/>
                <a:cs typeface="+mn-cs"/>
              </a:defRPr>
            </a:lvl1pPr>
          </a:lstStyle>
          <a:p>
            <a:pPr>
              <a:defRPr/>
            </a:pPr>
            <a:fld id="{AB24B56A-7D7B-410E-BC5B-D4AD9BF79C02}" type="slidenum">
              <a:rPr lang="en-US"/>
              <a:pPr>
                <a:defRPr/>
              </a:pPr>
              <a:t>‹#›</a:t>
            </a:fld>
            <a:endParaRPr lang="en-US"/>
          </a:p>
        </p:txBody>
      </p:sp>
    </p:spTree>
    <p:extLst>
      <p:ext uri="{BB962C8B-B14F-4D97-AF65-F5344CB8AC3E}">
        <p14:creationId xmlns:p14="http://schemas.microsoft.com/office/powerpoint/2010/main" val="30707361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6" charset="-128"/>
        <a:cs typeface="ＭＳ Ｐゴシック" pitchFamily="-106"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6"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6"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6"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6"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7" name="Rectangle 6"/>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8" name="Rectangle 7"/>
          <p:cNvSpPr/>
          <p:nvPr/>
        </p:nvSpPr>
        <p:spPr>
          <a:xfrm>
            <a:off x="0" y="6610350"/>
            <a:ext cx="9144000" cy="24765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9" name="Text Placeholder 9"/>
          <p:cNvSpPr txBox="1">
            <a:spLocks/>
          </p:cNvSpPr>
          <p:nvPr/>
        </p:nvSpPr>
        <p:spPr bwMode="auto">
          <a:xfrm>
            <a:off x="130175" y="6616700"/>
            <a:ext cx="72866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eaLnBrk="1" hangingPunct="1">
              <a:lnSpc>
                <a:spcPct val="90000"/>
              </a:lnSpc>
              <a:spcBef>
                <a:spcPct val="20000"/>
              </a:spcBef>
              <a:buFont typeface="Arial" charset="0"/>
              <a:buNone/>
              <a:defRPr/>
            </a:pPr>
            <a:fld id="{C1EE11A7-A483-4863-AF65-D2805F6743C3}" type="slidenum">
              <a:rPr lang="en-US" sz="1000" smtClean="0">
                <a:solidFill>
                  <a:schemeClr val="bg1"/>
                </a:solidFill>
                <a:cs typeface="Arial" charset="0"/>
              </a:rPr>
              <a:pPr eaLnBrk="1" hangingPunct="1">
                <a:lnSpc>
                  <a:spcPct val="90000"/>
                </a:lnSpc>
                <a:spcBef>
                  <a:spcPct val="20000"/>
                </a:spcBef>
                <a:buFont typeface="Arial" charset="0"/>
                <a:buNone/>
                <a:defRPr/>
              </a:pPr>
              <a:t>‹#›</a:t>
            </a:fld>
            <a:r>
              <a:rPr lang="en-US" sz="1000" smtClean="0">
                <a:solidFill>
                  <a:schemeClr val="bg1"/>
                </a:solidFill>
                <a:cs typeface="Arial" charset="0"/>
              </a:rPr>
              <a:t> | Program Name or Ancillary Text</a:t>
            </a:r>
          </a:p>
        </p:txBody>
      </p:sp>
      <p:grpSp>
        <p:nvGrpSpPr>
          <p:cNvPr id="10" name="Group 20"/>
          <p:cNvGrpSpPr>
            <a:grpSpLocks/>
          </p:cNvGrpSpPr>
          <p:nvPr/>
        </p:nvGrpSpPr>
        <p:grpSpPr bwMode="auto">
          <a:xfrm flipH="1" flipV="1">
            <a:off x="0" y="920750"/>
            <a:ext cx="9144000" cy="55563"/>
            <a:chOff x="0" y="832104"/>
            <a:chExt cx="9144000" cy="54864"/>
          </a:xfrm>
        </p:grpSpPr>
        <p:sp>
          <p:nvSpPr>
            <p:cNvPr id="11" name="Rectangle 10"/>
            <p:cNvSpPr/>
            <p:nvPr/>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2" name="Rectangle 11"/>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3" name="Rectangle 12"/>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grpSp>
      <p:sp>
        <p:nvSpPr>
          <p:cNvPr id="14" name="Text Placeholder 9"/>
          <p:cNvSpPr txBox="1">
            <a:spLocks/>
          </p:cNvSpPr>
          <p:nvPr/>
        </p:nvSpPr>
        <p:spPr bwMode="auto">
          <a:xfrm>
            <a:off x="5476875" y="6616700"/>
            <a:ext cx="36671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algn="r" eaLnBrk="1" hangingPunct="1">
              <a:lnSpc>
                <a:spcPct val="90000"/>
              </a:lnSpc>
              <a:spcBef>
                <a:spcPct val="20000"/>
              </a:spcBef>
              <a:buFont typeface="Arial" charset="0"/>
              <a:buNone/>
              <a:defRPr/>
            </a:pPr>
            <a:r>
              <a:rPr lang="en-US" sz="1000" smtClean="0">
                <a:solidFill>
                  <a:schemeClr val="bg1"/>
                </a:solidFill>
                <a:cs typeface="Arial" charset="0"/>
              </a:rPr>
              <a:t>eere.energy.gov</a:t>
            </a:r>
          </a:p>
        </p:txBody>
      </p:sp>
      <p:pic>
        <p:nvPicPr>
          <p:cNvPr id="15" name="Picture 18" descr="doe_logo_pp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1400" y="276225"/>
            <a:ext cx="2743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7" name="Rectangle 16"/>
          <p:cNvSpPr/>
          <p:nvPr/>
        </p:nvSpPr>
        <p:spPr>
          <a:xfrm>
            <a:off x="0" y="6456363"/>
            <a:ext cx="9144000" cy="40163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0" name="Rectangle 19"/>
          <p:cNvSpPr/>
          <p:nvPr/>
        </p:nvSpPr>
        <p:spPr>
          <a:xfrm flipH="1">
            <a:off x="0" y="5092700"/>
            <a:ext cx="4572000" cy="13636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1" name="Rectangle 20"/>
          <p:cNvSpPr/>
          <p:nvPr/>
        </p:nvSpPr>
        <p:spPr>
          <a:xfrm flipH="1">
            <a:off x="4572000" y="5092700"/>
            <a:ext cx="1262063" cy="136366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2" name="Rectangle 21"/>
          <p:cNvSpPr/>
          <p:nvPr/>
        </p:nvSpPr>
        <p:spPr>
          <a:xfrm flipH="1">
            <a:off x="5834063" y="5092700"/>
            <a:ext cx="3309937" cy="13636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grpSp>
        <p:nvGrpSpPr>
          <p:cNvPr id="23" name="Group 21"/>
          <p:cNvGrpSpPr>
            <a:grpSpLocks/>
          </p:cNvGrpSpPr>
          <p:nvPr/>
        </p:nvGrpSpPr>
        <p:grpSpPr bwMode="auto">
          <a:xfrm flipH="1" flipV="1">
            <a:off x="0" y="920750"/>
            <a:ext cx="9144000" cy="55563"/>
            <a:chOff x="0" y="832104"/>
            <a:chExt cx="9144000" cy="54864"/>
          </a:xfrm>
        </p:grpSpPr>
        <p:sp>
          <p:nvSpPr>
            <p:cNvPr id="25" name="Rectangle 24"/>
            <p:cNvSpPr/>
            <p:nvPr/>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6" name="Rectangle 25"/>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7" name="Rectangle 26"/>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grpSp>
      <p:pic>
        <p:nvPicPr>
          <p:cNvPr id="28" name="Picture 32" descr="doe_logo_pp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1400" y="276225"/>
            <a:ext cx="2743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02680" y="147797"/>
            <a:ext cx="5626620" cy="603505"/>
          </a:xfrm>
          <a:prstGeom prst="rect">
            <a:avLst/>
          </a:prstGeom>
        </p:spPr>
        <p:txBody>
          <a:bodyPr lIns="0" rIns="0">
            <a:normAutofit/>
          </a:bodyPr>
          <a:lstStyle>
            <a:lvl1pPr algn="l">
              <a:defRPr sz="1600">
                <a:solidFill>
                  <a:srgbClr val="FFFFFF"/>
                </a:solidFill>
                <a:latin typeface="Arial Narrow"/>
                <a:cs typeface="Arial Narrow"/>
              </a:defRPr>
            </a:lvl1pPr>
          </a:lstStyle>
          <a:p>
            <a:r>
              <a:rPr lang="en-US" smtClean="0"/>
              <a:t>Click to edit Master title style</a:t>
            </a:r>
            <a:endParaRPr lang="en-US" dirty="0"/>
          </a:p>
        </p:txBody>
      </p:sp>
      <p:sp>
        <p:nvSpPr>
          <p:cNvPr id="3" name="Subtitle 2"/>
          <p:cNvSpPr>
            <a:spLocks noGrp="1"/>
          </p:cNvSpPr>
          <p:nvPr>
            <p:ph type="subTitle" idx="1"/>
          </p:nvPr>
        </p:nvSpPr>
        <p:spPr>
          <a:xfrm>
            <a:off x="163046" y="5253120"/>
            <a:ext cx="4382300" cy="1175040"/>
          </a:xfrm>
          <a:prstGeom prst="rect">
            <a:avLst/>
          </a:prstGeom>
        </p:spPr>
        <p:txBody>
          <a:bodyPr>
            <a:normAutofit/>
          </a:bodyPr>
          <a:lstStyle>
            <a:lvl1pPr marL="0" indent="0" algn="l">
              <a:buNone/>
              <a:defRPr sz="2400" b="1" i="0">
                <a:solidFill>
                  <a:srgbClr val="FFFFFF"/>
                </a:solidFill>
                <a:latin typeface="Arial Narrow"/>
                <a:cs typeface="Arial Narrow"/>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8" name="Text Placeholder 17"/>
          <p:cNvSpPr>
            <a:spLocks noGrp="1"/>
          </p:cNvSpPr>
          <p:nvPr>
            <p:ph type="body" sz="quarter" idx="10"/>
          </p:nvPr>
        </p:nvSpPr>
        <p:spPr>
          <a:xfrm>
            <a:off x="6054500" y="5206075"/>
            <a:ext cx="3082300" cy="331125"/>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600" b="1" i="0" u="none" strike="noStrike" kern="1200" cap="none" spc="0" normalizeH="0" baseline="0" noProof="0">
                <a:ln>
                  <a:noFill/>
                </a:ln>
                <a:solidFill>
                  <a:schemeClr val="bg1"/>
                </a:solidFill>
                <a:effectLst/>
                <a:uLnTx/>
                <a:uFillTx/>
              </a:defRPr>
            </a:lvl1pPr>
          </a:lstStyle>
          <a:p>
            <a:pPr lvl="0"/>
            <a:r>
              <a:rPr lang="en-US" noProof="0" smtClean="0"/>
              <a:t>Click to edit Master text styles</a:t>
            </a:r>
          </a:p>
        </p:txBody>
      </p:sp>
      <p:sp>
        <p:nvSpPr>
          <p:cNvPr id="24" name="Text Placeholder 22"/>
          <p:cNvSpPr>
            <a:spLocks noGrp="1"/>
          </p:cNvSpPr>
          <p:nvPr>
            <p:ph type="body" sz="quarter" idx="12"/>
          </p:nvPr>
        </p:nvSpPr>
        <p:spPr>
          <a:xfrm>
            <a:off x="6054450" y="5543500"/>
            <a:ext cx="3089550" cy="7349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Tx/>
              <a:buNone/>
              <a:tabLst/>
              <a:defRPr kumimoji="0" lang="en-US" sz="1200" b="0" i="0" u="none" strike="noStrike" kern="1200" cap="none" spc="0" normalizeH="0" baseline="0" noProof="0">
                <a:ln>
                  <a:noFill/>
                </a:ln>
                <a:solidFill>
                  <a:schemeClr val="bg1"/>
                </a:solidFill>
                <a:effectLst/>
                <a:uLnTx/>
                <a:uFillTx/>
                <a:latin typeface="Arial Narrow"/>
                <a:cs typeface="Arial Narrow"/>
              </a:defRPr>
            </a:lvl1pPr>
          </a:lstStyle>
          <a:p>
            <a:pPr lvl="0"/>
            <a:r>
              <a:rPr lang="en-US" noProof="0" smtClean="0"/>
              <a:t>Click to edit Master text styles</a:t>
            </a:r>
          </a:p>
        </p:txBody>
      </p:sp>
      <p:sp>
        <p:nvSpPr>
          <p:cNvPr id="19" name="Text Placeholder 18"/>
          <p:cNvSpPr>
            <a:spLocks noGrp="1"/>
          </p:cNvSpPr>
          <p:nvPr>
            <p:ph type="body" sz="quarter" idx="13"/>
          </p:nvPr>
        </p:nvSpPr>
        <p:spPr>
          <a:xfrm>
            <a:off x="168100" y="5672913"/>
            <a:ext cx="1390650" cy="288687"/>
          </a:xfrm>
        </p:spPr>
        <p:txBody>
          <a:bodyPr>
            <a:normAutofit/>
          </a:bodyPr>
          <a:lstStyle>
            <a:lvl1pPr>
              <a:buNone/>
              <a:defRPr sz="1200">
                <a:solidFill>
                  <a:schemeClr val="bg1"/>
                </a:solidFill>
                <a:latin typeface="Arial Narrow" pitchFamily="34" charset="0"/>
              </a:defRPr>
            </a:lvl1pPr>
            <a:lvl5pPr>
              <a:defRPr/>
            </a:lvl5pPr>
          </a:lstStyle>
          <a:p>
            <a:pPr lvl="0"/>
            <a:r>
              <a:rPr lang="en-US" smtClean="0"/>
              <a:t>Click to edit Master text styles</a:t>
            </a:r>
          </a:p>
        </p:txBody>
      </p:sp>
    </p:spTree>
    <p:extLst>
      <p:ext uri="{BB962C8B-B14F-4D97-AF65-F5344CB8AC3E}">
        <p14:creationId xmlns:p14="http://schemas.microsoft.com/office/powerpoint/2010/main" val="331479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90675"/>
            <a:ext cx="8229600" cy="4876800"/>
          </a:xfrm>
          <a:prstGeom prst="rect">
            <a:avLst/>
          </a:prstGeom>
        </p:spPr>
        <p:txBody>
          <a:bodyPr/>
          <a:lstStyle>
            <a:lvl1pPr>
              <a:defRPr sz="2400"/>
            </a:lvl1pPr>
            <a:lvl2pPr>
              <a:defRPr sz="2000"/>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025606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590675"/>
            <a:ext cx="4038600" cy="4876800"/>
          </a:xfrm>
          <a:prstGeom prst="rect">
            <a:avLst/>
          </a:prstGeom>
        </p:spPr>
        <p:txBody>
          <a:bodyPr/>
          <a:lstStyle>
            <a:lvl1pPr>
              <a:defRPr sz="24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5"/>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4203961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317097"/>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085975"/>
            <a:ext cx="4040188"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317097"/>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085975"/>
            <a:ext cx="4041775" cy="43815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Title 8"/>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310278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238250"/>
            <a:ext cx="5111750" cy="5286375"/>
          </a:xfrm>
          <a:prstGeom prst="rect">
            <a:avLst/>
          </a:prstGeom>
        </p:spPr>
        <p:txBody>
          <a:bodyPr/>
          <a:lstStyle>
            <a:lvl1pPr>
              <a:defRPr sz="24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908000"/>
            <a:ext cx="3008313" cy="4562027"/>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Title 6"/>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82218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68216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4" name="Rectangle 3"/>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5" name="Rectangle 4"/>
          <p:cNvSpPr/>
          <p:nvPr/>
        </p:nvSpPr>
        <p:spPr>
          <a:xfrm>
            <a:off x="0" y="6610350"/>
            <a:ext cx="9144000" cy="24765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6" name="Text Placeholder 9"/>
          <p:cNvSpPr txBox="1">
            <a:spLocks/>
          </p:cNvSpPr>
          <p:nvPr/>
        </p:nvSpPr>
        <p:spPr bwMode="auto">
          <a:xfrm>
            <a:off x="130175" y="6616700"/>
            <a:ext cx="72866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eaLnBrk="1" hangingPunct="1">
              <a:lnSpc>
                <a:spcPct val="90000"/>
              </a:lnSpc>
              <a:spcBef>
                <a:spcPct val="20000"/>
              </a:spcBef>
              <a:buFont typeface="Arial" charset="0"/>
              <a:buNone/>
              <a:defRPr/>
            </a:pPr>
            <a:fld id="{4AA27702-6C5C-4C83-9F66-8A672067E3A9}" type="slidenum">
              <a:rPr lang="en-US" sz="1000" smtClean="0">
                <a:solidFill>
                  <a:schemeClr val="bg1"/>
                </a:solidFill>
                <a:cs typeface="Arial" charset="0"/>
              </a:rPr>
              <a:pPr eaLnBrk="1" hangingPunct="1">
                <a:lnSpc>
                  <a:spcPct val="90000"/>
                </a:lnSpc>
                <a:spcBef>
                  <a:spcPct val="20000"/>
                </a:spcBef>
                <a:buFont typeface="Arial" charset="0"/>
                <a:buNone/>
                <a:defRPr/>
              </a:pPr>
              <a:t>‹#›</a:t>
            </a:fld>
            <a:r>
              <a:rPr lang="en-US" sz="1000" smtClean="0">
                <a:solidFill>
                  <a:schemeClr val="bg1"/>
                </a:solidFill>
                <a:cs typeface="Arial" charset="0"/>
              </a:rPr>
              <a:t> | Program Name or Ancillary Text</a:t>
            </a:r>
          </a:p>
        </p:txBody>
      </p:sp>
      <p:grpSp>
        <p:nvGrpSpPr>
          <p:cNvPr id="9" name="Group 20"/>
          <p:cNvGrpSpPr>
            <a:grpSpLocks/>
          </p:cNvGrpSpPr>
          <p:nvPr/>
        </p:nvGrpSpPr>
        <p:grpSpPr bwMode="auto">
          <a:xfrm flipH="1" flipV="1">
            <a:off x="0" y="920750"/>
            <a:ext cx="9144000" cy="55563"/>
            <a:chOff x="0" y="832104"/>
            <a:chExt cx="9144000" cy="54864"/>
          </a:xfrm>
        </p:grpSpPr>
        <p:sp>
          <p:nvSpPr>
            <p:cNvPr id="10" name="Rectangle 9"/>
            <p:cNvSpPr/>
            <p:nvPr/>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1" name="Rectangle 10"/>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2" name="Rectangle 11"/>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grpSp>
      <p:sp>
        <p:nvSpPr>
          <p:cNvPr id="13" name="Text Placeholder 9"/>
          <p:cNvSpPr txBox="1">
            <a:spLocks/>
          </p:cNvSpPr>
          <p:nvPr/>
        </p:nvSpPr>
        <p:spPr bwMode="auto">
          <a:xfrm>
            <a:off x="5476875" y="6616700"/>
            <a:ext cx="36671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algn="r" eaLnBrk="1" hangingPunct="1">
              <a:lnSpc>
                <a:spcPct val="90000"/>
              </a:lnSpc>
              <a:spcBef>
                <a:spcPct val="20000"/>
              </a:spcBef>
              <a:buFont typeface="Arial" charset="0"/>
              <a:buNone/>
              <a:defRPr/>
            </a:pPr>
            <a:r>
              <a:rPr lang="en-US" sz="1000" smtClean="0">
                <a:solidFill>
                  <a:schemeClr val="bg1"/>
                </a:solidFill>
                <a:cs typeface="Arial" charset="0"/>
              </a:rPr>
              <a:t>eere.energy.gov</a:t>
            </a:r>
          </a:p>
        </p:txBody>
      </p:sp>
      <p:pic>
        <p:nvPicPr>
          <p:cNvPr id="14" name="Picture 18" descr="doe_logo_ppt.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21400" y="276225"/>
            <a:ext cx="2743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p:nvSpPr>
        <p:spPr>
          <a:xfrm>
            <a:off x="0" y="6456363"/>
            <a:ext cx="9144000" cy="40163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6" name="Rectangle 15"/>
          <p:cNvSpPr/>
          <p:nvPr/>
        </p:nvSpPr>
        <p:spPr>
          <a:xfrm flipH="1">
            <a:off x="0" y="5092700"/>
            <a:ext cx="4572000" cy="13636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7" name="Rectangle 16"/>
          <p:cNvSpPr/>
          <p:nvPr/>
        </p:nvSpPr>
        <p:spPr>
          <a:xfrm flipH="1">
            <a:off x="4572000" y="5092700"/>
            <a:ext cx="1262063" cy="1363663"/>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8" name="Rectangle 17"/>
          <p:cNvSpPr/>
          <p:nvPr/>
        </p:nvSpPr>
        <p:spPr>
          <a:xfrm flipH="1">
            <a:off x="5834063" y="5092700"/>
            <a:ext cx="3309937" cy="136366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7" name="Title 1"/>
          <p:cNvSpPr>
            <a:spLocks noGrp="1"/>
          </p:cNvSpPr>
          <p:nvPr>
            <p:ph type="ctrTitle"/>
          </p:nvPr>
        </p:nvSpPr>
        <p:spPr>
          <a:xfrm>
            <a:off x="685800" y="3081845"/>
            <a:ext cx="7772400" cy="1020763"/>
          </a:xfrm>
        </p:spPr>
        <p:txBody>
          <a:bodyPr/>
          <a:lstStyle>
            <a:lvl1pPr>
              <a:defRPr>
                <a:solidFill>
                  <a:schemeClr val="tx1"/>
                </a:solidFill>
              </a:defRPr>
            </a:lvl1pPr>
          </a:lstStyle>
          <a:p>
            <a:r>
              <a:rPr lang="en-US" smtClean="0"/>
              <a:t>Click to edit Master title style</a:t>
            </a:r>
            <a:endParaRPr lang="en-US"/>
          </a:p>
        </p:txBody>
      </p:sp>
      <p:sp>
        <p:nvSpPr>
          <p:cNvPr id="8" name="Subtitle 2"/>
          <p:cNvSpPr>
            <a:spLocks noGrp="1"/>
          </p:cNvSpPr>
          <p:nvPr>
            <p:ph type="subTitle" idx="1"/>
          </p:nvPr>
        </p:nvSpPr>
        <p:spPr>
          <a:xfrm>
            <a:off x="685800" y="4102608"/>
            <a:ext cx="6400800" cy="990600"/>
          </a:xfrm>
        </p:spPr>
        <p:txBody>
          <a:bodyPr>
            <a:normAutofit/>
          </a:bodyPr>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014973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77800" y="0"/>
            <a:ext cx="5664200" cy="9017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590675"/>
            <a:ext cx="8229600" cy="4802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86610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 name="Rectangle 19"/>
          <p:cNvSpPr/>
          <p:nvPr/>
        </p:nvSpPr>
        <p:spPr>
          <a:xfrm>
            <a:off x="0" y="0"/>
            <a:ext cx="9144000" cy="9271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6" name="Rectangle 15"/>
          <p:cNvSpPr/>
          <p:nvPr/>
        </p:nvSpPr>
        <p:spPr>
          <a:xfrm>
            <a:off x="0" y="6610350"/>
            <a:ext cx="9144000" cy="24765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1028" name="Title Placeholder 13"/>
          <p:cNvSpPr>
            <a:spLocks noGrp="1"/>
          </p:cNvSpPr>
          <p:nvPr>
            <p:ph type="title"/>
          </p:nvPr>
        </p:nvSpPr>
        <p:spPr bwMode="auto">
          <a:xfrm>
            <a:off x="177800" y="0"/>
            <a:ext cx="5664200" cy="90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Text Placeholder 14"/>
          <p:cNvSpPr>
            <a:spLocks noGrp="1"/>
          </p:cNvSpPr>
          <p:nvPr>
            <p:ph type="body" idx="1"/>
          </p:nvPr>
        </p:nvSpPr>
        <p:spPr bwMode="auto">
          <a:xfrm>
            <a:off x="457200" y="1590675"/>
            <a:ext cx="8229600" cy="480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Text Placeholder 9"/>
          <p:cNvSpPr txBox="1">
            <a:spLocks/>
          </p:cNvSpPr>
          <p:nvPr/>
        </p:nvSpPr>
        <p:spPr bwMode="auto">
          <a:xfrm>
            <a:off x="130175" y="6616700"/>
            <a:ext cx="72866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eaLnBrk="1" hangingPunct="1">
              <a:lnSpc>
                <a:spcPct val="90000"/>
              </a:lnSpc>
              <a:spcBef>
                <a:spcPct val="20000"/>
              </a:spcBef>
              <a:buFont typeface="Arial" charset="0"/>
              <a:buNone/>
              <a:defRPr/>
            </a:pPr>
            <a:fld id="{89A6A434-4F12-4943-9BC3-5DACB39710DA}" type="slidenum">
              <a:rPr lang="en-US" sz="1000" smtClean="0">
                <a:solidFill>
                  <a:schemeClr val="bg1"/>
                </a:solidFill>
                <a:cs typeface="Arial" charset="0"/>
              </a:rPr>
              <a:pPr eaLnBrk="1" hangingPunct="1">
                <a:lnSpc>
                  <a:spcPct val="90000"/>
                </a:lnSpc>
                <a:spcBef>
                  <a:spcPct val="20000"/>
                </a:spcBef>
                <a:buFont typeface="Arial" charset="0"/>
                <a:buNone/>
                <a:defRPr/>
              </a:pPr>
              <a:t>‹#›</a:t>
            </a:fld>
            <a:r>
              <a:rPr lang="en-US" sz="1000" smtClean="0">
                <a:solidFill>
                  <a:schemeClr val="bg1"/>
                </a:solidFill>
                <a:cs typeface="Arial" charset="0"/>
              </a:rPr>
              <a:t> | Wind and Water Power Program</a:t>
            </a:r>
          </a:p>
        </p:txBody>
      </p:sp>
      <p:grpSp>
        <p:nvGrpSpPr>
          <p:cNvPr id="1031" name="Group 20"/>
          <p:cNvGrpSpPr>
            <a:grpSpLocks/>
          </p:cNvGrpSpPr>
          <p:nvPr/>
        </p:nvGrpSpPr>
        <p:grpSpPr bwMode="auto">
          <a:xfrm flipH="1" flipV="1">
            <a:off x="0" y="920750"/>
            <a:ext cx="9144000" cy="55563"/>
            <a:chOff x="0" y="832104"/>
            <a:chExt cx="9144000" cy="54864"/>
          </a:xfrm>
        </p:grpSpPr>
        <p:sp>
          <p:nvSpPr>
            <p:cNvPr id="23" name="Rectangle 22"/>
            <p:cNvSpPr/>
            <p:nvPr/>
          </p:nvSpPr>
          <p:spPr>
            <a:xfrm>
              <a:off x="4572000" y="832104"/>
              <a:ext cx="4572000" cy="54864"/>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4" name="Rectangle 23"/>
            <p:cNvSpPr/>
            <p:nvPr/>
          </p:nvSpPr>
          <p:spPr>
            <a:xfrm>
              <a:off x="3309937" y="832104"/>
              <a:ext cx="1262063" cy="5486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sp>
          <p:nvSpPr>
            <p:cNvPr id="25" name="Rectangle 24"/>
            <p:cNvSpPr/>
            <p:nvPr/>
          </p:nvSpPr>
          <p:spPr>
            <a:xfrm>
              <a:off x="0" y="832104"/>
              <a:ext cx="3309937" cy="54864"/>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rgbClr val="FFFFFF"/>
                </a:solidFill>
                <a:ea typeface="ＭＳ Ｐゴシック" pitchFamily="-106" charset="-128"/>
                <a:cs typeface="ＭＳ Ｐゴシック" pitchFamily="-106" charset="-128"/>
              </a:endParaRPr>
            </a:p>
          </p:txBody>
        </p:sp>
      </p:grpSp>
      <p:sp>
        <p:nvSpPr>
          <p:cNvPr id="1032" name="Text Placeholder 9"/>
          <p:cNvSpPr txBox="1">
            <a:spLocks/>
          </p:cNvSpPr>
          <p:nvPr/>
        </p:nvSpPr>
        <p:spPr bwMode="auto">
          <a:xfrm>
            <a:off x="5476875" y="6616700"/>
            <a:ext cx="3667125" cy="241300"/>
          </a:xfrm>
          <a:prstGeom prst="rect">
            <a:avLst/>
          </a:prstGeom>
          <a:noFill/>
          <a:ln>
            <a:noFill/>
          </a:ln>
          <a:extLst/>
        </p:spPr>
        <p:txBody>
          <a:bodyPr/>
          <a:lstStyle>
            <a:lvl1pPr marL="342900" indent="-342900" eaLnBrk="0" hangingPunct="0">
              <a:defRPr>
                <a:solidFill>
                  <a:schemeClr val="tx1"/>
                </a:solidFill>
                <a:latin typeface="Arial" charset="0"/>
                <a:ea typeface="ＭＳ Ｐゴシック" pitchFamily="-108" charset="-128"/>
              </a:defRPr>
            </a:lvl1pPr>
            <a:lvl2pPr marL="742950" indent="-285750" eaLnBrk="0" hangingPunct="0">
              <a:defRPr>
                <a:solidFill>
                  <a:schemeClr val="tx1"/>
                </a:solidFill>
                <a:latin typeface="Arial" charset="0"/>
                <a:ea typeface="ＭＳ Ｐゴシック" pitchFamily="-108" charset="-128"/>
              </a:defRPr>
            </a:lvl2pPr>
            <a:lvl3pPr marL="1143000" indent="-228600" eaLnBrk="0" hangingPunct="0">
              <a:defRPr>
                <a:solidFill>
                  <a:schemeClr val="tx1"/>
                </a:solidFill>
                <a:latin typeface="Arial" charset="0"/>
                <a:ea typeface="ＭＳ Ｐゴシック" pitchFamily="-108" charset="-128"/>
              </a:defRPr>
            </a:lvl3pPr>
            <a:lvl4pPr marL="1600200" indent="-228600" eaLnBrk="0" hangingPunct="0">
              <a:defRPr>
                <a:solidFill>
                  <a:schemeClr val="tx1"/>
                </a:solidFill>
                <a:latin typeface="Arial" charset="0"/>
                <a:ea typeface="ＭＳ Ｐゴシック" pitchFamily="-108" charset="-128"/>
              </a:defRPr>
            </a:lvl4pPr>
            <a:lvl5pPr marL="2057400" indent="-228600" eaLnBrk="0" hangingPunct="0">
              <a:defRPr>
                <a:solidFill>
                  <a:schemeClr val="tx1"/>
                </a:solidFill>
                <a:latin typeface="Arial" charset="0"/>
                <a:ea typeface="ＭＳ Ｐゴシック" pitchFamily="-108" charset="-128"/>
              </a:defRPr>
            </a:lvl5pPr>
            <a:lvl6pPr marL="2514600" indent="-228600" defTabSz="457200" eaLnBrk="0" fontAlgn="base" hangingPunct="0">
              <a:spcBef>
                <a:spcPct val="0"/>
              </a:spcBef>
              <a:spcAft>
                <a:spcPct val="0"/>
              </a:spcAft>
              <a:defRPr>
                <a:solidFill>
                  <a:schemeClr val="tx1"/>
                </a:solidFill>
                <a:latin typeface="Arial" charset="0"/>
                <a:ea typeface="ＭＳ Ｐゴシック" pitchFamily="-108" charset="-128"/>
              </a:defRPr>
            </a:lvl6pPr>
            <a:lvl7pPr marL="2971800" indent="-228600" defTabSz="457200" eaLnBrk="0" fontAlgn="base" hangingPunct="0">
              <a:spcBef>
                <a:spcPct val="0"/>
              </a:spcBef>
              <a:spcAft>
                <a:spcPct val="0"/>
              </a:spcAft>
              <a:defRPr>
                <a:solidFill>
                  <a:schemeClr val="tx1"/>
                </a:solidFill>
                <a:latin typeface="Arial" charset="0"/>
                <a:ea typeface="ＭＳ Ｐゴシック" pitchFamily="-108" charset="-128"/>
              </a:defRPr>
            </a:lvl7pPr>
            <a:lvl8pPr marL="3429000" indent="-228600" defTabSz="457200" eaLnBrk="0" fontAlgn="base" hangingPunct="0">
              <a:spcBef>
                <a:spcPct val="0"/>
              </a:spcBef>
              <a:spcAft>
                <a:spcPct val="0"/>
              </a:spcAft>
              <a:defRPr>
                <a:solidFill>
                  <a:schemeClr val="tx1"/>
                </a:solidFill>
                <a:latin typeface="Arial" charset="0"/>
                <a:ea typeface="ＭＳ Ｐゴシック" pitchFamily="-108" charset="-128"/>
              </a:defRPr>
            </a:lvl8pPr>
            <a:lvl9pPr marL="3886200" indent="-228600" defTabSz="457200" eaLnBrk="0" fontAlgn="base" hangingPunct="0">
              <a:spcBef>
                <a:spcPct val="0"/>
              </a:spcBef>
              <a:spcAft>
                <a:spcPct val="0"/>
              </a:spcAft>
              <a:defRPr>
                <a:solidFill>
                  <a:schemeClr val="tx1"/>
                </a:solidFill>
                <a:latin typeface="Arial" charset="0"/>
                <a:ea typeface="ＭＳ Ｐゴシック" pitchFamily="-108" charset="-128"/>
              </a:defRPr>
            </a:lvl9pPr>
          </a:lstStyle>
          <a:p>
            <a:pPr algn="r" eaLnBrk="1" hangingPunct="1">
              <a:lnSpc>
                <a:spcPct val="90000"/>
              </a:lnSpc>
              <a:spcBef>
                <a:spcPct val="20000"/>
              </a:spcBef>
              <a:buFont typeface="Arial" charset="0"/>
              <a:buNone/>
              <a:defRPr/>
            </a:pPr>
            <a:r>
              <a:rPr lang="en-US" sz="1000" smtClean="0">
                <a:solidFill>
                  <a:schemeClr val="bg1"/>
                </a:solidFill>
                <a:cs typeface="Arial" charset="0"/>
              </a:rPr>
              <a:t>eere.energy.gov</a:t>
            </a:r>
          </a:p>
        </p:txBody>
      </p:sp>
      <p:pic>
        <p:nvPicPr>
          <p:cNvPr id="1033" name="Picture 18" descr="doe_logo_ppt.png"/>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6121400" y="276225"/>
            <a:ext cx="2743200"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23" r:id="rId1"/>
    <p:sldLayoutId id="2147483917" r:id="rId2"/>
    <p:sldLayoutId id="2147483918" r:id="rId3"/>
    <p:sldLayoutId id="2147483919" r:id="rId4"/>
    <p:sldLayoutId id="2147483920" r:id="rId5"/>
    <p:sldLayoutId id="2147483921" r:id="rId6"/>
    <p:sldLayoutId id="2147483924" r:id="rId7"/>
    <p:sldLayoutId id="2147483922" r:id="rId8"/>
  </p:sldLayoutIdLst>
  <p:txStyles>
    <p:titleStyle>
      <a:lvl1pPr algn="l" defTabSz="457200" rtl="0" eaLnBrk="0" fontAlgn="base" hangingPunct="0">
        <a:lnSpc>
          <a:spcPts val="2800"/>
        </a:lnSpc>
        <a:spcBef>
          <a:spcPct val="0"/>
        </a:spcBef>
        <a:spcAft>
          <a:spcPct val="0"/>
        </a:spcAft>
        <a:defRPr sz="2600" kern="1200">
          <a:solidFill>
            <a:srgbClr val="FFFFFF"/>
          </a:solidFill>
          <a:latin typeface="+mj-lt"/>
          <a:ea typeface="ＭＳ Ｐゴシック" pitchFamily="-106" charset="-128"/>
          <a:cs typeface="ＭＳ Ｐゴシック" pitchFamily="-106" charset="-128"/>
        </a:defRPr>
      </a:lvl1pPr>
      <a:lvl2pPr algn="l" defTabSz="457200" rtl="0" eaLnBrk="0" fontAlgn="base" hangingPunct="0">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2pPr>
      <a:lvl3pPr algn="l" defTabSz="457200" rtl="0" eaLnBrk="0" fontAlgn="base" hangingPunct="0">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3pPr>
      <a:lvl4pPr algn="l" defTabSz="457200" rtl="0" eaLnBrk="0" fontAlgn="base" hangingPunct="0">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4pPr>
      <a:lvl5pPr algn="l" defTabSz="457200" rtl="0" eaLnBrk="0" fontAlgn="base" hangingPunct="0">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5pPr>
      <a:lvl6pPr marL="4572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6pPr>
      <a:lvl7pPr marL="9144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7pPr>
      <a:lvl8pPr marL="13716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8pPr>
      <a:lvl9pPr marL="1828800" algn="l" defTabSz="457200" rtl="0" fontAlgn="base">
        <a:lnSpc>
          <a:spcPts val="2800"/>
        </a:lnSpc>
        <a:spcBef>
          <a:spcPct val="0"/>
        </a:spcBef>
        <a:spcAft>
          <a:spcPct val="0"/>
        </a:spcAft>
        <a:defRPr sz="2600">
          <a:solidFill>
            <a:srgbClr val="FFFFFF"/>
          </a:solidFill>
          <a:latin typeface="Arial" pitchFamily="-106" charset="0"/>
          <a:ea typeface="ＭＳ Ｐゴシック" pitchFamily="-106" charset="-128"/>
          <a:cs typeface="ＭＳ Ｐゴシック" pitchFamily="-106" charset="-128"/>
        </a:defRPr>
      </a:lvl9pPr>
    </p:titleStyle>
    <p:bodyStyle>
      <a:lvl1pPr marL="342900" indent="-3429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106" charset="-128"/>
          <a:cs typeface="ＭＳ Ｐゴシック" pitchFamily="-106" charset="-128"/>
        </a:defRPr>
      </a:lvl1pPr>
      <a:lvl2pPr marL="742950" indent="-28575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106" charset="-128"/>
          <a:cs typeface="+mn-cs"/>
        </a:defRPr>
      </a:lvl2pPr>
      <a:lvl3pPr marL="1143000" indent="-228600" algn="l" defTabSz="457200" rtl="0" eaLnBrk="0" fontAlgn="base" hangingPunct="0">
        <a:spcBef>
          <a:spcPct val="20000"/>
        </a:spcBef>
        <a:spcAft>
          <a:spcPct val="0"/>
        </a:spcAft>
        <a:buFont typeface="Arial" charset="0"/>
        <a:buChar char="•"/>
        <a:defRPr kern="1200">
          <a:solidFill>
            <a:schemeClr val="tx1"/>
          </a:solidFill>
          <a:latin typeface="+mn-lt"/>
          <a:ea typeface="ＭＳ Ｐゴシック" pitchFamily="-106" charset="-128"/>
          <a:cs typeface="+mn-cs"/>
        </a:defRPr>
      </a:lvl3pPr>
      <a:lvl4pPr marL="1600200" indent="-228600" algn="l" defTabSz="457200" rtl="0" eaLnBrk="0" fontAlgn="base" hangingPunct="0">
        <a:spcBef>
          <a:spcPct val="20000"/>
        </a:spcBef>
        <a:spcAft>
          <a:spcPct val="0"/>
        </a:spcAft>
        <a:buFont typeface="Arial" charset="0"/>
        <a:buChar char="–"/>
        <a:defRPr kern="1200">
          <a:solidFill>
            <a:schemeClr val="tx1"/>
          </a:solidFill>
          <a:latin typeface="+mn-lt"/>
          <a:ea typeface="ＭＳ Ｐゴシック" pitchFamily="-106" charset="-128"/>
          <a:cs typeface="+mn-cs"/>
        </a:defRPr>
      </a:lvl4pPr>
      <a:lvl5pPr marL="2057400" indent="-228600" algn="l" defTabSz="457200" rtl="0" eaLnBrk="0" fontAlgn="base" hangingPunct="0">
        <a:spcBef>
          <a:spcPct val="20000"/>
        </a:spcBef>
        <a:spcAft>
          <a:spcPct val="0"/>
        </a:spcAft>
        <a:buFont typeface="Arial" charset="0"/>
        <a:buChar char="»"/>
        <a:defRPr kern="1200">
          <a:solidFill>
            <a:schemeClr val="tx1"/>
          </a:solidFill>
          <a:latin typeface="+mn-lt"/>
          <a:ea typeface="ＭＳ Ｐゴシック" pitchFamily="-106"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8.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ctrTitle"/>
          </p:nvPr>
        </p:nvSpPr>
        <p:spPr>
          <a:xfrm>
            <a:off x="203200" y="147638"/>
            <a:ext cx="5626100" cy="603250"/>
          </a:xfrm>
        </p:spPr>
        <p:txBody>
          <a:bodyPr/>
          <a:lstStyle/>
          <a:p>
            <a:r>
              <a:rPr lang="en-US" sz="2000" smtClean="0">
                <a:latin typeface="Arial Narrow" pitchFamily="34" charset="0"/>
                <a:ea typeface="ＭＳ Ｐゴシック" pitchFamily="34" charset="-128"/>
              </a:rPr>
              <a:t>Water Power Peer Review</a:t>
            </a:r>
          </a:p>
        </p:txBody>
      </p:sp>
      <p:sp>
        <p:nvSpPr>
          <p:cNvPr id="4099" name="Subtitle 4"/>
          <p:cNvSpPr>
            <a:spLocks noGrp="1"/>
          </p:cNvSpPr>
          <p:nvPr>
            <p:ph type="subTitle" idx="1"/>
          </p:nvPr>
        </p:nvSpPr>
        <p:spPr>
          <a:xfrm>
            <a:off x="163513" y="5253038"/>
            <a:ext cx="4381500" cy="490537"/>
          </a:xfrm>
        </p:spPr>
        <p:txBody>
          <a:bodyPr>
            <a:normAutofit fontScale="77500" lnSpcReduction="20000"/>
          </a:bodyPr>
          <a:lstStyle/>
          <a:p>
            <a:pPr marL="0" lvl="1" algn="l">
              <a:defRPr/>
            </a:pPr>
            <a:r>
              <a:rPr lang="en-US" sz="2400" dirty="0" smtClean="0">
                <a:solidFill>
                  <a:schemeClr val="bg1"/>
                </a:solidFill>
                <a:latin typeface="Arial Narrow" pitchFamily="34" charset="0"/>
                <a:ea typeface="ＭＳ Ｐゴシック" pitchFamily="34" charset="-128"/>
              </a:rPr>
              <a:t>Small Scale Turbine Testing and Development</a:t>
            </a:r>
          </a:p>
        </p:txBody>
      </p:sp>
      <p:sp>
        <p:nvSpPr>
          <p:cNvPr id="4100" name="Text Placeholder 5"/>
          <p:cNvSpPr>
            <a:spLocks noGrp="1"/>
          </p:cNvSpPr>
          <p:nvPr>
            <p:ph type="body" sz="quarter" idx="10"/>
          </p:nvPr>
        </p:nvSpPr>
        <p:spPr>
          <a:xfrm>
            <a:off x="6054725" y="5205413"/>
            <a:ext cx="3081338" cy="331787"/>
          </a:xfrm>
        </p:spPr>
        <p:txBody>
          <a:bodyPr/>
          <a:lstStyle/>
          <a:p>
            <a:pPr fontAlgn="base">
              <a:spcAft>
                <a:spcPct val="0"/>
              </a:spcAft>
            </a:pPr>
            <a:r>
              <a:rPr smtClean="0">
                <a:ea typeface="ＭＳ Ｐゴシック" pitchFamily="34" charset="-128"/>
              </a:rPr>
              <a:t>Susan H. Skemp</a:t>
            </a:r>
          </a:p>
        </p:txBody>
      </p:sp>
      <p:sp>
        <p:nvSpPr>
          <p:cNvPr id="4101" name="Text Placeholder 6"/>
          <p:cNvSpPr>
            <a:spLocks noGrp="1"/>
          </p:cNvSpPr>
          <p:nvPr>
            <p:ph type="body" sz="quarter" idx="12"/>
          </p:nvPr>
        </p:nvSpPr>
        <p:spPr>
          <a:xfrm>
            <a:off x="6054725" y="5543550"/>
            <a:ext cx="3089275" cy="735013"/>
          </a:xfrm>
        </p:spPr>
        <p:txBody>
          <a:bodyPr/>
          <a:lstStyle/>
          <a:p>
            <a:pPr fontAlgn="base">
              <a:spcAft>
                <a:spcPct val="0"/>
              </a:spcAft>
            </a:pPr>
            <a:r>
              <a:rPr smtClean="0">
                <a:latin typeface="Arial Narrow" pitchFamily="34" charset="0"/>
                <a:ea typeface="ＭＳ Ｐゴシック" pitchFamily="34" charset="-128"/>
              </a:rPr>
              <a:t>Southeast National Marine Renewable Energy Center at Florida Atlantic University</a:t>
            </a:r>
          </a:p>
          <a:p>
            <a:pPr fontAlgn="base">
              <a:spcAft>
                <a:spcPct val="0"/>
              </a:spcAft>
            </a:pPr>
            <a:r>
              <a:rPr smtClean="0">
                <a:latin typeface="Arial Narrow" pitchFamily="34" charset="0"/>
                <a:ea typeface="ＭＳ Ｐゴシック" pitchFamily="34" charset="-128"/>
              </a:rPr>
              <a:t>sskemp@fau.edu</a:t>
            </a:r>
          </a:p>
          <a:p>
            <a:pPr fontAlgn="base">
              <a:spcAft>
                <a:spcPct val="0"/>
              </a:spcAft>
            </a:pPr>
            <a:r>
              <a:rPr smtClean="0">
                <a:latin typeface="Arial Narrow" pitchFamily="34" charset="0"/>
                <a:ea typeface="ＭＳ Ｐゴシック" pitchFamily="34" charset="-128"/>
              </a:rPr>
              <a:t>September 27, 2011</a:t>
            </a:r>
          </a:p>
        </p:txBody>
      </p:sp>
      <p:sp>
        <p:nvSpPr>
          <p:cNvPr id="4103" name="TextBox 6"/>
          <p:cNvSpPr txBox="1">
            <a:spLocks noChangeArrowheads="1"/>
          </p:cNvSpPr>
          <p:nvPr/>
        </p:nvSpPr>
        <p:spPr bwMode="auto">
          <a:xfrm>
            <a:off x="180975" y="1046410"/>
            <a:ext cx="8782050" cy="3754438"/>
          </a:xfrm>
          <a:prstGeom prst="rect">
            <a:avLst/>
          </a:prstGeom>
          <a:noFill/>
          <a:ln w="9525">
            <a:noFill/>
            <a:miter lim="800000"/>
            <a:headEnd/>
            <a:tailEnd/>
          </a:ln>
        </p:spPr>
        <p:txBody>
          <a:bodyPr/>
          <a:lstStyle/>
          <a:p>
            <a:pPr>
              <a:defRPr/>
            </a:pPr>
            <a:r>
              <a:rPr lang="en-US" dirty="0">
                <a:cs typeface="Arial" charset="0"/>
              </a:rPr>
              <a:t>The Southeast National Marine Renewable Energy Center is </a:t>
            </a:r>
            <a:r>
              <a:rPr lang="en-US" dirty="0" smtClean="0">
                <a:cs typeface="Arial" charset="0"/>
              </a:rPr>
              <a:t>preparing a </a:t>
            </a:r>
            <a:r>
              <a:rPr lang="en-US" dirty="0">
                <a:cs typeface="Arial" charset="0"/>
              </a:rPr>
              <a:t>technology development and testing facility in the Florida Current for open-ocean current device prototypes.</a:t>
            </a:r>
          </a:p>
          <a:p>
            <a:pPr>
              <a:defRPr/>
            </a:pPr>
            <a:endParaRPr lang="en-US" sz="2000" dirty="0">
              <a:cs typeface="Arial" charset="0"/>
            </a:endParaRPr>
          </a:p>
          <a:p>
            <a:pPr marL="274320" indent="-274320">
              <a:buFont typeface="Arial" pitchFamily="34" charset="0"/>
              <a:buChar char="•"/>
              <a:defRPr/>
            </a:pPr>
            <a:r>
              <a:rPr lang="en-US" sz="1600" dirty="0">
                <a:cs typeface="Arial" charset="0"/>
              </a:rPr>
              <a:t>Offshore test berths ~12 mi east of Fort Lauderdale, Florida (2-4 </a:t>
            </a:r>
            <a:r>
              <a:rPr lang="en-US" sz="1600" dirty="0" err="1">
                <a:cs typeface="Arial" charset="0"/>
              </a:rPr>
              <a:t>kt</a:t>
            </a:r>
            <a:r>
              <a:rPr lang="en-US" sz="1600" dirty="0">
                <a:cs typeface="Arial" charset="0"/>
              </a:rPr>
              <a:t> current)</a:t>
            </a:r>
          </a:p>
          <a:p>
            <a:pPr marL="731520" lvl="1" indent="-274320">
              <a:buFont typeface="Arial" pitchFamily="34" charset="0"/>
              <a:buChar char="•"/>
              <a:defRPr/>
            </a:pPr>
            <a:r>
              <a:rPr lang="en-US" sz="1600" dirty="0">
                <a:cs typeface="Arial" charset="0"/>
              </a:rPr>
              <a:t>Designed for ⅛-¼ scale systems</a:t>
            </a:r>
          </a:p>
          <a:p>
            <a:pPr marL="731520" lvl="1" indent="-274320">
              <a:buFont typeface="Arial" pitchFamily="34" charset="0"/>
              <a:buChar char="•"/>
              <a:defRPr/>
            </a:pPr>
            <a:r>
              <a:rPr lang="en-US" sz="1600" dirty="0">
                <a:cs typeface="Arial" charset="0"/>
              </a:rPr>
              <a:t>Both oceanographic and turbine performance measurement instrumentation</a:t>
            </a:r>
          </a:p>
          <a:p>
            <a:pPr marL="274320" indent="-274320">
              <a:buFont typeface="Arial" pitchFamily="34" charset="0"/>
              <a:buChar char="•"/>
              <a:defRPr/>
            </a:pPr>
            <a:r>
              <a:rPr lang="en-US" sz="1600" dirty="0">
                <a:cs typeface="Arial" charset="0"/>
              </a:rPr>
              <a:t>On-shore dynamometer for generator systems testing and evaluation</a:t>
            </a:r>
          </a:p>
          <a:p>
            <a:pPr marL="274320" indent="-274320">
              <a:buFont typeface="Arial" pitchFamily="34" charset="0"/>
              <a:buChar char="•"/>
              <a:defRPr/>
            </a:pPr>
            <a:r>
              <a:rPr lang="en-US" sz="1600" dirty="0">
                <a:cs typeface="Arial" charset="0"/>
              </a:rPr>
              <a:t>20 kW/3 meter experimental research turbine for component and sub-system development</a:t>
            </a:r>
          </a:p>
          <a:p>
            <a:pPr>
              <a:defRPr/>
            </a:pPr>
            <a:endParaRPr lang="en-US" sz="2000" dirty="0">
              <a:cs typeface="Arial" charset="0"/>
            </a:endParaRPr>
          </a:p>
          <a:p>
            <a:pPr>
              <a:defRPr/>
            </a:pPr>
            <a:r>
              <a:rPr lang="en-US" dirty="0">
                <a:cs typeface="Arial" charset="0"/>
              </a:rPr>
              <a:t>Status:</a:t>
            </a:r>
          </a:p>
          <a:p>
            <a:pPr marL="274320">
              <a:buFont typeface="Arial" pitchFamily="34" charset="0"/>
              <a:buChar char="•"/>
              <a:defRPr/>
            </a:pPr>
            <a:r>
              <a:rPr lang="en-US" dirty="0">
                <a:cs typeface="Arial" charset="0"/>
              </a:rPr>
              <a:t>  Test berth buoy undergoing sea trials</a:t>
            </a:r>
          </a:p>
          <a:p>
            <a:pPr marL="274320">
              <a:buFont typeface="Arial" pitchFamily="34" charset="0"/>
              <a:buChar char="•"/>
              <a:defRPr/>
            </a:pPr>
            <a:r>
              <a:rPr lang="en-US" dirty="0">
                <a:cs typeface="Arial" charset="0"/>
              </a:rPr>
              <a:t>  </a:t>
            </a:r>
            <a:r>
              <a:rPr lang="en-US" dirty="0" smtClean="0">
                <a:cs typeface="Arial" charset="0"/>
              </a:rPr>
              <a:t>Outer Continental Shelf (OCS) lease from </a:t>
            </a:r>
            <a:r>
              <a:rPr lang="en-US" dirty="0">
                <a:cs typeface="Arial" charset="0"/>
              </a:rPr>
              <a:t>BOEMRE anticipated </a:t>
            </a:r>
            <a:r>
              <a:rPr lang="en-US" dirty="0" smtClean="0">
                <a:cs typeface="Arial" charset="0"/>
              </a:rPr>
              <a:t>Q1 CY2012</a:t>
            </a:r>
            <a:endParaRPr lang="en-US" dirty="0">
              <a:cs typeface="Arial" charset="0"/>
            </a:endParaRPr>
          </a:p>
          <a:p>
            <a:pPr marL="274320">
              <a:buFont typeface="Arial" pitchFamily="34" charset="0"/>
              <a:buChar char="•"/>
              <a:defRPr/>
            </a:pPr>
            <a:r>
              <a:rPr lang="en-US" dirty="0">
                <a:cs typeface="Arial" charset="0"/>
              </a:rPr>
              <a:t>  Experimental turbine in fabrication and testing</a:t>
            </a:r>
          </a:p>
          <a:p>
            <a:pPr>
              <a:defRPr/>
            </a:pPr>
            <a:endParaRPr lang="en-US" sz="2000" dirty="0">
              <a:cs typeface="Arial" charset="0"/>
            </a:endParaRPr>
          </a:p>
          <a:p>
            <a:pPr>
              <a:defRPr/>
            </a:pPr>
            <a:endParaRPr lang="en-US" sz="2000" dirty="0">
              <a:cs typeface="Arial" charset="0"/>
            </a:endParaRPr>
          </a:p>
        </p:txBody>
      </p:sp>
      <p:sp>
        <p:nvSpPr>
          <p:cNvPr id="2" name="Text Placeholder 7"/>
          <p:cNvSpPr>
            <a:spLocks noGrp="1"/>
          </p:cNvSpPr>
          <p:nvPr>
            <p:ph type="body" sz="quarter" idx="13"/>
          </p:nvPr>
        </p:nvSpPr>
        <p:spPr>
          <a:xfrm>
            <a:off x="168275" y="5829300"/>
            <a:ext cx="3670300" cy="355600"/>
          </a:xfrm>
        </p:spPr>
        <p:txBody>
          <a:bodyPr/>
          <a:lstStyle/>
          <a:p>
            <a:r>
              <a:rPr lang="en-US" dirty="0" smtClean="0">
                <a:ea typeface="ＭＳ Ｐゴシック" pitchFamily="34" charset="-128"/>
              </a:rPr>
              <a:t>SNMREC Offshore Testing Facility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ea typeface="ＭＳ Ｐゴシック" pitchFamily="34" charset="-128"/>
              </a:rPr>
              <a:t>Purpose, Objectives, &amp; Integration</a:t>
            </a:r>
          </a:p>
        </p:txBody>
      </p:sp>
      <p:sp>
        <p:nvSpPr>
          <p:cNvPr id="5123" name="Content Placeholder 2"/>
          <p:cNvSpPr>
            <a:spLocks noGrp="1"/>
          </p:cNvSpPr>
          <p:nvPr>
            <p:ph idx="1"/>
          </p:nvPr>
        </p:nvSpPr>
        <p:spPr>
          <a:xfrm>
            <a:off x="487363" y="1338464"/>
            <a:ext cx="8229600" cy="4802188"/>
          </a:xfrm>
        </p:spPr>
        <p:txBody>
          <a:bodyPr/>
          <a:lstStyle/>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No at-sea test facility for open-ocean current MHK energy exists, and several technology gaps remain to accelerate commercialization.</a:t>
            </a:r>
          </a:p>
          <a:p>
            <a:pPr marL="342900" lvl="1" indent="-342900">
              <a:buFont typeface="Arial" charset="0"/>
              <a:buNone/>
            </a:pPr>
            <a:endParaRPr lang="en-US" dirty="0" smtClean="0">
              <a:ea typeface="ＭＳ Ｐゴシック" pitchFamily="34" charset="-128"/>
            </a:endParaRPr>
          </a:p>
          <a:p>
            <a:pPr marL="342900" lvl="1" indent="-342900">
              <a:buFont typeface="Arial" charset="0"/>
              <a:buNone/>
            </a:pPr>
            <a:r>
              <a:rPr lang="en-US" dirty="0" smtClean="0">
                <a:ea typeface="ＭＳ Ｐゴシック" pitchFamily="34" charset="-128"/>
              </a:rPr>
              <a:t>The SNMREC’s capabilities will fulfill several Water Power Program (WPP) objectives: Tasks 1.1.2 (Current Energy System Deployment and Development) and 1.1.4 (Component Design and Development) in the DOE WPP Work Breakdown Structure (WBS).</a:t>
            </a:r>
          </a:p>
          <a:p>
            <a:pPr marL="342900" lvl="1" indent="-342900">
              <a:buFont typeface="Arial" charset="0"/>
              <a:buNone/>
            </a:pPr>
            <a:endParaRPr lang="en-US" dirty="0" smtClean="0">
              <a:ea typeface="ＭＳ Ｐゴシック" pitchFamily="34" charset="-128"/>
            </a:endParaRPr>
          </a:p>
          <a:p>
            <a:pPr marL="342900" lvl="1" indent="-342900">
              <a:buFont typeface="Arial" charset="0"/>
              <a:buNone/>
            </a:pPr>
            <a:r>
              <a:rPr lang="en-US" dirty="0" smtClean="0">
                <a:ea typeface="ＭＳ Ｐゴシック" pitchFamily="34" charset="-128"/>
              </a:rPr>
              <a:t>Research turbine development is a key element of a greater strategy to establish test and demonstration capabilities for commercial prototypes; when realized together, test facility and certification standards can be validated.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ea typeface="ＭＳ Ｐゴシック" pitchFamily="34" charset="-128"/>
              </a:rPr>
              <a:t>Technical Approach</a:t>
            </a:r>
          </a:p>
        </p:txBody>
      </p:sp>
      <p:sp>
        <p:nvSpPr>
          <p:cNvPr id="6147" name="Content Placeholder 2"/>
          <p:cNvSpPr>
            <a:spLocks noGrp="1"/>
          </p:cNvSpPr>
          <p:nvPr>
            <p:ph idx="1"/>
          </p:nvPr>
        </p:nvSpPr>
        <p:spPr>
          <a:xfrm>
            <a:off x="457200" y="1249960"/>
            <a:ext cx="8229600" cy="5368363"/>
          </a:xfrm>
        </p:spPr>
        <p:txBody>
          <a:bodyPr anchor="ctr" anchorCtr="0"/>
          <a:lstStyle/>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The SNMREC is building a generic research turbine and in parallel, solving commercialization-critical technology gaps.</a:t>
            </a:r>
          </a:p>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Key issues being addressed: device reliability and monitoring (with integrated environmental measurements), rotor design tools and models, and rotor materials and performance.</a:t>
            </a:r>
          </a:p>
          <a:p>
            <a:pPr>
              <a:buFont typeface="Arial" charset="0"/>
              <a:buNone/>
            </a:pPr>
            <a:endParaRPr lang="en-US" sz="2000" dirty="0" smtClean="0">
              <a:ea typeface="ＭＳ Ｐゴシック" pitchFamily="34" charset="-128"/>
            </a:endParaRPr>
          </a:p>
          <a:p>
            <a:pPr>
              <a:buNone/>
            </a:pPr>
            <a:r>
              <a:rPr lang="en-US" sz="2000" dirty="0" smtClean="0">
                <a:ea typeface="ＭＳ Ｐゴシック" pitchFamily="34" charset="-128"/>
              </a:rPr>
              <a:t>A complete prognostics system, with custom but standardized data management, allows for quick commercial integration and future flexibility. </a:t>
            </a:r>
            <a:r>
              <a:rPr lang="en-US" sz="2000" dirty="0">
                <a:ea typeface="ＭＳ Ｐゴシック" pitchFamily="34" charset="-128"/>
              </a:rPr>
              <a:t>C</a:t>
            </a:r>
            <a:r>
              <a:rPr lang="en-US" sz="2000" dirty="0" smtClean="0">
                <a:ea typeface="ＭＳ Ｐゴシック" pitchFamily="34" charset="-128"/>
              </a:rPr>
              <a:t>ollaboration with NREL and ERAU ensures rotor research is compatible with national tool development.</a:t>
            </a:r>
          </a:p>
          <a:p>
            <a:pPr>
              <a:buFont typeface="Arial" charset="0"/>
              <a:buNone/>
            </a:pPr>
            <a:endParaRPr lang="en-US" sz="2000" dirty="0" smtClean="0">
              <a:ea typeface="ＭＳ Ｐゴシック" pitchFamily="34" charset="-128"/>
            </a:endParaRPr>
          </a:p>
          <a:p>
            <a:pPr>
              <a:buFont typeface="Arial" charset="0"/>
              <a:buNone/>
            </a:pPr>
            <a:endParaRPr lang="en-US" sz="2000" dirty="0" smtClean="0">
              <a:ea typeface="ＭＳ Ｐゴシック" pitchFamily="34" charset="-128"/>
            </a:endParaRPr>
          </a:p>
          <a:p>
            <a:endParaRPr lang="en-US" sz="2000" dirty="0" smtClean="0">
              <a:ea typeface="ＭＳ Ｐゴシック"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mtClean="0">
                <a:ea typeface="ＭＳ Ｐゴシック" pitchFamily="34" charset="-128"/>
              </a:rPr>
              <a:t>Plan, Schedule, &amp; Budget</a:t>
            </a:r>
          </a:p>
        </p:txBody>
      </p:sp>
      <p:sp>
        <p:nvSpPr>
          <p:cNvPr id="3" name="Content Placeholder 2"/>
          <p:cNvSpPr>
            <a:spLocks noGrp="1"/>
          </p:cNvSpPr>
          <p:nvPr>
            <p:ph idx="1"/>
          </p:nvPr>
        </p:nvSpPr>
        <p:spPr>
          <a:xfrm>
            <a:off x="471488" y="1127125"/>
            <a:ext cx="8229600" cy="3254375"/>
          </a:xfrm>
        </p:spPr>
        <p:txBody>
          <a:bodyPr>
            <a:normAutofit fontScale="70000" lnSpcReduction="20000"/>
          </a:bodyPr>
          <a:lstStyle/>
          <a:p>
            <a:pPr>
              <a:buFont typeface="Arial" charset="0"/>
              <a:buNone/>
              <a:defRPr/>
            </a:pPr>
            <a:r>
              <a:rPr lang="en-US" dirty="0" smtClean="0"/>
              <a:t>Schedule</a:t>
            </a:r>
          </a:p>
          <a:p>
            <a:pPr>
              <a:defRPr/>
            </a:pPr>
            <a:r>
              <a:rPr lang="en-US" dirty="0" smtClean="0"/>
              <a:t>Initiation date: 1 December 2011 (expected)</a:t>
            </a:r>
          </a:p>
          <a:p>
            <a:pPr>
              <a:defRPr/>
            </a:pPr>
            <a:r>
              <a:rPr lang="en-US" dirty="0"/>
              <a:t>Planned completion date: </a:t>
            </a:r>
            <a:r>
              <a:rPr lang="en-US" dirty="0" smtClean="0"/>
              <a:t>31 December 2012 (expected)</a:t>
            </a:r>
            <a:endParaRPr lang="en-US" dirty="0"/>
          </a:p>
          <a:p>
            <a:pPr lvl="1">
              <a:defRPr/>
            </a:pPr>
            <a:r>
              <a:rPr lang="en-US" dirty="0" smtClean="0"/>
              <a:t>although this was a successful 2008 proposal, funding was deferred</a:t>
            </a:r>
            <a:endParaRPr lang="en-US" dirty="0"/>
          </a:p>
          <a:p>
            <a:pPr>
              <a:defRPr/>
            </a:pPr>
            <a:r>
              <a:rPr lang="en-US" dirty="0" smtClean="0"/>
              <a:t>Given BOEMRE lease (expected in early 2012):</a:t>
            </a:r>
          </a:p>
          <a:p>
            <a:pPr lvl="1">
              <a:defRPr/>
            </a:pPr>
            <a:r>
              <a:rPr lang="en-US" dirty="0" smtClean="0"/>
              <a:t>experimental prototype assembly in early 2012, deployment in summer, 2012</a:t>
            </a:r>
          </a:p>
          <a:p>
            <a:pPr lvl="1">
              <a:defRPr/>
            </a:pPr>
            <a:r>
              <a:rPr lang="en-US" dirty="0" smtClean="0"/>
              <a:t>testing extends into 2013</a:t>
            </a:r>
          </a:p>
          <a:p>
            <a:pPr>
              <a:defRPr/>
            </a:pPr>
            <a:r>
              <a:rPr lang="en-US" dirty="0" smtClean="0"/>
              <a:t>Deployment depends on BOEMRE lease, but initial tow-tests will provide data.</a:t>
            </a:r>
          </a:p>
          <a:p>
            <a:pPr>
              <a:buFont typeface="Arial" charset="0"/>
              <a:buNone/>
              <a:defRPr/>
            </a:pPr>
            <a:endParaRPr lang="en-US" dirty="0" smtClean="0"/>
          </a:p>
          <a:p>
            <a:pPr>
              <a:buFont typeface="Arial" charset="0"/>
              <a:buNone/>
              <a:defRPr/>
            </a:pPr>
            <a:r>
              <a:rPr lang="en-US" dirty="0" smtClean="0"/>
              <a:t>Budget: </a:t>
            </a:r>
          </a:p>
          <a:p>
            <a:pPr marL="457200" indent="-457200">
              <a:defRPr/>
            </a:pPr>
            <a:r>
              <a:rPr lang="en-US" dirty="0" smtClean="0"/>
              <a:t>Budget details under discussion, dependent on negotiated SOW</a:t>
            </a:r>
          </a:p>
          <a:p>
            <a:pPr marL="457200" indent="-457200">
              <a:defRPr/>
            </a:pPr>
            <a:r>
              <a:rPr lang="en-US" dirty="0" smtClean="0"/>
              <a:t>No funds expended to date</a:t>
            </a:r>
          </a:p>
          <a:p>
            <a:pPr marL="457200" indent="-457200">
              <a:defRPr/>
            </a:pPr>
            <a:endParaRPr lang="en-US" dirty="0" smtClean="0"/>
          </a:p>
          <a:p>
            <a:pPr>
              <a:buFont typeface="Arial" charset="0"/>
              <a:buNone/>
              <a:defRPr/>
            </a:pPr>
            <a:endParaRPr lang="en-US" dirty="0" smtClean="0"/>
          </a:p>
          <a:p>
            <a:pPr>
              <a:defRPr/>
            </a:pPr>
            <a:endParaRPr lang="en-US" dirty="0"/>
          </a:p>
        </p:txBody>
      </p:sp>
      <p:graphicFrame>
        <p:nvGraphicFramePr>
          <p:cNvPr id="4" name="Table 3"/>
          <p:cNvGraphicFramePr>
            <a:graphicFrameLocks noGrp="1"/>
          </p:cNvGraphicFramePr>
          <p:nvPr/>
        </p:nvGraphicFramePr>
        <p:xfrm>
          <a:off x="501650" y="4446588"/>
          <a:ext cx="7991478" cy="1482724"/>
        </p:xfrm>
        <a:graphic>
          <a:graphicData uri="http://schemas.openxmlformats.org/drawingml/2006/table">
            <a:tbl>
              <a:tblPr firstRow="1" bandRow="1">
                <a:tableStyleId>{F5AB1C69-6EDB-4FF4-983F-18BD219EF322}</a:tableStyleId>
              </a:tblPr>
              <a:tblGrid>
                <a:gridCol w="1331913"/>
                <a:gridCol w="1331913"/>
                <a:gridCol w="1331913"/>
                <a:gridCol w="1331913"/>
                <a:gridCol w="1331913"/>
                <a:gridCol w="1331913"/>
              </a:tblGrid>
              <a:tr h="370681">
                <a:tc gridSpan="6">
                  <a:txBody>
                    <a:bodyPr/>
                    <a:lstStyle/>
                    <a:p>
                      <a:pPr marL="0" marR="0" algn="ctr">
                        <a:spcBef>
                          <a:spcPts val="0"/>
                        </a:spcBef>
                        <a:spcAft>
                          <a:spcPts val="0"/>
                        </a:spcAft>
                      </a:pPr>
                      <a:r>
                        <a:rPr lang="en-US" sz="1600" dirty="0" smtClean="0"/>
                        <a:t>Budget History</a:t>
                      </a:r>
                      <a:endParaRPr lang="en-US" sz="1600" dirty="0">
                        <a:solidFill>
                          <a:schemeClr val="bg1"/>
                        </a:solidFill>
                        <a:latin typeface="Arial"/>
                        <a:ea typeface="Arial"/>
                        <a:cs typeface="Times New Roman"/>
                      </a:endParaRPr>
                    </a:p>
                  </a:txBody>
                  <a:tcPr marL="68579" marR="68579" marT="0" marB="0" anchor="ctr"/>
                </a:tc>
                <a:tc hMerge="1">
                  <a:txBody>
                    <a:bodyPr/>
                    <a:lstStyle/>
                    <a:p>
                      <a:endParaRPr lang="en-US"/>
                    </a:p>
                  </a:txBody>
                  <a:tcPr/>
                </a:tc>
                <a:tc hMerge="1">
                  <a:txBody>
                    <a:bodyPr/>
                    <a:lstStyle/>
                    <a:p>
                      <a:pPr marL="0" marR="0" algn="ctr">
                        <a:spcBef>
                          <a:spcPts val="0"/>
                        </a:spcBef>
                        <a:spcAft>
                          <a:spcPts val="0"/>
                        </a:spcAft>
                      </a:pPr>
                      <a:endParaRPr lang="en-US" sz="1200">
                        <a:solidFill>
                          <a:srgbClr val="5E6A71"/>
                        </a:solidFill>
                        <a:latin typeface="Arial"/>
                        <a:ea typeface="Arial"/>
                        <a:cs typeface="Times New Roman"/>
                      </a:endParaRPr>
                    </a:p>
                  </a:txBody>
                  <a:tcPr marL="68580" marR="68580" marT="0" marB="0"/>
                </a:tc>
                <a:tc hMerge="1">
                  <a:txBody>
                    <a:bodyPr/>
                    <a:lstStyle/>
                    <a:p>
                      <a:endParaRPr lang="en-US"/>
                    </a:p>
                  </a:txBody>
                  <a:tcPr/>
                </a:tc>
                <a:tc hMerge="1">
                  <a:txBody>
                    <a:bodyPr/>
                    <a:lstStyle/>
                    <a:p>
                      <a:pPr marL="0" marR="0" algn="ctr">
                        <a:spcBef>
                          <a:spcPts val="0"/>
                        </a:spcBef>
                        <a:spcAft>
                          <a:spcPts val="0"/>
                        </a:spcAft>
                      </a:pPr>
                      <a:endParaRPr lang="en-US" sz="1200" dirty="0">
                        <a:solidFill>
                          <a:srgbClr val="5E6A71"/>
                        </a:solidFill>
                        <a:latin typeface="Arial"/>
                        <a:ea typeface="Arial"/>
                        <a:cs typeface="Times New Roman"/>
                      </a:endParaRPr>
                    </a:p>
                  </a:txBody>
                  <a:tcPr marL="68580" marR="68580" marT="0" marB="0"/>
                </a:tc>
                <a:tc hMerge="1">
                  <a:txBody>
                    <a:bodyPr/>
                    <a:lstStyle/>
                    <a:p>
                      <a:endParaRPr lang="en-US"/>
                    </a:p>
                  </a:txBody>
                  <a:tcPr/>
                </a:tc>
              </a:tr>
              <a:tr h="370681">
                <a:tc gridSpan="2">
                  <a:txBody>
                    <a:bodyPr/>
                    <a:lstStyle/>
                    <a:p>
                      <a:pPr marL="0" marR="0" algn="ctr">
                        <a:spcBef>
                          <a:spcPts val="0"/>
                        </a:spcBef>
                        <a:spcAft>
                          <a:spcPts val="0"/>
                        </a:spcAft>
                      </a:pPr>
                      <a:r>
                        <a:rPr lang="en-US" sz="1200" dirty="0" smtClean="0"/>
                        <a:t>FY2009</a:t>
                      </a:r>
                      <a:endParaRPr lang="en-US" sz="1200" dirty="0">
                        <a:solidFill>
                          <a:srgbClr val="5E6A71"/>
                        </a:solidFill>
                        <a:latin typeface="Arial"/>
                        <a:ea typeface="Arial"/>
                        <a:cs typeface="Times New Roman"/>
                      </a:endParaRPr>
                    </a:p>
                  </a:txBody>
                  <a:tcPr marL="68579" marR="68579" marT="0" marB="0" anchor="ctr"/>
                </a:tc>
                <a:tc hMerge="1">
                  <a:txBody>
                    <a:bodyPr/>
                    <a:lstStyle/>
                    <a:p>
                      <a:endParaRPr lang="en-US"/>
                    </a:p>
                  </a:txBody>
                  <a:tcPr/>
                </a:tc>
                <a:tc gridSpan="2">
                  <a:txBody>
                    <a:bodyPr/>
                    <a:lstStyle/>
                    <a:p>
                      <a:pPr marL="0" marR="0" algn="ctr">
                        <a:spcBef>
                          <a:spcPts val="0"/>
                        </a:spcBef>
                        <a:spcAft>
                          <a:spcPts val="0"/>
                        </a:spcAft>
                      </a:pPr>
                      <a:r>
                        <a:rPr lang="en-US" sz="1200" dirty="0" smtClean="0"/>
                        <a:t>FY2010</a:t>
                      </a:r>
                      <a:endParaRPr lang="en-US" sz="1200" dirty="0">
                        <a:solidFill>
                          <a:srgbClr val="5E6A71"/>
                        </a:solidFill>
                        <a:latin typeface="Arial"/>
                        <a:ea typeface="Arial"/>
                        <a:cs typeface="Times New Roman"/>
                      </a:endParaRPr>
                    </a:p>
                  </a:txBody>
                  <a:tcPr marL="68579" marR="68579" marT="0" marB="0" anchor="ctr"/>
                </a:tc>
                <a:tc hMerge="1">
                  <a:txBody>
                    <a:bodyPr/>
                    <a:lstStyle/>
                    <a:p>
                      <a:endParaRPr lang="en-US"/>
                    </a:p>
                  </a:txBody>
                  <a:tcPr/>
                </a:tc>
                <a:tc gridSpan="2">
                  <a:txBody>
                    <a:bodyPr/>
                    <a:lstStyle/>
                    <a:p>
                      <a:pPr marL="0" marR="0" algn="ctr">
                        <a:spcBef>
                          <a:spcPts val="0"/>
                        </a:spcBef>
                        <a:spcAft>
                          <a:spcPts val="0"/>
                        </a:spcAft>
                      </a:pPr>
                      <a:r>
                        <a:rPr lang="en-US" sz="1200" dirty="0" smtClean="0"/>
                        <a:t>FY2011</a:t>
                      </a:r>
                      <a:endParaRPr lang="en-US" sz="1200" dirty="0">
                        <a:solidFill>
                          <a:srgbClr val="5E6A71"/>
                        </a:solidFill>
                        <a:latin typeface="Arial"/>
                        <a:ea typeface="Arial"/>
                        <a:cs typeface="Times New Roman"/>
                      </a:endParaRPr>
                    </a:p>
                  </a:txBody>
                  <a:tcPr marL="68579" marR="68579" marT="0" marB="0" anchor="ctr"/>
                </a:tc>
                <a:tc hMerge="1">
                  <a:txBody>
                    <a:bodyPr/>
                    <a:lstStyle/>
                    <a:p>
                      <a:endParaRPr lang="en-US"/>
                    </a:p>
                  </a:txBody>
                  <a:tcPr/>
                </a:tc>
              </a:tr>
              <a:tr h="370681">
                <a:tc>
                  <a:txBody>
                    <a:bodyPr/>
                    <a:lstStyle/>
                    <a:p>
                      <a:pPr marL="0" marR="0" algn="ctr">
                        <a:spcBef>
                          <a:spcPts val="0"/>
                        </a:spcBef>
                        <a:spcAft>
                          <a:spcPts val="0"/>
                        </a:spcAft>
                      </a:pPr>
                      <a:r>
                        <a:rPr lang="en-US" sz="1200" dirty="0"/>
                        <a:t>DOE</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a:t>Cost-share</a:t>
                      </a:r>
                      <a:endParaRPr lang="en-US" sz="120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a:t>DOE</a:t>
                      </a:r>
                      <a:endParaRPr lang="en-US" sz="120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a:t>Cost-share</a:t>
                      </a:r>
                      <a:endParaRPr lang="en-US" sz="120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a:t>DOE</a:t>
                      </a:r>
                      <a:endParaRPr lang="en-US" sz="120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a:t>Cost-share</a:t>
                      </a:r>
                      <a:endParaRPr lang="en-US" sz="1200">
                        <a:solidFill>
                          <a:srgbClr val="5E6A71"/>
                        </a:solidFill>
                        <a:latin typeface="Arial"/>
                        <a:ea typeface="Arial"/>
                        <a:cs typeface="Times New Roman"/>
                      </a:endParaRPr>
                    </a:p>
                  </a:txBody>
                  <a:tcPr marL="68579" marR="68579" marT="0" marB="0" anchor="ctr"/>
                </a:tc>
              </a:tr>
              <a:tr h="370681">
                <a:tc>
                  <a:txBody>
                    <a:bodyPr/>
                    <a:lstStyle/>
                    <a:p>
                      <a:pPr marL="0" marR="0" algn="ctr">
                        <a:spcBef>
                          <a:spcPts val="0"/>
                        </a:spcBef>
                        <a:spcAft>
                          <a:spcPts val="0"/>
                        </a:spcAft>
                      </a:pPr>
                      <a:r>
                        <a:rPr lang="en-US" sz="1200" dirty="0" smtClean="0">
                          <a:solidFill>
                            <a:srgbClr val="5E6A71"/>
                          </a:solidFill>
                          <a:latin typeface="Arial"/>
                          <a:ea typeface="Arial"/>
                          <a:cs typeface="Times New Roman"/>
                        </a:rPr>
                        <a:t>$0</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dirty="0" smtClean="0">
                          <a:solidFill>
                            <a:srgbClr val="5E6A71"/>
                          </a:solidFill>
                          <a:latin typeface="Arial"/>
                          <a:ea typeface="Arial"/>
                          <a:cs typeface="Times New Roman"/>
                        </a:rPr>
                        <a:t>$0</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dirty="0" smtClean="0">
                          <a:solidFill>
                            <a:srgbClr val="5E6A71"/>
                          </a:solidFill>
                          <a:latin typeface="Arial"/>
                          <a:ea typeface="Arial"/>
                          <a:cs typeface="Times New Roman"/>
                        </a:rPr>
                        <a:t>$250K</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dirty="0" smtClean="0">
                          <a:solidFill>
                            <a:srgbClr val="5E6A71"/>
                          </a:solidFill>
                          <a:latin typeface="Arial"/>
                          <a:ea typeface="Arial"/>
                          <a:cs typeface="Times New Roman"/>
                        </a:rPr>
                        <a:t>$250K</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dirty="0" smtClean="0">
                          <a:solidFill>
                            <a:srgbClr val="5E6A71"/>
                          </a:solidFill>
                          <a:latin typeface="Arial"/>
                          <a:ea typeface="Arial"/>
                          <a:cs typeface="Times New Roman"/>
                        </a:rPr>
                        <a:t>$250K</a:t>
                      </a:r>
                      <a:endParaRPr lang="en-US" sz="1200" dirty="0">
                        <a:solidFill>
                          <a:srgbClr val="5E6A71"/>
                        </a:solidFill>
                        <a:latin typeface="Arial"/>
                        <a:ea typeface="Arial"/>
                        <a:cs typeface="Times New Roman"/>
                      </a:endParaRPr>
                    </a:p>
                  </a:txBody>
                  <a:tcPr marL="68579" marR="68579" marT="0" marB="0" anchor="ctr"/>
                </a:tc>
                <a:tc>
                  <a:txBody>
                    <a:bodyPr/>
                    <a:lstStyle/>
                    <a:p>
                      <a:pPr marL="0" marR="0" algn="ctr">
                        <a:spcBef>
                          <a:spcPts val="0"/>
                        </a:spcBef>
                        <a:spcAft>
                          <a:spcPts val="0"/>
                        </a:spcAft>
                      </a:pPr>
                      <a:r>
                        <a:rPr lang="en-US" sz="1200" dirty="0" smtClean="0">
                          <a:solidFill>
                            <a:srgbClr val="5E6A71"/>
                          </a:solidFill>
                          <a:latin typeface="Arial"/>
                          <a:ea typeface="Arial"/>
                          <a:cs typeface="Times New Roman"/>
                        </a:rPr>
                        <a:t>$250K</a:t>
                      </a:r>
                      <a:endParaRPr lang="en-US" sz="1200" dirty="0">
                        <a:solidFill>
                          <a:srgbClr val="5E6A71"/>
                        </a:solidFill>
                        <a:latin typeface="Arial"/>
                        <a:ea typeface="Arial"/>
                        <a:cs typeface="Times New Roman"/>
                      </a:endParaRPr>
                    </a:p>
                  </a:txBody>
                  <a:tcPr marL="68579" marR="68579" marT="0"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ea typeface="ＭＳ Ｐゴシック" pitchFamily="34" charset="-128"/>
              </a:rPr>
              <a:t>Accomplishments and Results</a:t>
            </a:r>
          </a:p>
        </p:txBody>
      </p:sp>
      <p:sp>
        <p:nvSpPr>
          <p:cNvPr id="8195" name="Content Placeholder 2"/>
          <p:cNvSpPr>
            <a:spLocks noGrp="1"/>
          </p:cNvSpPr>
          <p:nvPr>
            <p:ph idx="1"/>
          </p:nvPr>
        </p:nvSpPr>
        <p:spPr>
          <a:xfrm>
            <a:off x="457200" y="1183000"/>
            <a:ext cx="8229600" cy="3686276"/>
          </a:xfrm>
        </p:spPr>
        <p:txBody>
          <a:bodyPr/>
          <a:lstStyle/>
          <a:p>
            <a:pPr>
              <a:buFont typeface="Arial" charset="0"/>
              <a:buNone/>
            </a:pPr>
            <a:r>
              <a:rPr lang="en-US" sz="2000" dirty="0" smtClean="0">
                <a:ea typeface="ＭＳ Ｐゴシック" pitchFamily="34" charset="-128"/>
              </a:rPr>
              <a:t>Project has not formally begun. However, proposed scope builds upon program elements conducted under other Federal and State of Florida funding. Program element accomplishments to date include:</a:t>
            </a:r>
          </a:p>
          <a:p>
            <a:pPr lvl="1"/>
            <a:r>
              <a:rPr lang="en-US" sz="1600" dirty="0" smtClean="0">
                <a:ea typeface="ＭＳ Ｐゴシック" pitchFamily="34" charset="-128"/>
              </a:rPr>
              <a:t>System design of turbine and test berth</a:t>
            </a:r>
          </a:p>
          <a:p>
            <a:pPr lvl="1"/>
            <a:r>
              <a:rPr lang="en-US" sz="1600" dirty="0" smtClean="0">
                <a:ea typeface="ＭＳ Ｐゴシック" pitchFamily="34" charset="-128"/>
              </a:rPr>
              <a:t>Operational dynamometer</a:t>
            </a:r>
          </a:p>
          <a:p>
            <a:pPr lvl="1"/>
            <a:r>
              <a:rPr lang="en-US" sz="1600" dirty="0" smtClean="0">
                <a:ea typeface="ＭＳ Ｐゴシック" pitchFamily="34" charset="-128"/>
              </a:rPr>
              <a:t>Test berth buoy sea trials</a:t>
            </a:r>
          </a:p>
          <a:p>
            <a:pPr lvl="1"/>
            <a:r>
              <a:rPr lang="en-US" sz="1600" dirty="0" smtClean="0">
                <a:ea typeface="ＭＳ Ｐゴシック" pitchFamily="34" charset="-128"/>
              </a:rPr>
              <a:t>Prognostics system architecture and software</a:t>
            </a:r>
          </a:p>
          <a:p>
            <a:pPr lvl="1"/>
            <a:r>
              <a:rPr lang="en-US" sz="1600" dirty="0" smtClean="0">
                <a:ea typeface="ＭＳ Ｐゴシック" pitchFamily="34" charset="-128"/>
              </a:rPr>
              <a:t>Four year research foundation for modeling and tech development</a:t>
            </a:r>
          </a:p>
          <a:p>
            <a:pPr lvl="1"/>
            <a:r>
              <a:rPr lang="en-US" sz="1600" dirty="0" smtClean="0">
                <a:ea typeface="ＭＳ Ｐゴシック" pitchFamily="34" charset="-128"/>
              </a:rPr>
              <a:t>Resource measurement and modeling (ocean current and temperature profile data over 3 years)</a:t>
            </a:r>
          </a:p>
        </p:txBody>
      </p:sp>
      <p:pic>
        <p:nvPicPr>
          <p:cNvPr id="4" name="Picture 3" descr="Picture 02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8019" y="4406185"/>
            <a:ext cx="2119312" cy="1416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6" name="movie_KE (1).avi">
            <a:hlinkClick r:id="" action="ppaction://media"/>
          </p:cNvPr>
          <p:cNvPicPr>
            <a:picLocks noRot="1"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999280" y="4231284"/>
            <a:ext cx="1630362" cy="21082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1026" name="Picture 2"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7331" y="5075755"/>
            <a:ext cx="2246460" cy="149296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8" name="Picture 7" descr="C:\Users\zaqie\Desktop\Thesis\picture images\pathlines\pathlines_isometric.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6292" y="5624153"/>
            <a:ext cx="1042988" cy="9445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pic>
        <p:nvPicPr>
          <p:cNvPr id="2" name="Picture 2" descr="Description: Description: MTB-Trial.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4734" y="4143868"/>
            <a:ext cx="1721265" cy="167836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ea typeface="ＭＳ Ｐゴシック" pitchFamily="34" charset="-128"/>
              </a:rPr>
              <a:t>Challenges to Date</a:t>
            </a:r>
          </a:p>
        </p:txBody>
      </p:sp>
      <p:sp>
        <p:nvSpPr>
          <p:cNvPr id="9219" name="Content Placeholder 2"/>
          <p:cNvSpPr>
            <a:spLocks noGrp="1"/>
          </p:cNvSpPr>
          <p:nvPr>
            <p:ph idx="1"/>
          </p:nvPr>
        </p:nvSpPr>
        <p:spPr>
          <a:xfrm>
            <a:off x="302004" y="1301260"/>
            <a:ext cx="8384796" cy="5284788"/>
          </a:xfrm>
        </p:spPr>
        <p:txBody>
          <a:bodyPr/>
          <a:lstStyle/>
          <a:p>
            <a:pPr>
              <a:buFont typeface="Arial" charset="0"/>
              <a:buNone/>
            </a:pPr>
            <a:r>
              <a:rPr lang="en-US" sz="2000" dirty="0" smtClean="0">
                <a:ea typeface="ＭＳ Ｐゴシック" pitchFamily="34" charset="-128"/>
              </a:rPr>
              <a:t>To date, the single greatest challenge has been working through the BOEMRE lease application process. As the first Outer Continental Shelf (OCS) applicant, SNMREC,  BOEMRE, and other cognizant agencies have been involved in the learning process</a:t>
            </a:r>
            <a:r>
              <a:rPr lang="en-US" sz="2000" dirty="0">
                <a:ea typeface="ＭＳ Ｐゴシック" pitchFamily="34" charset="-128"/>
              </a:rPr>
              <a:t>.</a:t>
            </a:r>
            <a:endParaRPr lang="en-US" sz="2000" dirty="0" smtClean="0">
              <a:ea typeface="ＭＳ Ｐゴシック" pitchFamily="34" charset="-128"/>
            </a:endParaRPr>
          </a:p>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Offshore test berth and turbine designs have been dictated in part by regulatory recommendations, and have necessarily evolved in tandem.</a:t>
            </a:r>
          </a:p>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An iterative and cooperative approach with BOEMRE on the lease application has resulted in their EA preparation and our pending lease. We anticipate continued collaboration and accelerated progress.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ea typeface="ＭＳ Ｐゴシック" pitchFamily="34" charset="-128"/>
              </a:rPr>
              <a:t>Next Steps</a:t>
            </a:r>
          </a:p>
        </p:txBody>
      </p:sp>
      <p:sp>
        <p:nvSpPr>
          <p:cNvPr id="10243" name="Content Placeholder 2"/>
          <p:cNvSpPr>
            <a:spLocks noGrp="1"/>
          </p:cNvSpPr>
          <p:nvPr>
            <p:ph idx="1"/>
          </p:nvPr>
        </p:nvSpPr>
        <p:spPr>
          <a:xfrm>
            <a:off x="457200" y="1609971"/>
            <a:ext cx="8229600" cy="4520372"/>
          </a:xfrm>
        </p:spPr>
        <p:txBody>
          <a:bodyPr/>
          <a:lstStyle/>
          <a:p>
            <a:pPr>
              <a:lnSpc>
                <a:spcPct val="90000"/>
              </a:lnSpc>
              <a:buFont typeface="Arial" charset="0"/>
              <a:buNone/>
            </a:pPr>
            <a:r>
              <a:rPr lang="en-US" sz="2000" dirty="0" smtClean="0">
                <a:ea typeface="ＭＳ Ｐゴシック" pitchFamily="34" charset="-128"/>
              </a:rPr>
              <a:t>Pending approved scope, experimental turbine construction will continue. Electrical and mechanical systems will be tested separately, and then integrated for testing under tow near-shore (summer 2012).</a:t>
            </a:r>
          </a:p>
          <a:p>
            <a:pPr>
              <a:lnSpc>
                <a:spcPct val="90000"/>
              </a:lnSpc>
              <a:buFont typeface="Arial" charset="0"/>
              <a:buNone/>
            </a:pPr>
            <a:endParaRPr lang="en-US" sz="2000" dirty="0" smtClean="0">
              <a:ea typeface="ＭＳ Ｐゴシック" pitchFamily="34" charset="-128"/>
            </a:endParaRPr>
          </a:p>
          <a:p>
            <a:pPr>
              <a:lnSpc>
                <a:spcPct val="90000"/>
              </a:lnSpc>
              <a:buFont typeface="Arial" charset="0"/>
              <a:buNone/>
            </a:pPr>
            <a:r>
              <a:rPr lang="en-US" sz="2000" dirty="0" smtClean="0">
                <a:ea typeface="ＭＳ Ｐゴシック" pitchFamily="34" charset="-128"/>
              </a:rPr>
              <a:t>When BOEMRE lease received, test berth will be installed and vetted with complete integrated turbine. Gulf Stream data collection and experiments will then begin (late 2012).</a:t>
            </a:r>
          </a:p>
          <a:p>
            <a:pPr>
              <a:buFont typeface="Arial" charset="0"/>
              <a:buNone/>
            </a:pPr>
            <a:endParaRPr lang="en-US" sz="2000" dirty="0" smtClean="0">
              <a:ea typeface="ＭＳ Ｐゴシック" pitchFamily="34" charset="-128"/>
            </a:endParaRPr>
          </a:p>
          <a:p>
            <a:pPr>
              <a:buFont typeface="Arial" charset="0"/>
              <a:buNone/>
            </a:pPr>
            <a:r>
              <a:rPr lang="en-US" sz="2000" dirty="0" smtClean="0">
                <a:ea typeface="ＭＳ Ｐゴシック" pitchFamily="34" charset="-128"/>
              </a:rPr>
              <a:t>Prognostics and rotor research will be in parallel with turbine testing, and results will be available to developers and partners by the end of 2013.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ere_template_blue">
  <a:themeElements>
    <a:clrScheme name="~~~ EERE Colors ~~~">
      <a:dk1>
        <a:srgbClr val="50565C"/>
      </a:dk1>
      <a:lt1>
        <a:sysClr val="window" lastClr="FFFFFF"/>
      </a:lt1>
      <a:dk2>
        <a:srgbClr val="6A737B"/>
      </a:dk2>
      <a:lt2>
        <a:srgbClr val="EEECE1"/>
      </a:lt2>
      <a:accent1>
        <a:srgbClr val="7AC143"/>
      </a:accent1>
      <a:accent2>
        <a:srgbClr val="FFD200"/>
      </a:accent2>
      <a:accent3>
        <a:srgbClr val="00A4E4"/>
      </a:accent3>
      <a:accent4>
        <a:srgbClr val="006892"/>
      </a:accent4>
      <a:accent5>
        <a:srgbClr val="00853F"/>
      </a:accent5>
      <a:accent6>
        <a:srgbClr val="F58025"/>
      </a:accent6>
      <a:hlink>
        <a:srgbClr val="006892"/>
      </a:hlink>
      <a:folHlink>
        <a:srgbClr val="6A737B"/>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lIns="91440" tIns="45720" rIns="91440" bIns="45720" rtlCol="0">
        <a:normAutofit fontScale="85000" lnSpcReduction="10000"/>
      </a:bodyPr>
      <a:lstStyle>
        <a:defPPr marL="0" marR="0" indent="0" algn="l" defTabSz="457200" rtl="0" eaLnBrk="1" fontAlgn="auto" latinLnBrk="0" hangingPunct="1">
          <a:lnSpc>
            <a:spcPct val="100000"/>
          </a:lnSpc>
          <a:spcBef>
            <a:spcPct val="20000"/>
          </a:spcBef>
          <a:spcAft>
            <a:spcPts val="0"/>
          </a:spcAft>
          <a:buClrTx/>
          <a:buSzTx/>
          <a:buFont typeface="Arial"/>
          <a:buNone/>
          <a:tabLst/>
          <a:defRPr kumimoji="0" sz="2323" b="1" i="0" u="none" strike="noStrike" kern="1200" cap="none" spc="0" normalizeH="0" baseline="0" noProof="0" dirty="0" smtClean="0">
            <a:ln>
              <a:noFill/>
            </a:ln>
            <a:solidFill>
              <a:srgbClr val="FFFFFF"/>
            </a:solidFill>
            <a:effectLst/>
            <a:uLnTx/>
            <a:uFillTx/>
            <a:latin typeface="Arial Narrow"/>
            <a:ea typeface="+mn-ea"/>
            <a:cs typeface="Arial Narrow"/>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B5CED03835BC14687345B4A46D58362" ma:contentTypeVersion="0" ma:contentTypeDescription="Create a new document." ma:contentTypeScope="" ma:versionID="70122fccf1d623e2a1ac0afbede2350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776A2D05-037F-4453-BA01-FB770FA6DC6A}">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AF809A94-00B4-4A1F-AA14-C14FD531CD23}">
  <ds:schemaRefs>
    <ds:schemaRef ds:uri="http://schemas.microsoft.com/sharepoint/v3/contenttype/forms"/>
  </ds:schemaRefs>
</ds:datastoreItem>
</file>

<file path=customXml/itemProps3.xml><?xml version="1.0" encoding="utf-8"?>
<ds:datastoreItem xmlns:ds="http://schemas.openxmlformats.org/officeDocument/2006/customXml" ds:itemID="{0D462FE4-7358-48D4-A5CF-6261C18EF0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eere_template_blue</Template>
  <TotalTime>1541</TotalTime>
  <Words>700</Words>
  <Application>Microsoft Office PowerPoint</Application>
  <PresentationFormat>On-screen Show (4:3)</PresentationFormat>
  <Paragraphs>84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eere_template_blue</vt:lpstr>
      <vt:lpstr>Water Power Peer Review</vt:lpstr>
      <vt:lpstr>Purpose, Objectives, &amp; Integration</vt:lpstr>
      <vt:lpstr>Technical Approach</vt:lpstr>
      <vt:lpstr>Plan, Schedule, &amp; Budget</vt:lpstr>
      <vt:lpstr>Accomplishments and Results</vt:lpstr>
      <vt:lpstr>Challenges to Date</vt:lpstr>
      <vt:lpstr>Next Steps</vt:lpstr>
    </vt:vector>
  </TitlesOfParts>
  <Company>EERE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Small Scale Turbine Testing and Development</dc:title>
  <dc:subject>Presentation from the 2011 Water Program Peer Review</dc:subject>
  <dc:creator/>
  <cp:lastModifiedBy>Christopher Fry</cp:lastModifiedBy>
  <cp:revision>99</cp:revision>
  <cp:lastPrinted>2011-09-06T16:20:00Z</cp:lastPrinted>
  <dcterms:created xsi:type="dcterms:W3CDTF">2009-11-09T13:58:17Z</dcterms:created>
  <dcterms:modified xsi:type="dcterms:W3CDTF">2012-01-05T21:25:58Z</dcterms:modified>
</cp:coreProperties>
</file>