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00" r:id="rId5"/>
    <p:sldId id="294" r:id="rId6"/>
    <p:sldId id="295" r:id="rId7"/>
    <p:sldId id="296" r:id="rId8"/>
    <p:sldId id="299" r:id="rId9"/>
    <p:sldId id="307" r:id="rId10"/>
    <p:sldId id="308" r:id="rId11"/>
    <p:sldId id="309" r:id="rId12"/>
    <p:sldId id="301" r:id="rId13"/>
    <p:sldId id="298" r:id="rId14"/>
  </p:sldIdLst>
  <p:sldSz cx="9144000" cy="6858000" type="screen4x3"/>
  <p:notesSz cx="7112000" cy="9398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p:scale>
          <a:sx n="81" d="100"/>
          <a:sy n="81" d="100"/>
        </p:scale>
        <p:origin x="-192" y="93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2925" cy="471488"/>
          </a:xfrm>
          <a:prstGeom prst="rect">
            <a:avLst/>
          </a:prstGeom>
        </p:spPr>
        <p:txBody>
          <a:bodyPr vert="horz" wrap="square" lIns="93874" tIns="46938" rIns="93874" bIns="46938"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4027488" y="0"/>
            <a:ext cx="3082925" cy="471488"/>
          </a:xfrm>
          <a:prstGeom prst="rect">
            <a:avLst/>
          </a:prstGeom>
        </p:spPr>
        <p:txBody>
          <a:bodyPr vert="horz" wrap="square" lIns="93874" tIns="46938" rIns="93874" bIns="46938"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AD65A85D-7E78-47BF-B133-7F0B8ABB90BE}" type="datetime1">
              <a:rPr lang="en-US"/>
              <a:pPr>
                <a:defRPr/>
              </a:pPr>
              <a:t>1/5/2012</a:t>
            </a:fld>
            <a:endParaRPr lang="en-US"/>
          </a:p>
        </p:txBody>
      </p:sp>
      <p:sp>
        <p:nvSpPr>
          <p:cNvPr id="4" name="Footer Placeholder 3"/>
          <p:cNvSpPr>
            <a:spLocks noGrp="1"/>
          </p:cNvSpPr>
          <p:nvPr>
            <p:ph type="ftr" sz="quarter" idx="2"/>
          </p:nvPr>
        </p:nvSpPr>
        <p:spPr>
          <a:xfrm>
            <a:off x="0" y="8924925"/>
            <a:ext cx="3082925" cy="471488"/>
          </a:xfrm>
          <a:prstGeom prst="rect">
            <a:avLst/>
          </a:prstGeom>
        </p:spPr>
        <p:txBody>
          <a:bodyPr vert="horz" wrap="square" lIns="93874" tIns="46938" rIns="93874" bIns="46938"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4027488" y="8924925"/>
            <a:ext cx="3082925" cy="471488"/>
          </a:xfrm>
          <a:prstGeom prst="rect">
            <a:avLst/>
          </a:prstGeom>
        </p:spPr>
        <p:txBody>
          <a:bodyPr vert="horz" wrap="square" lIns="93874" tIns="46938" rIns="93874" bIns="46938"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A0E80BB8-9681-4170-8544-F4E5ADD31FA4}" type="slidenum">
              <a:rPr lang="en-US"/>
              <a:pPr>
                <a:defRPr/>
              </a:pPr>
              <a:t>‹#›</a:t>
            </a:fld>
            <a:endParaRPr lang="en-US"/>
          </a:p>
        </p:txBody>
      </p:sp>
    </p:spTree>
    <p:extLst>
      <p:ext uri="{BB962C8B-B14F-4D97-AF65-F5344CB8AC3E}">
        <p14:creationId xmlns:p14="http://schemas.microsoft.com/office/powerpoint/2010/main" val="2409254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2925" cy="471488"/>
          </a:xfrm>
          <a:prstGeom prst="rect">
            <a:avLst/>
          </a:prstGeom>
        </p:spPr>
        <p:txBody>
          <a:bodyPr vert="horz" wrap="square" lIns="93874" tIns="46938" rIns="93874" bIns="46938"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4027488" y="0"/>
            <a:ext cx="3082925" cy="471488"/>
          </a:xfrm>
          <a:prstGeom prst="rect">
            <a:avLst/>
          </a:prstGeom>
        </p:spPr>
        <p:txBody>
          <a:bodyPr vert="horz" wrap="square" lIns="93874" tIns="46938" rIns="93874" bIns="46938"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CBAE6F77-0C7C-42EE-AEDB-95E5EA5D946C}" type="datetime1">
              <a:rPr lang="en-US"/>
              <a:pPr>
                <a:defRPr/>
              </a:pPr>
              <a:t>1/5/2012</a:t>
            </a:fld>
            <a:endParaRPr lang="en-US"/>
          </a:p>
        </p:txBody>
      </p:sp>
      <p:sp>
        <p:nvSpPr>
          <p:cNvPr id="4" name="Slide Image Placeholder 3"/>
          <p:cNvSpPr>
            <a:spLocks noGrp="1" noRot="1" noChangeAspect="1"/>
          </p:cNvSpPr>
          <p:nvPr>
            <p:ph type="sldImg" idx="2"/>
          </p:nvPr>
        </p:nvSpPr>
        <p:spPr>
          <a:xfrm>
            <a:off x="1208088" y="704850"/>
            <a:ext cx="4695825" cy="3522663"/>
          </a:xfrm>
          <a:prstGeom prst="rect">
            <a:avLst/>
          </a:prstGeom>
          <a:noFill/>
          <a:ln w="12700">
            <a:solidFill>
              <a:prstClr val="black"/>
            </a:solidFill>
          </a:ln>
        </p:spPr>
        <p:txBody>
          <a:bodyPr vert="horz" wrap="square" lIns="93874" tIns="46938" rIns="93874" bIns="46938"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11200" y="4464050"/>
            <a:ext cx="5689600" cy="4229100"/>
          </a:xfrm>
          <a:prstGeom prst="rect">
            <a:avLst/>
          </a:prstGeom>
        </p:spPr>
        <p:txBody>
          <a:bodyPr vert="horz" wrap="square" lIns="93874" tIns="46938" rIns="93874" bIns="4693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24925"/>
            <a:ext cx="3082925" cy="471488"/>
          </a:xfrm>
          <a:prstGeom prst="rect">
            <a:avLst/>
          </a:prstGeom>
        </p:spPr>
        <p:txBody>
          <a:bodyPr vert="horz" wrap="square" lIns="93874" tIns="46938" rIns="93874" bIns="46938"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4027488" y="8924925"/>
            <a:ext cx="3082925" cy="471488"/>
          </a:xfrm>
          <a:prstGeom prst="rect">
            <a:avLst/>
          </a:prstGeom>
        </p:spPr>
        <p:txBody>
          <a:bodyPr vert="horz" wrap="square" lIns="93874" tIns="46938" rIns="93874" bIns="46938"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CFB919E3-747D-4C25-8065-439AC2C3E857}" type="slidenum">
              <a:rPr lang="en-US"/>
              <a:pPr>
                <a:defRPr/>
              </a:pPr>
              <a:t>‹#›</a:t>
            </a:fld>
            <a:endParaRPr lang="en-US"/>
          </a:p>
        </p:txBody>
      </p:sp>
    </p:spTree>
    <p:extLst>
      <p:ext uri="{BB962C8B-B14F-4D97-AF65-F5344CB8AC3E}">
        <p14:creationId xmlns:p14="http://schemas.microsoft.com/office/powerpoint/2010/main" val="11477951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9" name="Text Placeholder 9"/>
          <p:cNvSpPr txBox="1">
            <a:spLocks/>
          </p:cNvSpPr>
          <p:nvPr/>
        </p:nvSpPr>
        <p:spPr bwMode="auto">
          <a:xfrm>
            <a:off x="130175" y="6616700"/>
            <a:ext cx="728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C222BED4-7FC7-4B04-A4DA-7D4F7858FD3B}"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Program Name or Ancillary Text</a:t>
            </a:r>
          </a:p>
        </p:txBody>
      </p:sp>
      <p:grpSp>
        <p:nvGrpSpPr>
          <p:cNvPr id="10" name="Group 20"/>
          <p:cNvGrpSpPr>
            <a:grpSpLocks/>
          </p:cNvGrpSpPr>
          <p:nvPr/>
        </p:nvGrpSpPr>
        <p:grpSpPr bwMode="auto">
          <a:xfrm flipH="1" flipV="1">
            <a:off x="0" y="920750"/>
            <a:ext cx="9144000" cy="55563"/>
            <a:chOff x="0" y="832104"/>
            <a:chExt cx="9144000" cy="54864"/>
          </a:xfrm>
        </p:grpSpPr>
        <p:sp>
          <p:nvSpPr>
            <p:cNvPr id="11" name="Rectangle 10"/>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3" name="Rectangle 12"/>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5" name="Picture 18" descr="doe_logo_ppt.png"/>
          <p:cNvPicPr>
            <a:picLocks noChangeAspect="1"/>
          </p:cNvPicPr>
          <p:nvPr/>
        </p:nvPicPr>
        <p:blipFill>
          <a:blip r:embed="rId2" cstate="email"/>
          <a:srcRect/>
          <a:stretch>
            <a:fillRect/>
          </a:stretch>
        </p:blipFill>
        <p:spPr bwMode="auto">
          <a:xfrm>
            <a:off x="6121400" y="276225"/>
            <a:ext cx="2743200" cy="412750"/>
          </a:xfrm>
          <a:prstGeom prst="rect">
            <a:avLst/>
          </a:prstGeom>
          <a:noFill/>
          <a:ln w="9525">
            <a:noFill/>
            <a:miter lim="800000"/>
            <a:headEnd/>
            <a:tailEnd/>
          </a:ln>
        </p:spPr>
      </p:pic>
      <p:sp>
        <p:nvSpPr>
          <p:cNvPr id="16" name="Rectangle 15"/>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7" name="Rectangle 16"/>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0" name="Rectangle 19"/>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1" name="Rectangle 20"/>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2" name="Rectangle 21"/>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nvGrpSpPr>
          <p:cNvPr id="23" name="Group 21"/>
          <p:cNvGrpSpPr>
            <a:grpSpLocks/>
          </p:cNvGrpSpPr>
          <p:nvPr/>
        </p:nvGrpSpPr>
        <p:grpSpPr bwMode="auto">
          <a:xfrm flipH="1" flipV="1">
            <a:off x="0" y="920750"/>
            <a:ext cx="9144000" cy="55563"/>
            <a:chOff x="0" y="832104"/>
            <a:chExt cx="9144000" cy="54864"/>
          </a:xfrm>
        </p:grpSpPr>
        <p:sp>
          <p:nvSpPr>
            <p:cNvPr id="25" name="Rectangle 24"/>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6" name="Rectangle 25"/>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7" name="Rectangle 26"/>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pic>
        <p:nvPicPr>
          <p:cNvPr id="28" name="Picture 32" descr="doe_logo_ppt.png"/>
          <p:cNvPicPr>
            <a:picLocks noChangeAspect="1"/>
          </p:cNvPicPr>
          <p:nvPr/>
        </p:nvPicPr>
        <p:blipFill>
          <a:blip r:embed="rId2" cstate="email"/>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4" name="Rectangle 3"/>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6" name="Text Placeholder 9"/>
          <p:cNvSpPr txBox="1">
            <a:spLocks/>
          </p:cNvSpPr>
          <p:nvPr/>
        </p:nvSpPr>
        <p:spPr bwMode="auto">
          <a:xfrm>
            <a:off x="130175" y="6616700"/>
            <a:ext cx="728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B593A720-CDFC-4088-989F-FF6B0D627A26}"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Program Name or Ancillary Text</a:t>
            </a:r>
          </a:p>
        </p:txBody>
      </p:sp>
      <p:grpSp>
        <p:nvGrpSpPr>
          <p:cNvPr id="9" name="Group 20"/>
          <p:cNvGrpSpPr>
            <a:grpSpLocks/>
          </p:cNvGrpSpPr>
          <p:nvPr/>
        </p:nvGrpSpPr>
        <p:grpSpPr bwMode="auto">
          <a:xfrm flipH="1" flipV="1">
            <a:off x="0" y="920750"/>
            <a:ext cx="9144000" cy="55563"/>
            <a:chOff x="0" y="832104"/>
            <a:chExt cx="9144000" cy="54864"/>
          </a:xfrm>
        </p:grpSpPr>
        <p:sp>
          <p:nvSpPr>
            <p:cNvPr id="10" name="Rectangle 9"/>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1" name="Rectangle 10"/>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3" name="Text Placeholder 9"/>
          <p:cNvSpPr txBox="1">
            <a:spLocks/>
          </p:cNvSpPr>
          <p:nvPr/>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4" name="Picture 18" descr="doe_logo_ppt.png"/>
          <p:cNvPicPr>
            <a:picLocks noChangeAspect="1"/>
          </p:cNvPicPr>
          <p:nvPr/>
        </p:nvPicPr>
        <p:blipFill>
          <a:blip r:embed="rId2" cstate="email"/>
          <a:srcRect/>
          <a:stretch>
            <a:fillRect/>
          </a:stretch>
        </p:blipFill>
        <p:spPr bwMode="auto">
          <a:xfrm>
            <a:off x="6121400" y="276225"/>
            <a:ext cx="2743200" cy="412750"/>
          </a:xfrm>
          <a:prstGeom prst="rect">
            <a:avLst/>
          </a:prstGeom>
          <a:noFill/>
          <a:ln w="9525">
            <a:noFill/>
            <a:miter lim="800000"/>
            <a:headEnd/>
            <a:tailEnd/>
          </a:ln>
        </p:spPr>
      </p:pic>
      <p:sp>
        <p:nvSpPr>
          <p:cNvPr id="15" name="Rectangle 14"/>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7" name="Rectangle 16"/>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8" name="Rectangle 17"/>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Placeholder 9"/>
          <p:cNvSpPr txBox="1">
            <a:spLocks/>
          </p:cNvSpPr>
          <p:nvPr/>
        </p:nvSpPr>
        <p:spPr bwMode="auto">
          <a:xfrm>
            <a:off x="130175" y="6616700"/>
            <a:ext cx="72866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EFA58AD7-E474-4F96-BB58-75947BD09A2F}"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Wind and Water Power Program</a:t>
            </a:r>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4" name="Rectangle 23"/>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5" name="Rectangle 24"/>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032" name="Text Placeholder 9"/>
          <p:cNvSpPr txBox="1">
            <a:spLocks/>
          </p:cNvSpPr>
          <p:nvPr/>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033" name="Picture 18" descr="doe_logo_ppt.png"/>
          <p:cNvPicPr>
            <a:picLocks noChangeAspect="1"/>
          </p:cNvPicPr>
          <p:nvPr/>
        </p:nvPicPr>
        <p:blipFill>
          <a:blip r:embed="rId10" cstate="email"/>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9" r:id="rId1"/>
    <p:sldLayoutId id="2147483871" r:id="rId2"/>
    <p:sldLayoutId id="2147483872" r:id="rId3"/>
    <p:sldLayoutId id="2147483873" r:id="rId4"/>
    <p:sldLayoutId id="2147483874" r:id="rId5"/>
    <p:sldLayoutId id="2147483875" r:id="rId6"/>
    <p:sldLayoutId id="2147483880" r:id="rId7"/>
    <p:sldLayoutId id="2147483876" r:id="rId8"/>
  </p:sldLayoutIdLst>
  <p:txStyles>
    <p:titleStyle>
      <a:lvl1pPr algn="l" defTabSz="457200" rtl="0" eaLnBrk="0" fontAlgn="base" hangingPunct="0">
        <a:lnSpc>
          <a:spcPts val="2800"/>
        </a:lnSpc>
        <a:spcBef>
          <a:spcPct val="0"/>
        </a:spcBef>
        <a:spcAft>
          <a:spcPct val="0"/>
        </a:spcAft>
        <a:defRPr sz="2600" kern="1200">
          <a:solidFill>
            <a:srgbClr val="FFFFFF"/>
          </a:solidFill>
          <a:latin typeface="+mj-lt"/>
          <a:ea typeface="ＭＳ Ｐゴシック" pitchFamily="-106" charset="-128"/>
          <a:cs typeface="ＭＳ Ｐゴシック" pitchFamily="-106" charset="-128"/>
        </a:defRPr>
      </a:lvl1pPr>
      <a:lvl2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2pPr>
      <a:lvl3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3pPr>
      <a:lvl4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4pPr>
      <a:lvl5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5pPr>
      <a:lvl6pPr marL="4572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7.tiff"/><Relationship Id="rId13" Type="http://schemas.openxmlformats.org/officeDocument/2006/relationships/image" Target="../media/image11.wmf"/><Relationship Id="rId3" Type="http://schemas.openxmlformats.org/officeDocument/2006/relationships/image" Target="../media/image13.emf"/><Relationship Id="rId7" Type="http://schemas.openxmlformats.org/officeDocument/2006/relationships/image" Target="../media/image16.png"/><Relationship Id="rId12"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20.emf"/><Relationship Id="rId5" Type="http://schemas.openxmlformats.org/officeDocument/2006/relationships/image" Target="../media/image14.png"/><Relationship Id="rId15" Type="http://schemas.openxmlformats.org/officeDocument/2006/relationships/image" Target="../media/image12.wmf"/><Relationship Id="rId10" Type="http://schemas.openxmlformats.org/officeDocument/2006/relationships/image" Target="../media/image19.png"/><Relationship Id="rId4" Type="http://schemas.openxmlformats.org/officeDocument/2006/relationships/image" Target="../media/image3.emf"/><Relationship Id="rId9" Type="http://schemas.openxmlformats.org/officeDocument/2006/relationships/image" Target="../media/image18.png"/><Relationship Id="rId1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203200" y="147638"/>
            <a:ext cx="5626100" cy="603250"/>
          </a:xfrm>
        </p:spPr>
        <p:txBody>
          <a:bodyPr/>
          <a:lstStyle/>
          <a:p>
            <a:r>
              <a:rPr lang="en-US" sz="2000" smtClean="0">
                <a:latin typeface="Arial Narrow" pitchFamily="34" charset="0"/>
                <a:ea typeface="ＭＳ Ｐゴシック" pitchFamily="34" charset="-128"/>
              </a:rPr>
              <a:t>Water Power Peer Review</a:t>
            </a:r>
          </a:p>
        </p:txBody>
      </p:sp>
      <p:sp>
        <p:nvSpPr>
          <p:cNvPr id="4099" name="Subtitle 4"/>
          <p:cNvSpPr>
            <a:spLocks noGrp="1"/>
          </p:cNvSpPr>
          <p:nvPr>
            <p:ph type="subTitle" idx="1"/>
          </p:nvPr>
        </p:nvSpPr>
        <p:spPr>
          <a:xfrm>
            <a:off x="163513" y="5253038"/>
            <a:ext cx="4381500" cy="1174750"/>
          </a:xfrm>
        </p:spPr>
        <p:txBody>
          <a:bodyPr>
            <a:normAutofit lnSpcReduction="10000"/>
          </a:bodyPr>
          <a:lstStyle/>
          <a:p>
            <a:pPr marL="0" lvl="1" algn="l"/>
            <a:r>
              <a:rPr lang="en-US" sz="2400" dirty="0" smtClean="0">
                <a:solidFill>
                  <a:schemeClr val="bg1"/>
                </a:solidFill>
                <a:latin typeface="Arial Narrow" pitchFamily="34" charset="0"/>
                <a:ea typeface="ＭＳ Ｐゴシック" pitchFamily="34" charset="-128"/>
              </a:rPr>
              <a:t>Tools &amp; Methods to Measure/Predict Environmental Impacts: Effects on the Physical Environment</a:t>
            </a:r>
          </a:p>
          <a:p>
            <a:endParaRPr lang="en-US" dirty="0" smtClean="0">
              <a:solidFill>
                <a:schemeClr val="bg1"/>
              </a:solidFill>
              <a:latin typeface="Arial Narrow" pitchFamily="34" charset="0"/>
              <a:ea typeface="ＭＳ Ｐゴシック" pitchFamily="34" charset="-128"/>
            </a:endParaRPr>
          </a:p>
        </p:txBody>
      </p:sp>
      <p:sp>
        <p:nvSpPr>
          <p:cNvPr id="4100" name="Text Placeholder 5"/>
          <p:cNvSpPr>
            <a:spLocks noGrp="1"/>
          </p:cNvSpPr>
          <p:nvPr>
            <p:ph type="body" sz="quarter" idx="10"/>
          </p:nvPr>
        </p:nvSpPr>
        <p:spPr>
          <a:xfrm>
            <a:off x="6054725" y="5205413"/>
            <a:ext cx="3081338" cy="331787"/>
          </a:xfrm>
        </p:spPr>
        <p:txBody>
          <a:bodyPr/>
          <a:lstStyle/>
          <a:p>
            <a:pPr fontAlgn="base">
              <a:spcAft>
                <a:spcPct val="0"/>
              </a:spcAft>
            </a:pPr>
            <a:r>
              <a:rPr dirty="0" smtClean="0">
                <a:ea typeface="ＭＳ Ｐゴシック" pitchFamily="34" charset="-128"/>
              </a:rPr>
              <a:t>Jesse Roberts</a:t>
            </a:r>
          </a:p>
        </p:txBody>
      </p:sp>
      <p:sp>
        <p:nvSpPr>
          <p:cNvPr id="4101" name="Text Placeholder 6"/>
          <p:cNvSpPr>
            <a:spLocks noGrp="1"/>
          </p:cNvSpPr>
          <p:nvPr>
            <p:ph type="body" sz="quarter" idx="12"/>
          </p:nvPr>
        </p:nvSpPr>
        <p:spPr>
          <a:xfrm>
            <a:off x="6054725" y="5543550"/>
            <a:ext cx="3089275" cy="735013"/>
          </a:xfrm>
        </p:spPr>
        <p:txBody>
          <a:bodyPr/>
          <a:lstStyle/>
          <a:p>
            <a:pPr fontAlgn="base">
              <a:spcAft>
                <a:spcPct val="0"/>
              </a:spcAft>
            </a:pPr>
            <a:r>
              <a:rPr dirty="0" smtClean="0">
                <a:latin typeface="Arial Narrow" pitchFamily="34" charset="0"/>
                <a:ea typeface="ＭＳ Ｐゴシック" pitchFamily="34" charset="-128"/>
              </a:rPr>
              <a:t>Sandia National Laboratories</a:t>
            </a:r>
          </a:p>
          <a:p>
            <a:pPr fontAlgn="base">
              <a:spcAft>
                <a:spcPct val="0"/>
              </a:spcAft>
            </a:pPr>
            <a:r>
              <a:rPr dirty="0" smtClean="0">
                <a:latin typeface="Arial Narrow" pitchFamily="34" charset="0"/>
                <a:ea typeface="ＭＳ Ｐゴシック" pitchFamily="34" charset="-128"/>
              </a:rPr>
              <a:t>jdrober@sandia.gov; 505-844-5730</a:t>
            </a:r>
          </a:p>
          <a:p>
            <a:pPr fontAlgn="base">
              <a:spcAft>
                <a:spcPct val="0"/>
              </a:spcAft>
            </a:pPr>
            <a:r>
              <a:rPr dirty="0" smtClean="0">
                <a:latin typeface="Arial Narrow" pitchFamily="34" charset="0"/>
                <a:ea typeface="ＭＳ Ｐゴシック" pitchFamily="34" charset="-128"/>
              </a:rPr>
              <a:t>November 3, 2011</a:t>
            </a:r>
          </a:p>
        </p:txBody>
      </p:sp>
      <p:pic>
        <p:nvPicPr>
          <p:cNvPr id="8" name="Picture 7" descr="LOGO.5.jpg"/>
          <p:cNvPicPr>
            <a:picLocks noChangeAspect="1"/>
          </p:cNvPicPr>
          <p:nvPr/>
        </p:nvPicPr>
        <p:blipFill>
          <a:blip r:embed="rId2" cstate="email">
            <a:clrChange>
              <a:clrFrom>
                <a:srgbClr val="FDFDFD"/>
              </a:clrFrom>
              <a:clrTo>
                <a:srgbClr val="FDFDFD">
                  <a:alpha val="0"/>
                </a:srgbClr>
              </a:clrTo>
            </a:clrChange>
            <a:lum bright="60000" contrast="-70000"/>
          </a:blip>
          <a:srcRect l="4573" r="4449"/>
          <a:stretch>
            <a:fillRect/>
          </a:stretch>
        </p:blipFill>
        <p:spPr bwMode="auto">
          <a:xfrm>
            <a:off x="320842" y="911937"/>
            <a:ext cx="2286001" cy="2512899"/>
          </a:xfrm>
          <a:prstGeom prst="rect">
            <a:avLst/>
          </a:prstGeom>
          <a:noFill/>
          <a:ln w="9525">
            <a:noFill/>
            <a:miter lim="800000"/>
            <a:headEnd/>
            <a:tailEnd/>
          </a:ln>
        </p:spPr>
      </p:pic>
      <p:grpSp>
        <p:nvGrpSpPr>
          <p:cNvPr id="10" name="Group 9"/>
          <p:cNvGrpSpPr/>
          <p:nvPr/>
        </p:nvGrpSpPr>
        <p:grpSpPr>
          <a:xfrm>
            <a:off x="3292310" y="1445977"/>
            <a:ext cx="5385158" cy="1302382"/>
            <a:chOff x="624944" y="4370610"/>
            <a:chExt cx="5902448" cy="1728216"/>
          </a:xfrm>
        </p:grpSpPr>
        <p:pic>
          <p:nvPicPr>
            <p:cNvPr id="11" name="Picture 9" descr="C:\Documents and Settings\eseetho\Desktop\ForJesse\Velocities-with-K-E-effect.EMF"/>
            <p:cNvPicPr preferRelativeResize="0">
              <a:picLocks noChangeArrowheads="1"/>
            </p:cNvPicPr>
            <p:nvPr/>
          </p:nvPicPr>
          <p:blipFill>
            <a:blip r:embed="rId3" cstate="email"/>
            <a:srcRect l="4390" t="38921" r="11105" b="38948"/>
            <a:stretch>
              <a:fillRect/>
            </a:stretch>
          </p:blipFill>
          <p:spPr bwMode="auto">
            <a:xfrm>
              <a:off x="912976" y="4370610"/>
              <a:ext cx="5614416" cy="1728216"/>
            </a:xfrm>
            <a:prstGeom prst="rect">
              <a:avLst/>
            </a:prstGeom>
            <a:noFill/>
            <a:ln w="9525">
              <a:noFill/>
              <a:miter lim="800000"/>
              <a:headEnd/>
              <a:tailEnd/>
            </a:ln>
          </p:spPr>
        </p:pic>
        <p:sp>
          <p:nvSpPr>
            <p:cNvPr id="12" name="Rectangle 11"/>
            <p:cNvSpPr/>
            <p:nvPr/>
          </p:nvSpPr>
          <p:spPr>
            <a:xfrm>
              <a:off x="3073216" y="5198702"/>
              <a:ext cx="92075" cy="90488"/>
            </a:xfrm>
            <a:prstGeom prst="rect">
              <a:avLst/>
            </a:prstGeom>
            <a:noFill/>
            <a:ln w="47625" cmpd="thickThi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Arrow Connector 12"/>
            <p:cNvCxnSpPr/>
            <p:nvPr/>
          </p:nvCxnSpPr>
          <p:spPr>
            <a:xfrm>
              <a:off x="624944" y="4544806"/>
              <a:ext cx="201478" cy="2376"/>
            </a:xfrm>
            <a:prstGeom prst="straightConnector1">
              <a:avLst/>
            </a:prstGeom>
            <a:ln w="28575">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24944" y="4771819"/>
              <a:ext cx="201478" cy="2375"/>
            </a:xfrm>
            <a:prstGeom prst="straightConnector1">
              <a:avLst/>
            </a:prstGeom>
            <a:ln w="28575">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24944" y="5000419"/>
              <a:ext cx="201478" cy="2375"/>
            </a:xfrm>
            <a:prstGeom prst="straightConnector1">
              <a:avLst/>
            </a:prstGeom>
            <a:ln w="28575">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24944" y="5230606"/>
              <a:ext cx="201478" cy="2376"/>
            </a:xfrm>
            <a:prstGeom prst="straightConnector1">
              <a:avLst/>
            </a:prstGeom>
            <a:ln w="28575">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24944" y="5459206"/>
              <a:ext cx="201478" cy="2376"/>
            </a:xfrm>
            <a:prstGeom prst="straightConnector1">
              <a:avLst/>
            </a:prstGeom>
            <a:ln w="28575">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24944" y="5686219"/>
              <a:ext cx="201478" cy="2375"/>
            </a:xfrm>
            <a:prstGeom prst="straightConnector1">
              <a:avLst/>
            </a:prstGeom>
            <a:ln w="28575">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24944" y="5916406"/>
              <a:ext cx="201478" cy="2376"/>
            </a:xfrm>
            <a:prstGeom prst="straightConnector1">
              <a:avLst/>
            </a:prstGeom>
            <a:ln w="28575">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353136" y="4766654"/>
              <a:ext cx="684076" cy="432048"/>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itle 1"/>
            <p:cNvSpPr txBox="1">
              <a:spLocks/>
            </p:cNvSpPr>
            <p:nvPr/>
          </p:nvSpPr>
          <p:spPr>
            <a:xfrm>
              <a:off x="1155452" y="4618109"/>
              <a:ext cx="1171660" cy="285887"/>
            </a:xfrm>
            <a:prstGeom prst="rect">
              <a:avLst/>
            </a:prstGeom>
            <a:solidFill>
              <a:schemeClr val="bg1"/>
            </a:solidFill>
          </p:spPr>
          <p:txBody>
            <a:bodyPr wrap="square" lIns="0" tIns="0" rIns="0" bIns="0" anchor="ctr">
              <a:spAutoFit/>
            </a:bodyPr>
            <a:lstStyle/>
            <a:p>
              <a:pPr algn="ctr" defTabSz="914400" fontAlgn="auto">
                <a:spcAft>
                  <a:spcPts val="0"/>
                </a:spcAft>
                <a:defRPr/>
              </a:pPr>
              <a:r>
                <a:rPr lang="en-US" sz="1400" dirty="0">
                  <a:latin typeface="+mj-lt"/>
                  <a:ea typeface="+mj-ea"/>
                  <a:cs typeface="+mj-cs"/>
                </a:rPr>
                <a:t>MHK Device</a:t>
              </a:r>
            </a:p>
          </p:txBody>
        </p:sp>
      </p:grpSp>
      <p:pic>
        <p:nvPicPr>
          <p:cNvPr id="22" name="Picture 2"/>
          <p:cNvPicPr>
            <a:picLocks noChangeAspect="1" noChangeArrowheads="1"/>
          </p:cNvPicPr>
          <p:nvPr/>
        </p:nvPicPr>
        <p:blipFill>
          <a:blip r:embed="rId4" cstate="email"/>
          <a:srcRect/>
          <a:stretch>
            <a:fillRect/>
          </a:stretch>
        </p:blipFill>
        <p:spPr bwMode="auto">
          <a:xfrm>
            <a:off x="171506" y="3332748"/>
            <a:ext cx="4300536" cy="1600200"/>
          </a:xfrm>
          <a:prstGeom prst="rect">
            <a:avLst/>
          </a:prstGeom>
          <a:noFill/>
          <a:ln w="9525">
            <a:noFill/>
            <a:miter lim="800000"/>
            <a:headEnd/>
            <a:tailEnd/>
          </a:ln>
        </p:spPr>
      </p:pic>
      <p:pic>
        <p:nvPicPr>
          <p:cNvPr id="24" name="Picture 23" descr="LISSTmounting with ID.jpg"/>
          <p:cNvPicPr>
            <a:picLocks noChangeAspect="1"/>
          </p:cNvPicPr>
          <p:nvPr/>
        </p:nvPicPr>
        <p:blipFill>
          <a:blip r:embed="rId5" cstate="email"/>
          <a:stretch>
            <a:fillRect/>
          </a:stretch>
        </p:blipFill>
        <p:spPr>
          <a:xfrm>
            <a:off x="6513583" y="3064042"/>
            <a:ext cx="2445933" cy="1828800"/>
          </a:xfrm>
          <a:prstGeom prst="rect">
            <a:avLst/>
          </a:prstGeom>
        </p:spPr>
      </p:pic>
      <p:pic>
        <p:nvPicPr>
          <p:cNvPr id="23" name="Picture 22" descr="HydroRefRotor.png"/>
          <p:cNvPicPr/>
          <p:nvPr/>
        </p:nvPicPr>
        <p:blipFill>
          <a:blip r:embed="rId6" cstate="email"/>
          <a:stretch>
            <a:fillRect/>
          </a:stretch>
        </p:blipFill>
        <p:spPr>
          <a:xfrm>
            <a:off x="4638859" y="3352799"/>
            <a:ext cx="1818089" cy="15276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ea typeface="ＭＳ Ｐゴシック" pitchFamily="34" charset="-128"/>
              </a:rPr>
              <a:t>Next Steps</a:t>
            </a:r>
          </a:p>
        </p:txBody>
      </p:sp>
      <p:sp>
        <p:nvSpPr>
          <p:cNvPr id="10243" name="Content Placeholder 2"/>
          <p:cNvSpPr>
            <a:spLocks noGrp="1"/>
          </p:cNvSpPr>
          <p:nvPr>
            <p:ph idx="1"/>
          </p:nvPr>
        </p:nvSpPr>
        <p:spPr>
          <a:xfrm>
            <a:off x="248652" y="1085348"/>
            <a:ext cx="8753107" cy="5478011"/>
          </a:xfrm>
        </p:spPr>
        <p:txBody>
          <a:bodyPr/>
          <a:lstStyle/>
          <a:p>
            <a:pPr lvl="0">
              <a:buNone/>
            </a:pPr>
            <a:r>
              <a:rPr lang="en-US" dirty="0" smtClean="0"/>
              <a:t>Current and Tidal Efforts:</a:t>
            </a:r>
          </a:p>
          <a:p>
            <a:pPr marL="512763" indent="-223838"/>
            <a:r>
              <a:rPr lang="en-US" sz="1400" dirty="0" smtClean="0"/>
              <a:t>Field data collection of turbulence and velocity deficit in the wake of the full-scale Free Flow Power turbine in the Mississippi River</a:t>
            </a:r>
          </a:p>
          <a:p>
            <a:pPr marL="512763" lvl="0" indent="-223838"/>
            <a:r>
              <a:rPr lang="en-US" sz="1400" dirty="0" smtClean="0"/>
              <a:t>SNL-EFDC validation against field data and multiple scaled-turbines in large flume</a:t>
            </a:r>
          </a:p>
          <a:p>
            <a:pPr marL="512763" lvl="0" indent="-223838"/>
            <a:r>
              <a:rPr lang="en-US" sz="1400" dirty="0" smtClean="0"/>
              <a:t>MHK turbine array optimization study in the Mississippi River</a:t>
            </a:r>
          </a:p>
          <a:p>
            <a:pPr marL="912813" lvl="1" indent="-223838"/>
            <a:r>
              <a:rPr lang="en-US" sz="1200" dirty="0" smtClean="0"/>
              <a:t>Maximize energy capture/minimize deleterious effects to the physical environment</a:t>
            </a:r>
          </a:p>
          <a:p>
            <a:pPr marL="512763" indent="-223838"/>
            <a:r>
              <a:rPr lang="en-US" sz="1400" dirty="0" smtClean="0"/>
              <a:t>Influence of tidal turbine arrays on water quality within tidal embayment’s</a:t>
            </a:r>
          </a:p>
          <a:p>
            <a:pPr lvl="0">
              <a:buNone/>
            </a:pPr>
            <a:endParaRPr lang="en-US" sz="1000" dirty="0" smtClean="0"/>
          </a:p>
          <a:p>
            <a:pPr>
              <a:buNone/>
            </a:pPr>
            <a:r>
              <a:rPr lang="en-US" dirty="0" smtClean="0"/>
              <a:t>Wave Energy Efforts:</a:t>
            </a:r>
          </a:p>
          <a:p>
            <a:pPr marL="512763" indent="-223838"/>
            <a:r>
              <a:rPr lang="en-US" sz="1400" dirty="0" smtClean="0"/>
              <a:t>Sensitivity study of SWAN wave model representations of WEC arrays and influence on wave patterns and sediment bed shear stress within and landward of the array</a:t>
            </a:r>
          </a:p>
          <a:p>
            <a:pPr marL="912813" lvl="1" indent="-223838"/>
            <a:r>
              <a:rPr lang="en-US" sz="1000" dirty="0" smtClean="0"/>
              <a:t>Validate WEC array simulation against experimental test data</a:t>
            </a:r>
          </a:p>
          <a:p>
            <a:pPr marL="512763" indent="-223838"/>
            <a:r>
              <a:rPr lang="en-US" sz="1400" dirty="0" smtClean="0"/>
              <a:t>WEC array effects on wave, current, and sediment circulation resulting from coupled wave and hydrodynamic model (model forced by waves, winds, and tides)</a:t>
            </a:r>
          </a:p>
          <a:p>
            <a:pPr marL="512763" lvl="0" indent="-223838"/>
            <a:r>
              <a:rPr lang="en-US" sz="1400" dirty="0" smtClean="0"/>
              <a:t>Methodology to evaluate  sediment stability risk for wave energy farm installations</a:t>
            </a:r>
          </a:p>
          <a:p>
            <a:pPr marL="233363" indent="-223838">
              <a:buNone/>
            </a:pPr>
            <a:endParaRPr lang="en-US" sz="1400" dirty="0" smtClean="0"/>
          </a:p>
          <a:p>
            <a:pPr marL="233363" indent="-223838">
              <a:buNone/>
            </a:pPr>
            <a:r>
              <a:rPr lang="en-US" dirty="0" smtClean="0"/>
              <a:t>Acoustic Efforts:</a:t>
            </a:r>
          </a:p>
          <a:p>
            <a:pPr marL="512763" indent="-223838"/>
            <a:r>
              <a:rPr lang="en-US" sz="1400" dirty="0" smtClean="0"/>
              <a:t>Acoustic signature predictions from a full-scale reference MHK turbine using CHAMP</a:t>
            </a:r>
          </a:p>
          <a:p>
            <a:pPr marL="512763" indent="-223838"/>
            <a:r>
              <a:rPr lang="en-US" sz="1400" dirty="0" smtClean="0"/>
              <a:t>Acoustic measurements within the PSU/ARL water tunnel of an innovative sub-scale test rotor</a:t>
            </a:r>
          </a:p>
          <a:p>
            <a:pPr marL="512763" indent="-223838"/>
            <a:r>
              <a:rPr lang="en-US" sz="1400" dirty="0" smtClean="0"/>
              <a:t>Acoustic predictions of innovative sub-scale test rotor and comparison with test data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ea typeface="ＭＳ Ｐゴシック" pitchFamily="34" charset="-128"/>
              </a:rPr>
              <a:t>Purpose, Objectives, &amp; Integration</a:t>
            </a:r>
          </a:p>
        </p:txBody>
      </p:sp>
      <p:sp>
        <p:nvSpPr>
          <p:cNvPr id="5123" name="Content Placeholder 2"/>
          <p:cNvSpPr>
            <a:spLocks noGrp="1"/>
          </p:cNvSpPr>
          <p:nvPr>
            <p:ph idx="1"/>
          </p:nvPr>
        </p:nvSpPr>
        <p:spPr>
          <a:xfrm>
            <a:off x="376988" y="1213685"/>
            <a:ext cx="8526379" cy="5259303"/>
          </a:xfrm>
        </p:spPr>
        <p:txBody>
          <a:bodyPr/>
          <a:lstStyle/>
          <a:p>
            <a:pPr>
              <a:buNone/>
            </a:pPr>
            <a:r>
              <a:rPr lang="en-US" sz="1800" dirty="0" smtClean="0"/>
              <a:t>The MHK industry in the US faces challenges associated with </a:t>
            </a:r>
            <a:r>
              <a:rPr lang="en-US" sz="1800" dirty="0" err="1" smtClean="0"/>
              <a:t>siting</a:t>
            </a:r>
            <a:r>
              <a:rPr lang="en-US" sz="1800" dirty="0" smtClean="0"/>
              <a:t>, permitting, construction, and operation of pilot- and full-scale facilities because little is known about the potential effects of MHK device operation in coastal areas, estuaries, or rivers. This lack of knowledge affects the actions of regulatory agencies, the opinions of stakeholder groups, and the commitment of energy project developers and investors. </a:t>
            </a:r>
          </a:p>
          <a:p>
            <a:pPr marL="342900" lvl="1" indent="-342900">
              <a:buFont typeface="Arial" charset="0"/>
              <a:buNone/>
            </a:pPr>
            <a:endParaRPr lang="en-US" sz="1800" dirty="0" smtClean="0">
              <a:ea typeface="ＭＳ Ｐゴシック" pitchFamily="34" charset="-128"/>
            </a:endParaRPr>
          </a:p>
          <a:p>
            <a:pPr marL="342900" lvl="1" indent="-342900">
              <a:buNone/>
            </a:pPr>
            <a:r>
              <a:rPr lang="en-US" sz="1800" dirty="0" smtClean="0"/>
              <a:t>Therefore SNL efforts are geared towards accelerating environmentally sound MHK deployment by developing practical, accessible tools and peer-reviewed publications to help industry and regulators evaluate environmental effects &amp; mitigation measures and to establish best </a:t>
            </a:r>
            <a:r>
              <a:rPr lang="en-US" sz="1800" dirty="0" err="1" smtClean="0"/>
              <a:t>siting</a:t>
            </a:r>
            <a:r>
              <a:rPr lang="en-US" sz="1800" dirty="0" smtClean="0"/>
              <a:t> and design practices. SNL will continue to offer free training courses for open-source tools developed.</a:t>
            </a:r>
          </a:p>
          <a:p>
            <a:pPr marL="342900" lvl="1" indent="-342900">
              <a:buNone/>
            </a:pPr>
            <a:endParaRPr lang="en-US" sz="1800" dirty="0" smtClean="0">
              <a:ea typeface="ＭＳ Ｐゴシック" pitchFamily="34" charset="-128"/>
            </a:endParaRPr>
          </a:p>
          <a:p>
            <a:pPr marL="342900" lvl="1" indent="-342900">
              <a:buNone/>
            </a:pPr>
            <a:r>
              <a:rPr lang="en-US" sz="1800" dirty="0" smtClean="0"/>
              <a:t>SNL’s objectives are the assessment of changes to the physical (i.e. currents, waves, sediments, and water quality) &amp; acoustic environment potentially incurred through operation of various types of MHK devices and arrays. Understanding MHK-driven changes to the physical and acoustic environment will enable evaluation of how these changes may affect local aquatic life. </a:t>
            </a:r>
          </a:p>
          <a:p>
            <a:pPr marL="342900" lvl="1" indent="-342900">
              <a:buNone/>
            </a:pPr>
            <a:endParaRPr lang="en-US"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ea typeface="ＭＳ Ｐゴシック" pitchFamily="34" charset="-128"/>
              </a:rPr>
              <a:t>Technical Approach</a:t>
            </a:r>
          </a:p>
        </p:txBody>
      </p:sp>
      <p:sp>
        <p:nvSpPr>
          <p:cNvPr id="6147" name="Content Placeholder 2"/>
          <p:cNvSpPr>
            <a:spLocks noGrp="1"/>
          </p:cNvSpPr>
          <p:nvPr>
            <p:ph idx="1"/>
          </p:nvPr>
        </p:nvSpPr>
        <p:spPr>
          <a:xfrm>
            <a:off x="112296" y="1002632"/>
            <a:ext cx="8879304" cy="5510463"/>
          </a:xfrm>
        </p:spPr>
        <p:txBody>
          <a:bodyPr/>
          <a:lstStyle/>
          <a:p>
            <a:pPr>
              <a:buNone/>
            </a:pPr>
            <a:r>
              <a:rPr lang="en-US" sz="1800" dirty="0" smtClean="0"/>
              <a:t>SNL will (1) collect baseline and post-MHK-installation field and lab data, (2) enhance an open-source circulation and transport code (SNL-EFDC) to account for the physics governing the motion of the flow through and around MHK arrays, (3) develop representative (simplified ocean, tidal, or river system) and site-specific models, and (4) exercise models to investigate the influence of MHK array size and configuration on marine and </a:t>
            </a:r>
            <a:r>
              <a:rPr lang="en-US" sz="1800" dirty="0" err="1" smtClean="0"/>
              <a:t>riverine</a:t>
            </a:r>
            <a:r>
              <a:rPr lang="en-US" sz="1800" dirty="0" smtClean="0"/>
              <a:t> health.</a:t>
            </a:r>
          </a:p>
          <a:p>
            <a:pPr>
              <a:buNone/>
            </a:pPr>
            <a:endParaRPr lang="en-US" sz="1800" dirty="0" smtClean="0"/>
          </a:p>
          <a:p>
            <a:pPr>
              <a:buNone/>
            </a:pPr>
            <a:r>
              <a:rPr lang="en-US" sz="1800" dirty="0" smtClean="0"/>
              <a:t>SNL will investigate the relationship between the number and configuration of MHK devices installed and the subsequent effects on the environment to maximize energy capture and minimize detrimental effects to the ecosystem.</a:t>
            </a:r>
          </a:p>
          <a:p>
            <a:pPr>
              <a:buNone/>
            </a:pPr>
            <a:endParaRPr lang="en-US" sz="1800" dirty="0" smtClean="0"/>
          </a:p>
          <a:p>
            <a:pPr>
              <a:buNone/>
            </a:pPr>
            <a:r>
              <a:rPr lang="en-US" sz="1800" dirty="0" smtClean="0">
                <a:ea typeface="ＭＳ Ｐゴシック" pitchFamily="34" charset="-128"/>
              </a:rPr>
              <a:t>SNL-EFDC array optimization tool is open-source, includes enhanced sediment transport and water quality routines, a GUI, and is validated against scaled flume tests. Validation against full-scale field-deployed turbine upcoming.</a:t>
            </a:r>
          </a:p>
          <a:p>
            <a:pPr>
              <a:buNone/>
            </a:pPr>
            <a:endParaRPr lang="en-US" sz="1800" dirty="0" smtClean="0"/>
          </a:p>
          <a:p>
            <a:pPr>
              <a:buNone/>
            </a:pPr>
            <a:r>
              <a:rPr lang="en-US" sz="1800" dirty="0" smtClean="0"/>
              <a:t>SNL will (1) design a reference turbine, (2) build finite-element model to determine flow field and noise generated by the spinning rotor structure (accounting for hydrodynamic and </a:t>
            </a:r>
            <a:r>
              <a:rPr lang="en-US" sz="1800" dirty="0" err="1" smtClean="0"/>
              <a:t>vibro</a:t>
            </a:r>
            <a:r>
              <a:rPr lang="en-US" sz="1800" dirty="0" smtClean="0"/>
              <a:t>-acoustic noise). Inform fish </a:t>
            </a:r>
            <a:r>
              <a:rPr lang="en-US" sz="1800" dirty="0" err="1" smtClean="0"/>
              <a:t>ensonification</a:t>
            </a:r>
            <a:r>
              <a:rPr lang="en-US" sz="1800" dirty="0" smtClean="0"/>
              <a:t> studies.</a:t>
            </a:r>
          </a:p>
          <a:p>
            <a:pPr>
              <a:buNone/>
            </a:pPr>
            <a:endParaRPr lang="en-US" sz="1800" dirty="0" smtClean="0">
              <a:ea typeface="ＭＳ Ｐゴシック" pitchFamily="34" charset="-128"/>
            </a:endParaRPr>
          </a:p>
          <a:p>
            <a:pPr>
              <a:buFont typeface="Arial" charset="0"/>
              <a:buNone/>
            </a:pPr>
            <a:endParaRPr lang="en-US" dirty="0" smtClean="0">
              <a:ea typeface="ＭＳ Ｐゴシック" pitchFamily="34" charset="-128"/>
            </a:endParaRPr>
          </a:p>
          <a:p>
            <a:pPr>
              <a:buFont typeface="Arial" charset="0"/>
              <a:buNone/>
            </a:pP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ea typeface="ＭＳ Ｐゴシック" pitchFamily="34" charset="-128"/>
              </a:rPr>
              <a:t>Plan, Schedule, &amp; Budget</a:t>
            </a:r>
          </a:p>
        </p:txBody>
      </p:sp>
      <p:sp>
        <p:nvSpPr>
          <p:cNvPr id="3" name="Content Placeholder 2"/>
          <p:cNvSpPr>
            <a:spLocks noGrp="1"/>
          </p:cNvSpPr>
          <p:nvPr>
            <p:ph idx="1"/>
          </p:nvPr>
        </p:nvSpPr>
        <p:spPr>
          <a:xfrm>
            <a:off x="471488" y="1127125"/>
            <a:ext cx="8229600" cy="3254375"/>
          </a:xfrm>
        </p:spPr>
        <p:txBody>
          <a:bodyPr>
            <a:normAutofit fontScale="55000" lnSpcReduction="20000"/>
          </a:bodyPr>
          <a:lstStyle/>
          <a:p>
            <a:pPr>
              <a:buFont typeface="Arial" charset="0"/>
              <a:buNone/>
              <a:defRPr/>
            </a:pPr>
            <a:r>
              <a:rPr lang="en-US" dirty="0" smtClean="0"/>
              <a:t>Schedule</a:t>
            </a:r>
          </a:p>
          <a:p>
            <a:pPr>
              <a:defRPr/>
            </a:pPr>
            <a:r>
              <a:rPr lang="en-US" dirty="0" smtClean="0"/>
              <a:t>Initiation date: September 2009</a:t>
            </a:r>
            <a:endParaRPr lang="en-US" dirty="0"/>
          </a:p>
          <a:p>
            <a:r>
              <a:rPr lang="en-US" dirty="0" smtClean="0"/>
              <a:t>Significant milestones or deliverables for the project include:</a:t>
            </a:r>
          </a:p>
          <a:p>
            <a:pPr lvl="1"/>
            <a:r>
              <a:rPr lang="en-US" dirty="0" smtClean="0"/>
              <a:t>Develop proof-of-concept MHK-turbine array optimization tool (SNL-EFDC). September, 2010</a:t>
            </a:r>
          </a:p>
          <a:p>
            <a:pPr lvl="1"/>
            <a:r>
              <a:rPr lang="en-US" dirty="0" smtClean="0"/>
              <a:t>Modify SNL-EFDC to directly incorporate output from SWAN wave model. September, 2010</a:t>
            </a:r>
          </a:p>
          <a:p>
            <a:pPr lvl="1"/>
            <a:r>
              <a:rPr lang="en-US" dirty="0" smtClean="0"/>
              <a:t>Release and complete two training classes for SNL-EFDC MHK-Turbine Array Optimization Tool. August, 2011</a:t>
            </a:r>
          </a:p>
          <a:p>
            <a:pPr lvl="1"/>
            <a:r>
              <a:rPr lang="en-US" dirty="0" smtClean="0"/>
              <a:t>Design and model flow around reference turbine spinning rotor. September, 2011</a:t>
            </a:r>
          </a:p>
          <a:p>
            <a:pPr lvl="1"/>
            <a:r>
              <a:rPr lang="en-US" dirty="0" smtClean="0"/>
              <a:t>Field data collection of turbulence and velocity deficit in the wake of the full-scale Free Flow Power turbine in the Mississippi River. Report March, 2012</a:t>
            </a:r>
          </a:p>
          <a:p>
            <a:pPr lvl="1"/>
            <a:r>
              <a:rPr lang="en-US" dirty="0" smtClean="0"/>
              <a:t>Acoustic predictions from a reference MHK turbine. Report, March 2012</a:t>
            </a:r>
          </a:p>
          <a:p>
            <a:pPr lvl="1"/>
            <a:r>
              <a:rPr lang="en-US" dirty="0" smtClean="0"/>
              <a:t>MHK turbine array optimization study in the Mississippi River. September, 2012</a:t>
            </a:r>
          </a:p>
          <a:p>
            <a:pPr lvl="1"/>
            <a:r>
              <a:rPr lang="en-US" dirty="0" err="1" smtClean="0"/>
              <a:t>Nearshore</a:t>
            </a:r>
            <a:r>
              <a:rPr lang="en-US" dirty="0" smtClean="0"/>
              <a:t> sedimentation risk for wave energy farm installations. September, 2012</a:t>
            </a:r>
          </a:p>
          <a:p>
            <a:pPr lvl="1"/>
            <a:r>
              <a:rPr lang="en-US" dirty="0" smtClean="0"/>
              <a:t>Influence of tidal turbine arrays on water quality within tidal embayment’s. Report September, 2012</a:t>
            </a:r>
          </a:p>
          <a:p>
            <a:pPr>
              <a:buFont typeface="Arial" charset="0"/>
              <a:buNone/>
              <a:defRPr/>
            </a:pPr>
            <a:r>
              <a:rPr lang="en-US" dirty="0" smtClean="0"/>
              <a:t>Budget: </a:t>
            </a:r>
          </a:p>
          <a:p>
            <a:pPr marL="457200" indent="-457200">
              <a:defRPr/>
            </a:pPr>
            <a:r>
              <a:rPr lang="en-US" dirty="0" smtClean="0"/>
              <a:t>Subtle variances are associated with a delay in placing contracts with our university partners.  University efforts were delayed by 1 quarter.</a:t>
            </a:r>
          </a:p>
          <a:p>
            <a:pPr marL="457200" indent="-457200">
              <a:defRPr/>
            </a:pPr>
            <a:r>
              <a:rPr lang="en-US" dirty="0" smtClean="0"/>
              <a:t>67% or $0.8M out of $1.2M has been expended to date</a:t>
            </a:r>
          </a:p>
          <a:p>
            <a:pPr marL="457200" indent="-457200">
              <a:defRPr/>
            </a:pPr>
            <a:endParaRPr lang="en-US" dirty="0" smtClean="0"/>
          </a:p>
          <a:p>
            <a:pPr>
              <a:buFont typeface="Arial" charset="0"/>
              <a:buNone/>
              <a:defRPr/>
            </a:pPr>
            <a:endParaRPr lang="en-US" dirty="0" smtClean="0"/>
          </a:p>
          <a:p>
            <a:pPr>
              <a:defRPr/>
            </a:pPr>
            <a:endParaRPr lang="en-US" dirty="0"/>
          </a:p>
        </p:txBody>
      </p:sp>
      <p:graphicFrame>
        <p:nvGraphicFramePr>
          <p:cNvPr id="4" name="Table 3"/>
          <p:cNvGraphicFramePr>
            <a:graphicFrameLocks noGrp="1"/>
          </p:cNvGraphicFramePr>
          <p:nvPr/>
        </p:nvGraphicFramePr>
        <p:xfrm>
          <a:off x="501650" y="4355148"/>
          <a:ext cx="7991478" cy="1482724"/>
        </p:xfrm>
        <a:graphic>
          <a:graphicData uri="http://schemas.openxmlformats.org/drawingml/2006/table">
            <a:tbl>
              <a:tblPr firstRow="1" bandRow="1">
                <a:tableStyleId>{F5AB1C69-6EDB-4FF4-983F-18BD219EF322}</a:tableStyleId>
              </a:tblPr>
              <a:tblGrid>
                <a:gridCol w="1331913"/>
                <a:gridCol w="1331913"/>
                <a:gridCol w="1331913"/>
                <a:gridCol w="1331913"/>
                <a:gridCol w="1331913"/>
                <a:gridCol w="1331913"/>
              </a:tblGrid>
              <a:tr h="370681">
                <a:tc gridSpan="6">
                  <a:txBody>
                    <a:bodyPr/>
                    <a:lstStyle/>
                    <a:p>
                      <a:pPr marL="0" marR="0" algn="ctr">
                        <a:spcBef>
                          <a:spcPts val="0"/>
                        </a:spcBef>
                        <a:spcAft>
                          <a:spcPts val="0"/>
                        </a:spcAft>
                      </a:pPr>
                      <a:r>
                        <a:rPr lang="en-US" sz="1600" dirty="0" smtClean="0"/>
                        <a:t>Budget History</a:t>
                      </a:r>
                      <a:endParaRPr lang="en-US" sz="1600" dirty="0">
                        <a:solidFill>
                          <a:schemeClr val="bg1"/>
                        </a:solidFill>
                        <a:latin typeface="Arial"/>
                        <a:ea typeface="Arial"/>
                        <a:cs typeface="Times New Roman"/>
                      </a:endParaRPr>
                    </a:p>
                  </a:txBody>
                  <a:tcPr marL="68579" marR="68579" marT="0" marB="0" anchor="ctr"/>
                </a:tc>
                <a:tc hMerge="1">
                  <a:txBody>
                    <a:bodyPr/>
                    <a:lstStyle/>
                    <a:p>
                      <a:endParaRPr lang="en-US"/>
                    </a:p>
                  </a:txBody>
                  <a:tcPr/>
                </a:tc>
                <a:tc hMerge="1">
                  <a:txBody>
                    <a:bodyPr/>
                    <a:lstStyle/>
                    <a:p>
                      <a:pPr marL="0" marR="0" algn="ctr">
                        <a:spcBef>
                          <a:spcPts val="0"/>
                        </a:spcBef>
                        <a:spcAft>
                          <a:spcPts val="0"/>
                        </a:spcAft>
                      </a:pPr>
                      <a:endParaRPr lang="en-US" sz="1200">
                        <a:solidFill>
                          <a:srgbClr val="5E6A71"/>
                        </a:solidFill>
                        <a:latin typeface="Arial"/>
                        <a:ea typeface="Arial"/>
                        <a:cs typeface="Times New Roman"/>
                      </a:endParaRPr>
                    </a:p>
                  </a:txBody>
                  <a:tcPr marL="68580" marR="68580" marT="0" marB="0"/>
                </a:tc>
                <a:tc hMerge="1">
                  <a:txBody>
                    <a:bodyPr/>
                    <a:lstStyle/>
                    <a:p>
                      <a:endParaRPr lang="en-US"/>
                    </a:p>
                  </a:txBody>
                  <a:tcPr/>
                </a:tc>
                <a:tc hMerge="1">
                  <a:txBody>
                    <a:bodyPr/>
                    <a:lstStyle/>
                    <a:p>
                      <a:pPr marL="0" marR="0" algn="ctr">
                        <a:spcBef>
                          <a:spcPts val="0"/>
                        </a:spcBef>
                        <a:spcAft>
                          <a:spcPts val="0"/>
                        </a:spcAft>
                      </a:pPr>
                      <a:endParaRPr lang="en-US" sz="1200" dirty="0">
                        <a:solidFill>
                          <a:srgbClr val="5E6A71"/>
                        </a:solidFill>
                        <a:latin typeface="Arial"/>
                        <a:ea typeface="Arial"/>
                        <a:cs typeface="Times New Roman"/>
                      </a:endParaRPr>
                    </a:p>
                  </a:txBody>
                  <a:tcPr marL="68580" marR="68580" marT="0" marB="0"/>
                </a:tc>
                <a:tc hMerge="1">
                  <a:txBody>
                    <a:bodyPr/>
                    <a:lstStyle/>
                    <a:p>
                      <a:endParaRPr lang="en-US"/>
                    </a:p>
                  </a:txBody>
                  <a:tcPr/>
                </a:tc>
              </a:tr>
              <a:tr h="370681">
                <a:tc gridSpan="2">
                  <a:txBody>
                    <a:bodyPr/>
                    <a:lstStyle/>
                    <a:p>
                      <a:pPr marL="0" marR="0" algn="ctr">
                        <a:spcBef>
                          <a:spcPts val="0"/>
                        </a:spcBef>
                        <a:spcAft>
                          <a:spcPts val="0"/>
                        </a:spcAft>
                      </a:pPr>
                      <a:r>
                        <a:rPr lang="en-US" sz="1200" dirty="0" smtClean="0"/>
                        <a:t>FY2009</a:t>
                      </a:r>
                      <a:endParaRPr lang="en-US" sz="1200" dirty="0">
                        <a:solidFill>
                          <a:srgbClr val="5E6A71"/>
                        </a:solidFill>
                        <a:latin typeface="Arial"/>
                        <a:ea typeface="Arial"/>
                        <a:cs typeface="Times New Roman"/>
                      </a:endParaRPr>
                    </a:p>
                  </a:txBody>
                  <a:tcPr marL="68579" marR="68579" marT="0" marB="0" anchor="ctr"/>
                </a:tc>
                <a:tc hMerge="1">
                  <a:txBody>
                    <a:bodyPr/>
                    <a:lstStyle/>
                    <a:p>
                      <a:endParaRPr lang="en-US"/>
                    </a:p>
                  </a:txBody>
                  <a:tcPr/>
                </a:tc>
                <a:tc gridSpan="2">
                  <a:txBody>
                    <a:bodyPr/>
                    <a:lstStyle/>
                    <a:p>
                      <a:pPr marL="0" marR="0" algn="ctr">
                        <a:spcBef>
                          <a:spcPts val="0"/>
                        </a:spcBef>
                        <a:spcAft>
                          <a:spcPts val="0"/>
                        </a:spcAft>
                      </a:pPr>
                      <a:r>
                        <a:rPr lang="en-US" sz="1200" dirty="0" smtClean="0"/>
                        <a:t>FY2010</a:t>
                      </a:r>
                      <a:endParaRPr lang="en-US" sz="1200" dirty="0">
                        <a:solidFill>
                          <a:srgbClr val="5E6A71"/>
                        </a:solidFill>
                        <a:latin typeface="Arial"/>
                        <a:ea typeface="Arial"/>
                        <a:cs typeface="Times New Roman"/>
                      </a:endParaRPr>
                    </a:p>
                  </a:txBody>
                  <a:tcPr marL="68579" marR="68579" marT="0" marB="0" anchor="ctr"/>
                </a:tc>
                <a:tc hMerge="1">
                  <a:txBody>
                    <a:bodyPr/>
                    <a:lstStyle/>
                    <a:p>
                      <a:endParaRPr lang="en-US"/>
                    </a:p>
                  </a:txBody>
                  <a:tcPr/>
                </a:tc>
                <a:tc gridSpan="2">
                  <a:txBody>
                    <a:bodyPr/>
                    <a:lstStyle/>
                    <a:p>
                      <a:pPr marL="0" marR="0" algn="ctr">
                        <a:spcBef>
                          <a:spcPts val="0"/>
                        </a:spcBef>
                        <a:spcAft>
                          <a:spcPts val="0"/>
                        </a:spcAft>
                      </a:pPr>
                      <a:r>
                        <a:rPr lang="en-US" sz="1200" dirty="0" smtClean="0"/>
                        <a:t>FY2011</a:t>
                      </a:r>
                      <a:endParaRPr lang="en-US" sz="1200" dirty="0">
                        <a:solidFill>
                          <a:srgbClr val="5E6A71"/>
                        </a:solidFill>
                        <a:latin typeface="Arial"/>
                        <a:ea typeface="Arial"/>
                        <a:cs typeface="Times New Roman"/>
                      </a:endParaRPr>
                    </a:p>
                  </a:txBody>
                  <a:tcPr marL="68579" marR="68579" marT="0" marB="0" anchor="ctr"/>
                </a:tc>
                <a:tc hMerge="1">
                  <a:txBody>
                    <a:bodyPr/>
                    <a:lstStyle/>
                    <a:p>
                      <a:endParaRPr lang="en-US"/>
                    </a:p>
                  </a:txBody>
                  <a:tcPr/>
                </a:tc>
              </a:tr>
              <a:tr h="370681">
                <a:tc>
                  <a:txBody>
                    <a:bodyPr/>
                    <a:lstStyle/>
                    <a:p>
                      <a:pPr marL="0" marR="0" algn="ctr">
                        <a:spcBef>
                          <a:spcPts val="0"/>
                        </a:spcBef>
                        <a:spcAft>
                          <a:spcPts val="0"/>
                        </a:spcAft>
                      </a:pPr>
                      <a:r>
                        <a:rPr lang="en-US" sz="1200"/>
                        <a:t>DOE</a:t>
                      </a:r>
                      <a:endParaRPr lang="en-US" sz="120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a:t>Cost-share</a:t>
                      </a:r>
                      <a:endParaRPr lang="en-US" sz="120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a:t>DOE</a:t>
                      </a:r>
                      <a:endParaRPr lang="en-US" sz="120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a:t>Cost-share</a:t>
                      </a:r>
                      <a:endParaRPr lang="en-US" sz="120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a:t>DOE</a:t>
                      </a:r>
                      <a:endParaRPr lang="en-US" sz="1200">
                        <a:solidFill>
                          <a:srgbClr val="5E6A71"/>
                        </a:solidFill>
                        <a:latin typeface="Arial"/>
                        <a:ea typeface="Arial"/>
                        <a:cs typeface="Times New Roman"/>
                      </a:endParaRPr>
                    </a:p>
                  </a:txBody>
                  <a:tcPr marL="68579" marR="68579" marT="0" marB="0" anchor="ctr"/>
                </a:tc>
                <a:tc>
                  <a:txBody>
                    <a:bodyPr/>
                    <a:lstStyle/>
                    <a:p>
                      <a:pPr marL="0" marR="0" algn="ctr">
                        <a:spcBef>
                          <a:spcPts val="0"/>
                        </a:spcBef>
                        <a:spcAft>
                          <a:spcPts val="0"/>
                        </a:spcAft>
                      </a:pPr>
                      <a:r>
                        <a:rPr lang="en-US" sz="1200"/>
                        <a:t>Cost-share</a:t>
                      </a:r>
                      <a:endParaRPr lang="en-US" sz="1200">
                        <a:solidFill>
                          <a:srgbClr val="5E6A71"/>
                        </a:solidFill>
                        <a:latin typeface="Arial"/>
                        <a:ea typeface="Arial"/>
                        <a:cs typeface="Times New Roman"/>
                      </a:endParaRPr>
                    </a:p>
                  </a:txBody>
                  <a:tcPr marL="68579" marR="68579" marT="0" marB="0" anchor="ctr"/>
                </a:tc>
              </a:tr>
              <a:tr h="370681">
                <a:tc>
                  <a:txBody>
                    <a:bodyPr/>
                    <a:lstStyle/>
                    <a:p>
                      <a:pPr marL="0" marR="0" algn="ctr">
                        <a:spcBef>
                          <a:spcPts val="0"/>
                        </a:spcBef>
                        <a:spcAft>
                          <a:spcPts val="0"/>
                        </a:spcAft>
                      </a:pPr>
                      <a:r>
                        <a:rPr lang="en-US" sz="1100" dirty="0" smtClean="0">
                          <a:solidFill>
                            <a:schemeClr val="tx1"/>
                          </a:solidFill>
                          <a:latin typeface="Calibri"/>
                          <a:ea typeface="Times New Roman"/>
                          <a:cs typeface="Times New Roman"/>
                        </a:rPr>
                        <a:t>$598K</a:t>
                      </a:r>
                      <a:endParaRPr lang="en-US" sz="1100" dirty="0">
                        <a:solidFill>
                          <a:schemeClr val="tx1"/>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100" dirty="0" smtClean="0">
                          <a:solidFill>
                            <a:schemeClr val="tx1"/>
                          </a:solidFill>
                          <a:latin typeface="Calibri"/>
                          <a:ea typeface="Times New Roman"/>
                          <a:cs typeface="Times New Roman"/>
                        </a:rPr>
                        <a:t>N/A</a:t>
                      </a:r>
                      <a:endParaRPr lang="en-US" sz="1100" dirty="0">
                        <a:solidFill>
                          <a:schemeClr val="tx1"/>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100" dirty="0" smtClean="0">
                          <a:solidFill>
                            <a:schemeClr val="tx1"/>
                          </a:solidFill>
                          <a:latin typeface="Calibri"/>
                          <a:ea typeface="Times New Roman"/>
                          <a:cs typeface="Times New Roman"/>
                        </a:rPr>
                        <a:t>$119.8K</a:t>
                      </a:r>
                      <a:endParaRPr lang="en-US" sz="1100" dirty="0">
                        <a:solidFill>
                          <a:schemeClr val="tx1"/>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100" dirty="0" smtClean="0">
                          <a:solidFill>
                            <a:schemeClr val="tx1"/>
                          </a:solidFill>
                          <a:latin typeface="Calibri"/>
                          <a:ea typeface="Times New Roman"/>
                          <a:cs typeface="Times New Roman"/>
                        </a:rPr>
                        <a:t>N/A</a:t>
                      </a:r>
                      <a:endParaRPr lang="en-US" sz="1100" dirty="0">
                        <a:solidFill>
                          <a:schemeClr val="tx1"/>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100" dirty="0" smtClean="0">
                          <a:solidFill>
                            <a:schemeClr val="tx1"/>
                          </a:solidFill>
                          <a:latin typeface="Calibri"/>
                          <a:ea typeface="Times New Roman"/>
                          <a:cs typeface="Times New Roman"/>
                        </a:rPr>
                        <a:t>$478.4K</a:t>
                      </a:r>
                      <a:endParaRPr lang="en-US" sz="1100" dirty="0">
                        <a:solidFill>
                          <a:schemeClr val="tx1"/>
                        </a:solidFill>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100" dirty="0" smtClean="0">
                          <a:solidFill>
                            <a:schemeClr val="tx1"/>
                          </a:solidFill>
                          <a:latin typeface="Calibri"/>
                          <a:ea typeface="Times New Roman"/>
                          <a:cs typeface="Times New Roman"/>
                        </a:rPr>
                        <a:t>N/A</a:t>
                      </a:r>
                      <a:endParaRPr lang="en-US" sz="1100" dirty="0">
                        <a:solidFill>
                          <a:schemeClr val="tx1"/>
                        </a:solidFill>
                        <a:latin typeface="Calibri"/>
                        <a:ea typeface="Times New Roman"/>
                        <a:cs typeface="Times New Roman"/>
                      </a:endParaRPr>
                    </a:p>
                  </a:txBody>
                  <a:tcPr marL="68580" marR="68580" marT="0" marB="0" anchor="ctr"/>
                </a:tc>
              </a:tr>
            </a:tbl>
          </a:graphicData>
        </a:graphic>
      </p:graphicFrame>
      <p:sp>
        <p:nvSpPr>
          <p:cNvPr id="5" name="TextBox 4"/>
          <p:cNvSpPr txBox="1"/>
          <p:nvPr/>
        </p:nvSpPr>
        <p:spPr>
          <a:xfrm>
            <a:off x="577516" y="6015789"/>
            <a:ext cx="7924800" cy="433137"/>
          </a:xfrm>
          <a:prstGeom prst="rect">
            <a:avLst/>
          </a:prstGeom>
        </p:spPr>
        <p:txBody>
          <a:bodyPr vert="horz" wrap="square" lIns="91440" tIns="45720" rIns="91440" bIns="45720" rtlCol="0">
            <a:noAutofit/>
          </a:bodyPr>
          <a:lstStyle/>
          <a:p>
            <a:pPr fontAlgn="auto">
              <a:spcBef>
                <a:spcPct val="20000"/>
              </a:spcBef>
              <a:spcAft>
                <a:spcPts val="0"/>
              </a:spcAft>
            </a:pPr>
            <a:r>
              <a:rPr lang="en-US" sz="1600" dirty="0"/>
              <a:t>*SNL budget is only for direct costs and contracts to university/contract partners. Does not include funding (~$900K) to other National Labs </a:t>
            </a: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600"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ＭＳ Ｐゴシック" pitchFamily="34" charset="-128"/>
              </a:rPr>
              <a:t>Accomplishments and Results</a:t>
            </a:r>
          </a:p>
        </p:txBody>
      </p:sp>
      <p:sp>
        <p:nvSpPr>
          <p:cNvPr id="8195" name="Content Placeholder 2"/>
          <p:cNvSpPr>
            <a:spLocks noGrp="1"/>
          </p:cNvSpPr>
          <p:nvPr>
            <p:ph idx="1"/>
          </p:nvPr>
        </p:nvSpPr>
        <p:spPr>
          <a:xfrm>
            <a:off x="168442" y="1074820"/>
            <a:ext cx="8863263" cy="5462337"/>
          </a:xfrm>
        </p:spPr>
        <p:txBody>
          <a:bodyPr/>
          <a:lstStyle/>
          <a:p>
            <a:pPr marL="0" indent="0">
              <a:buNone/>
              <a:defRPr/>
            </a:pPr>
            <a:r>
              <a:rPr lang="en-US" dirty="0" smtClean="0"/>
              <a:t>The following highlights the most important technical accomplishments achieved during this reporting period:</a:t>
            </a:r>
          </a:p>
          <a:p>
            <a:pPr marL="0" indent="0">
              <a:buNone/>
            </a:pPr>
            <a:endParaRPr lang="en-US" sz="2000" dirty="0" smtClean="0"/>
          </a:p>
          <a:p>
            <a:pPr marL="623888" lvl="0"/>
            <a:r>
              <a:rPr lang="en-US" sz="1800" dirty="0" smtClean="0"/>
              <a:t>Development, validation, and release of the SNL-EFDC array optimization tool.</a:t>
            </a:r>
          </a:p>
          <a:p>
            <a:pPr marL="623888" lvl="0"/>
            <a:r>
              <a:rPr lang="en-US" sz="1800" dirty="0" smtClean="0"/>
              <a:t>Completed two SNL-EFDC training courses for; (1) Free Flow Power, and (2) FERC, BOEM, DOE, Navy SPAWAR</a:t>
            </a:r>
          </a:p>
          <a:p>
            <a:pPr marL="623888" lvl="0"/>
            <a:r>
              <a:rPr lang="en-US" sz="1800" dirty="0" smtClean="0"/>
              <a:t>MHK turbine array optimization study within a generic large river system.</a:t>
            </a:r>
          </a:p>
          <a:p>
            <a:pPr marL="623888" lvl="0"/>
            <a:r>
              <a:rPr lang="en-US" sz="1800" dirty="0" smtClean="0"/>
              <a:t>Development of SNL-EFDC models of San Francisco Bay, East River, Mississippi River, and Santa Cruz Bight.</a:t>
            </a:r>
          </a:p>
          <a:p>
            <a:pPr marL="623888" lvl="0"/>
            <a:r>
              <a:rPr lang="en-US" sz="1800" dirty="0" smtClean="0"/>
              <a:t>Design and hydrodynamic modeling of a reference MHK turbine rotor to enable predictions of rotor noise.</a:t>
            </a:r>
          </a:p>
          <a:p>
            <a:pPr marL="623888" lvl="0"/>
            <a:r>
              <a:rPr lang="en-US" sz="1800" dirty="0" smtClean="0"/>
              <a:t>Simulating the presence of wave energy converters within the SWAN wave model and integrating results into SNL-EFDC.</a:t>
            </a:r>
          </a:p>
          <a:p>
            <a:pPr marL="0" indent="0">
              <a:buNone/>
            </a:pPr>
            <a:endParaRPr lang="en-US" sz="2000" dirty="0" smtClean="0"/>
          </a:p>
          <a:p>
            <a:pPr marL="0" indent="0">
              <a:buNone/>
              <a:defRPr/>
            </a:pPr>
            <a:r>
              <a:rPr lang="en-US" dirty="0" smtClean="0">
                <a:ea typeface="ＭＳ Ｐゴシック" pitchFamily="-108" charset="-128"/>
              </a:rPr>
              <a:t>All of the above accomplishments have corresponding milestones that were completed on schedule and on budget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Field and Lab Testing</a:t>
            </a:r>
          </a:p>
        </p:txBody>
      </p:sp>
      <p:pic>
        <p:nvPicPr>
          <p:cNvPr id="5" name="Picture 1"/>
          <p:cNvPicPr>
            <a:picLocks noChangeAspect="1" noChangeArrowheads="1"/>
          </p:cNvPicPr>
          <p:nvPr/>
        </p:nvPicPr>
        <p:blipFill>
          <a:blip r:embed="rId2" cstate="email"/>
          <a:srcRect/>
          <a:stretch>
            <a:fillRect/>
          </a:stretch>
        </p:blipFill>
        <p:spPr bwMode="auto">
          <a:xfrm>
            <a:off x="5767565" y="2651615"/>
            <a:ext cx="3233658" cy="2095805"/>
          </a:xfrm>
          <a:prstGeom prst="rect">
            <a:avLst/>
          </a:prstGeom>
          <a:noFill/>
          <a:ln w="12700">
            <a:solidFill>
              <a:schemeClr val="tx1"/>
            </a:solidFill>
            <a:miter lim="800000"/>
            <a:headEnd/>
            <a:tailEnd/>
          </a:ln>
        </p:spPr>
      </p:pic>
      <p:pic>
        <p:nvPicPr>
          <p:cNvPr id="7" name="Picture 6" descr="FFP Floating Mount at Dow PR.jpg"/>
          <p:cNvPicPr>
            <a:picLocks noChangeAspect="1"/>
          </p:cNvPicPr>
          <p:nvPr/>
        </p:nvPicPr>
        <p:blipFill>
          <a:blip r:embed="rId3" cstate="email"/>
          <a:stretch>
            <a:fillRect/>
          </a:stretch>
        </p:blipFill>
        <p:spPr>
          <a:xfrm>
            <a:off x="6010540" y="994132"/>
            <a:ext cx="2901190" cy="1631314"/>
          </a:xfrm>
          <a:prstGeom prst="rect">
            <a:avLst/>
          </a:prstGeom>
        </p:spPr>
      </p:pic>
      <p:sp>
        <p:nvSpPr>
          <p:cNvPr id="8" name="Content Placeholder 4"/>
          <p:cNvSpPr txBox="1">
            <a:spLocks/>
          </p:cNvSpPr>
          <p:nvPr/>
        </p:nvSpPr>
        <p:spPr bwMode="auto">
          <a:xfrm>
            <a:off x="136358" y="1067898"/>
            <a:ext cx="5449795" cy="36003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
                <a:srgbClr val="3B5BA7"/>
              </a:buClr>
              <a:buSzPct val="75000"/>
              <a:tabLst/>
              <a:defRPr/>
            </a:pPr>
            <a:r>
              <a:rPr lang="en-US" b="1" kern="0" dirty="0" smtClean="0">
                <a:latin typeface="Calibri" pitchFamily="1" charset="0"/>
                <a:ea typeface="ＭＳ Ｐゴシック" pitchFamily="1" charset="-128"/>
                <a:cs typeface="ＭＳ Ｐゴシック" charset="-128"/>
              </a:rPr>
              <a:t>Major Accomplishments</a:t>
            </a:r>
            <a:endParaRPr kumimoji="0" lang="en-US" sz="1800" b="1" i="0" u="none" strike="noStrike" kern="0" cap="none" spc="0" normalizeH="0" baseline="0" noProof="0" dirty="0" smtClean="0">
              <a:ln>
                <a:noFill/>
              </a:ln>
              <a:solidFill>
                <a:schemeClr val="tx1"/>
              </a:solidFill>
              <a:effectLst/>
              <a:uLnTx/>
              <a:uFillTx/>
              <a:latin typeface="Calibri" pitchFamily="1" charset="0"/>
              <a:ea typeface="ＭＳ Ｐゴシック" pitchFamily="1" charset="-128"/>
              <a:cs typeface="ＭＳ Ｐゴシック" charset="-128"/>
            </a:endParaRPr>
          </a:p>
          <a:p>
            <a:pPr marL="514350" lvl="1" indent="-285750" eaLnBrk="0" hangingPunct="0">
              <a:spcBef>
                <a:spcPct val="20000"/>
              </a:spcBef>
              <a:buFont typeface="Arial" pitchFamily="34" charset="0"/>
              <a:buChar char="•"/>
              <a:defRPr/>
            </a:pPr>
            <a:r>
              <a:rPr lang="en-US" sz="1600" dirty="0" smtClean="0">
                <a:latin typeface="Calibri" pitchFamily="1" charset="0"/>
                <a:ea typeface="ＭＳ Ｐゴシック" pitchFamily="1" charset="-128"/>
              </a:rPr>
              <a:t>Completed data collection of suspended sediment in Admiralty Inlet, Puget Sound</a:t>
            </a:r>
          </a:p>
          <a:p>
            <a:pPr marL="808038" lvl="2" indent="-228600" eaLnBrk="0" hangingPunct="0">
              <a:spcBef>
                <a:spcPct val="20000"/>
              </a:spcBef>
              <a:buFont typeface="Calibri" pitchFamily="34" charset="0"/>
              <a:buChar char="–"/>
              <a:defRPr/>
            </a:pPr>
            <a:r>
              <a:rPr lang="en-US" sz="1200" dirty="0" smtClean="0">
                <a:latin typeface="Calibri" pitchFamily="1" charset="0"/>
                <a:ea typeface="ＭＳ Ｐゴシック" pitchFamily="1" charset="-128"/>
              </a:rPr>
              <a:t>Helped to close noise budget in Admiralty Inlet and develop relationship between SSC and tides</a:t>
            </a:r>
          </a:p>
          <a:p>
            <a:pPr marL="514350" lvl="1" indent="-285750" eaLnBrk="0" hangingPunct="0">
              <a:spcBef>
                <a:spcPct val="20000"/>
              </a:spcBef>
              <a:buFont typeface="Arial" pitchFamily="34" charset="0"/>
              <a:buChar char="•"/>
              <a:defRPr/>
            </a:pPr>
            <a:r>
              <a:rPr lang="en-US" sz="1600" dirty="0" smtClean="0">
                <a:latin typeface="Calibri" pitchFamily="1" charset="0"/>
                <a:ea typeface="ＭＳ Ｐゴシック" pitchFamily="1" charset="-128"/>
              </a:rPr>
              <a:t>Scaled lab tests (</a:t>
            </a:r>
            <a:r>
              <a:rPr lang="en-US" sz="1600" dirty="0" err="1" smtClean="0">
                <a:latin typeface="Calibri" pitchFamily="1" charset="0"/>
                <a:ea typeface="ＭＳ Ｐゴシック" pitchFamily="1" charset="-128"/>
              </a:rPr>
              <a:t>Bucknell</a:t>
            </a:r>
            <a:r>
              <a:rPr lang="en-US" sz="1600" dirty="0" smtClean="0">
                <a:latin typeface="Calibri" pitchFamily="1" charset="0"/>
                <a:ea typeface="ＭＳ Ｐゴシック" pitchFamily="1" charset="-128"/>
              </a:rPr>
              <a:t>): verified flow characteristics &amp; completed initial measurements of scour around mock MHK-support (cylinder).  Designed scaled support and turbine array experiments.</a:t>
            </a:r>
          </a:p>
          <a:p>
            <a:pPr marL="808038" lvl="2" indent="-228600" eaLnBrk="0" hangingPunct="0">
              <a:spcBef>
                <a:spcPct val="20000"/>
              </a:spcBef>
              <a:buFont typeface="Calibri" pitchFamily="34" charset="0"/>
              <a:buChar char="–"/>
              <a:defRPr/>
            </a:pPr>
            <a:r>
              <a:rPr lang="en-US" sz="1200" dirty="0" smtClean="0">
                <a:latin typeface="Calibri" pitchFamily="1" charset="0"/>
                <a:ea typeface="ＭＳ Ｐゴシック" pitchFamily="1" charset="-128"/>
              </a:rPr>
              <a:t>Provide scaled validation data sets</a:t>
            </a:r>
          </a:p>
          <a:p>
            <a:pPr marL="514350" lvl="1" indent="-285750" eaLnBrk="0" hangingPunct="0">
              <a:spcBef>
                <a:spcPct val="20000"/>
              </a:spcBef>
              <a:buFont typeface="Arial" pitchFamily="34" charset="0"/>
              <a:buChar char="•"/>
              <a:defRPr/>
            </a:pPr>
            <a:r>
              <a:rPr lang="en-US" sz="1600" dirty="0" smtClean="0">
                <a:latin typeface="Calibri" pitchFamily="1" charset="0"/>
                <a:ea typeface="ＭＳ Ｐゴシック" pitchFamily="1" charset="-128"/>
              </a:rPr>
              <a:t>Created test plan for field measurements around FFP demonstration turbine.</a:t>
            </a:r>
          </a:p>
          <a:p>
            <a:pPr marL="808038" lvl="2" indent="-228600" eaLnBrk="0" hangingPunct="0">
              <a:spcBef>
                <a:spcPct val="20000"/>
              </a:spcBef>
              <a:buFont typeface="Calibri" pitchFamily="34" charset="0"/>
              <a:buChar char="–"/>
              <a:defRPr/>
            </a:pPr>
            <a:r>
              <a:rPr lang="en-US" sz="1200" dirty="0" smtClean="0">
                <a:latin typeface="Calibri" pitchFamily="1" charset="0"/>
                <a:ea typeface="ＭＳ Ｐゴシック" pitchFamily="1" charset="-128"/>
              </a:rPr>
              <a:t>Will be first ever public data set of flow around MHK-turbine</a:t>
            </a:r>
          </a:p>
        </p:txBody>
      </p:sp>
      <p:pic>
        <p:nvPicPr>
          <p:cNvPr id="10" name="Picture 9" descr="LISSTmounting with ID.jpg"/>
          <p:cNvPicPr>
            <a:picLocks noChangeAspect="1"/>
          </p:cNvPicPr>
          <p:nvPr/>
        </p:nvPicPr>
        <p:blipFill>
          <a:blip r:embed="rId4" cstate="email"/>
          <a:stretch>
            <a:fillRect/>
          </a:stretch>
        </p:blipFill>
        <p:spPr>
          <a:xfrm>
            <a:off x="4235604" y="4772528"/>
            <a:ext cx="2445933" cy="1828800"/>
          </a:xfrm>
          <a:prstGeom prst="rect">
            <a:avLst/>
          </a:prstGeom>
        </p:spPr>
      </p:pic>
      <p:pic>
        <p:nvPicPr>
          <p:cNvPr id="12" name="Picture 5"/>
          <p:cNvPicPr>
            <a:picLocks noChangeAspect="1" noChangeArrowheads="1"/>
          </p:cNvPicPr>
          <p:nvPr/>
        </p:nvPicPr>
        <p:blipFill>
          <a:blip r:embed="rId5" cstate="email"/>
          <a:srcRect/>
          <a:stretch>
            <a:fillRect/>
          </a:stretch>
        </p:blipFill>
        <p:spPr bwMode="auto">
          <a:xfrm>
            <a:off x="6721642" y="4776765"/>
            <a:ext cx="2398295" cy="1801072"/>
          </a:xfrm>
          <a:prstGeom prst="rect">
            <a:avLst/>
          </a:prstGeom>
          <a:noFill/>
          <a:ln w="9525">
            <a:noFill/>
            <a:miter lim="800000"/>
            <a:headEnd/>
            <a:tailEnd/>
          </a:ln>
        </p:spPr>
      </p:pic>
      <p:pic>
        <p:nvPicPr>
          <p:cNvPr id="16" name="Picture 15"/>
          <p:cNvPicPr/>
          <p:nvPr/>
        </p:nvPicPr>
        <p:blipFill>
          <a:blip r:embed="rId6" cstate="email"/>
          <a:srcRect b="22703"/>
          <a:stretch>
            <a:fillRect/>
          </a:stretch>
        </p:blipFill>
        <p:spPr bwMode="auto">
          <a:xfrm>
            <a:off x="56559" y="4363454"/>
            <a:ext cx="4162516" cy="22458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p:cNvGrpSpPr/>
          <p:nvPr/>
        </p:nvGrpSpPr>
        <p:grpSpPr>
          <a:xfrm>
            <a:off x="320860" y="2269959"/>
            <a:ext cx="4014216" cy="1006287"/>
            <a:chOff x="336884" y="2245631"/>
            <a:chExt cx="3994484" cy="1014581"/>
          </a:xfrm>
        </p:grpSpPr>
        <p:pic>
          <p:nvPicPr>
            <p:cNvPr id="95" name="Picture 8" descr="C:\Documents and Settings\eseetho\Desktop\ForJesse\Velocities-No-K-E-effect.EMF"/>
            <p:cNvPicPr>
              <a:picLocks noChangeAspect="1" noChangeArrowheads="1"/>
            </p:cNvPicPr>
            <p:nvPr/>
          </p:nvPicPr>
          <p:blipFill>
            <a:blip r:embed="rId3" cstate="email"/>
            <a:srcRect l="4541" t="39132" r="11105" b="38895"/>
            <a:stretch>
              <a:fillRect/>
            </a:stretch>
          </p:blipFill>
          <p:spPr bwMode="auto">
            <a:xfrm>
              <a:off x="336884" y="2245631"/>
              <a:ext cx="3994484" cy="1014581"/>
            </a:xfrm>
            <a:prstGeom prst="rect">
              <a:avLst/>
            </a:prstGeom>
            <a:noFill/>
            <a:ln w="9525">
              <a:noFill/>
              <a:miter lim="800000"/>
              <a:headEnd/>
              <a:tailEnd/>
            </a:ln>
          </p:spPr>
        </p:pic>
        <p:sp>
          <p:nvSpPr>
            <p:cNvPr id="96" name="Rectangle 95"/>
            <p:cNvSpPr/>
            <p:nvPr/>
          </p:nvSpPr>
          <p:spPr>
            <a:xfrm>
              <a:off x="1871129" y="2739659"/>
              <a:ext cx="66008" cy="51962"/>
            </a:xfrm>
            <a:prstGeom prst="rect">
              <a:avLst/>
            </a:prstGeom>
            <a:noFill/>
            <a:ln w="47625" cmpd="thickThi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7" name="Straight Arrow Connector 96"/>
            <p:cNvCxnSpPr/>
            <p:nvPr/>
          </p:nvCxnSpPr>
          <p:spPr>
            <a:xfrm>
              <a:off x="1354907" y="2491557"/>
              <a:ext cx="490411" cy="248102"/>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8" name="Title 1"/>
            <p:cNvSpPr txBox="1">
              <a:spLocks/>
            </p:cNvSpPr>
            <p:nvPr/>
          </p:nvSpPr>
          <p:spPr>
            <a:xfrm>
              <a:off x="496293" y="2411397"/>
              <a:ext cx="839958" cy="153888"/>
            </a:xfrm>
            <a:prstGeom prst="rect">
              <a:avLst/>
            </a:prstGeom>
            <a:solidFill>
              <a:schemeClr val="bg1"/>
            </a:solidFill>
          </p:spPr>
          <p:txBody>
            <a:bodyPr wrap="square" lIns="0" tIns="0" rIns="0" bIns="0" anchor="ctr">
              <a:spAutoFit/>
            </a:bodyPr>
            <a:lstStyle/>
            <a:p>
              <a:pPr algn="ctr" defTabSz="914400" fontAlgn="auto">
                <a:spcAft>
                  <a:spcPts val="0"/>
                </a:spcAft>
                <a:defRPr/>
              </a:pPr>
              <a:r>
                <a:rPr lang="en-US" sz="1000" dirty="0">
                  <a:latin typeface="+mj-lt"/>
                  <a:ea typeface="+mj-ea"/>
                  <a:cs typeface="+mj-cs"/>
                </a:rPr>
                <a:t>MHK Device</a:t>
              </a:r>
            </a:p>
          </p:txBody>
        </p:sp>
      </p:grpSp>
      <p:cxnSp>
        <p:nvCxnSpPr>
          <p:cNvPr id="46" name="Straight Arrow Connector 45"/>
          <p:cNvCxnSpPr/>
          <p:nvPr/>
        </p:nvCxnSpPr>
        <p:spPr>
          <a:xfrm>
            <a:off x="107952" y="2372182"/>
            <a:ext cx="144439" cy="1364"/>
          </a:xfrm>
          <a:prstGeom prst="straightConnector1">
            <a:avLst/>
          </a:prstGeom>
          <a:ln w="127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107952" y="2502543"/>
            <a:ext cx="144439" cy="1364"/>
          </a:xfrm>
          <a:prstGeom prst="straightConnector1">
            <a:avLst/>
          </a:prstGeom>
          <a:ln w="127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107952" y="2633816"/>
            <a:ext cx="144439" cy="1364"/>
          </a:xfrm>
          <a:prstGeom prst="straightConnector1">
            <a:avLst/>
          </a:prstGeom>
          <a:ln w="127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107952" y="2766000"/>
            <a:ext cx="144439" cy="1364"/>
          </a:xfrm>
          <a:prstGeom prst="straightConnector1">
            <a:avLst/>
          </a:prstGeom>
          <a:ln w="127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107952" y="2897273"/>
            <a:ext cx="144439" cy="1364"/>
          </a:xfrm>
          <a:prstGeom prst="straightConnector1">
            <a:avLst/>
          </a:prstGeom>
          <a:ln w="127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107952" y="3027635"/>
            <a:ext cx="144439" cy="1364"/>
          </a:xfrm>
          <a:prstGeom prst="straightConnector1">
            <a:avLst/>
          </a:prstGeom>
          <a:ln w="127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07952" y="3159819"/>
            <a:ext cx="144439" cy="1364"/>
          </a:xfrm>
          <a:prstGeom prst="straightConnector1">
            <a:avLst/>
          </a:prstGeom>
          <a:ln w="12700">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nvGrpSpPr>
          <p:cNvPr id="101" name="Group 100"/>
          <p:cNvGrpSpPr/>
          <p:nvPr/>
        </p:nvGrpSpPr>
        <p:grpSpPr>
          <a:xfrm>
            <a:off x="314441" y="2272150"/>
            <a:ext cx="4024949" cy="992423"/>
            <a:chOff x="314441" y="2272150"/>
            <a:chExt cx="4024949" cy="992423"/>
          </a:xfrm>
        </p:grpSpPr>
        <p:pic>
          <p:nvPicPr>
            <p:cNvPr id="44" name="Picture 9" descr="C:\Documents and Settings\eseetho\Desktop\ForJesse\Velocities-with-K-E-effect.EMF"/>
            <p:cNvPicPr preferRelativeResize="0">
              <a:picLocks noChangeArrowheads="1"/>
            </p:cNvPicPr>
            <p:nvPr/>
          </p:nvPicPr>
          <p:blipFill>
            <a:blip r:embed="rId4" cstate="email"/>
            <a:srcRect l="4390" t="38921" r="11105" b="38948"/>
            <a:stretch>
              <a:fillRect/>
            </a:stretch>
          </p:blipFill>
          <p:spPr bwMode="auto">
            <a:xfrm>
              <a:off x="314441" y="2272150"/>
              <a:ext cx="4024949" cy="992423"/>
            </a:xfrm>
            <a:prstGeom prst="rect">
              <a:avLst/>
            </a:prstGeom>
            <a:noFill/>
            <a:ln w="9525">
              <a:noFill/>
              <a:miter lim="800000"/>
              <a:headEnd/>
              <a:tailEnd/>
            </a:ln>
          </p:spPr>
        </p:pic>
        <p:sp>
          <p:nvSpPr>
            <p:cNvPr id="45" name="Rectangle 44"/>
            <p:cNvSpPr/>
            <p:nvPr/>
          </p:nvSpPr>
          <p:spPr>
            <a:xfrm>
              <a:off x="1863107" y="2747679"/>
              <a:ext cx="66008" cy="51962"/>
            </a:xfrm>
            <a:prstGeom prst="rect">
              <a:avLst/>
            </a:prstGeom>
            <a:noFill/>
            <a:ln w="47625" cmpd="thickThi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3" name="Straight Arrow Connector 52"/>
            <p:cNvCxnSpPr/>
            <p:nvPr/>
          </p:nvCxnSpPr>
          <p:spPr>
            <a:xfrm>
              <a:off x="1346885" y="2499577"/>
              <a:ext cx="490411" cy="248102"/>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4" name="Title 1"/>
            <p:cNvSpPr txBox="1">
              <a:spLocks/>
            </p:cNvSpPr>
            <p:nvPr/>
          </p:nvSpPr>
          <p:spPr>
            <a:xfrm>
              <a:off x="488271" y="2419417"/>
              <a:ext cx="839958" cy="153888"/>
            </a:xfrm>
            <a:prstGeom prst="rect">
              <a:avLst/>
            </a:prstGeom>
            <a:solidFill>
              <a:schemeClr val="bg1"/>
            </a:solidFill>
          </p:spPr>
          <p:txBody>
            <a:bodyPr wrap="square" lIns="0" tIns="0" rIns="0" bIns="0" anchor="ctr">
              <a:spAutoFit/>
            </a:bodyPr>
            <a:lstStyle/>
            <a:p>
              <a:pPr algn="ctr" defTabSz="914400" fontAlgn="auto">
                <a:spcAft>
                  <a:spcPts val="0"/>
                </a:spcAft>
                <a:defRPr/>
              </a:pPr>
              <a:r>
                <a:rPr lang="en-US" sz="1000" dirty="0">
                  <a:latin typeface="+mj-lt"/>
                  <a:ea typeface="+mj-ea"/>
                  <a:cs typeface="+mj-cs"/>
                </a:rPr>
                <a:t>MHK Device</a:t>
              </a:r>
            </a:p>
          </p:txBody>
        </p:sp>
      </p:grpSp>
      <p:sp>
        <p:nvSpPr>
          <p:cNvPr id="8194" name="Title 1"/>
          <p:cNvSpPr>
            <a:spLocks noGrp="1"/>
          </p:cNvSpPr>
          <p:nvPr>
            <p:ph type="title"/>
          </p:nvPr>
        </p:nvSpPr>
        <p:spPr/>
        <p:txBody>
          <a:bodyPr/>
          <a:lstStyle/>
          <a:p>
            <a:r>
              <a:rPr lang="en-US" dirty="0" smtClean="0">
                <a:ea typeface="ＭＳ Ｐゴシック" pitchFamily="34" charset="-128"/>
              </a:rPr>
              <a:t>MHK-Friendly Tool Development</a:t>
            </a:r>
          </a:p>
        </p:txBody>
      </p:sp>
      <p:sp>
        <p:nvSpPr>
          <p:cNvPr id="8" name="Content Placeholder 4"/>
          <p:cNvSpPr txBox="1">
            <a:spLocks/>
          </p:cNvSpPr>
          <p:nvPr/>
        </p:nvSpPr>
        <p:spPr bwMode="auto">
          <a:xfrm>
            <a:off x="136358" y="971646"/>
            <a:ext cx="8903368" cy="16993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
                <a:srgbClr val="3B5BA7"/>
              </a:buClr>
              <a:buSzPct val="75000"/>
              <a:tabLst/>
              <a:defRPr/>
            </a:pPr>
            <a:r>
              <a:rPr lang="en-US" b="1" kern="0" dirty="0" smtClean="0">
                <a:latin typeface="Calibri" pitchFamily="1" charset="0"/>
                <a:ea typeface="ＭＳ Ｐゴシック" pitchFamily="1" charset="-128"/>
                <a:cs typeface="ＭＳ Ｐゴシック" charset="-128"/>
              </a:rPr>
              <a:t>Major Accomplishments</a:t>
            </a:r>
            <a:endParaRPr kumimoji="0" lang="en-US" sz="1800" b="1" i="0" u="none" strike="noStrike" kern="0" cap="none" spc="0" normalizeH="0" baseline="0" noProof="0" dirty="0" smtClean="0">
              <a:ln>
                <a:noFill/>
              </a:ln>
              <a:solidFill>
                <a:schemeClr val="tx1"/>
              </a:solidFill>
              <a:effectLst/>
              <a:uLnTx/>
              <a:uFillTx/>
              <a:latin typeface="Calibri" pitchFamily="1" charset="0"/>
              <a:ea typeface="ＭＳ Ｐゴシック" pitchFamily="1" charset="-128"/>
              <a:cs typeface="ＭＳ Ｐゴシック" charset="-128"/>
            </a:endParaRPr>
          </a:p>
          <a:p>
            <a:pPr marL="742950" lvl="1" indent="-285750" eaLnBrk="0" hangingPunct="0">
              <a:spcBef>
                <a:spcPct val="20000"/>
              </a:spcBef>
              <a:buFont typeface="Arial" pitchFamily="34" charset="0"/>
              <a:buChar char="•"/>
              <a:defRPr/>
            </a:pPr>
            <a:r>
              <a:rPr lang="en-US" sz="1600" dirty="0" smtClean="0">
                <a:latin typeface="Calibri" pitchFamily="1" charset="0"/>
                <a:ea typeface="ＭＳ Ｐゴシック" pitchFamily="1" charset="-128"/>
              </a:rPr>
              <a:t>Verification/validation of SNL-EFDC open-source code against scaled flume data</a:t>
            </a:r>
          </a:p>
          <a:p>
            <a:pPr marL="742950" lvl="1" indent="-285750" eaLnBrk="0" hangingPunct="0">
              <a:spcBef>
                <a:spcPct val="20000"/>
              </a:spcBef>
              <a:buFont typeface="Arial" pitchFamily="34" charset="0"/>
              <a:buChar char="•"/>
              <a:defRPr/>
            </a:pPr>
            <a:r>
              <a:rPr lang="en-US" sz="1600" dirty="0" smtClean="0">
                <a:latin typeface="Calibri" pitchFamily="1" charset="0"/>
                <a:ea typeface="ＭＳ Ｐゴシック" pitchFamily="1" charset="-128"/>
              </a:rPr>
              <a:t>Released code to public and completed two SNL-EFDC array optimization training courses</a:t>
            </a:r>
          </a:p>
          <a:p>
            <a:pPr marL="742950" lvl="1" indent="-285750" eaLnBrk="0" hangingPunct="0">
              <a:spcBef>
                <a:spcPct val="20000"/>
              </a:spcBef>
              <a:buFont typeface="Arial" pitchFamily="34" charset="0"/>
              <a:buChar char="•"/>
              <a:defRPr/>
            </a:pPr>
            <a:r>
              <a:rPr lang="en-US" sz="1600" dirty="0" smtClean="0">
                <a:latin typeface="Calibri" pitchFamily="1" charset="0"/>
                <a:ea typeface="ＭＳ Ｐゴシック" pitchFamily="1" charset="-128"/>
              </a:rPr>
              <a:t>Large river array optimization: maximize power production/minimize environmental effects</a:t>
            </a:r>
          </a:p>
        </p:txBody>
      </p:sp>
      <p:grpSp>
        <p:nvGrpSpPr>
          <p:cNvPr id="61" name="Group 60"/>
          <p:cNvGrpSpPr/>
          <p:nvPr/>
        </p:nvGrpSpPr>
        <p:grpSpPr>
          <a:xfrm>
            <a:off x="5816095" y="4050629"/>
            <a:ext cx="3327905" cy="930445"/>
            <a:chOff x="5800053" y="3874166"/>
            <a:chExt cx="3327905" cy="930445"/>
          </a:xfrm>
        </p:grpSpPr>
        <p:pic>
          <p:nvPicPr>
            <p:cNvPr id="25" name="Picture 24" descr="EnvironmentArray.png"/>
            <p:cNvPicPr/>
            <p:nvPr/>
          </p:nvPicPr>
          <p:blipFill>
            <a:blip r:embed="rId5" cstate="email"/>
            <a:srcRect/>
            <a:stretch>
              <a:fillRect/>
            </a:stretch>
          </p:blipFill>
          <p:spPr>
            <a:xfrm rot="16200000">
              <a:off x="6998783" y="2675436"/>
              <a:ext cx="930445" cy="3327905"/>
            </a:xfrm>
            <a:prstGeom prst="rect">
              <a:avLst/>
            </a:prstGeom>
          </p:spPr>
        </p:pic>
        <p:pic>
          <p:nvPicPr>
            <p:cNvPr id="26" name="Picture 25" descr="EnvironmentArray.png"/>
            <p:cNvPicPr/>
            <p:nvPr/>
          </p:nvPicPr>
          <p:blipFill>
            <a:blip r:embed="rId6" cstate="email"/>
            <a:srcRect/>
            <a:stretch>
              <a:fillRect/>
            </a:stretch>
          </p:blipFill>
          <p:spPr>
            <a:xfrm rot="16200000">
              <a:off x="5875143" y="4074694"/>
              <a:ext cx="826168" cy="521369"/>
            </a:xfrm>
            <a:prstGeom prst="rect">
              <a:avLst/>
            </a:prstGeom>
          </p:spPr>
        </p:pic>
      </p:grpSp>
      <p:pic>
        <p:nvPicPr>
          <p:cNvPr id="28" name="Picture 27" descr="EnvironmentArray.png"/>
          <p:cNvPicPr/>
          <p:nvPr/>
        </p:nvPicPr>
        <p:blipFill>
          <a:blip r:embed="rId7" cstate="email"/>
          <a:srcRect/>
          <a:stretch>
            <a:fillRect/>
          </a:stretch>
        </p:blipFill>
        <p:spPr>
          <a:xfrm>
            <a:off x="5871411" y="4957009"/>
            <a:ext cx="3240505" cy="1668379"/>
          </a:xfrm>
          <a:prstGeom prst="rect">
            <a:avLst/>
          </a:prstGeom>
        </p:spPr>
      </p:pic>
      <p:sp>
        <p:nvSpPr>
          <p:cNvPr id="57" name="TextBox 56"/>
          <p:cNvSpPr txBox="1"/>
          <p:nvPr/>
        </p:nvSpPr>
        <p:spPr>
          <a:xfrm>
            <a:off x="152401" y="3226103"/>
            <a:ext cx="4315326" cy="523220"/>
          </a:xfrm>
          <a:prstGeom prst="rect">
            <a:avLst/>
          </a:prstGeom>
          <a:noFill/>
        </p:spPr>
        <p:txBody>
          <a:bodyPr wrap="square" rtlCol="0">
            <a:spAutoFit/>
          </a:bodyPr>
          <a:lstStyle/>
          <a:p>
            <a:pPr algn="l"/>
            <a:r>
              <a:rPr lang="en-US" sz="1400" dirty="0" smtClean="0">
                <a:latin typeface="Calibri" pitchFamily="1" charset="0"/>
                <a:cs typeface="ＭＳ Ｐゴシック"/>
              </a:rPr>
              <a:t>Treats MHK-turbine device as a momentum sink and source of turbulent kinetic energy and its dissipation rate</a:t>
            </a:r>
          </a:p>
        </p:txBody>
      </p:sp>
      <p:pic>
        <p:nvPicPr>
          <p:cNvPr id="58" name="Picture 4" descr="C:\Drive D\Flume\Program Development\Proposals\Waterpower\Waterpower Begins\Reference Model\Rows averaged_splines.tif"/>
          <p:cNvPicPr>
            <a:picLocks noChangeAspect="1" noChangeArrowheads="1"/>
          </p:cNvPicPr>
          <p:nvPr/>
        </p:nvPicPr>
        <p:blipFill>
          <a:blip r:embed="rId8" cstate="email"/>
          <a:srcRect/>
          <a:stretch>
            <a:fillRect/>
          </a:stretch>
        </p:blipFill>
        <p:spPr bwMode="auto">
          <a:xfrm>
            <a:off x="2791449" y="4706011"/>
            <a:ext cx="2582655" cy="1887487"/>
          </a:xfrm>
          <a:prstGeom prst="rect">
            <a:avLst/>
          </a:prstGeom>
          <a:noFill/>
          <a:ln>
            <a:solidFill>
              <a:schemeClr val="tx1"/>
            </a:solidFill>
          </a:ln>
        </p:spPr>
      </p:pic>
      <p:grpSp>
        <p:nvGrpSpPr>
          <p:cNvPr id="63" name="Group 62"/>
          <p:cNvGrpSpPr/>
          <p:nvPr/>
        </p:nvGrpSpPr>
        <p:grpSpPr>
          <a:xfrm>
            <a:off x="280234" y="4699256"/>
            <a:ext cx="2345001" cy="1810916"/>
            <a:chOff x="280234" y="4490710"/>
            <a:chExt cx="2345001" cy="1810916"/>
          </a:xfrm>
        </p:grpSpPr>
        <p:pic>
          <p:nvPicPr>
            <p:cNvPr id="59" name="Picture 58" descr="Allowable area cartoon.png"/>
            <p:cNvPicPr>
              <a:picLocks noChangeAspect="1"/>
            </p:cNvPicPr>
            <p:nvPr/>
          </p:nvPicPr>
          <p:blipFill>
            <a:blip r:embed="rId9" cstate="email"/>
            <a:srcRect/>
            <a:stretch>
              <a:fillRect/>
            </a:stretch>
          </p:blipFill>
          <p:spPr>
            <a:xfrm rot="16200000">
              <a:off x="995535" y="3775410"/>
              <a:ext cx="914400" cy="2345000"/>
            </a:xfrm>
            <a:prstGeom prst="rect">
              <a:avLst/>
            </a:prstGeom>
          </p:spPr>
        </p:pic>
        <p:pic>
          <p:nvPicPr>
            <p:cNvPr id="60" name="Picture 59" descr="Allowable area cartoon.png"/>
            <p:cNvPicPr preferRelativeResize="0">
              <a:picLocks/>
            </p:cNvPicPr>
            <p:nvPr/>
          </p:nvPicPr>
          <p:blipFill>
            <a:blip r:embed="rId10" cstate="email"/>
            <a:srcRect/>
            <a:stretch>
              <a:fillRect/>
            </a:stretch>
          </p:blipFill>
          <p:spPr>
            <a:xfrm rot="16200000">
              <a:off x="995304" y="4675832"/>
              <a:ext cx="910724" cy="2340864"/>
            </a:xfrm>
            <a:prstGeom prst="rect">
              <a:avLst/>
            </a:prstGeom>
          </p:spPr>
        </p:pic>
      </p:grpSp>
      <p:pic>
        <p:nvPicPr>
          <p:cNvPr id="1026" name="Picture 2"/>
          <p:cNvPicPr>
            <a:picLocks noChangeAspect="1" noChangeArrowheads="1"/>
          </p:cNvPicPr>
          <p:nvPr/>
        </p:nvPicPr>
        <p:blipFill>
          <a:blip r:embed="rId11" cstate="email"/>
          <a:srcRect/>
          <a:stretch>
            <a:fillRect/>
          </a:stretch>
        </p:blipFill>
        <p:spPr bwMode="auto">
          <a:xfrm>
            <a:off x="6408821" y="2161792"/>
            <a:ext cx="2573713" cy="1868966"/>
          </a:xfrm>
          <a:prstGeom prst="rect">
            <a:avLst/>
          </a:prstGeom>
          <a:noFill/>
          <a:ln w="9525">
            <a:noFill/>
            <a:miter lim="800000"/>
            <a:headEnd/>
            <a:tailEnd/>
          </a:ln>
          <a:effectLst/>
        </p:spPr>
      </p:pic>
      <p:graphicFrame>
        <p:nvGraphicFramePr>
          <p:cNvPr id="74" name="Object 1"/>
          <p:cNvGraphicFramePr>
            <a:graphicFrameLocks noChangeAspect="1"/>
          </p:cNvGraphicFramePr>
          <p:nvPr/>
        </p:nvGraphicFramePr>
        <p:xfrm>
          <a:off x="88233" y="3781927"/>
          <a:ext cx="3657599" cy="857378"/>
        </p:xfrm>
        <a:graphic>
          <a:graphicData uri="http://schemas.openxmlformats.org/presentationml/2006/ole">
            <mc:AlternateContent xmlns:mc="http://schemas.openxmlformats.org/markup-compatibility/2006">
              <mc:Choice xmlns:v="urn:schemas-microsoft-com:vml" Requires="v">
                <p:oleObj spid="_x0000_s1031" name="Equation" r:id="rId12" imgW="1638000" imgH="368280" progId="">
                  <p:embed/>
                </p:oleObj>
              </mc:Choice>
              <mc:Fallback>
                <p:oleObj name="Equation" r:id="rId12" imgW="1638000" imgH="368280" progId="">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233" y="3781927"/>
                        <a:ext cx="3657599" cy="8573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3"/>
          <p:cNvGraphicFramePr>
            <a:graphicFrameLocks noChangeAspect="1"/>
          </p:cNvGraphicFramePr>
          <p:nvPr/>
        </p:nvGraphicFramePr>
        <p:xfrm>
          <a:off x="3978443" y="3769895"/>
          <a:ext cx="1691691" cy="818146"/>
        </p:xfrm>
        <a:graphic>
          <a:graphicData uri="http://schemas.openxmlformats.org/presentationml/2006/ole">
            <mc:AlternateContent xmlns:mc="http://schemas.openxmlformats.org/markup-compatibility/2006">
              <mc:Choice xmlns:v="urn:schemas-microsoft-com:vml" Requires="v">
                <p:oleObj spid="_x0000_s1032" name="Equation" r:id="rId14" imgW="761760" imgH="368280" progId="">
                  <p:embed/>
                </p:oleObj>
              </mc:Choice>
              <mc:Fallback>
                <p:oleObj name="Equation" r:id="rId14" imgW="761760" imgH="368280" progId="">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78443" y="3769895"/>
                        <a:ext cx="1691691" cy="8181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TextBox 76"/>
          <p:cNvSpPr txBox="1"/>
          <p:nvPr/>
        </p:nvSpPr>
        <p:spPr>
          <a:xfrm>
            <a:off x="4424299" y="2537829"/>
            <a:ext cx="1885453" cy="984885"/>
          </a:xfrm>
          <a:prstGeom prst="rect">
            <a:avLst/>
          </a:prstGeom>
          <a:noFill/>
        </p:spPr>
        <p:txBody>
          <a:bodyPr wrap="none" rtlCol="0">
            <a:spAutoFit/>
          </a:bodyPr>
          <a:lstStyle/>
          <a:p>
            <a:r>
              <a:rPr lang="en-US" sz="1400" b="1" dirty="0" smtClean="0">
                <a:solidFill>
                  <a:schemeClr val="tx1">
                    <a:lumMod val="50000"/>
                  </a:schemeClr>
                </a:solidFill>
                <a:latin typeface="+mn-lt"/>
              </a:rPr>
              <a:t>K-</a:t>
            </a:r>
            <a:r>
              <a:rPr lang="en-US" sz="1600" b="1" dirty="0" smtClean="0">
                <a:solidFill>
                  <a:schemeClr val="tx1">
                    <a:lumMod val="50000"/>
                  </a:schemeClr>
                </a:solidFill>
                <a:latin typeface="Symbol" pitchFamily="18" charset="2"/>
              </a:rPr>
              <a:t>e</a:t>
            </a:r>
            <a:r>
              <a:rPr lang="en-US" sz="1400" b="1" dirty="0" smtClean="0">
                <a:solidFill>
                  <a:schemeClr val="tx1">
                    <a:lumMod val="50000"/>
                  </a:schemeClr>
                </a:solidFill>
                <a:latin typeface="+mn-lt"/>
              </a:rPr>
              <a:t> modifications</a:t>
            </a:r>
          </a:p>
          <a:p>
            <a:pPr algn="ctr"/>
            <a:endParaRPr lang="en-US" sz="1400" b="1" dirty="0" smtClean="0">
              <a:solidFill>
                <a:srgbClr val="FF0000"/>
              </a:solidFill>
              <a:latin typeface="+mn-lt"/>
            </a:endParaRPr>
          </a:p>
          <a:p>
            <a:endParaRPr lang="en-US" sz="1400" b="1" dirty="0" smtClean="0">
              <a:solidFill>
                <a:srgbClr val="FF0000"/>
              </a:solidFill>
              <a:latin typeface="+mn-lt"/>
            </a:endParaRPr>
          </a:p>
          <a:p>
            <a:r>
              <a:rPr lang="en-US" sz="1400" b="1" dirty="0" smtClean="0">
                <a:solidFill>
                  <a:srgbClr val="FF0000"/>
                </a:solidFill>
                <a:latin typeface="+mn-lt"/>
              </a:rPr>
              <a:t>Empirical constants</a:t>
            </a:r>
            <a:endParaRPr lang="en-US" sz="1400" b="1" dirty="0">
              <a:solidFill>
                <a:srgbClr val="FF0000"/>
              </a:solidFill>
              <a:latin typeface="+mn-lt"/>
            </a:endParaRPr>
          </a:p>
        </p:txBody>
      </p:sp>
      <p:cxnSp>
        <p:nvCxnSpPr>
          <p:cNvPr id="78" name="Straight Arrow Connector 77"/>
          <p:cNvCxnSpPr/>
          <p:nvPr/>
        </p:nvCxnSpPr>
        <p:spPr>
          <a:xfrm flipH="1">
            <a:off x="3162364" y="3497179"/>
            <a:ext cx="1947047" cy="571714"/>
          </a:xfrm>
          <a:prstGeom prst="straightConnector1">
            <a:avLst/>
          </a:prstGeom>
          <a:ln w="254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endCxn id="85" idx="0"/>
          </p:cNvCxnSpPr>
          <p:nvPr/>
        </p:nvCxnSpPr>
        <p:spPr>
          <a:xfrm flipH="1">
            <a:off x="4752474" y="3505200"/>
            <a:ext cx="348915" cy="465125"/>
          </a:xfrm>
          <a:prstGeom prst="straightConnector1">
            <a:avLst/>
          </a:prstGeom>
          <a:ln w="254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endCxn id="83" idx="7"/>
          </p:cNvCxnSpPr>
          <p:nvPr/>
        </p:nvCxnSpPr>
        <p:spPr>
          <a:xfrm flipH="1">
            <a:off x="2262876" y="3513221"/>
            <a:ext cx="2790388" cy="556821"/>
          </a:xfrm>
          <a:prstGeom prst="straightConnector1">
            <a:avLst/>
          </a:prstGeom>
          <a:ln w="254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1941095" y="3994390"/>
            <a:ext cx="376990" cy="5165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2823412" y="4002409"/>
            <a:ext cx="385010" cy="5165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4531895" y="3970325"/>
            <a:ext cx="441157" cy="5165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20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2000"/>
                                        <p:tgtEl>
                                          <p:spTgt spid="83"/>
                                        </p:tgtEl>
                                      </p:cBhvr>
                                    </p:animEffect>
                                  </p:childTnLst>
                                </p:cTn>
                              </p:par>
                              <p:par>
                                <p:cTn id="11" presetID="10" presetClass="entr" presetSubtype="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000"/>
                                        <p:tgtEl>
                                          <p:spTgt spid="80"/>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2000"/>
                                        <p:tgtEl>
                                          <p:spTgt spid="78"/>
                                        </p:tgtEl>
                                      </p:cBhvr>
                                    </p:animEffect>
                                  </p:childTnLst>
                                </p:cTn>
                              </p:par>
                              <p:par>
                                <p:cTn id="17" presetID="10"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2000"/>
                                        <p:tgtEl>
                                          <p:spTgt spid="7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2000"/>
                                        <p:tgtEl>
                                          <p:spTgt spid="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2000"/>
                                        <p:tgtEl>
                                          <p:spTgt spid="8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2000"/>
                                        <p:tgtEl>
                                          <p:spTgt spid="85"/>
                                        </p:tgtEl>
                                      </p:cBhvr>
                                    </p:animEffect>
                                  </p:childTnLst>
                                </p:cTn>
                              </p:par>
                              <p:par>
                                <p:cTn id="29" presetID="10"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2000"/>
                                        <p:tgtEl>
                                          <p:spTgt spid="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2000"/>
                                        <p:tgtEl>
                                          <p:spTgt spid="57"/>
                                        </p:tgtEl>
                                      </p:cBhvr>
                                    </p:animEffect>
                                  </p:childTnLst>
                                </p:cTn>
                              </p:par>
                              <p:par>
                                <p:cTn id="35" presetID="10" presetClass="entr" presetSubtype="0"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fade">
                                      <p:cBhvr>
                                        <p:cTn id="37" dur="2000"/>
                                        <p:tgtEl>
                                          <p:spTgt spid="10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20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20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20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2000"/>
                                        <p:tgtEl>
                                          <p:spTgt spid="61"/>
                                        </p:tgtEl>
                                      </p:cBhvr>
                                    </p:animEffect>
                                  </p:childTnLst>
                                </p:cTn>
                              </p:par>
                              <p:par>
                                <p:cTn id="58" presetID="10"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77" grpId="0"/>
      <p:bldP spid="83" grpId="0" animBg="1"/>
      <p:bldP spid="84" grpId="0" animBg="1"/>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HydroRefRotor.png"/>
          <p:cNvPicPr/>
          <p:nvPr/>
        </p:nvPicPr>
        <p:blipFill>
          <a:blip r:embed="rId2" cstate="email"/>
          <a:stretch>
            <a:fillRect/>
          </a:stretch>
        </p:blipFill>
        <p:spPr>
          <a:xfrm>
            <a:off x="3586480" y="3637281"/>
            <a:ext cx="1574800" cy="1503680"/>
          </a:xfrm>
          <a:prstGeom prst="rect">
            <a:avLst/>
          </a:prstGeom>
        </p:spPr>
      </p:pic>
      <p:pic>
        <p:nvPicPr>
          <p:cNvPr id="37" name="Picture 36" descr="SF_Depth.jpg"/>
          <p:cNvPicPr>
            <a:picLocks noChangeAspect="1"/>
          </p:cNvPicPr>
          <p:nvPr/>
        </p:nvPicPr>
        <p:blipFill>
          <a:blip r:embed="rId3" cstate="email"/>
          <a:srcRect/>
          <a:stretch>
            <a:fillRect/>
          </a:stretch>
        </p:blipFill>
        <p:spPr>
          <a:xfrm>
            <a:off x="4782519" y="1604745"/>
            <a:ext cx="2021205" cy="2205790"/>
          </a:xfrm>
          <a:prstGeom prst="rect">
            <a:avLst/>
          </a:prstGeom>
        </p:spPr>
      </p:pic>
      <p:sp>
        <p:nvSpPr>
          <p:cNvPr id="8194" name="Title 1"/>
          <p:cNvSpPr>
            <a:spLocks noGrp="1"/>
          </p:cNvSpPr>
          <p:nvPr>
            <p:ph type="title"/>
          </p:nvPr>
        </p:nvSpPr>
        <p:spPr/>
        <p:txBody>
          <a:bodyPr/>
          <a:lstStyle/>
          <a:p>
            <a:r>
              <a:rPr lang="en-US" dirty="0" smtClean="0">
                <a:ea typeface="ＭＳ Ｐゴシック" pitchFamily="34" charset="-128"/>
              </a:rPr>
              <a:t>WECs, Site Models and Acoustics</a:t>
            </a:r>
          </a:p>
        </p:txBody>
      </p:sp>
      <p:pic>
        <p:nvPicPr>
          <p:cNvPr id="68" name="Picture 83"/>
          <p:cNvPicPr>
            <a:picLocks noChangeAspect="1" noChangeArrowheads="1"/>
          </p:cNvPicPr>
          <p:nvPr/>
        </p:nvPicPr>
        <p:blipFill>
          <a:blip r:embed="rId4" cstate="email"/>
          <a:srcRect/>
          <a:stretch>
            <a:fillRect/>
          </a:stretch>
        </p:blipFill>
        <p:spPr bwMode="auto">
          <a:xfrm>
            <a:off x="4900864" y="4050631"/>
            <a:ext cx="2291425" cy="2286000"/>
          </a:xfrm>
          <a:prstGeom prst="rect">
            <a:avLst/>
          </a:prstGeom>
          <a:noFill/>
          <a:ln w="12700">
            <a:noFill/>
            <a:miter lim="800000"/>
            <a:headEnd/>
            <a:tailEnd/>
          </a:ln>
        </p:spPr>
      </p:pic>
      <p:sp>
        <p:nvSpPr>
          <p:cNvPr id="8" name="Content Placeholder 4"/>
          <p:cNvSpPr txBox="1">
            <a:spLocks/>
          </p:cNvSpPr>
          <p:nvPr/>
        </p:nvSpPr>
        <p:spPr bwMode="auto">
          <a:xfrm>
            <a:off x="0" y="1124046"/>
            <a:ext cx="4764504" cy="3151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
                <a:srgbClr val="3B5BA7"/>
              </a:buClr>
              <a:buSzPct val="75000"/>
              <a:tabLst/>
              <a:defRPr/>
            </a:pPr>
            <a:r>
              <a:rPr lang="en-US" b="1" kern="0" dirty="0" smtClean="0">
                <a:latin typeface="Calibri" pitchFamily="1" charset="0"/>
                <a:ea typeface="ＭＳ Ｐゴシック" pitchFamily="1" charset="-128"/>
                <a:cs typeface="ＭＳ Ｐゴシック" charset="-128"/>
              </a:rPr>
              <a:t>Major Accomplishments</a:t>
            </a:r>
            <a:endParaRPr kumimoji="0" lang="en-US" sz="1800" b="1" i="0" u="none" strike="noStrike" kern="0" cap="none" spc="0" normalizeH="0" baseline="0" noProof="0" dirty="0" smtClean="0">
              <a:ln>
                <a:noFill/>
              </a:ln>
              <a:solidFill>
                <a:schemeClr val="tx1"/>
              </a:solidFill>
              <a:effectLst/>
              <a:uLnTx/>
              <a:uFillTx/>
              <a:latin typeface="Calibri" pitchFamily="1" charset="0"/>
              <a:ea typeface="ＭＳ Ｐゴシック" pitchFamily="1" charset="-128"/>
              <a:cs typeface="ＭＳ Ｐゴシック" charset="-128"/>
            </a:endParaRPr>
          </a:p>
          <a:p>
            <a:pPr marL="519113" lvl="1" indent="-285750" eaLnBrk="0" hangingPunct="0">
              <a:spcBef>
                <a:spcPct val="20000"/>
              </a:spcBef>
              <a:buFont typeface="Arial" pitchFamily="34" charset="0"/>
              <a:buChar char="•"/>
              <a:defRPr/>
            </a:pPr>
            <a:r>
              <a:rPr lang="en-US" sz="1600" dirty="0" smtClean="0">
                <a:latin typeface="Calibri" pitchFamily="1" charset="0"/>
                <a:ea typeface="ＭＳ Ｐゴシック" pitchFamily="1" charset="-128"/>
              </a:rPr>
              <a:t>Acoustics: finalized design, FEA, &amp; CFD modeling of reference turbine for acoustic modeling </a:t>
            </a:r>
          </a:p>
          <a:p>
            <a:pPr marL="519113" lvl="1" indent="-285750" eaLnBrk="0" hangingPunct="0">
              <a:spcBef>
                <a:spcPct val="20000"/>
              </a:spcBef>
              <a:buFont typeface="Arial" pitchFamily="34" charset="0"/>
              <a:buChar char="•"/>
              <a:defRPr/>
            </a:pPr>
            <a:r>
              <a:rPr lang="en-US" sz="1600" dirty="0" smtClean="0">
                <a:latin typeface="Calibri" pitchFamily="1" charset="0"/>
                <a:ea typeface="ＭＳ Ｐゴシック" pitchFamily="1" charset="-128"/>
              </a:rPr>
              <a:t>Developed several site models for array optimization studies</a:t>
            </a:r>
          </a:p>
          <a:p>
            <a:pPr marL="850900" lvl="2" indent="-285750" eaLnBrk="0" hangingPunct="0">
              <a:spcBef>
                <a:spcPct val="20000"/>
              </a:spcBef>
              <a:buFont typeface="Calibri" pitchFamily="34" charset="0"/>
              <a:buChar char="–"/>
              <a:defRPr/>
            </a:pPr>
            <a:r>
              <a:rPr lang="en-US" sz="1200" dirty="0" smtClean="0">
                <a:latin typeface="Calibri" pitchFamily="1" charset="0"/>
                <a:ea typeface="ＭＳ Ｐゴシック" pitchFamily="1" charset="-128"/>
              </a:rPr>
              <a:t>SF Bay, East River, Santa Cruz Bight, and Mississippi River</a:t>
            </a:r>
          </a:p>
          <a:p>
            <a:pPr marL="519113" lvl="1" indent="-285750" eaLnBrk="0" hangingPunct="0">
              <a:spcBef>
                <a:spcPct val="20000"/>
              </a:spcBef>
              <a:buFont typeface="Arial" pitchFamily="34" charset="0"/>
              <a:buChar char="•"/>
              <a:defRPr/>
            </a:pPr>
            <a:r>
              <a:rPr lang="en-US" sz="1600" dirty="0" smtClean="0">
                <a:latin typeface="Calibri" pitchFamily="1" charset="0"/>
                <a:ea typeface="ＭＳ Ｐゴシック" pitchFamily="1" charset="-128"/>
              </a:rPr>
              <a:t>WEC representation within SWAN wave model and incorporation in SNL-EFDC circulation</a:t>
            </a:r>
          </a:p>
          <a:p>
            <a:pPr marL="850900" lvl="2" indent="-285750" eaLnBrk="0" hangingPunct="0">
              <a:spcBef>
                <a:spcPct val="20000"/>
              </a:spcBef>
              <a:buFont typeface="Calibri" pitchFamily="34" charset="0"/>
              <a:buChar char="–"/>
              <a:defRPr/>
            </a:pPr>
            <a:r>
              <a:rPr lang="en-US" sz="1200" dirty="0" smtClean="0">
                <a:latin typeface="Calibri" pitchFamily="1" charset="0"/>
                <a:ea typeface="ＭＳ Ｐゴシック" pitchFamily="1" charset="-128"/>
              </a:rPr>
              <a:t>Link with SNL Technology work to validate wave shadow effect landward of array</a:t>
            </a:r>
          </a:p>
        </p:txBody>
      </p:sp>
      <p:grpSp>
        <p:nvGrpSpPr>
          <p:cNvPr id="30" name="Group 29"/>
          <p:cNvGrpSpPr/>
          <p:nvPr/>
        </p:nvGrpSpPr>
        <p:grpSpPr>
          <a:xfrm>
            <a:off x="0" y="3994484"/>
            <a:ext cx="3489158" cy="2614863"/>
            <a:chOff x="163484" y="3643734"/>
            <a:chExt cx="4305300" cy="3214266"/>
          </a:xfrm>
        </p:grpSpPr>
        <p:pic>
          <p:nvPicPr>
            <p:cNvPr id="31" name="Picture 2"/>
            <p:cNvPicPr>
              <a:picLocks noChangeAspect="1" noChangeArrowheads="1"/>
            </p:cNvPicPr>
            <p:nvPr/>
          </p:nvPicPr>
          <p:blipFill>
            <a:blip r:embed="rId5" cstate="email"/>
            <a:srcRect/>
            <a:stretch>
              <a:fillRect/>
            </a:stretch>
          </p:blipFill>
          <p:spPr bwMode="auto">
            <a:xfrm>
              <a:off x="163486" y="5257800"/>
              <a:ext cx="4300536" cy="1600200"/>
            </a:xfrm>
            <a:prstGeom prst="rect">
              <a:avLst/>
            </a:prstGeom>
            <a:noFill/>
            <a:ln w="9525">
              <a:noFill/>
              <a:miter lim="800000"/>
              <a:headEnd/>
              <a:tailEnd/>
            </a:ln>
          </p:spPr>
        </p:pic>
        <p:sp>
          <p:nvSpPr>
            <p:cNvPr id="32" name="TextBox 31"/>
            <p:cNvSpPr txBox="1"/>
            <p:nvPr/>
          </p:nvSpPr>
          <p:spPr>
            <a:xfrm>
              <a:off x="403166" y="5279968"/>
              <a:ext cx="3071552" cy="491827"/>
            </a:xfrm>
            <a:prstGeom prst="rect">
              <a:avLst/>
            </a:prstGeom>
            <a:noFill/>
          </p:spPr>
          <p:txBody>
            <a:bodyPr wrap="square" rtlCol="0">
              <a:spAutoFit/>
            </a:bodyPr>
            <a:lstStyle/>
            <a:p>
              <a:pPr algn="l"/>
              <a:r>
                <a:rPr lang="en-US" sz="1000" b="1" dirty="0" smtClean="0">
                  <a:solidFill>
                    <a:srgbClr val="FF0000"/>
                  </a:solidFill>
                </a:rPr>
                <a:t>17 Buoys in ~12.5 m deep water</a:t>
              </a:r>
            </a:p>
            <a:p>
              <a:pPr algn="l"/>
              <a:r>
                <a:rPr lang="en-US" sz="1000" b="1" dirty="0" smtClean="0">
                  <a:solidFill>
                    <a:srgbClr val="FF0000"/>
                  </a:solidFill>
                </a:rPr>
                <a:t> </a:t>
              </a:r>
              <a:endParaRPr lang="en-US" sz="1000" b="1" dirty="0">
                <a:solidFill>
                  <a:srgbClr val="FF0000"/>
                </a:solidFill>
              </a:endParaRPr>
            </a:p>
          </p:txBody>
        </p:sp>
        <p:pic>
          <p:nvPicPr>
            <p:cNvPr id="33" name="Picture 2"/>
            <p:cNvPicPr>
              <a:picLocks noChangeAspect="1" noChangeArrowheads="1"/>
            </p:cNvPicPr>
            <p:nvPr/>
          </p:nvPicPr>
          <p:blipFill>
            <a:blip r:embed="rId6" cstate="email"/>
            <a:srcRect/>
            <a:stretch>
              <a:fillRect/>
            </a:stretch>
          </p:blipFill>
          <p:spPr bwMode="auto">
            <a:xfrm>
              <a:off x="163484" y="3643734"/>
              <a:ext cx="4305300" cy="1600200"/>
            </a:xfrm>
            <a:prstGeom prst="rect">
              <a:avLst/>
            </a:prstGeom>
            <a:noFill/>
            <a:ln w="9525">
              <a:noFill/>
              <a:miter lim="800000"/>
              <a:headEnd/>
              <a:tailEnd/>
            </a:ln>
          </p:spPr>
        </p:pic>
        <p:sp>
          <p:nvSpPr>
            <p:cNvPr id="34" name="TextBox 33"/>
            <p:cNvSpPr txBox="1"/>
            <p:nvPr/>
          </p:nvSpPr>
          <p:spPr>
            <a:xfrm>
              <a:off x="536169" y="3750426"/>
              <a:ext cx="1410404" cy="353508"/>
            </a:xfrm>
            <a:prstGeom prst="rect">
              <a:avLst/>
            </a:prstGeom>
            <a:noFill/>
          </p:spPr>
          <p:txBody>
            <a:bodyPr wrap="square" rtlCol="0">
              <a:spAutoFit/>
            </a:bodyPr>
            <a:lstStyle/>
            <a:p>
              <a:pPr algn="l"/>
              <a:r>
                <a:rPr lang="en-US" sz="1200" b="1" dirty="0" smtClean="0">
                  <a:solidFill>
                    <a:srgbClr val="FF0000"/>
                  </a:solidFill>
                </a:rPr>
                <a:t>No Buoys</a:t>
              </a:r>
              <a:endParaRPr lang="en-US" sz="1200" b="1" dirty="0">
                <a:solidFill>
                  <a:srgbClr val="FF0000"/>
                </a:solidFill>
              </a:endParaRPr>
            </a:p>
          </p:txBody>
        </p:sp>
      </p:grpSp>
      <p:pic>
        <p:nvPicPr>
          <p:cNvPr id="35" name="Picture 34" descr="Mesh.png"/>
          <p:cNvPicPr>
            <a:picLocks noChangeAspect="1"/>
          </p:cNvPicPr>
          <p:nvPr/>
        </p:nvPicPr>
        <p:blipFill>
          <a:blip r:embed="rId7" cstate="email"/>
          <a:stretch>
            <a:fillRect/>
          </a:stretch>
        </p:blipFill>
        <p:spPr>
          <a:xfrm>
            <a:off x="7145641" y="3168316"/>
            <a:ext cx="1873046" cy="1371600"/>
          </a:xfrm>
          <a:prstGeom prst="rect">
            <a:avLst/>
          </a:prstGeom>
        </p:spPr>
      </p:pic>
      <p:pic>
        <p:nvPicPr>
          <p:cNvPr id="36" name="Picture 35" descr="TSR5_5Stress.png"/>
          <p:cNvPicPr>
            <a:picLocks noChangeAspect="1"/>
          </p:cNvPicPr>
          <p:nvPr/>
        </p:nvPicPr>
        <p:blipFill>
          <a:blip r:embed="rId8" cstate="email"/>
          <a:stretch>
            <a:fillRect/>
          </a:stretch>
        </p:blipFill>
        <p:spPr>
          <a:xfrm rot="5400000">
            <a:off x="7443099" y="4459267"/>
            <a:ext cx="1456938" cy="1944864"/>
          </a:xfrm>
          <a:prstGeom prst="rect">
            <a:avLst/>
          </a:prstGeom>
        </p:spPr>
      </p:pic>
      <p:pic>
        <p:nvPicPr>
          <p:cNvPr id="39" name="Picture 38" descr="East_River.jpg"/>
          <p:cNvPicPr>
            <a:picLocks noChangeAspect="1"/>
          </p:cNvPicPr>
          <p:nvPr/>
        </p:nvPicPr>
        <p:blipFill>
          <a:blip r:embed="rId9" cstate="email"/>
          <a:srcRect/>
          <a:stretch>
            <a:fillRect/>
          </a:stretch>
        </p:blipFill>
        <p:spPr>
          <a:xfrm>
            <a:off x="6918517" y="1291389"/>
            <a:ext cx="1946342" cy="1684422"/>
          </a:xfrm>
          <a:prstGeom prst="rect">
            <a:avLst/>
          </a:prstGeom>
        </p:spPr>
      </p:pic>
      <p:grpSp>
        <p:nvGrpSpPr>
          <p:cNvPr id="40" name="Group 93"/>
          <p:cNvGrpSpPr>
            <a:grpSpLocks noChangeAspect="1"/>
          </p:cNvGrpSpPr>
          <p:nvPr/>
        </p:nvGrpSpPr>
        <p:grpSpPr bwMode="auto">
          <a:xfrm>
            <a:off x="3537285" y="5109412"/>
            <a:ext cx="2263679" cy="1437380"/>
            <a:chOff x="17449800" y="14249400"/>
            <a:chExt cx="7538641" cy="4876800"/>
          </a:xfrm>
        </p:grpSpPr>
        <p:grpSp>
          <p:nvGrpSpPr>
            <p:cNvPr id="41" name="Group 81"/>
            <p:cNvGrpSpPr>
              <a:grpSpLocks/>
            </p:cNvGrpSpPr>
            <p:nvPr/>
          </p:nvGrpSpPr>
          <p:grpSpPr bwMode="auto">
            <a:xfrm>
              <a:off x="17449800" y="14249400"/>
              <a:ext cx="7239000" cy="4876800"/>
              <a:chOff x="381000" y="30480000"/>
              <a:chExt cx="7239000" cy="4876800"/>
            </a:xfrm>
          </p:grpSpPr>
          <p:grpSp>
            <p:nvGrpSpPr>
              <p:cNvPr id="56" name="Group 77"/>
              <p:cNvGrpSpPr>
                <a:grpSpLocks/>
              </p:cNvGrpSpPr>
              <p:nvPr/>
            </p:nvGrpSpPr>
            <p:grpSpPr bwMode="auto">
              <a:xfrm>
                <a:off x="609600" y="30632400"/>
                <a:ext cx="4876800" cy="4633289"/>
                <a:chOff x="15925800" y="28270200"/>
                <a:chExt cx="4876800" cy="4633289"/>
              </a:xfrm>
            </p:grpSpPr>
            <p:pic>
              <p:nvPicPr>
                <p:cNvPr id="65" name="Picture 68"/>
                <p:cNvPicPr>
                  <a:picLocks noChangeAspect="1" noChangeArrowheads="1"/>
                </p:cNvPicPr>
                <p:nvPr/>
              </p:nvPicPr>
              <p:blipFill>
                <a:blip r:embed="rId10" cstate="email"/>
                <a:srcRect/>
                <a:stretch>
                  <a:fillRect/>
                </a:stretch>
              </p:blipFill>
              <p:spPr bwMode="auto">
                <a:xfrm>
                  <a:off x="15925800" y="28270200"/>
                  <a:ext cx="4784514" cy="4633289"/>
                </a:xfrm>
                <a:prstGeom prst="rect">
                  <a:avLst/>
                </a:prstGeom>
                <a:noFill/>
                <a:ln w="12700">
                  <a:noFill/>
                  <a:miter lim="800000"/>
                  <a:headEnd/>
                  <a:tailEnd/>
                </a:ln>
              </p:spPr>
            </p:pic>
            <p:sp>
              <p:nvSpPr>
                <p:cNvPr id="66" name="Oval 65"/>
                <p:cNvSpPr/>
                <p:nvPr/>
              </p:nvSpPr>
              <p:spPr bwMode="auto">
                <a:xfrm>
                  <a:off x="19203590" y="28269968"/>
                  <a:ext cx="913576" cy="1218831"/>
                </a:xfrm>
                <a:prstGeom prst="ellipse">
                  <a:avLst/>
                </a:prstGeom>
                <a:noFill/>
                <a:ln w="254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sz="2400">
                    <a:ea typeface="ＭＳ Ｐゴシック" pitchFamily="1" charset="-128"/>
                  </a:endParaRPr>
                </a:p>
              </p:txBody>
            </p:sp>
            <p:sp>
              <p:nvSpPr>
                <p:cNvPr id="67" name="Oval 66"/>
                <p:cNvSpPr/>
                <p:nvPr/>
              </p:nvSpPr>
              <p:spPr bwMode="auto">
                <a:xfrm>
                  <a:off x="19660379" y="29336630"/>
                  <a:ext cx="1142695" cy="1828985"/>
                </a:xfrm>
                <a:prstGeom prst="ellipse">
                  <a:avLst/>
                </a:prstGeom>
                <a:noFill/>
                <a:ln w="254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sz="2400">
                    <a:ea typeface="ＭＳ Ｐゴシック" pitchFamily="1" charset="-128"/>
                  </a:endParaRPr>
                </a:p>
              </p:txBody>
            </p:sp>
          </p:grpSp>
          <p:grpSp>
            <p:nvGrpSpPr>
              <p:cNvPr id="61" name="Group 78"/>
              <p:cNvGrpSpPr>
                <a:grpSpLocks/>
              </p:cNvGrpSpPr>
              <p:nvPr/>
            </p:nvGrpSpPr>
            <p:grpSpPr bwMode="auto">
              <a:xfrm>
                <a:off x="5638800" y="31775400"/>
                <a:ext cx="1447800" cy="1524000"/>
                <a:chOff x="20726400" y="29489400"/>
                <a:chExt cx="1447800" cy="1524000"/>
              </a:xfrm>
            </p:grpSpPr>
            <p:pic>
              <p:nvPicPr>
                <p:cNvPr id="63" name="Picture 70"/>
                <p:cNvPicPr>
                  <a:picLocks noChangeAspect="1" noChangeArrowheads="1"/>
                </p:cNvPicPr>
                <p:nvPr/>
              </p:nvPicPr>
              <p:blipFill>
                <a:blip r:embed="rId11" cstate="email"/>
                <a:srcRect/>
                <a:stretch>
                  <a:fillRect/>
                </a:stretch>
              </p:blipFill>
              <p:spPr bwMode="auto">
                <a:xfrm>
                  <a:off x="20726400" y="29565600"/>
                  <a:ext cx="1364694" cy="1333500"/>
                </a:xfrm>
                <a:prstGeom prst="rect">
                  <a:avLst/>
                </a:prstGeom>
                <a:noFill/>
                <a:ln w="12700">
                  <a:noFill/>
                  <a:miter lim="800000"/>
                  <a:headEnd/>
                  <a:tailEnd/>
                </a:ln>
              </p:spPr>
            </p:pic>
            <p:sp>
              <p:nvSpPr>
                <p:cNvPr id="64" name="Oval 63"/>
                <p:cNvSpPr/>
                <p:nvPr/>
              </p:nvSpPr>
              <p:spPr bwMode="auto">
                <a:xfrm>
                  <a:off x="21108118" y="29489653"/>
                  <a:ext cx="1065838" cy="1523170"/>
                </a:xfrm>
                <a:prstGeom prst="ellipse">
                  <a:avLst/>
                </a:prstGeom>
                <a:noFill/>
                <a:ln w="25400"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sz="2400">
                    <a:ea typeface="ＭＳ Ｐゴシック" pitchFamily="1" charset="-128"/>
                  </a:endParaRPr>
                </a:p>
              </p:txBody>
            </p:sp>
          </p:grpSp>
          <p:sp>
            <p:nvSpPr>
              <p:cNvPr id="62" name="Rectangle 79"/>
              <p:cNvSpPr>
                <a:spLocks noChangeArrowheads="1"/>
              </p:cNvSpPr>
              <p:nvPr/>
            </p:nvSpPr>
            <p:spPr bwMode="auto">
              <a:xfrm>
                <a:off x="381000" y="30480000"/>
                <a:ext cx="7239000" cy="4876800"/>
              </a:xfrm>
              <a:prstGeom prst="rect">
                <a:avLst/>
              </a:prstGeom>
              <a:noFill/>
              <a:ln w="25400" algn="ctr">
                <a:solidFill>
                  <a:schemeClr val="tx1"/>
                </a:solidFill>
                <a:round/>
                <a:headEnd/>
                <a:tailEnd/>
              </a:ln>
            </p:spPr>
            <p:txBody>
              <a:bodyPr/>
              <a:lstStyle/>
              <a:p>
                <a:endParaRPr lang="en-US" sz="2400"/>
              </a:p>
            </p:txBody>
          </p:sp>
        </p:grpSp>
        <p:sp>
          <p:nvSpPr>
            <p:cNvPr id="42" name="TextBox 82"/>
            <p:cNvSpPr txBox="1">
              <a:spLocks noChangeArrowheads="1"/>
            </p:cNvSpPr>
            <p:nvPr/>
          </p:nvSpPr>
          <p:spPr bwMode="auto">
            <a:xfrm>
              <a:off x="21933796" y="14401800"/>
              <a:ext cx="3054645" cy="939813"/>
            </a:xfrm>
            <a:prstGeom prst="rect">
              <a:avLst/>
            </a:prstGeom>
            <a:noFill/>
            <a:ln w="9525">
              <a:noFill/>
              <a:miter lim="800000"/>
              <a:headEnd/>
              <a:tailEnd/>
            </a:ln>
          </p:spPr>
          <p:txBody>
            <a:bodyPr wrap="none">
              <a:spAutoFit/>
            </a:bodyPr>
            <a:lstStyle/>
            <a:p>
              <a:r>
                <a:rPr lang="en-US" sz="1200" dirty="0"/>
                <a:t>Scenario 1</a:t>
              </a:r>
            </a:p>
          </p:txBody>
        </p:sp>
        <p:sp>
          <p:nvSpPr>
            <p:cNvPr id="43" name="TextBox 83"/>
            <p:cNvSpPr txBox="1">
              <a:spLocks noChangeArrowheads="1"/>
            </p:cNvSpPr>
            <p:nvPr/>
          </p:nvSpPr>
          <p:spPr bwMode="auto">
            <a:xfrm>
              <a:off x="18361682" y="16383001"/>
              <a:ext cx="3054645" cy="939813"/>
            </a:xfrm>
            <a:prstGeom prst="rect">
              <a:avLst/>
            </a:prstGeom>
            <a:noFill/>
            <a:ln w="9525">
              <a:noFill/>
              <a:miter lim="800000"/>
              <a:headEnd/>
              <a:tailEnd/>
            </a:ln>
          </p:spPr>
          <p:txBody>
            <a:bodyPr wrap="none">
              <a:spAutoFit/>
            </a:bodyPr>
            <a:lstStyle/>
            <a:p>
              <a:r>
                <a:rPr lang="en-US" sz="1200" dirty="0"/>
                <a:t>Scenario 3</a:t>
              </a:r>
            </a:p>
          </p:txBody>
        </p:sp>
        <p:sp>
          <p:nvSpPr>
            <p:cNvPr id="55" name="TextBox 84"/>
            <p:cNvSpPr txBox="1">
              <a:spLocks noChangeArrowheads="1"/>
            </p:cNvSpPr>
            <p:nvPr/>
          </p:nvSpPr>
          <p:spPr bwMode="auto">
            <a:xfrm>
              <a:off x="21921148" y="17221199"/>
              <a:ext cx="3054645" cy="939813"/>
            </a:xfrm>
            <a:prstGeom prst="rect">
              <a:avLst/>
            </a:prstGeom>
            <a:noFill/>
            <a:ln w="9525">
              <a:noFill/>
              <a:miter lim="800000"/>
              <a:headEnd/>
              <a:tailEnd/>
            </a:ln>
          </p:spPr>
          <p:txBody>
            <a:bodyPr wrap="none">
              <a:spAutoFit/>
            </a:bodyPr>
            <a:lstStyle/>
            <a:p>
              <a:r>
                <a:rPr lang="en-US" sz="1200" dirty="0"/>
                <a:t>Scenario 2</a:t>
              </a:r>
            </a:p>
          </p:txBody>
        </p:sp>
      </p:grpSp>
      <p:sp>
        <p:nvSpPr>
          <p:cNvPr id="69" name="TextBox 84"/>
          <p:cNvSpPr txBox="1">
            <a:spLocks noChangeArrowheads="1"/>
          </p:cNvSpPr>
          <p:nvPr/>
        </p:nvSpPr>
        <p:spPr bwMode="auto">
          <a:xfrm>
            <a:off x="5746202" y="4726010"/>
            <a:ext cx="917239" cy="276999"/>
          </a:xfrm>
          <a:prstGeom prst="rect">
            <a:avLst/>
          </a:prstGeom>
          <a:noFill/>
          <a:ln w="9525">
            <a:noFill/>
            <a:miter lim="800000"/>
            <a:headEnd/>
            <a:tailEnd/>
          </a:ln>
        </p:spPr>
        <p:txBody>
          <a:bodyPr wrap="none">
            <a:spAutoFit/>
          </a:bodyPr>
          <a:lstStyle/>
          <a:p>
            <a:r>
              <a:rPr lang="en-US" sz="1200" dirty="0"/>
              <a:t>Scenario 2</a:t>
            </a:r>
          </a:p>
        </p:txBody>
      </p:sp>
      <p:sp>
        <p:nvSpPr>
          <p:cNvPr id="70" name="TextBox 84"/>
          <p:cNvSpPr txBox="1">
            <a:spLocks noChangeArrowheads="1"/>
          </p:cNvSpPr>
          <p:nvPr/>
        </p:nvSpPr>
        <p:spPr bwMode="auto">
          <a:xfrm>
            <a:off x="5746201" y="5536136"/>
            <a:ext cx="1029449" cy="276999"/>
          </a:xfrm>
          <a:prstGeom prst="rect">
            <a:avLst/>
          </a:prstGeom>
          <a:noFill/>
          <a:ln w="9525">
            <a:noFill/>
            <a:miter lim="800000"/>
            <a:headEnd/>
            <a:tailEnd/>
          </a:ln>
        </p:spPr>
        <p:txBody>
          <a:bodyPr wrap="none">
            <a:spAutoFit/>
          </a:bodyPr>
          <a:lstStyle/>
          <a:p>
            <a:r>
              <a:rPr lang="en-US" sz="1200" dirty="0" smtClean="0"/>
              <a:t>20,000 m</a:t>
            </a:r>
            <a:r>
              <a:rPr lang="en-US" sz="1200" baseline="30000" dirty="0" smtClean="0"/>
              <a:t>3</a:t>
            </a:r>
            <a:r>
              <a:rPr lang="en-US" sz="1200" dirty="0" smtClean="0"/>
              <a:t>/s</a:t>
            </a:r>
            <a:endParaRPr lang="en-US" sz="1200" dirty="0"/>
          </a:p>
        </p:txBody>
      </p:sp>
      <p:sp>
        <p:nvSpPr>
          <p:cNvPr id="72" name="Rectangle 71"/>
          <p:cNvSpPr/>
          <p:nvPr/>
        </p:nvSpPr>
        <p:spPr>
          <a:xfrm>
            <a:off x="5735053" y="5045242"/>
            <a:ext cx="617621" cy="4892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1" name="Picture 83"/>
          <p:cNvPicPr>
            <a:picLocks noChangeAspect="1" noChangeArrowheads="1"/>
          </p:cNvPicPr>
          <p:nvPr/>
        </p:nvPicPr>
        <p:blipFill>
          <a:blip r:embed="rId12" cstate="email"/>
          <a:srcRect/>
          <a:stretch>
            <a:fillRect/>
          </a:stretch>
        </p:blipFill>
        <p:spPr bwMode="auto">
          <a:xfrm>
            <a:off x="5967663" y="5085347"/>
            <a:ext cx="722286" cy="417095"/>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2000"/>
                                        <p:tgtEl>
                                          <p:spTgt spid="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20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2000"/>
                                        <p:tgtEl>
                                          <p:spTgt spid="69"/>
                                        </p:tgtEl>
                                      </p:cBhvr>
                                    </p:animEffect>
                                  </p:childTnLst>
                                </p:cTn>
                              </p:par>
                              <p:par>
                                <p:cTn id="20" presetID="10"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2000"/>
                                        <p:tgtEl>
                                          <p:spTgt spid="71"/>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ＭＳ Ｐゴシック" pitchFamily="34" charset="-128"/>
              </a:rPr>
              <a:t>Challenges to Date</a:t>
            </a:r>
          </a:p>
        </p:txBody>
      </p:sp>
      <p:sp>
        <p:nvSpPr>
          <p:cNvPr id="9219" name="Content Placeholder 2"/>
          <p:cNvSpPr>
            <a:spLocks noGrp="1"/>
          </p:cNvSpPr>
          <p:nvPr>
            <p:ph idx="1"/>
          </p:nvPr>
        </p:nvSpPr>
        <p:spPr>
          <a:xfrm>
            <a:off x="344906" y="1125454"/>
            <a:ext cx="8229600" cy="4802188"/>
          </a:xfrm>
        </p:spPr>
        <p:txBody>
          <a:bodyPr/>
          <a:lstStyle/>
          <a:p>
            <a:pPr>
              <a:buNone/>
            </a:pPr>
            <a:r>
              <a:rPr lang="en-US" dirty="0" smtClean="0"/>
              <a:t>Technical challenges included:</a:t>
            </a:r>
          </a:p>
          <a:p>
            <a:pPr marL="744538"/>
            <a:r>
              <a:rPr lang="en-US" dirty="0" smtClean="0"/>
              <a:t>Implementation and validation of ”MHK friendly” algorithms within SNL-EFDC</a:t>
            </a:r>
          </a:p>
          <a:p>
            <a:pPr marL="744538"/>
            <a:r>
              <a:rPr lang="en-US" dirty="0" smtClean="0"/>
              <a:t>Identifying pre-existing errors within the original EFDC source code that prolonged the validation phase.</a:t>
            </a:r>
          </a:p>
          <a:p>
            <a:pPr>
              <a:buFont typeface="Arial" charset="0"/>
              <a:buNone/>
            </a:pPr>
            <a:endParaRPr lang="en-US" dirty="0" smtClean="0">
              <a:ea typeface="ＭＳ Ｐゴシック" pitchFamily="34" charset="-128"/>
            </a:endParaRPr>
          </a:p>
          <a:p>
            <a:pPr>
              <a:buNone/>
            </a:pPr>
            <a:r>
              <a:rPr lang="en-US" dirty="0" smtClean="0"/>
              <a:t>Challenge Resolution:</a:t>
            </a:r>
          </a:p>
          <a:p>
            <a:pPr marL="744538"/>
            <a:r>
              <a:rPr lang="en-US" dirty="0" smtClean="0"/>
              <a:t>SNL worked with the original author and other expert users of EFDC to identify and resolve pre-existing errors within the code and to support validation of “MHK friendly” modifications to the code.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5CED03835BC14687345B4A46D58362" ma:contentTypeVersion="0" ma:contentTypeDescription="Create a new document." ma:contentTypeScope="" ma:versionID="70122fccf1d623e2a1ac0afbede235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A3C589-FC4F-4F5C-9CF8-D2F1AB87F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060A910-C2D0-4FAD-A688-CCD50C05E413}">
  <ds:schemaRefs>
    <ds:schemaRef ds:uri="http://purl.org/dc/elements/1.1/"/>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911593E-ED6D-403D-A025-09D1E3C881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eere_template_blue</Template>
  <TotalTime>4446</TotalTime>
  <Words>1293</Words>
  <Application>Microsoft Office PowerPoint</Application>
  <PresentationFormat>On-screen Show (4:3)</PresentationFormat>
  <Paragraphs>128</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eere_template_blue</vt:lpstr>
      <vt:lpstr>Equation</vt:lpstr>
      <vt:lpstr>Water Power Peer Review</vt:lpstr>
      <vt:lpstr>Purpose, Objectives, &amp; Integration</vt:lpstr>
      <vt:lpstr>Technical Approach</vt:lpstr>
      <vt:lpstr>Plan, Schedule, &amp; Budget</vt:lpstr>
      <vt:lpstr>Accomplishments and Results</vt:lpstr>
      <vt:lpstr>Field and Lab Testing</vt:lpstr>
      <vt:lpstr>MHK-Friendly Tool Development</vt:lpstr>
      <vt:lpstr>WECs, Site Models and Acoustics</vt:lpstr>
      <vt:lpstr>Challenges to Date</vt:lpstr>
      <vt:lpstr>Next Steps</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Tools &amp; Methods to Measure/Predict Environmental Impacts: Effects on the Physical Environment</dc:title>
  <dc:subject>Presentation from the 2011 Water Program Peer Review.</dc:subject>
  <dc:creator/>
  <cp:lastModifiedBy>Christopher Fry</cp:lastModifiedBy>
  <cp:revision>190</cp:revision>
  <cp:lastPrinted>2011-09-06T16:20:00Z</cp:lastPrinted>
  <dcterms:created xsi:type="dcterms:W3CDTF">2009-11-09T13:58:17Z</dcterms:created>
  <dcterms:modified xsi:type="dcterms:W3CDTF">2012-01-05T20:44:18Z</dcterms:modified>
</cp:coreProperties>
</file>