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9"/>
  </p:notesMasterIdLst>
  <p:handoutMasterIdLst>
    <p:handoutMasterId r:id="rId30"/>
  </p:handoutMasterIdLst>
  <p:sldIdLst>
    <p:sldId id="300" r:id="rId5"/>
    <p:sldId id="294" r:id="rId6"/>
    <p:sldId id="295" r:id="rId7"/>
    <p:sldId id="296" r:id="rId8"/>
    <p:sldId id="299" r:id="rId9"/>
    <p:sldId id="319" r:id="rId10"/>
    <p:sldId id="301" r:id="rId11"/>
    <p:sldId id="298" r:id="rId12"/>
    <p:sldId id="307" r:id="rId13"/>
    <p:sldId id="308" r:id="rId14"/>
    <p:sldId id="309" r:id="rId15"/>
    <p:sldId id="310" r:id="rId16"/>
    <p:sldId id="322" r:id="rId17"/>
    <p:sldId id="323" r:id="rId18"/>
    <p:sldId id="311" r:id="rId19"/>
    <p:sldId id="312" r:id="rId20"/>
    <p:sldId id="313" r:id="rId21"/>
    <p:sldId id="314" r:id="rId22"/>
    <p:sldId id="315" r:id="rId23"/>
    <p:sldId id="316" r:id="rId24"/>
    <p:sldId id="320" r:id="rId25"/>
    <p:sldId id="321" r:id="rId26"/>
    <p:sldId id="317" r:id="rId27"/>
    <p:sldId id="318" r:id="rId28"/>
  </p:sldIdLst>
  <p:sldSz cx="9144000" cy="6858000" type="screen4x3"/>
  <p:notesSz cx="7112000" cy="9398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316" autoAdjust="0"/>
  </p:normalViewPr>
  <p:slideViewPr>
    <p:cSldViewPr snapToGrid="0">
      <p:cViewPr>
        <p:scale>
          <a:sx n="75" d="100"/>
          <a:sy n="75" d="100"/>
        </p:scale>
        <p:origin x="-366" y="588"/>
      </p:cViewPr>
      <p:guideLst>
        <p:guide orient="horz" pos="2160"/>
        <p:guide pos="2880"/>
      </p:guideLst>
    </p:cSldViewPr>
  </p:slideViewPr>
  <p:notesTextViewPr>
    <p:cViewPr>
      <p:scale>
        <a:sx n="100" d="100"/>
        <a:sy n="100" d="100"/>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Esd1\Share\Bevelhimer\Max%20-%20Sound%20Recs\Generated%20Charts.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64595514669591"/>
          <c:y val="6.7412672706692017E-2"/>
          <c:w val="0.7331225799745329"/>
          <c:h val="0.79392540471448325"/>
        </c:manualLayout>
      </c:layout>
      <c:scatterChart>
        <c:scatterStyle val="lineMarker"/>
        <c:varyColors val="0"/>
        <c:ser>
          <c:idx val="0"/>
          <c:order val="0"/>
          <c:tx>
            <c:strRef>
              <c:f>Sheet1!$A$1</c:f>
              <c:strCache>
                <c:ptCount val="1"/>
                <c:pt idx="0">
                  <c:v>Shad</c:v>
                </c:pt>
              </c:strCache>
            </c:strRef>
          </c:tx>
          <c:spPr>
            <a:ln w="38100">
              <a:solidFill>
                <a:srgbClr val="000080"/>
              </a:solidFill>
              <a:prstDash val="solid"/>
            </a:ln>
          </c:spPr>
          <c:marker>
            <c:symbol val="diamond"/>
            <c:size val="5"/>
            <c:spPr>
              <a:solidFill>
                <a:srgbClr val="000080"/>
              </a:solidFill>
              <a:ln>
                <a:solidFill>
                  <a:srgbClr val="000080"/>
                </a:solidFill>
                <a:prstDash val="solid"/>
              </a:ln>
            </c:spPr>
          </c:marker>
          <c:xVal>
            <c:numRef>
              <c:f>Sheet1!$A$2:$A$14</c:f>
              <c:numCache>
                <c:formatCode>0.00E+00</c:formatCode>
                <c:ptCount val="13"/>
                <c:pt idx="0">
                  <c:v>211.75800000000001</c:v>
                </c:pt>
                <c:pt idx="1">
                  <c:v>421.69299999999993</c:v>
                </c:pt>
                <c:pt idx="2">
                  <c:v>851.10599999999999</c:v>
                </c:pt>
                <c:pt idx="3">
                  <c:v>1721.33</c:v>
                </c:pt>
                <c:pt idx="4">
                  <c:v>3468.4</c:v>
                </c:pt>
                <c:pt idx="5">
                  <c:v>7071.99</c:v>
                </c:pt>
                <c:pt idx="6">
                  <c:v>13576.4</c:v>
                </c:pt>
                <c:pt idx="7">
                  <c:v>27184.7</c:v>
                </c:pt>
                <c:pt idx="8">
                  <c:v>54529.4</c:v>
                </c:pt>
                <c:pt idx="9">
                  <c:v>86951.1</c:v>
                </c:pt>
                <c:pt idx="10">
                  <c:v>109326</c:v>
                </c:pt>
                <c:pt idx="11">
                  <c:v>140634</c:v>
                </c:pt>
                <c:pt idx="12">
                  <c:v>194950</c:v>
                </c:pt>
              </c:numCache>
            </c:numRef>
          </c:xVal>
          <c:yVal>
            <c:numRef>
              <c:f>Sheet1!$B$2:$B$14</c:f>
              <c:numCache>
                <c:formatCode>0.00E+00</c:formatCode>
                <c:ptCount val="13"/>
                <c:pt idx="0">
                  <c:v>108.17299999999985</c:v>
                </c:pt>
                <c:pt idx="1">
                  <c:v>104.429</c:v>
                </c:pt>
                <c:pt idx="2">
                  <c:v>99.928100000000001</c:v>
                </c:pt>
                <c:pt idx="3">
                  <c:v>126.066</c:v>
                </c:pt>
                <c:pt idx="4">
                  <c:v>145.017</c:v>
                </c:pt>
                <c:pt idx="5">
                  <c:v>160.18600000000001</c:v>
                </c:pt>
                <c:pt idx="6">
                  <c:v>139.04</c:v>
                </c:pt>
                <c:pt idx="7">
                  <c:v>145.88600000000037</c:v>
                </c:pt>
                <c:pt idx="8">
                  <c:v>156.137</c:v>
                </c:pt>
                <c:pt idx="9">
                  <c:v>150.11099999999999</c:v>
                </c:pt>
                <c:pt idx="10">
                  <c:v>138.77599999999998</c:v>
                </c:pt>
                <c:pt idx="11">
                  <c:v>144.84100000000001</c:v>
                </c:pt>
                <c:pt idx="12">
                  <c:v>161.88100000000037</c:v>
                </c:pt>
              </c:numCache>
            </c:numRef>
          </c:yVal>
          <c:smooth val="0"/>
        </c:ser>
        <c:ser>
          <c:idx val="1"/>
          <c:order val="1"/>
          <c:tx>
            <c:strRef>
              <c:f>Sheet1!$A$16</c:f>
              <c:strCache>
                <c:ptCount val="1"/>
                <c:pt idx="0">
                  <c:v>Bass</c:v>
                </c:pt>
              </c:strCache>
            </c:strRef>
          </c:tx>
          <c:spPr>
            <a:ln w="38100">
              <a:solidFill>
                <a:srgbClr val="FF00FF"/>
              </a:solidFill>
              <a:prstDash val="solid"/>
            </a:ln>
          </c:spPr>
          <c:marker>
            <c:symbol val="square"/>
            <c:size val="5"/>
            <c:spPr>
              <a:solidFill>
                <a:srgbClr val="FF00FF"/>
              </a:solidFill>
              <a:ln>
                <a:solidFill>
                  <a:srgbClr val="FF00FF"/>
                </a:solidFill>
                <a:prstDash val="solid"/>
              </a:ln>
            </c:spPr>
          </c:marker>
          <c:xVal>
            <c:numRef>
              <c:f>Sheet1!$A$17:$A$26</c:f>
              <c:numCache>
                <c:formatCode>0.00E+00</c:formatCode>
                <c:ptCount val="10"/>
                <c:pt idx="0">
                  <c:v>100</c:v>
                </c:pt>
                <c:pt idx="1">
                  <c:v>200</c:v>
                </c:pt>
                <c:pt idx="2">
                  <c:v>300</c:v>
                </c:pt>
                <c:pt idx="3">
                  <c:v>400</c:v>
                </c:pt>
                <c:pt idx="4">
                  <c:v>500</c:v>
                </c:pt>
                <c:pt idx="5">
                  <c:v>600</c:v>
                </c:pt>
                <c:pt idx="6">
                  <c:v>700</c:v>
                </c:pt>
                <c:pt idx="7">
                  <c:v>800</c:v>
                </c:pt>
                <c:pt idx="8">
                  <c:v>1000</c:v>
                </c:pt>
                <c:pt idx="9">
                  <c:v>2000</c:v>
                </c:pt>
              </c:numCache>
            </c:numRef>
          </c:xVal>
          <c:yVal>
            <c:numRef>
              <c:f>Sheet1!$B$17:$B$26</c:f>
              <c:numCache>
                <c:formatCode>0.00E+00</c:formatCode>
                <c:ptCount val="10"/>
                <c:pt idx="0">
                  <c:v>85.521699999999996</c:v>
                </c:pt>
                <c:pt idx="1">
                  <c:v>91.528599999999983</c:v>
                </c:pt>
                <c:pt idx="2">
                  <c:v>97.909300000000002</c:v>
                </c:pt>
                <c:pt idx="3">
                  <c:v>111.753</c:v>
                </c:pt>
                <c:pt idx="4">
                  <c:v>118.506</c:v>
                </c:pt>
                <c:pt idx="5">
                  <c:v>126.752</c:v>
                </c:pt>
                <c:pt idx="6">
                  <c:v>130.52100000000004</c:v>
                </c:pt>
                <c:pt idx="7">
                  <c:v>134.66399999999999</c:v>
                </c:pt>
                <c:pt idx="8">
                  <c:v>141.78900000000002</c:v>
                </c:pt>
                <c:pt idx="9">
                  <c:v>149.69999999999999</c:v>
                </c:pt>
              </c:numCache>
            </c:numRef>
          </c:yVal>
          <c:smooth val="0"/>
        </c:ser>
        <c:ser>
          <c:idx val="2"/>
          <c:order val="2"/>
          <c:tx>
            <c:strRef>
              <c:f>Sheet1!$A$28</c:f>
              <c:strCache>
                <c:ptCount val="1"/>
                <c:pt idx="0">
                  <c:v>Salmon</c:v>
                </c:pt>
              </c:strCache>
            </c:strRef>
          </c:tx>
          <c:spPr>
            <a:ln w="38100">
              <a:solidFill>
                <a:srgbClr val="FFFF00"/>
              </a:solidFill>
              <a:prstDash val="solid"/>
            </a:ln>
          </c:spPr>
          <c:marker>
            <c:symbol val="triangle"/>
            <c:size val="5"/>
            <c:spPr>
              <a:solidFill>
                <a:srgbClr val="FFFF00"/>
              </a:solidFill>
              <a:ln>
                <a:solidFill>
                  <a:srgbClr val="FFFF00"/>
                </a:solidFill>
                <a:prstDash val="solid"/>
              </a:ln>
            </c:spPr>
          </c:marker>
          <c:xVal>
            <c:numRef>
              <c:f>Sheet1!$A$29:$A$36</c:f>
              <c:numCache>
                <c:formatCode>0.00E+00</c:formatCode>
                <c:ptCount val="8"/>
                <c:pt idx="0">
                  <c:v>100</c:v>
                </c:pt>
                <c:pt idx="1">
                  <c:v>200</c:v>
                </c:pt>
                <c:pt idx="2">
                  <c:v>300</c:v>
                </c:pt>
                <c:pt idx="3">
                  <c:v>400</c:v>
                </c:pt>
                <c:pt idx="4">
                  <c:v>500</c:v>
                </c:pt>
                <c:pt idx="5">
                  <c:v>600</c:v>
                </c:pt>
                <c:pt idx="6">
                  <c:v>700</c:v>
                </c:pt>
                <c:pt idx="7">
                  <c:v>800</c:v>
                </c:pt>
              </c:numCache>
            </c:numRef>
          </c:xVal>
          <c:yVal>
            <c:numRef>
              <c:f>Sheet1!$B$29:$B$36</c:f>
              <c:numCache>
                <c:formatCode>0.00E+00</c:formatCode>
                <c:ptCount val="8"/>
                <c:pt idx="0">
                  <c:v>97</c:v>
                </c:pt>
                <c:pt idx="1">
                  <c:v>90</c:v>
                </c:pt>
                <c:pt idx="2">
                  <c:v>88</c:v>
                </c:pt>
                <c:pt idx="3">
                  <c:v>97</c:v>
                </c:pt>
                <c:pt idx="4">
                  <c:v>104</c:v>
                </c:pt>
                <c:pt idx="5">
                  <c:v>113</c:v>
                </c:pt>
                <c:pt idx="6">
                  <c:v>119</c:v>
                </c:pt>
                <c:pt idx="7">
                  <c:v>126</c:v>
                </c:pt>
              </c:numCache>
            </c:numRef>
          </c:yVal>
          <c:smooth val="0"/>
        </c:ser>
        <c:ser>
          <c:idx val="3"/>
          <c:order val="3"/>
          <c:tx>
            <c:strRef>
              <c:f>Sheet1!$A$38</c:f>
              <c:strCache>
                <c:ptCount val="1"/>
                <c:pt idx="0">
                  <c:v>Sturgen</c:v>
                </c:pt>
              </c:strCache>
            </c:strRef>
          </c:tx>
          <c:spPr>
            <a:ln w="38100">
              <a:solidFill>
                <a:srgbClr val="00FFFF"/>
              </a:solidFill>
              <a:prstDash val="solid"/>
            </a:ln>
          </c:spPr>
          <c:marker>
            <c:symbol val="x"/>
            <c:size val="5"/>
            <c:spPr>
              <a:noFill/>
              <a:ln>
                <a:solidFill>
                  <a:srgbClr val="00FFFF"/>
                </a:solidFill>
                <a:prstDash val="solid"/>
              </a:ln>
            </c:spPr>
          </c:marker>
          <c:xVal>
            <c:numRef>
              <c:f>Sheet1!$A$39:$A$43</c:f>
              <c:numCache>
                <c:formatCode>0.00E+00</c:formatCode>
                <c:ptCount val="5"/>
                <c:pt idx="0">
                  <c:v>110.03100000000002</c:v>
                </c:pt>
                <c:pt idx="1">
                  <c:v>199.36</c:v>
                </c:pt>
                <c:pt idx="2">
                  <c:v>249.524</c:v>
                </c:pt>
                <c:pt idx="3">
                  <c:v>300.84300000000002</c:v>
                </c:pt>
                <c:pt idx="4">
                  <c:v>501.60399999999993</c:v>
                </c:pt>
              </c:numCache>
            </c:numRef>
          </c:xVal>
          <c:yVal>
            <c:numRef>
              <c:f>Sheet1!$B$39:$B$43</c:f>
              <c:numCache>
                <c:formatCode>0.00E+00</c:formatCode>
                <c:ptCount val="5"/>
                <c:pt idx="0">
                  <c:v>144.33800000000036</c:v>
                </c:pt>
                <c:pt idx="1">
                  <c:v>133.67699999999999</c:v>
                </c:pt>
                <c:pt idx="2">
                  <c:v>130.65200000000004</c:v>
                </c:pt>
                <c:pt idx="3">
                  <c:v>134.05500000000001</c:v>
                </c:pt>
                <c:pt idx="4">
                  <c:v>143.96</c:v>
                </c:pt>
              </c:numCache>
            </c:numRef>
          </c:yVal>
          <c:smooth val="0"/>
        </c:ser>
        <c:ser>
          <c:idx val="4"/>
          <c:order val="4"/>
          <c:tx>
            <c:strRef>
              <c:f>Sheet1!$A$45</c:f>
              <c:strCache>
                <c:ptCount val="1"/>
                <c:pt idx="0">
                  <c:v>PdlFish</c:v>
                </c:pt>
              </c:strCache>
            </c:strRef>
          </c:tx>
          <c:spPr>
            <a:ln w="38100">
              <a:solidFill>
                <a:srgbClr val="800080"/>
              </a:solidFill>
              <a:prstDash val="solid"/>
            </a:ln>
          </c:spPr>
          <c:marker>
            <c:symbol val="star"/>
            <c:size val="5"/>
            <c:spPr>
              <a:noFill/>
              <a:ln>
                <a:solidFill>
                  <a:srgbClr val="800080"/>
                </a:solidFill>
                <a:prstDash val="solid"/>
              </a:ln>
            </c:spPr>
          </c:marker>
          <c:xVal>
            <c:numRef>
              <c:f>Sheet1!$A$46:$A$50</c:f>
              <c:numCache>
                <c:formatCode>0.00E+00</c:formatCode>
                <c:ptCount val="5"/>
                <c:pt idx="0">
                  <c:v>114.729</c:v>
                </c:pt>
                <c:pt idx="1">
                  <c:v>209.83600000000001</c:v>
                </c:pt>
                <c:pt idx="2">
                  <c:v>259.48099999999903</c:v>
                </c:pt>
                <c:pt idx="3">
                  <c:v>314.25900000000001</c:v>
                </c:pt>
                <c:pt idx="4">
                  <c:v>522.27900000000159</c:v>
                </c:pt>
              </c:numCache>
            </c:numRef>
          </c:xVal>
          <c:yVal>
            <c:numRef>
              <c:f>Sheet1!$B$46:$B$50</c:f>
              <c:numCache>
                <c:formatCode>0.00E+00</c:formatCode>
                <c:ptCount val="5"/>
                <c:pt idx="0">
                  <c:v>138.52100000000004</c:v>
                </c:pt>
                <c:pt idx="1">
                  <c:v>133.096</c:v>
                </c:pt>
                <c:pt idx="2">
                  <c:v>133.85900000000001</c:v>
                </c:pt>
                <c:pt idx="3">
                  <c:v>136.13399999999999</c:v>
                </c:pt>
                <c:pt idx="4">
                  <c:v>143.107</c:v>
                </c:pt>
              </c:numCache>
            </c:numRef>
          </c:yVal>
          <c:smooth val="0"/>
        </c:ser>
        <c:dLbls>
          <c:showLegendKey val="0"/>
          <c:showVal val="0"/>
          <c:showCatName val="0"/>
          <c:showSerName val="0"/>
          <c:showPercent val="0"/>
          <c:showBubbleSize val="0"/>
        </c:dLbls>
        <c:axId val="413928832"/>
        <c:axId val="418386304"/>
      </c:scatterChart>
      <c:valAx>
        <c:axId val="413928832"/>
        <c:scaling>
          <c:orientation val="minMax"/>
          <c:max val="2500"/>
          <c:min val="0"/>
        </c:scaling>
        <c:delete val="1"/>
        <c:axPos val="b"/>
        <c:majorGridlines>
          <c:spPr>
            <a:ln w="3175">
              <a:solidFill>
                <a:srgbClr val="000000"/>
              </a:solidFill>
              <a:prstDash val="solid"/>
            </a:ln>
          </c:spPr>
        </c:majorGridlines>
        <c:numFmt formatCode="0" sourceLinked="0"/>
        <c:majorTickMark val="out"/>
        <c:minorTickMark val="none"/>
        <c:tickLblPos val="none"/>
        <c:crossAx val="418386304"/>
        <c:crosses val="autoZero"/>
        <c:crossBetween val="midCat"/>
      </c:valAx>
      <c:valAx>
        <c:axId val="418386304"/>
        <c:scaling>
          <c:orientation val="minMax"/>
          <c:max val="160"/>
        </c:scaling>
        <c:delete val="1"/>
        <c:axPos val="l"/>
        <c:majorGridlines>
          <c:spPr>
            <a:ln w="3175">
              <a:solidFill>
                <a:srgbClr val="000000"/>
              </a:solidFill>
              <a:prstDash val="solid"/>
            </a:ln>
          </c:spPr>
        </c:majorGridlines>
        <c:numFmt formatCode="0.00" sourceLinked="0"/>
        <c:majorTickMark val="out"/>
        <c:minorTickMark val="none"/>
        <c:tickLblPos val="none"/>
        <c:crossAx val="413928832"/>
        <c:crosses val="autoZero"/>
        <c:crossBetween val="midCat"/>
      </c:valAx>
      <c:spPr>
        <a:noFill/>
        <a:ln w="12700">
          <a:solidFill>
            <a:srgbClr val="808080"/>
          </a:solidFill>
          <a:prstDash val="solid"/>
        </a:ln>
      </c:spPr>
    </c:plotArea>
    <c:legend>
      <c:legendPos val="b"/>
      <c:layout>
        <c:manualLayout>
          <c:xMode val="edge"/>
          <c:yMode val="edge"/>
          <c:x val="0.20625015735638241"/>
          <c:y val="0.91866136020362987"/>
          <c:w val="0.6843755221370873"/>
          <c:h val="6.4593376889317988E-2"/>
        </c:manualLayout>
      </c:layout>
      <c:overlay val="0"/>
      <c:spPr>
        <a:solidFill>
          <a:srgbClr val="FFFFFF"/>
        </a:solidFill>
        <a:ln w="3175">
          <a:solidFill>
            <a:srgbClr val="000000"/>
          </a:solidFill>
          <a:prstDash val="solid"/>
        </a:ln>
      </c:spPr>
      <c:txPr>
        <a:bodyPr/>
        <a:lstStyle/>
        <a:p>
          <a:pPr>
            <a:defRPr sz="1100" b="0" i="0" u="none" strike="noStrike" baseline="0">
              <a:solidFill>
                <a:srgbClr val="000000"/>
              </a:solidFill>
              <a:latin typeface="Arial"/>
              <a:ea typeface="Arial"/>
              <a:cs typeface="Arial"/>
            </a:defRPr>
          </a:pPr>
          <a:endParaRPr lang="en-US"/>
        </a:p>
      </c:txPr>
    </c:legend>
    <c:plotVisOnly val="1"/>
    <c:dispBlanksAs val="gap"/>
    <c:showDLblsOverMax val="0"/>
  </c:chart>
  <c:spPr>
    <a:noFill/>
    <a:ln w="3175">
      <a:solidFill>
        <a:srgbClr val="000000"/>
      </a:solidFill>
      <a:prstDash val="solid"/>
    </a:ln>
  </c:spPr>
  <c:txPr>
    <a:bodyPr/>
    <a:lstStyle/>
    <a:p>
      <a:pPr>
        <a:defRPr sz="1200" b="0" i="0" u="none" strike="noStrike" baseline="0">
          <a:solidFill>
            <a:srgbClr val="000000"/>
          </a:solidFill>
          <a:latin typeface="Arial"/>
          <a:ea typeface="Arial"/>
          <a:cs typeface="Arial"/>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82925" cy="471488"/>
          </a:xfrm>
          <a:prstGeom prst="rect">
            <a:avLst/>
          </a:prstGeom>
        </p:spPr>
        <p:txBody>
          <a:bodyPr vert="horz" wrap="square" lIns="93874" tIns="46938" rIns="93874" bIns="46938" numCol="1" anchor="t" anchorCtr="0" compatLnSpc="1">
            <a:prstTxWarp prst="textNoShape">
              <a:avLst/>
            </a:prstTxWarp>
          </a:bodyPr>
          <a:lstStyle>
            <a:lvl1pPr>
              <a:defRPr sz="1200">
                <a:latin typeface="Calibri" pitchFamily="-106" charset="0"/>
                <a:ea typeface="ＭＳ Ｐゴシック" pitchFamily="-106" charset="-128"/>
                <a:cs typeface="ＭＳ Ｐゴシック" pitchFamily="-106" charset="-128"/>
              </a:defRPr>
            </a:lvl1pPr>
          </a:lstStyle>
          <a:p>
            <a:pPr>
              <a:defRPr/>
            </a:pPr>
            <a:endParaRPr lang="en-US"/>
          </a:p>
        </p:txBody>
      </p:sp>
      <p:sp>
        <p:nvSpPr>
          <p:cNvPr id="3" name="Date Placeholder 2"/>
          <p:cNvSpPr>
            <a:spLocks noGrp="1"/>
          </p:cNvSpPr>
          <p:nvPr>
            <p:ph type="dt" sz="quarter" idx="1"/>
          </p:nvPr>
        </p:nvSpPr>
        <p:spPr>
          <a:xfrm>
            <a:off x="4027488" y="0"/>
            <a:ext cx="3082925" cy="471488"/>
          </a:xfrm>
          <a:prstGeom prst="rect">
            <a:avLst/>
          </a:prstGeom>
        </p:spPr>
        <p:txBody>
          <a:bodyPr vert="horz" wrap="square" lIns="93874" tIns="46938" rIns="93874" bIns="46938" numCol="1" anchor="t" anchorCtr="0" compatLnSpc="1">
            <a:prstTxWarp prst="textNoShape">
              <a:avLst/>
            </a:prstTxWarp>
          </a:bodyPr>
          <a:lstStyle>
            <a:lvl1pPr algn="r">
              <a:defRPr sz="1200">
                <a:latin typeface="Calibri" pitchFamily="-106" charset="0"/>
                <a:ea typeface="ＭＳ Ｐゴシック" pitchFamily="-106" charset="-128"/>
                <a:cs typeface="+mn-cs"/>
              </a:defRPr>
            </a:lvl1pPr>
          </a:lstStyle>
          <a:p>
            <a:pPr>
              <a:defRPr/>
            </a:pPr>
            <a:fld id="{FED48EB5-4630-4EC3-B8D8-382E30497DA0}" type="datetime1">
              <a:rPr lang="en-US"/>
              <a:pPr>
                <a:defRPr/>
              </a:pPr>
              <a:t>1/5/2012</a:t>
            </a:fld>
            <a:endParaRPr lang="en-US"/>
          </a:p>
        </p:txBody>
      </p:sp>
      <p:sp>
        <p:nvSpPr>
          <p:cNvPr id="4" name="Footer Placeholder 3"/>
          <p:cNvSpPr>
            <a:spLocks noGrp="1"/>
          </p:cNvSpPr>
          <p:nvPr>
            <p:ph type="ftr" sz="quarter" idx="2"/>
          </p:nvPr>
        </p:nvSpPr>
        <p:spPr>
          <a:xfrm>
            <a:off x="0" y="8924925"/>
            <a:ext cx="3082925" cy="471488"/>
          </a:xfrm>
          <a:prstGeom prst="rect">
            <a:avLst/>
          </a:prstGeom>
        </p:spPr>
        <p:txBody>
          <a:bodyPr vert="horz" wrap="square" lIns="93874" tIns="46938" rIns="93874" bIns="46938" numCol="1" anchor="b" anchorCtr="0" compatLnSpc="1">
            <a:prstTxWarp prst="textNoShape">
              <a:avLst/>
            </a:prstTxWarp>
          </a:bodyPr>
          <a:lstStyle>
            <a:lvl1pPr>
              <a:defRPr sz="1200">
                <a:latin typeface="Calibri" pitchFamily="-106" charset="0"/>
                <a:ea typeface="ＭＳ Ｐゴシック" pitchFamily="-106" charset="-128"/>
                <a:cs typeface="ＭＳ Ｐゴシック" pitchFamily="-106" charset="-128"/>
              </a:defRPr>
            </a:lvl1pPr>
          </a:lstStyle>
          <a:p>
            <a:pPr>
              <a:defRPr/>
            </a:pPr>
            <a:endParaRPr lang="en-US"/>
          </a:p>
        </p:txBody>
      </p:sp>
      <p:sp>
        <p:nvSpPr>
          <p:cNvPr id="5" name="Slide Number Placeholder 4"/>
          <p:cNvSpPr>
            <a:spLocks noGrp="1"/>
          </p:cNvSpPr>
          <p:nvPr>
            <p:ph type="sldNum" sz="quarter" idx="3"/>
          </p:nvPr>
        </p:nvSpPr>
        <p:spPr>
          <a:xfrm>
            <a:off x="4027488" y="8924925"/>
            <a:ext cx="3082925" cy="471488"/>
          </a:xfrm>
          <a:prstGeom prst="rect">
            <a:avLst/>
          </a:prstGeom>
        </p:spPr>
        <p:txBody>
          <a:bodyPr vert="horz" wrap="square" lIns="93874" tIns="46938" rIns="93874" bIns="46938" numCol="1" anchor="b" anchorCtr="0" compatLnSpc="1">
            <a:prstTxWarp prst="textNoShape">
              <a:avLst/>
            </a:prstTxWarp>
          </a:bodyPr>
          <a:lstStyle>
            <a:lvl1pPr algn="r">
              <a:defRPr sz="1200">
                <a:latin typeface="Calibri" pitchFamily="-106" charset="0"/>
                <a:ea typeface="ＭＳ Ｐゴシック" pitchFamily="-106" charset="-128"/>
                <a:cs typeface="+mn-cs"/>
              </a:defRPr>
            </a:lvl1pPr>
          </a:lstStyle>
          <a:p>
            <a:pPr>
              <a:defRPr/>
            </a:pPr>
            <a:fld id="{F7B67C2A-4EF8-4B3E-9211-4A3E6FB06E5E}" type="slidenum">
              <a:rPr lang="en-US"/>
              <a:pPr>
                <a:defRPr/>
              </a:pPr>
              <a:t>‹#›</a:t>
            </a:fld>
            <a:endParaRPr lang="en-US"/>
          </a:p>
        </p:txBody>
      </p:sp>
    </p:spTree>
    <p:extLst>
      <p:ext uri="{BB962C8B-B14F-4D97-AF65-F5344CB8AC3E}">
        <p14:creationId xmlns:p14="http://schemas.microsoft.com/office/powerpoint/2010/main" val="34468012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82925" cy="471488"/>
          </a:xfrm>
          <a:prstGeom prst="rect">
            <a:avLst/>
          </a:prstGeom>
        </p:spPr>
        <p:txBody>
          <a:bodyPr vert="horz" wrap="square" lIns="93874" tIns="46938" rIns="93874" bIns="46938" numCol="1" anchor="t" anchorCtr="0" compatLnSpc="1">
            <a:prstTxWarp prst="textNoShape">
              <a:avLst/>
            </a:prstTxWarp>
          </a:bodyPr>
          <a:lstStyle>
            <a:lvl1pPr>
              <a:defRPr sz="1200">
                <a:latin typeface="Calibri" pitchFamily="-106" charset="0"/>
                <a:ea typeface="ＭＳ Ｐゴシック" pitchFamily="-106" charset="-128"/>
                <a:cs typeface="ＭＳ Ｐゴシック" pitchFamily="-106" charset="-128"/>
              </a:defRPr>
            </a:lvl1pPr>
          </a:lstStyle>
          <a:p>
            <a:pPr>
              <a:defRPr/>
            </a:pPr>
            <a:endParaRPr lang="en-US"/>
          </a:p>
        </p:txBody>
      </p:sp>
      <p:sp>
        <p:nvSpPr>
          <p:cNvPr id="3" name="Date Placeholder 2"/>
          <p:cNvSpPr>
            <a:spLocks noGrp="1"/>
          </p:cNvSpPr>
          <p:nvPr>
            <p:ph type="dt" idx="1"/>
          </p:nvPr>
        </p:nvSpPr>
        <p:spPr>
          <a:xfrm>
            <a:off x="4027488" y="0"/>
            <a:ext cx="3082925" cy="471488"/>
          </a:xfrm>
          <a:prstGeom prst="rect">
            <a:avLst/>
          </a:prstGeom>
        </p:spPr>
        <p:txBody>
          <a:bodyPr vert="horz" wrap="square" lIns="93874" tIns="46938" rIns="93874" bIns="46938" numCol="1" anchor="t" anchorCtr="0" compatLnSpc="1">
            <a:prstTxWarp prst="textNoShape">
              <a:avLst/>
            </a:prstTxWarp>
          </a:bodyPr>
          <a:lstStyle>
            <a:lvl1pPr algn="r">
              <a:defRPr sz="1200">
                <a:latin typeface="Calibri" pitchFamily="-106" charset="0"/>
                <a:ea typeface="ＭＳ Ｐゴシック" pitchFamily="-106" charset="-128"/>
                <a:cs typeface="+mn-cs"/>
              </a:defRPr>
            </a:lvl1pPr>
          </a:lstStyle>
          <a:p>
            <a:pPr>
              <a:defRPr/>
            </a:pPr>
            <a:fld id="{D8D397D8-5FED-452D-B39F-FBFB69159F03}" type="datetime1">
              <a:rPr lang="en-US"/>
              <a:pPr>
                <a:defRPr/>
              </a:pPr>
              <a:t>1/5/2012</a:t>
            </a:fld>
            <a:endParaRPr lang="en-US"/>
          </a:p>
        </p:txBody>
      </p:sp>
      <p:sp>
        <p:nvSpPr>
          <p:cNvPr id="4" name="Slide Image Placeholder 3"/>
          <p:cNvSpPr>
            <a:spLocks noGrp="1" noRot="1" noChangeAspect="1"/>
          </p:cNvSpPr>
          <p:nvPr>
            <p:ph type="sldImg" idx="2"/>
          </p:nvPr>
        </p:nvSpPr>
        <p:spPr>
          <a:xfrm>
            <a:off x="1208088" y="704850"/>
            <a:ext cx="4695825" cy="3522663"/>
          </a:xfrm>
          <a:prstGeom prst="rect">
            <a:avLst/>
          </a:prstGeom>
          <a:noFill/>
          <a:ln w="12700">
            <a:solidFill>
              <a:prstClr val="black"/>
            </a:solidFill>
          </a:ln>
        </p:spPr>
        <p:txBody>
          <a:bodyPr vert="horz" wrap="square" lIns="93874" tIns="46938" rIns="93874" bIns="46938"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711200" y="4464050"/>
            <a:ext cx="5689600" cy="4229100"/>
          </a:xfrm>
          <a:prstGeom prst="rect">
            <a:avLst/>
          </a:prstGeom>
        </p:spPr>
        <p:txBody>
          <a:bodyPr vert="horz" wrap="square" lIns="93874" tIns="46938" rIns="93874" bIns="46938"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924925"/>
            <a:ext cx="3082925" cy="471488"/>
          </a:xfrm>
          <a:prstGeom prst="rect">
            <a:avLst/>
          </a:prstGeom>
        </p:spPr>
        <p:txBody>
          <a:bodyPr vert="horz" wrap="square" lIns="93874" tIns="46938" rIns="93874" bIns="46938" numCol="1" anchor="b" anchorCtr="0" compatLnSpc="1">
            <a:prstTxWarp prst="textNoShape">
              <a:avLst/>
            </a:prstTxWarp>
          </a:bodyPr>
          <a:lstStyle>
            <a:lvl1pPr>
              <a:defRPr sz="1200">
                <a:latin typeface="Calibri" pitchFamily="-106" charset="0"/>
                <a:ea typeface="ＭＳ Ｐゴシック" pitchFamily="-106" charset="-128"/>
                <a:cs typeface="ＭＳ Ｐゴシック" pitchFamily="-106" charset="-128"/>
              </a:defRPr>
            </a:lvl1pPr>
          </a:lstStyle>
          <a:p>
            <a:pPr>
              <a:defRPr/>
            </a:pPr>
            <a:endParaRPr lang="en-US"/>
          </a:p>
        </p:txBody>
      </p:sp>
      <p:sp>
        <p:nvSpPr>
          <p:cNvPr id="7" name="Slide Number Placeholder 6"/>
          <p:cNvSpPr>
            <a:spLocks noGrp="1"/>
          </p:cNvSpPr>
          <p:nvPr>
            <p:ph type="sldNum" sz="quarter" idx="5"/>
          </p:nvPr>
        </p:nvSpPr>
        <p:spPr>
          <a:xfrm>
            <a:off x="4027488" y="8924925"/>
            <a:ext cx="3082925" cy="471488"/>
          </a:xfrm>
          <a:prstGeom prst="rect">
            <a:avLst/>
          </a:prstGeom>
        </p:spPr>
        <p:txBody>
          <a:bodyPr vert="horz" wrap="square" lIns="93874" tIns="46938" rIns="93874" bIns="46938" numCol="1" anchor="b" anchorCtr="0" compatLnSpc="1">
            <a:prstTxWarp prst="textNoShape">
              <a:avLst/>
            </a:prstTxWarp>
          </a:bodyPr>
          <a:lstStyle>
            <a:lvl1pPr algn="r">
              <a:defRPr sz="1200">
                <a:latin typeface="Calibri" pitchFamily="-106" charset="0"/>
                <a:ea typeface="ＭＳ Ｐゴシック" pitchFamily="-106" charset="-128"/>
                <a:cs typeface="+mn-cs"/>
              </a:defRPr>
            </a:lvl1pPr>
          </a:lstStyle>
          <a:p>
            <a:pPr>
              <a:defRPr/>
            </a:pPr>
            <a:fld id="{A2519364-9637-4E71-AFDB-A1C7E20204F2}" type="slidenum">
              <a:rPr lang="en-US"/>
              <a:pPr>
                <a:defRPr/>
              </a:pPr>
              <a:t>‹#›</a:t>
            </a:fld>
            <a:endParaRPr lang="en-US"/>
          </a:p>
        </p:txBody>
      </p:sp>
    </p:spTree>
    <p:extLst>
      <p:ext uri="{BB962C8B-B14F-4D97-AF65-F5344CB8AC3E}">
        <p14:creationId xmlns:p14="http://schemas.microsoft.com/office/powerpoint/2010/main" val="339288055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ＭＳ Ｐゴシック" pitchFamily="-106"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Rectangle 6"/>
          <p:cNvSpPr/>
          <p:nvPr/>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6" charset="-128"/>
              <a:cs typeface="ＭＳ Ｐゴシック" pitchFamily="-106" charset="-128"/>
            </a:endParaRPr>
          </a:p>
        </p:txBody>
      </p:sp>
      <p:sp>
        <p:nvSpPr>
          <p:cNvPr id="8" name="Rectangle 7"/>
          <p:cNvSpPr/>
          <p:nvPr/>
        </p:nvSpPr>
        <p:spPr>
          <a:xfrm>
            <a:off x="0" y="6610350"/>
            <a:ext cx="9144000" cy="24765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6" charset="-128"/>
              <a:cs typeface="ＭＳ Ｐゴシック" pitchFamily="-106" charset="-128"/>
            </a:endParaRPr>
          </a:p>
        </p:txBody>
      </p:sp>
      <p:sp>
        <p:nvSpPr>
          <p:cNvPr id="9" name="Text Placeholder 9"/>
          <p:cNvSpPr txBox="1">
            <a:spLocks/>
          </p:cNvSpPr>
          <p:nvPr/>
        </p:nvSpPr>
        <p:spPr bwMode="auto">
          <a:xfrm>
            <a:off x="130175" y="6616700"/>
            <a:ext cx="7286625" cy="241300"/>
          </a:xfrm>
          <a:prstGeom prst="rect">
            <a:avLst/>
          </a:prstGeom>
          <a:noFill/>
          <a:ln>
            <a:noFill/>
          </a:ln>
          <a:extLst/>
        </p:spPr>
        <p:txBody>
          <a:bodyPr/>
          <a:lstStyle>
            <a:lvl1pPr marL="342900" indent="-342900" eaLnBrk="0" hangingPunct="0">
              <a:defRPr>
                <a:solidFill>
                  <a:schemeClr val="tx1"/>
                </a:solidFill>
                <a:latin typeface="Arial" charset="0"/>
                <a:ea typeface="ＭＳ Ｐゴシック" pitchFamily="-108" charset="-128"/>
              </a:defRPr>
            </a:lvl1pPr>
            <a:lvl2pPr marL="742950" indent="-285750" eaLnBrk="0" hangingPunct="0">
              <a:defRPr>
                <a:solidFill>
                  <a:schemeClr val="tx1"/>
                </a:solidFill>
                <a:latin typeface="Arial" charset="0"/>
                <a:ea typeface="ＭＳ Ｐゴシック" pitchFamily="-108" charset="-128"/>
              </a:defRPr>
            </a:lvl2pPr>
            <a:lvl3pPr marL="1143000" indent="-228600" eaLnBrk="0" hangingPunct="0">
              <a:defRPr>
                <a:solidFill>
                  <a:schemeClr val="tx1"/>
                </a:solidFill>
                <a:latin typeface="Arial" charset="0"/>
                <a:ea typeface="ＭＳ Ｐゴシック" pitchFamily="-108" charset="-128"/>
              </a:defRPr>
            </a:lvl3pPr>
            <a:lvl4pPr marL="1600200" indent="-228600" eaLnBrk="0" hangingPunct="0">
              <a:defRPr>
                <a:solidFill>
                  <a:schemeClr val="tx1"/>
                </a:solidFill>
                <a:latin typeface="Arial" charset="0"/>
                <a:ea typeface="ＭＳ Ｐゴシック" pitchFamily="-108" charset="-128"/>
              </a:defRPr>
            </a:lvl4pPr>
            <a:lvl5pPr marL="2057400" indent="-228600" eaLnBrk="0" hangingPunct="0">
              <a:defRPr>
                <a:solidFill>
                  <a:schemeClr val="tx1"/>
                </a:solidFill>
                <a:latin typeface="Arial" charset="0"/>
                <a:ea typeface="ＭＳ Ｐゴシック" pitchFamily="-108"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08"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08"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08"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08" charset="-128"/>
              </a:defRPr>
            </a:lvl9pPr>
          </a:lstStyle>
          <a:p>
            <a:pPr eaLnBrk="1" hangingPunct="1">
              <a:lnSpc>
                <a:spcPct val="90000"/>
              </a:lnSpc>
              <a:spcBef>
                <a:spcPct val="20000"/>
              </a:spcBef>
              <a:buFont typeface="Arial" charset="0"/>
              <a:buNone/>
              <a:defRPr/>
            </a:pPr>
            <a:fld id="{DB65835A-B3D3-44E9-B2EF-E9C6D5B2C570}" type="slidenum">
              <a:rPr lang="en-US" sz="1000" smtClean="0">
                <a:solidFill>
                  <a:schemeClr val="bg1"/>
                </a:solidFill>
                <a:cs typeface="Arial" charset="0"/>
              </a:rPr>
              <a:pPr eaLnBrk="1" hangingPunct="1">
                <a:lnSpc>
                  <a:spcPct val="90000"/>
                </a:lnSpc>
                <a:spcBef>
                  <a:spcPct val="20000"/>
                </a:spcBef>
                <a:buFont typeface="Arial" charset="0"/>
                <a:buNone/>
                <a:defRPr/>
              </a:pPr>
              <a:t>‹#›</a:t>
            </a:fld>
            <a:r>
              <a:rPr lang="en-US" sz="1000" smtClean="0">
                <a:solidFill>
                  <a:schemeClr val="bg1"/>
                </a:solidFill>
                <a:cs typeface="Arial" charset="0"/>
              </a:rPr>
              <a:t> | Program Name or Ancillary Text</a:t>
            </a:r>
          </a:p>
        </p:txBody>
      </p:sp>
      <p:grpSp>
        <p:nvGrpSpPr>
          <p:cNvPr id="10" name="Group 20"/>
          <p:cNvGrpSpPr>
            <a:grpSpLocks/>
          </p:cNvGrpSpPr>
          <p:nvPr/>
        </p:nvGrpSpPr>
        <p:grpSpPr bwMode="auto">
          <a:xfrm flipH="1" flipV="1">
            <a:off x="0" y="920750"/>
            <a:ext cx="9144000" cy="55563"/>
            <a:chOff x="0" y="832104"/>
            <a:chExt cx="9144000" cy="54864"/>
          </a:xfrm>
        </p:grpSpPr>
        <p:sp>
          <p:nvSpPr>
            <p:cNvPr id="11" name="Rectangle 10"/>
            <p:cNvSpPr/>
            <p:nvPr/>
          </p:nvSpPr>
          <p:spPr>
            <a:xfrm>
              <a:off x="4572000" y="832104"/>
              <a:ext cx="4572000" cy="5486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6" charset="-128"/>
                <a:cs typeface="ＭＳ Ｐゴシック" pitchFamily="-106" charset="-128"/>
              </a:endParaRPr>
            </a:p>
          </p:txBody>
        </p:sp>
        <p:sp>
          <p:nvSpPr>
            <p:cNvPr id="12" name="Rectangle 11"/>
            <p:cNvSpPr/>
            <p:nvPr/>
          </p:nvSpPr>
          <p:spPr>
            <a:xfrm>
              <a:off x="3309937" y="832104"/>
              <a:ext cx="1262063"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6" charset="-128"/>
                <a:cs typeface="ＭＳ Ｐゴシック" pitchFamily="-106" charset="-128"/>
              </a:endParaRPr>
            </a:p>
          </p:txBody>
        </p:sp>
        <p:sp>
          <p:nvSpPr>
            <p:cNvPr id="13" name="Rectangle 12"/>
            <p:cNvSpPr/>
            <p:nvPr/>
          </p:nvSpPr>
          <p:spPr>
            <a:xfrm>
              <a:off x="0" y="832104"/>
              <a:ext cx="3309937"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6" charset="-128"/>
                <a:cs typeface="ＭＳ Ｐゴシック" pitchFamily="-106" charset="-128"/>
              </a:endParaRPr>
            </a:p>
          </p:txBody>
        </p:sp>
      </p:grpSp>
      <p:sp>
        <p:nvSpPr>
          <p:cNvPr id="14" name="Text Placeholder 9"/>
          <p:cNvSpPr txBox="1">
            <a:spLocks/>
          </p:cNvSpPr>
          <p:nvPr/>
        </p:nvSpPr>
        <p:spPr bwMode="auto">
          <a:xfrm>
            <a:off x="5476875" y="6616700"/>
            <a:ext cx="3667125" cy="241300"/>
          </a:xfrm>
          <a:prstGeom prst="rect">
            <a:avLst/>
          </a:prstGeom>
          <a:noFill/>
          <a:ln>
            <a:noFill/>
          </a:ln>
          <a:extLst/>
        </p:spPr>
        <p:txBody>
          <a:bodyPr/>
          <a:lstStyle>
            <a:lvl1pPr marL="342900" indent="-342900" eaLnBrk="0" hangingPunct="0">
              <a:defRPr>
                <a:solidFill>
                  <a:schemeClr val="tx1"/>
                </a:solidFill>
                <a:latin typeface="Arial" charset="0"/>
                <a:ea typeface="ＭＳ Ｐゴシック" pitchFamily="-108" charset="-128"/>
              </a:defRPr>
            </a:lvl1pPr>
            <a:lvl2pPr marL="742950" indent="-285750" eaLnBrk="0" hangingPunct="0">
              <a:defRPr>
                <a:solidFill>
                  <a:schemeClr val="tx1"/>
                </a:solidFill>
                <a:latin typeface="Arial" charset="0"/>
                <a:ea typeface="ＭＳ Ｐゴシック" pitchFamily="-108" charset="-128"/>
              </a:defRPr>
            </a:lvl2pPr>
            <a:lvl3pPr marL="1143000" indent="-228600" eaLnBrk="0" hangingPunct="0">
              <a:defRPr>
                <a:solidFill>
                  <a:schemeClr val="tx1"/>
                </a:solidFill>
                <a:latin typeface="Arial" charset="0"/>
                <a:ea typeface="ＭＳ Ｐゴシック" pitchFamily="-108" charset="-128"/>
              </a:defRPr>
            </a:lvl3pPr>
            <a:lvl4pPr marL="1600200" indent="-228600" eaLnBrk="0" hangingPunct="0">
              <a:defRPr>
                <a:solidFill>
                  <a:schemeClr val="tx1"/>
                </a:solidFill>
                <a:latin typeface="Arial" charset="0"/>
                <a:ea typeface="ＭＳ Ｐゴシック" pitchFamily="-108" charset="-128"/>
              </a:defRPr>
            </a:lvl4pPr>
            <a:lvl5pPr marL="2057400" indent="-228600" eaLnBrk="0" hangingPunct="0">
              <a:defRPr>
                <a:solidFill>
                  <a:schemeClr val="tx1"/>
                </a:solidFill>
                <a:latin typeface="Arial" charset="0"/>
                <a:ea typeface="ＭＳ Ｐゴシック" pitchFamily="-108"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08"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08"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08"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08" charset="-128"/>
              </a:defRPr>
            </a:lvl9pPr>
          </a:lstStyle>
          <a:p>
            <a:pPr algn="r" eaLnBrk="1" hangingPunct="1">
              <a:lnSpc>
                <a:spcPct val="90000"/>
              </a:lnSpc>
              <a:spcBef>
                <a:spcPct val="20000"/>
              </a:spcBef>
              <a:buFont typeface="Arial" charset="0"/>
              <a:buNone/>
              <a:defRPr/>
            </a:pPr>
            <a:r>
              <a:rPr lang="en-US" sz="1000" smtClean="0">
                <a:solidFill>
                  <a:schemeClr val="bg1"/>
                </a:solidFill>
                <a:cs typeface="Arial" charset="0"/>
              </a:rPr>
              <a:t>eere.energy.gov</a:t>
            </a:r>
          </a:p>
        </p:txBody>
      </p:sp>
      <p:pic>
        <p:nvPicPr>
          <p:cNvPr id="15" name="Picture 18" descr="doe_logo_ppt.png"/>
          <p:cNvPicPr>
            <a:picLocks noChangeAspect="1"/>
          </p:cNvPicPr>
          <p:nvPr/>
        </p:nvPicPr>
        <p:blipFill>
          <a:blip r:embed="rId2"/>
          <a:srcRect/>
          <a:stretch>
            <a:fillRect/>
          </a:stretch>
        </p:blipFill>
        <p:spPr bwMode="auto">
          <a:xfrm>
            <a:off x="6121400" y="276225"/>
            <a:ext cx="2743200" cy="412750"/>
          </a:xfrm>
          <a:prstGeom prst="rect">
            <a:avLst/>
          </a:prstGeom>
          <a:noFill/>
          <a:ln w="9525">
            <a:noFill/>
            <a:miter lim="800000"/>
            <a:headEnd/>
            <a:tailEnd/>
          </a:ln>
        </p:spPr>
      </p:pic>
      <p:sp>
        <p:nvSpPr>
          <p:cNvPr id="16" name="Rectangle 15"/>
          <p:cNvSpPr/>
          <p:nvPr/>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6" charset="-128"/>
              <a:cs typeface="ＭＳ Ｐゴシック" pitchFamily="-106" charset="-128"/>
            </a:endParaRPr>
          </a:p>
        </p:txBody>
      </p:sp>
      <p:sp>
        <p:nvSpPr>
          <p:cNvPr id="17" name="Rectangle 16"/>
          <p:cNvSpPr/>
          <p:nvPr/>
        </p:nvSpPr>
        <p:spPr>
          <a:xfrm>
            <a:off x="0" y="6456363"/>
            <a:ext cx="9144000" cy="4016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6" charset="-128"/>
              <a:cs typeface="ＭＳ Ｐゴシック" pitchFamily="-106" charset="-128"/>
            </a:endParaRPr>
          </a:p>
        </p:txBody>
      </p:sp>
      <p:sp>
        <p:nvSpPr>
          <p:cNvPr id="20" name="Rectangle 19"/>
          <p:cNvSpPr/>
          <p:nvPr/>
        </p:nvSpPr>
        <p:spPr>
          <a:xfrm flipH="1">
            <a:off x="0" y="5092700"/>
            <a:ext cx="4572000" cy="136366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6" charset="-128"/>
              <a:cs typeface="ＭＳ Ｐゴシック" pitchFamily="-106" charset="-128"/>
            </a:endParaRPr>
          </a:p>
        </p:txBody>
      </p:sp>
      <p:sp>
        <p:nvSpPr>
          <p:cNvPr id="21" name="Rectangle 20"/>
          <p:cNvSpPr/>
          <p:nvPr/>
        </p:nvSpPr>
        <p:spPr>
          <a:xfrm flipH="1">
            <a:off x="4572000" y="5092700"/>
            <a:ext cx="1262063" cy="13636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6" charset="-128"/>
              <a:cs typeface="ＭＳ Ｐゴシック" pitchFamily="-106" charset="-128"/>
            </a:endParaRPr>
          </a:p>
        </p:txBody>
      </p:sp>
      <p:sp>
        <p:nvSpPr>
          <p:cNvPr id="22" name="Rectangle 21"/>
          <p:cNvSpPr/>
          <p:nvPr/>
        </p:nvSpPr>
        <p:spPr>
          <a:xfrm flipH="1">
            <a:off x="5834063" y="5092700"/>
            <a:ext cx="3309937" cy="13636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6" charset="-128"/>
              <a:cs typeface="ＭＳ Ｐゴシック" pitchFamily="-106" charset="-128"/>
            </a:endParaRPr>
          </a:p>
        </p:txBody>
      </p:sp>
      <p:grpSp>
        <p:nvGrpSpPr>
          <p:cNvPr id="23" name="Group 21"/>
          <p:cNvGrpSpPr>
            <a:grpSpLocks/>
          </p:cNvGrpSpPr>
          <p:nvPr/>
        </p:nvGrpSpPr>
        <p:grpSpPr bwMode="auto">
          <a:xfrm flipH="1" flipV="1">
            <a:off x="0" y="920750"/>
            <a:ext cx="9144000" cy="55563"/>
            <a:chOff x="0" y="832104"/>
            <a:chExt cx="9144000" cy="54864"/>
          </a:xfrm>
        </p:grpSpPr>
        <p:sp>
          <p:nvSpPr>
            <p:cNvPr id="25" name="Rectangle 24"/>
            <p:cNvSpPr/>
            <p:nvPr/>
          </p:nvSpPr>
          <p:spPr>
            <a:xfrm>
              <a:off x="4572000" y="832104"/>
              <a:ext cx="4572000" cy="5486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6" charset="-128"/>
                <a:cs typeface="ＭＳ Ｐゴシック" pitchFamily="-106" charset="-128"/>
              </a:endParaRPr>
            </a:p>
          </p:txBody>
        </p:sp>
        <p:sp>
          <p:nvSpPr>
            <p:cNvPr id="26" name="Rectangle 25"/>
            <p:cNvSpPr/>
            <p:nvPr/>
          </p:nvSpPr>
          <p:spPr>
            <a:xfrm>
              <a:off x="3309937" y="832104"/>
              <a:ext cx="1262063"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6" charset="-128"/>
                <a:cs typeface="ＭＳ Ｐゴシック" pitchFamily="-106" charset="-128"/>
              </a:endParaRPr>
            </a:p>
          </p:txBody>
        </p:sp>
        <p:sp>
          <p:nvSpPr>
            <p:cNvPr id="27" name="Rectangle 26"/>
            <p:cNvSpPr/>
            <p:nvPr/>
          </p:nvSpPr>
          <p:spPr>
            <a:xfrm>
              <a:off x="0" y="832104"/>
              <a:ext cx="3309937"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6" charset="-128"/>
                <a:cs typeface="ＭＳ Ｐゴシック" pitchFamily="-106" charset="-128"/>
              </a:endParaRPr>
            </a:p>
          </p:txBody>
        </p:sp>
      </p:grpSp>
      <p:pic>
        <p:nvPicPr>
          <p:cNvPr id="28" name="Picture 32" descr="doe_logo_ppt.png"/>
          <p:cNvPicPr>
            <a:picLocks noChangeAspect="1"/>
          </p:cNvPicPr>
          <p:nvPr/>
        </p:nvPicPr>
        <p:blipFill>
          <a:blip r:embed="rId2"/>
          <a:srcRect/>
          <a:stretch>
            <a:fillRect/>
          </a:stretch>
        </p:blipFill>
        <p:spPr bwMode="auto">
          <a:xfrm>
            <a:off x="6121400" y="276225"/>
            <a:ext cx="2743200" cy="412750"/>
          </a:xfrm>
          <a:prstGeom prst="rect">
            <a:avLst/>
          </a:prstGeom>
          <a:noFill/>
          <a:ln w="9525">
            <a:noFill/>
            <a:miter lim="800000"/>
            <a:headEnd/>
            <a:tailEnd/>
          </a:ln>
        </p:spPr>
      </p:pic>
      <p:sp>
        <p:nvSpPr>
          <p:cNvPr id="2" name="Title 1"/>
          <p:cNvSpPr>
            <a:spLocks noGrp="1"/>
          </p:cNvSpPr>
          <p:nvPr>
            <p:ph type="ctrTitle"/>
          </p:nvPr>
        </p:nvSpPr>
        <p:spPr>
          <a:xfrm>
            <a:off x="202680" y="147797"/>
            <a:ext cx="5626620" cy="603505"/>
          </a:xfrm>
          <a:prstGeom prst="rect">
            <a:avLst/>
          </a:prstGeom>
        </p:spPr>
        <p:txBody>
          <a:bodyPr lIns="0" rIns="0">
            <a:normAutofit/>
          </a:bodyPr>
          <a:lstStyle>
            <a:lvl1pPr algn="l">
              <a:defRPr sz="1600">
                <a:solidFill>
                  <a:srgbClr val="FFFFFF"/>
                </a:solidFill>
                <a:latin typeface="Arial Narrow"/>
                <a:cs typeface="Arial Narrow"/>
              </a:defRPr>
            </a:lvl1pPr>
          </a:lstStyle>
          <a:p>
            <a:r>
              <a:rPr lang="en-US" smtClean="0"/>
              <a:t>Click to edit Master title style</a:t>
            </a:r>
            <a:endParaRPr lang="en-US" dirty="0"/>
          </a:p>
        </p:txBody>
      </p:sp>
      <p:sp>
        <p:nvSpPr>
          <p:cNvPr id="3" name="Subtitle 2"/>
          <p:cNvSpPr>
            <a:spLocks noGrp="1"/>
          </p:cNvSpPr>
          <p:nvPr>
            <p:ph type="subTitle" idx="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8" name="Text Placeholder 17"/>
          <p:cNvSpPr>
            <a:spLocks noGrp="1"/>
          </p:cNvSpPr>
          <p:nvPr>
            <p:ph type="body" sz="quarter" idx="10"/>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lvl="0"/>
            <a:r>
              <a:rPr lang="en-US" noProof="0" smtClean="0"/>
              <a:t>Click to edit Master text styles</a:t>
            </a:r>
          </a:p>
        </p:txBody>
      </p:sp>
      <p:sp>
        <p:nvSpPr>
          <p:cNvPr id="24" name="Text Placeholder 22"/>
          <p:cNvSpPr>
            <a:spLocks noGrp="1"/>
          </p:cNvSpPr>
          <p:nvPr>
            <p:ph type="body" sz="quarter" idx="12"/>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lvl="0"/>
            <a:r>
              <a:rPr lang="en-US" noProof="0" smtClean="0"/>
              <a:t>Click to edit Master text styles</a:t>
            </a:r>
          </a:p>
        </p:txBody>
      </p:sp>
      <p:sp>
        <p:nvSpPr>
          <p:cNvPr id="19" name="Text Placeholder 18"/>
          <p:cNvSpPr>
            <a:spLocks noGrp="1"/>
          </p:cNvSpPr>
          <p:nvPr>
            <p:ph type="body" sz="quarter" idx="13"/>
          </p:nvPr>
        </p:nvSpPr>
        <p:spPr>
          <a:xfrm>
            <a:off x="168100" y="5672913"/>
            <a:ext cx="1390650" cy="288687"/>
          </a:xfrm>
        </p:spPr>
        <p:txBody>
          <a:bodyPr>
            <a:normAutofit/>
          </a:bodyPr>
          <a:lstStyle>
            <a:lvl1pPr>
              <a:buNone/>
              <a:defRPr sz="1200">
                <a:solidFill>
                  <a:schemeClr val="bg1"/>
                </a:solidFill>
                <a:latin typeface="Arial Narrow" pitchFamily="34" charset="0"/>
              </a:defRPr>
            </a:lvl1pPr>
            <a:lvl5pPr>
              <a:defRPr/>
            </a:lvl5pPr>
          </a:lstStyle>
          <a:p>
            <a:pPr lvl="0"/>
            <a:r>
              <a:rPr lang="en-US" smtClean="0"/>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77800" y="0"/>
            <a:ext cx="5664200" cy="9017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590675"/>
            <a:ext cx="8229600" cy="4802188"/>
          </a:xfrm>
        </p:spPr>
        <p:txBody>
          <a:bodyPr/>
          <a:lstStyle/>
          <a:p>
            <a:pPr lvl="0"/>
            <a:endParaRPr lang="en-US" noProof="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p>
            <a:r>
              <a:rPr lang="en-US" dirty="0"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dirty="0"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4" name="Rectangle 3"/>
          <p:cNvSpPr/>
          <p:nvPr/>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6" charset="-128"/>
              <a:cs typeface="ＭＳ Ｐゴシック" pitchFamily="-106" charset="-128"/>
            </a:endParaRPr>
          </a:p>
        </p:txBody>
      </p:sp>
      <p:sp>
        <p:nvSpPr>
          <p:cNvPr id="5" name="Rectangle 4"/>
          <p:cNvSpPr/>
          <p:nvPr/>
        </p:nvSpPr>
        <p:spPr>
          <a:xfrm>
            <a:off x="0" y="6610350"/>
            <a:ext cx="9144000" cy="24765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6" charset="-128"/>
              <a:cs typeface="ＭＳ Ｐゴシック" pitchFamily="-106" charset="-128"/>
            </a:endParaRPr>
          </a:p>
        </p:txBody>
      </p:sp>
      <p:sp>
        <p:nvSpPr>
          <p:cNvPr id="6" name="Text Placeholder 9"/>
          <p:cNvSpPr txBox="1">
            <a:spLocks/>
          </p:cNvSpPr>
          <p:nvPr/>
        </p:nvSpPr>
        <p:spPr bwMode="auto">
          <a:xfrm>
            <a:off x="130175" y="6616700"/>
            <a:ext cx="7286625" cy="241300"/>
          </a:xfrm>
          <a:prstGeom prst="rect">
            <a:avLst/>
          </a:prstGeom>
          <a:noFill/>
          <a:ln>
            <a:noFill/>
          </a:ln>
          <a:extLst/>
        </p:spPr>
        <p:txBody>
          <a:bodyPr/>
          <a:lstStyle>
            <a:lvl1pPr marL="342900" indent="-342900" eaLnBrk="0" hangingPunct="0">
              <a:defRPr>
                <a:solidFill>
                  <a:schemeClr val="tx1"/>
                </a:solidFill>
                <a:latin typeface="Arial" charset="0"/>
                <a:ea typeface="ＭＳ Ｐゴシック" pitchFamily="-108" charset="-128"/>
              </a:defRPr>
            </a:lvl1pPr>
            <a:lvl2pPr marL="742950" indent="-285750" eaLnBrk="0" hangingPunct="0">
              <a:defRPr>
                <a:solidFill>
                  <a:schemeClr val="tx1"/>
                </a:solidFill>
                <a:latin typeface="Arial" charset="0"/>
                <a:ea typeface="ＭＳ Ｐゴシック" pitchFamily="-108" charset="-128"/>
              </a:defRPr>
            </a:lvl2pPr>
            <a:lvl3pPr marL="1143000" indent="-228600" eaLnBrk="0" hangingPunct="0">
              <a:defRPr>
                <a:solidFill>
                  <a:schemeClr val="tx1"/>
                </a:solidFill>
                <a:latin typeface="Arial" charset="0"/>
                <a:ea typeface="ＭＳ Ｐゴシック" pitchFamily="-108" charset="-128"/>
              </a:defRPr>
            </a:lvl3pPr>
            <a:lvl4pPr marL="1600200" indent="-228600" eaLnBrk="0" hangingPunct="0">
              <a:defRPr>
                <a:solidFill>
                  <a:schemeClr val="tx1"/>
                </a:solidFill>
                <a:latin typeface="Arial" charset="0"/>
                <a:ea typeface="ＭＳ Ｐゴシック" pitchFamily="-108" charset="-128"/>
              </a:defRPr>
            </a:lvl4pPr>
            <a:lvl5pPr marL="2057400" indent="-228600" eaLnBrk="0" hangingPunct="0">
              <a:defRPr>
                <a:solidFill>
                  <a:schemeClr val="tx1"/>
                </a:solidFill>
                <a:latin typeface="Arial" charset="0"/>
                <a:ea typeface="ＭＳ Ｐゴシック" pitchFamily="-108"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08"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08"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08"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08" charset="-128"/>
              </a:defRPr>
            </a:lvl9pPr>
          </a:lstStyle>
          <a:p>
            <a:pPr eaLnBrk="1" hangingPunct="1">
              <a:lnSpc>
                <a:spcPct val="90000"/>
              </a:lnSpc>
              <a:spcBef>
                <a:spcPct val="20000"/>
              </a:spcBef>
              <a:buFont typeface="Arial" charset="0"/>
              <a:buNone/>
              <a:defRPr/>
            </a:pPr>
            <a:fld id="{AEF3A3E6-9AA8-41D0-A8AE-4EE632E08BE5}" type="slidenum">
              <a:rPr lang="en-US" sz="1000" smtClean="0">
                <a:solidFill>
                  <a:schemeClr val="bg1"/>
                </a:solidFill>
                <a:cs typeface="Arial" charset="0"/>
              </a:rPr>
              <a:pPr eaLnBrk="1" hangingPunct="1">
                <a:lnSpc>
                  <a:spcPct val="90000"/>
                </a:lnSpc>
                <a:spcBef>
                  <a:spcPct val="20000"/>
                </a:spcBef>
                <a:buFont typeface="Arial" charset="0"/>
                <a:buNone/>
                <a:defRPr/>
              </a:pPr>
              <a:t>‹#›</a:t>
            </a:fld>
            <a:r>
              <a:rPr lang="en-US" sz="1000" smtClean="0">
                <a:solidFill>
                  <a:schemeClr val="bg1"/>
                </a:solidFill>
                <a:cs typeface="Arial" charset="0"/>
              </a:rPr>
              <a:t> | Program Name or Ancillary Text</a:t>
            </a:r>
          </a:p>
        </p:txBody>
      </p:sp>
      <p:grpSp>
        <p:nvGrpSpPr>
          <p:cNvPr id="9" name="Group 20"/>
          <p:cNvGrpSpPr>
            <a:grpSpLocks/>
          </p:cNvGrpSpPr>
          <p:nvPr/>
        </p:nvGrpSpPr>
        <p:grpSpPr bwMode="auto">
          <a:xfrm flipH="1" flipV="1">
            <a:off x="0" y="920750"/>
            <a:ext cx="9144000" cy="55563"/>
            <a:chOff x="0" y="832104"/>
            <a:chExt cx="9144000" cy="54864"/>
          </a:xfrm>
        </p:grpSpPr>
        <p:sp>
          <p:nvSpPr>
            <p:cNvPr id="10" name="Rectangle 9"/>
            <p:cNvSpPr/>
            <p:nvPr/>
          </p:nvSpPr>
          <p:spPr>
            <a:xfrm>
              <a:off x="4572000" y="832104"/>
              <a:ext cx="4572000" cy="5486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6" charset="-128"/>
                <a:cs typeface="ＭＳ Ｐゴシック" pitchFamily="-106" charset="-128"/>
              </a:endParaRPr>
            </a:p>
          </p:txBody>
        </p:sp>
        <p:sp>
          <p:nvSpPr>
            <p:cNvPr id="11" name="Rectangle 10"/>
            <p:cNvSpPr/>
            <p:nvPr/>
          </p:nvSpPr>
          <p:spPr>
            <a:xfrm>
              <a:off x="3309937" y="832104"/>
              <a:ext cx="1262063"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6" charset="-128"/>
                <a:cs typeface="ＭＳ Ｐゴシック" pitchFamily="-106" charset="-128"/>
              </a:endParaRPr>
            </a:p>
          </p:txBody>
        </p:sp>
        <p:sp>
          <p:nvSpPr>
            <p:cNvPr id="12" name="Rectangle 11"/>
            <p:cNvSpPr/>
            <p:nvPr/>
          </p:nvSpPr>
          <p:spPr>
            <a:xfrm>
              <a:off x="0" y="832104"/>
              <a:ext cx="3309937"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6" charset="-128"/>
                <a:cs typeface="ＭＳ Ｐゴシック" pitchFamily="-106" charset="-128"/>
              </a:endParaRPr>
            </a:p>
          </p:txBody>
        </p:sp>
      </p:grpSp>
      <p:sp>
        <p:nvSpPr>
          <p:cNvPr id="13" name="Text Placeholder 9"/>
          <p:cNvSpPr txBox="1">
            <a:spLocks/>
          </p:cNvSpPr>
          <p:nvPr/>
        </p:nvSpPr>
        <p:spPr bwMode="auto">
          <a:xfrm>
            <a:off x="5476875" y="6616700"/>
            <a:ext cx="3667125" cy="241300"/>
          </a:xfrm>
          <a:prstGeom prst="rect">
            <a:avLst/>
          </a:prstGeom>
          <a:noFill/>
          <a:ln>
            <a:noFill/>
          </a:ln>
          <a:extLst/>
        </p:spPr>
        <p:txBody>
          <a:bodyPr/>
          <a:lstStyle>
            <a:lvl1pPr marL="342900" indent="-342900" eaLnBrk="0" hangingPunct="0">
              <a:defRPr>
                <a:solidFill>
                  <a:schemeClr val="tx1"/>
                </a:solidFill>
                <a:latin typeface="Arial" charset="0"/>
                <a:ea typeface="ＭＳ Ｐゴシック" pitchFamily="-108" charset="-128"/>
              </a:defRPr>
            </a:lvl1pPr>
            <a:lvl2pPr marL="742950" indent="-285750" eaLnBrk="0" hangingPunct="0">
              <a:defRPr>
                <a:solidFill>
                  <a:schemeClr val="tx1"/>
                </a:solidFill>
                <a:latin typeface="Arial" charset="0"/>
                <a:ea typeface="ＭＳ Ｐゴシック" pitchFamily="-108" charset="-128"/>
              </a:defRPr>
            </a:lvl2pPr>
            <a:lvl3pPr marL="1143000" indent="-228600" eaLnBrk="0" hangingPunct="0">
              <a:defRPr>
                <a:solidFill>
                  <a:schemeClr val="tx1"/>
                </a:solidFill>
                <a:latin typeface="Arial" charset="0"/>
                <a:ea typeface="ＭＳ Ｐゴシック" pitchFamily="-108" charset="-128"/>
              </a:defRPr>
            </a:lvl3pPr>
            <a:lvl4pPr marL="1600200" indent="-228600" eaLnBrk="0" hangingPunct="0">
              <a:defRPr>
                <a:solidFill>
                  <a:schemeClr val="tx1"/>
                </a:solidFill>
                <a:latin typeface="Arial" charset="0"/>
                <a:ea typeface="ＭＳ Ｐゴシック" pitchFamily="-108" charset="-128"/>
              </a:defRPr>
            </a:lvl4pPr>
            <a:lvl5pPr marL="2057400" indent="-228600" eaLnBrk="0" hangingPunct="0">
              <a:defRPr>
                <a:solidFill>
                  <a:schemeClr val="tx1"/>
                </a:solidFill>
                <a:latin typeface="Arial" charset="0"/>
                <a:ea typeface="ＭＳ Ｐゴシック" pitchFamily="-108"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08"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08"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08"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08" charset="-128"/>
              </a:defRPr>
            </a:lvl9pPr>
          </a:lstStyle>
          <a:p>
            <a:pPr algn="r" eaLnBrk="1" hangingPunct="1">
              <a:lnSpc>
                <a:spcPct val="90000"/>
              </a:lnSpc>
              <a:spcBef>
                <a:spcPct val="20000"/>
              </a:spcBef>
              <a:buFont typeface="Arial" charset="0"/>
              <a:buNone/>
              <a:defRPr/>
            </a:pPr>
            <a:r>
              <a:rPr lang="en-US" sz="1000" smtClean="0">
                <a:solidFill>
                  <a:schemeClr val="bg1"/>
                </a:solidFill>
                <a:cs typeface="Arial" charset="0"/>
              </a:rPr>
              <a:t>eere.energy.gov</a:t>
            </a:r>
          </a:p>
        </p:txBody>
      </p:sp>
      <p:pic>
        <p:nvPicPr>
          <p:cNvPr id="14" name="Picture 18" descr="doe_logo_ppt.png"/>
          <p:cNvPicPr>
            <a:picLocks noChangeAspect="1"/>
          </p:cNvPicPr>
          <p:nvPr/>
        </p:nvPicPr>
        <p:blipFill>
          <a:blip r:embed="rId2"/>
          <a:srcRect/>
          <a:stretch>
            <a:fillRect/>
          </a:stretch>
        </p:blipFill>
        <p:spPr bwMode="auto">
          <a:xfrm>
            <a:off x="6121400" y="276225"/>
            <a:ext cx="2743200" cy="412750"/>
          </a:xfrm>
          <a:prstGeom prst="rect">
            <a:avLst/>
          </a:prstGeom>
          <a:noFill/>
          <a:ln w="9525">
            <a:noFill/>
            <a:miter lim="800000"/>
            <a:headEnd/>
            <a:tailEnd/>
          </a:ln>
        </p:spPr>
      </p:pic>
      <p:sp>
        <p:nvSpPr>
          <p:cNvPr id="15" name="Rectangle 14"/>
          <p:cNvSpPr/>
          <p:nvPr/>
        </p:nvSpPr>
        <p:spPr>
          <a:xfrm>
            <a:off x="0" y="6456363"/>
            <a:ext cx="9144000" cy="4016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6" charset="-128"/>
              <a:cs typeface="ＭＳ Ｐゴシック" pitchFamily="-106" charset="-128"/>
            </a:endParaRPr>
          </a:p>
        </p:txBody>
      </p:sp>
      <p:sp>
        <p:nvSpPr>
          <p:cNvPr id="16" name="Rectangle 15"/>
          <p:cNvSpPr/>
          <p:nvPr/>
        </p:nvSpPr>
        <p:spPr>
          <a:xfrm flipH="1">
            <a:off x="0" y="5092700"/>
            <a:ext cx="4572000" cy="136366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6" charset="-128"/>
              <a:cs typeface="ＭＳ Ｐゴシック" pitchFamily="-106" charset="-128"/>
            </a:endParaRPr>
          </a:p>
        </p:txBody>
      </p:sp>
      <p:sp>
        <p:nvSpPr>
          <p:cNvPr id="17" name="Rectangle 16"/>
          <p:cNvSpPr/>
          <p:nvPr/>
        </p:nvSpPr>
        <p:spPr>
          <a:xfrm flipH="1">
            <a:off x="4572000" y="5092700"/>
            <a:ext cx="1262063" cy="13636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6" charset="-128"/>
              <a:cs typeface="ＭＳ Ｐゴシック" pitchFamily="-106" charset="-128"/>
            </a:endParaRPr>
          </a:p>
        </p:txBody>
      </p:sp>
      <p:sp>
        <p:nvSpPr>
          <p:cNvPr id="18" name="Rectangle 17"/>
          <p:cNvSpPr/>
          <p:nvPr/>
        </p:nvSpPr>
        <p:spPr>
          <a:xfrm flipH="1">
            <a:off x="5834063" y="5092700"/>
            <a:ext cx="3309937" cy="13636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6" charset="-128"/>
              <a:cs typeface="ＭＳ Ｐゴシック" pitchFamily="-106" charset="-128"/>
            </a:endParaRPr>
          </a:p>
        </p:txBody>
      </p:sp>
      <p:sp>
        <p:nvSpPr>
          <p:cNvPr id="7" name="Title 1"/>
          <p:cNvSpPr>
            <a:spLocks noGrp="1"/>
          </p:cNvSpPr>
          <p:nvPr>
            <p:ph type="ctrTitle"/>
          </p:nvPr>
        </p:nvSpPr>
        <p:spPr>
          <a:xfrm>
            <a:off x="685800" y="3081845"/>
            <a:ext cx="7772400" cy="1020763"/>
          </a:xfrm>
        </p:spPr>
        <p:txBody>
          <a:bodyPr/>
          <a:lstStyle>
            <a:lvl1pPr>
              <a:defRPr>
                <a:solidFill>
                  <a:schemeClr val="tx1"/>
                </a:solidFill>
              </a:defRPr>
            </a:lvl1pPr>
          </a:lstStyle>
          <a:p>
            <a:r>
              <a:rPr lang="en-US" smtClean="0"/>
              <a:t>Click to edit Master title style</a:t>
            </a:r>
            <a:endParaRPr lang="en-US"/>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7800" y="0"/>
            <a:ext cx="5664200" cy="9017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590675"/>
            <a:ext cx="8229600" cy="4802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77800" y="0"/>
            <a:ext cx="5664200" cy="901700"/>
          </a:xfrm>
        </p:spPr>
        <p:txBody>
          <a:bodyPr/>
          <a:lstStyle/>
          <a:p>
            <a:r>
              <a:rPr lang="en-US" smtClean="0"/>
              <a:t>Click to edit Master title style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6" charset="-128"/>
              <a:cs typeface="ＭＳ Ｐゴシック" pitchFamily="-106" charset="-128"/>
            </a:endParaRPr>
          </a:p>
        </p:txBody>
      </p:sp>
      <p:sp>
        <p:nvSpPr>
          <p:cNvPr id="16" name="Rectangle 15"/>
          <p:cNvSpPr/>
          <p:nvPr/>
        </p:nvSpPr>
        <p:spPr>
          <a:xfrm>
            <a:off x="0" y="6610350"/>
            <a:ext cx="9144000" cy="24765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6" charset="-128"/>
              <a:cs typeface="ＭＳ Ｐゴシック" pitchFamily="-106" charset="-128"/>
            </a:endParaRPr>
          </a:p>
        </p:txBody>
      </p:sp>
      <p:sp>
        <p:nvSpPr>
          <p:cNvPr id="1028" name="Title Placeholder 13"/>
          <p:cNvSpPr>
            <a:spLocks noGrp="1"/>
          </p:cNvSpPr>
          <p:nvPr>
            <p:ph type="title"/>
          </p:nvPr>
        </p:nvSpPr>
        <p:spPr bwMode="auto">
          <a:xfrm>
            <a:off x="177800" y="0"/>
            <a:ext cx="5664200" cy="901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Text Placeholder 14"/>
          <p:cNvSpPr>
            <a:spLocks noGrp="1"/>
          </p:cNvSpPr>
          <p:nvPr>
            <p:ph type="body" idx="1"/>
          </p:nvPr>
        </p:nvSpPr>
        <p:spPr bwMode="auto">
          <a:xfrm>
            <a:off x="457200" y="1590675"/>
            <a:ext cx="8229600" cy="4802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Text Placeholder 9"/>
          <p:cNvSpPr txBox="1">
            <a:spLocks/>
          </p:cNvSpPr>
          <p:nvPr/>
        </p:nvSpPr>
        <p:spPr bwMode="auto">
          <a:xfrm>
            <a:off x="130175" y="6616700"/>
            <a:ext cx="7286625" cy="241300"/>
          </a:xfrm>
          <a:prstGeom prst="rect">
            <a:avLst/>
          </a:prstGeom>
          <a:noFill/>
          <a:ln>
            <a:noFill/>
          </a:ln>
          <a:extLst/>
        </p:spPr>
        <p:txBody>
          <a:bodyPr/>
          <a:lstStyle>
            <a:lvl1pPr marL="342900" indent="-342900" eaLnBrk="0" hangingPunct="0">
              <a:defRPr>
                <a:solidFill>
                  <a:schemeClr val="tx1"/>
                </a:solidFill>
                <a:latin typeface="Arial" charset="0"/>
                <a:ea typeface="ＭＳ Ｐゴシック" pitchFamily="-108" charset="-128"/>
              </a:defRPr>
            </a:lvl1pPr>
            <a:lvl2pPr marL="742950" indent="-285750" eaLnBrk="0" hangingPunct="0">
              <a:defRPr>
                <a:solidFill>
                  <a:schemeClr val="tx1"/>
                </a:solidFill>
                <a:latin typeface="Arial" charset="0"/>
                <a:ea typeface="ＭＳ Ｐゴシック" pitchFamily="-108" charset="-128"/>
              </a:defRPr>
            </a:lvl2pPr>
            <a:lvl3pPr marL="1143000" indent="-228600" eaLnBrk="0" hangingPunct="0">
              <a:defRPr>
                <a:solidFill>
                  <a:schemeClr val="tx1"/>
                </a:solidFill>
                <a:latin typeface="Arial" charset="0"/>
                <a:ea typeface="ＭＳ Ｐゴシック" pitchFamily="-108" charset="-128"/>
              </a:defRPr>
            </a:lvl3pPr>
            <a:lvl4pPr marL="1600200" indent="-228600" eaLnBrk="0" hangingPunct="0">
              <a:defRPr>
                <a:solidFill>
                  <a:schemeClr val="tx1"/>
                </a:solidFill>
                <a:latin typeface="Arial" charset="0"/>
                <a:ea typeface="ＭＳ Ｐゴシック" pitchFamily="-108" charset="-128"/>
              </a:defRPr>
            </a:lvl4pPr>
            <a:lvl5pPr marL="2057400" indent="-228600" eaLnBrk="0" hangingPunct="0">
              <a:defRPr>
                <a:solidFill>
                  <a:schemeClr val="tx1"/>
                </a:solidFill>
                <a:latin typeface="Arial" charset="0"/>
                <a:ea typeface="ＭＳ Ｐゴシック" pitchFamily="-108"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08"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08"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08"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08" charset="-128"/>
              </a:defRPr>
            </a:lvl9pPr>
          </a:lstStyle>
          <a:p>
            <a:pPr eaLnBrk="1" hangingPunct="1">
              <a:lnSpc>
                <a:spcPct val="90000"/>
              </a:lnSpc>
              <a:spcBef>
                <a:spcPct val="20000"/>
              </a:spcBef>
              <a:buFont typeface="Arial" charset="0"/>
              <a:buNone/>
              <a:defRPr/>
            </a:pPr>
            <a:fld id="{B7026D1F-1789-4497-8839-FF5AC47507B1}" type="slidenum">
              <a:rPr lang="en-US" sz="1000" smtClean="0">
                <a:solidFill>
                  <a:schemeClr val="bg1"/>
                </a:solidFill>
                <a:cs typeface="Arial" charset="0"/>
              </a:rPr>
              <a:pPr eaLnBrk="1" hangingPunct="1">
                <a:lnSpc>
                  <a:spcPct val="90000"/>
                </a:lnSpc>
                <a:spcBef>
                  <a:spcPct val="20000"/>
                </a:spcBef>
                <a:buFont typeface="Arial" charset="0"/>
                <a:buNone/>
                <a:defRPr/>
              </a:pPr>
              <a:t>‹#›</a:t>
            </a:fld>
            <a:r>
              <a:rPr lang="en-US" sz="1000" smtClean="0">
                <a:solidFill>
                  <a:schemeClr val="bg1"/>
                </a:solidFill>
                <a:cs typeface="Arial" charset="0"/>
              </a:rPr>
              <a:t> | Wind and Water Power Program</a:t>
            </a:r>
          </a:p>
        </p:txBody>
      </p:sp>
      <p:grpSp>
        <p:nvGrpSpPr>
          <p:cNvPr id="1031" name="Group 20"/>
          <p:cNvGrpSpPr>
            <a:grpSpLocks/>
          </p:cNvGrpSpPr>
          <p:nvPr/>
        </p:nvGrpSpPr>
        <p:grpSpPr bwMode="auto">
          <a:xfrm flipH="1" flipV="1">
            <a:off x="0" y="920750"/>
            <a:ext cx="9144000" cy="55563"/>
            <a:chOff x="0" y="832104"/>
            <a:chExt cx="9144000" cy="54864"/>
          </a:xfrm>
        </p:grpSpPr>
        <p:sp>
          <p:nvSpPr>
            <p:cNvPr id="23" name="Rectangle 22"/>
            <p:cNvSpPr/>
            <p:nvPr/>
          </p:nvSpPr>
          <p:spPr>
            <a:xfrm>
              <a:off x="4572000" y="832104"/>
              <a:ext cx="4572000" cy="5486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6" charset="-128"/>
                <a:cs typeface="ＭＳ Ｐゴシック" pitchFamily="-106" charset="-128"/>
              </a:endParaRPr>
            </a:p>
          </p:txBody>
        </p:sp>
        <p:sp>
          <p:nvSpPr>
            <p:cNvPr id="24" name="Rectangle 23"/>
            <p:cNvSpPr/>
            <p:nvPr/>
          </p:nvSpPr>
          <p:spPr>
            <a:xfrm>
              <a:off x="3309937" y="832104"/>
              <a:ext cx="1262063"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6" charset="-128"/>
                <a:cs typeface="ＭＳ Ｐゴシック" pitchFamily="-106" charset="-128"/>
              </a:endParaRPr>
            </a:p>
          </p:txBody>
        </p:sp>
        <p:sp>
          <p:nvSpPr>
            <p:cNvPr id="25" name="Rectangle 24"/>
            <p:cNvSpPr/>
            <p:nvPr/>
          </p:nvSpPr>
          <p:spPr>
            <a:xfrm>
              <a:off x="0" y="832104"/>
              <a:ext cx="3309937"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6" charset="-128"/>
                <a:cs typeface="ＭＳ Ｐゴシック" pitchFamily="-106" charset="-128"/>
              </a:endParaRPr>
            </a:p>
          </p:txBody>
        </p:sp>
      </p:grpSp>
      <p:sp>
        <p:nvSpPr>
          <p:cNvPr id="1032" name="Text Placeholder 9"/>
          <p:cNvSpPr txBox="1">
            <a:spLocks/>
          </p:cNvSpPr>
          <p:nvPr/>
        </p:nvSpPr>
        <p:spPr bwMode="auto">
          <a:xfrm>
            <a:off x="5476875" y="6616700"/>
            <a:ext cx="3667125" cy="241300"/>
          </a:xfrm>
          <a:prstGeom prst="rect">
            <a:avLst/>
          </a:prstGeom>
          <a:noFill/>
          <a:ln>
            <a:noFill/>
          </a:ln>
          <a:extLst/>
        </p:spPr>
        <p:txBody>
          <a:bodyPr/>
          <a:lstStyle>
            <a:lvl1pPr marL="342900" indent="-342900" eaLnBrk="0" hangingPunct="0">
              <a:defRPr>
                <a:solidFill>
                  <a:schemeClr val="tx1"/>
                </a:solidFill>
                <a:latin typeface="Arial" charset="0"/>
                <a:ea typeface="ＭＳ Ｐゴシック" pitchFamily="-108" charset="-128"/>
              </a:defRPr>
            </a:lvl1pPr>
            <a:lvl2pPr marL="742950" indent="-285750" eaLnBrk="0" hangingPunct="0">
              <a:defRPr>
                <a:solidFill>
                  <a:schemeClr val="tx1"/>
                </a:solidFill>
                <a:latin typeface="Arial" charset="0"/>
                <a:ea typeface="ＭＳ Ｐゴシック" pitchFamily="-108" charset="-128"/>
              </a:defRPr>
            </a:lvl2pPr>
            <a:lvl3pPr marL="1143000" indent="-228600" eaLnBrk="0" hangingPunct="0">
              <a:defRPr>
                <a:solidFill>
                  <a:schemeClr val="tx1"/>
                </a:solidFill>
                <a:latin typeface="Arial" charset="0"/>
                <a:ea typeface="ＭＳ Ｐゴシック" pitchFamily="-108" charset="-128"/>
              </a:defRPr>
            </a:lvl3pPr>
            <a:lvl4pPr marL="1600200" indent="-228600" eaLnBrk="0" hangingPunct="0">
              <a:defRPr>
                <a:solidFill>
                  <a:schemeClr val="tx1"/>
                </a:solidFill>
                <a:latin typeface="Arial" charset="0"/>
                <a:ea typeface="ＭＳ Ｐゴシック" pitchFamily="-108" charset="-128"/>
              </a:defRPr>
            </a:lvl4pPr>
            <a:lvl5pPr marL="2057400" indent="-228600" eaLnBrk="0" hangingPunct="0">
              <a:defRPr>
                <a:solidFill>
                  <a:schemeClr val="tx1"/>
                </a:solidFill>
                <a:latin typeface="Arial" charset="0"/>
                <a:ea typeface="ＭＳ Ｐゴシック" pitchFamily="-108"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08"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08"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08"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08" charset="-128"/>
              </a:defRPr>
            </a:lvl9pPr>
          </a:lstStyle>
          <a:p>
            <a:pPr algn="r" eaLnBrk="1" hangingPunct="1">
              <a:lnSpc>
                <a:spcPct val="90000"/>
              </a:lnSpc>
              <a:spcBef>
                <a:spcPct val="20000"/>
              </a:spcBef>
              <a:buFont typeface="Arial" charset="0"/>
              <a:buNone/>
              <a:defRPr/>
            </a:pPr>
            <a:r>
              <a:rPr lang="en-US" sz="1000" smtClean="0">
                <a:solidFill>
                  <a:schemeClr val="bg1"/>
                </a:solidFill>
                <a:cs typeface="Arial" charset="0"/>
              </a:rPr>
              <a:t>eere.energy.gov</a:t>
            </a:r>
          </a:p>
        </p:txBody>
      </p:sp>
      <p:pic>
        <p:nvPicPr>
          <p:cNvPr id="1033" name="Picture 18" descr="doe_logo_ppt.png"/>
          <p:cNvPicPr>
            <a:picLocks noChangeAspect="1"/>
          </p:cNvPicPr>
          <p:nvPr/>
        </p:nvPicPr>
        <p:blipFill>
          <a:blip r:embed="rId13"/>
          <a:srcRect/>
          <a:stretch>
            <a:fillRect/>
          </a:stretch>
        </p:blipFill>
        <p:spPr bwMode="auto">
          <a:xfrm>
            <a:off x="6121400" y="276225"/>
            <a:ext cx="2743200" cy="4127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61" r:id="rId7"/>
    <p:sldLayoutId id="2147483654" r:id="rId8"/>
    <p:sldLayoutId id="2147483653" r:id="rId9"/>
    <p:sldLayoutId id="2147483652" r:id="rId10"/>
    <p:sldLayoutId id="2147483651" r:id="rId11"/>
  </p:sldLayoutIdLst>
  <p:txStyles>
    <p:titleStyle>
      <a:lvl1pPr algn="l" defTabSz="457200" rtl="0" eaLnBrk="0" fontAlgn="base" hangingPunct="0">
        <a:lnSpc>
          <a:spcPts val="2800"/>
        </a:lnSpc>
        <a:spcBef>
          <a:spcPct val="0"/>
        </a:spcBef>
        <a:spcAft>
          <a:spcPct val="0"/>
        </a:spcAft>
        <a:defRPr sz="2600" kern="1200">
          <a:solidFill>
            <a:srgbClr val="FFFFFF"/>
          </a:solidFill>
          <a:latin typeface="+mj-lt"/>
          <a:ea typeface="ＭＳ Ｐゴシック" pitchFamily="-106" charset="-128"/>
          <a:cs typeface="ＭＳ Ｐゴシック" pitchFamily="-106" charset="-128"/>
        </a:defRPr>
      </a:lvl1pPr>
      <a:lvl2pPr algn="l" defTabSz="457200" rtl="0" eaLnBrk="0" fontAlgn="base" hangingPunct="0">
        <a:lnSpc>
          <a:spcPts val="2800"/>
        </a:lnSpc>
        <a:spcBef>
          <a:spcPct val="0"/>
        </a:spcBef>
        <a:spcAft>
          <a:spcPct val="0"/>
        </a:spcAft>
        <a:defRPr sz="2600">
          <a:solidFill>
            <a:srgbClr val="FFFFFF"/>
          </a:solidFill>
          <a:latin typeface="Arial" pitchFamily="-106" charset="0"/>
          <a:ea typeface="ＭＳ Ｐゴシック" pitchFamily="-106" charset="-128"/>
          <a:cs typeface="ＭＳ Ｐゴシック" pitchFamily="-106" charset="-128"/>
        </a:defRPr>
      </a:lvl2pPr>
      <a:lvl3pPr algn="l" defTabSz="457200" rtl="0" eaLnBrk="0" fontAlgn="base" hangingPunct="0">
        <a:lnSpc>
          <a:spcPts val="2800"/>
        </a:lnSpc>
        <a:spcBef>
          <a:spcPct val="0"/>
        </a:spcBef>
        <a:spcAft>
          <a:spcPct val="0"/>
        </a:spcAft>
        <a:defRPr sz="2600">
          <a:solidFill>
            <a:srgbClr val="FFFFFF"/>
          </a:solidFill>
          <a:latin typeface="Arial" pitchFamily="-106" charset="0"/>
          <a:ea typeface="ＭＳ Ｐゴシック" pitchFamily="-106" charset="-128"/>
          <a:cs typeface="ＭＳ Ｐゴシック" pitchFamily="-106" charset="-128"/>
        </a:defRPr>
      </a:lvl3pPr>
      <a:lvl4pPr algn="l" defTabSz="457200" rtl="0" eaLnBrk="0" fontAlgn="base" hangingPunct="0">
        <a:lnSpc>
          <a:spcPts val="2800"/>
        </a:lnSpc>
        <a:spcBef>
          <a:spcPct val="0"/>
        </a:spcBef>
        <a:spcAft>
          <a:spcPct val="0"/>
        </a:spcAft>
        <a:defRPr sz="2600">
          <a:solidFill>
            <a:srgbClr val="FFFFFF"/>
          </a:solidFill>
          <a:latin typeface="Arial" pitchFamily="-106" charset="0"/>
          <a:ea typeface="ＭＳ Ｐゴシック" pitchFamily="-106" charset="-128"/>
          <a:cs typeface="ＭＳ Ｐゴシック" pitchFamily="-106" charset="-128"/>
        </a:defRPr>
      </a:lvl4pPr>
      <a:lvl5pPr algn="l" defTabSz="457200" rtl="0" eaLnBrk="0" fontAlgn="base" hangingPunct="0">
        <a:lnSpc>
          <a:spcPts val="2800"/>
        </a:lnSpc>
        <a:spcBef>
          <a:spcPct val="0"/>
        </a:spcBef>
        <a:spcAft>
          <a:spcPct val="0"/>
        </a:spcAft>
        <a:defRPr sz="2600">
          <a:solidFill>
            <a:srgbClr val="FFFFFF"/>
          </a:solidFill>
          <a:latin typeface="Arial" pitchFamily="-106" charset="0"/>
          <a:ea typeface="ＭＳ Ｐゴシック" pitchFamily="-106" charset="-128"/>
          <a:cs typeface="ＭＳ Ｐゴシック" pitchFamily="-106" charset="-128"/>
        </a:defRPr>
      </a:lvl5pPr>
      <a:lvl6pPr marL="457200" algn="l" defTabSz="457200" rtl="0" fontAlgn="base">
        <a:lnSpc>
          <a:spcPts val="2800"/>
        </a:lnSpc>
        <a:spcBef>
          <a:spcPct val="0"/>
        </a:spcBef>
        <a:spcAft>
          <a:spcPct val="0"/>
        </a:spcAft>
        <a:defRPr sz="2600">
          <a:solidFill>
            <a:srgbClr val="FFFFFF"/>
          </a:solidFill>
          <a:latin typeface="Arial" pitchFamily="-106" charset="0"/>
          <a:ea typeface="ＭＳ Ｐゴシック" pitchFamily="-106" charset="-128"/>
          <a:cs typeface="ＭＳ Ｐゴシック" pitchFamily="-106" charset="-128"/>
        </a:defRPr>
      </a:lvl6pPr>
      <a:lvl7pPr marL="914400" algn="l" defTabSz="457200" rtl="0" fontAlgn="base">
        <a:lnSpc>
          <a:spcPts val="2800"/>
        </a:lnSpc>
        <a:spcBef>
          <a:spcPct val="0"/>
        </a:spcBef>
        <a:spcAft>
          <a:spcPct val="0"/>
        </a:spcAft>
        <a:defRPr sz="2600">
          <a:solidFill>
            <a:srgbClr val="FFFFFF"/>
          </a:solidFill>
          <a:latin typeface="Arial" pitchFamily="-106" charset="0"/>
          <a:ea typeface="ＭＳ Ｐゴシック" pitchFamily="-106" charset="-128"/>
          <a:cs typeface="ＭＳ Ｐゴシック" pitchFamily="-106" charset="-128"/>
        </a:defRPr>
      </a:lvl7pPr>
      <a:lvl8pPr marL="1371600" algn="l" defTabSz="457200" rtl="0" fontAlgn="base">
        <a:lnSpc>
          <a:spcPts val="2800"/>
        </a:lnSpc>
        <a:spcBef>
          <a:spcPct val="0"/>
        </a:spcBef>
        <a:spcAft>
          <a:spcPct val="0"/>
        </a:spcAft>
        <a:defRPr sz="2600">
          <a:solidFill>
            <a:srgbClr val="FFFFFF"/>
          </a:solidFill>
          <a:latin typeface="Arial" pitchFamily="-106" charset="0"/>
          <a:ea typeface="ＭＳ Ｐゴシック" pitchFamily="-106" charset="-128"/>
          <a:cs typeface="ＭＳ Ｐゴシック" pitchFamily="-106" charset="-128"/>
        </a:defRPr>
      </a:lvl8pPr>
      <a:lvl9pPr marL="1828800" algn="l" defTabSz="457200" rtl="0" fontAlgn="base">
        <a:lnSpc>
          <a:spcPts val="2800"/>
        </a:lnSpc>
        <a:spcBef>
          <a:spcPct val="0"/>
        </a:spcBef>
        <a:spcAft>
          <a:spcPct val="0"/>
        </a:spcAft>
        <a:defRPr sz="2600">
          <a:solidFill>
            <a:srgbClr val="FFFFFF"/>
          </a:solidFill>
          <a:latin typeface="Arial" pitchFamily="-106" charset="0"/>
          <a:ea typeface="ＭＳ Ｐゴシック" pitchFamily="-106" charset="-128"/>
          <a:cs typeface="ＭＳ Ｐゴシック" pitchFamily="-106" charset="-128"/>
        </a:defRPr>
      </a:lvl9pPr>
    </p:titleStyle>
    <p:body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06" charset="-128"/>
          <a:cs typeface="ＭＳ Ｐゴシック" pitchFamily="-106" charset="-128"/>
        </a:defRPr>
      </a:lvl1pPr>
      <a:lvl2pPr marL="742950" indent="-28575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6" charset="-128"/>
          <a:cs typeface="ＭＳ Ｐゴシック"/>
        </a:defRPr>
      </a:lvl2pPr>
      <a:lvl3pPr marL="1143000" indent="-228600" algn="l" defTabSz="457200" rtl="0" eaLnBrk="0" fontAlgn="base" hangingPunct="0">
        <a:spcBef>
          <a:spcPct val="20000"/>
        </a:spcBef>
        <a:spcAft>
          <a:spcPct val="0"/>
        </a:spcAft>
        <a:buFont typeface="Arial" charset="0"/>
        <a:buChar char="•"/>
        <a:defRPr kern="1200">
          <a:solidFill>
            <a:schemeClr val="tx1"/>
          </a:solidFill>
          <a:latin typeface="+mn-lt"/>
          <a:ea typeface="ＭＳ Ｐゴシック" pitchFamily="-106" charset="-128"/>
          <a:cs typeface="ＭＳ Ｐゴシック"/>
        </a:defRPr>
      </a:lvl3pPr>
      <a:lvl4pPr marL="1600200" indent="-228600" algn="l" defTabSz="457200" rtl="0" eaLnBrk="0" fontAlgn="base" hangingPunct="0">
        <a:spcBef>
          <a:spcPct val="20000"/>
        </a:spcBef>
        <a:spcAft>
          <a:spcPct val="0"/>
        </a:spcAft>
        <a:buFont typeface="Arial" charset="0"/>
        <a:buChar char="–"/>
        <a:defRPr kern="1200">
          <a:solidFill>
            <a:schemeClr val="tx1"/>
          </a:solidFill>
          <a:latin typeface="+mn-lt"/>
          <a:ea typeface="ＭＳ Ｐゴシック" pitchFamily="-106" charset="-128"/>
          <a:cs typeface="ＭＳ Ｐゴシック"/>
        </a:defRPr>
      </a:lvl4pPr>
      <a:lvl5pPr marL="2057400" indent="-228600" algn="l" defTabSz="457200" rtl="0" eaLnBrk="0" fontAlgn="base" hangingPunct="0">
        <a:spcBef>
          <a:spcPct val="20000"/>
        </a:spcBef>
        <a:spcAft>
          <a:spcPct val="0"/>
        </a:spcAft>
        <a:buFont typeface="Arial" charset="0"/>
        <a:buChar char="»"/>
        <a:defRPr kern="1200">
          <a:solidFill>
            <a:schemeClr val="tx1"/>
          </a:solidFill>
          <a:latin typeface="+mn-lt"/>
          <a:ea typeface="ＭＳ Ｐゴシック" pitchFamily="-106"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bevelhimerms@ornl.gov"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1.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wmf"/><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1.xml"/><Relationship Id="rId6" Type="http://schemas.openxmlformats.org/officeDocument/2006/relationships/image" Target="../media/image6.png"/><Relationship Id="rId5" Type="http://schemas.openxmlformats.org/officeDocument/2006/relationships/chart" Target="../charts/char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3"/>
          <p:cNvSpPr>
            <a:spLocks noGrp="1"/>
          </p:cNvSpPr>
          <p:nvPr>
            <p:ph type="ctrTitle"/>
          </p:nvPr>
        </p:nvSpPr>
        <p:spPr>
          <a:xfrm>
            <a:off x="203200" y="147638"/>
            <a:ext cx="5626100" cy="603250"/>
          </a:xfrm>
        </p:spPr>
        <p:txBody>
          <a:bodyPr/>
          <a:lstStyle/>
          <a:p>
            <a:r>
              <a:rPr lang="en-US" sz="2000" smtClean="0">
                <a:latin typeface="Arial Narrow" pitchFamily="34" charset="0"/>
                <a:ea typeface="ＭＳ Ｐゴシック" charset="-128"/>
              </a:rPr>
              <a:t>Water Power Peer Review</a:t>
            </a:r>
          </a:p>
        </p:txBody>
      </p:sp>
      <p:sp>
        <p:nvSpPr>
          <p:cNvPr id="15362" name="Subtitle 4"/>
          <p:cNvSpPr>
            <a:spLocks noGrp="1"/>
          </p:cNvSpPr>
          <p:nvPr>
            <p:ph type="subTitle" idx="1"/>
          </p:nvPr>
        </p:nvSpPr>
        <p:spPr>
          <a:xfrm>
            <a:off x="163513" y="5064125"/>
            <a:ext cx="4381500" cy="1363663"/>
          </a:xfrm>
        </p:spPr>
        <p:txBody>
          <a:bodyPr/>
          <a:lstStyle/>
          <a:p>
            <a:pPr marL="0" lvl="1" algn="l"/>
            <a:r>
              <a:rPr lang="en-US" smtClean="0">
                <a:solidFill>
                  <a:schemeClr val="bg1"/>
                </a:solidFill>
                <a:latin typeface="Arial Narrow" pitchFamily="34" charset="0"/>
                <a:ea typeface="ＭＳ Ｐゴシック" charset="-128"/>
              </a:rPr>
              <a:t>2.1.3.2 Acoustics</a:t>
            </a:r>
          </a:p>
          <a:p>
            <a:pPr marL="0" lvl="1" algn="l"/>
            <a:r>
              <a:rPr lang="en-US" smtClean="0">
                <a:solidFill>
                  <a:schemeClr val="bg1"/>
                </a:solidFill>
                <a:latin typeface="Arial Narrow" pitchFamily="34" charset="0"/>
                <a:ea typeface="ＭＳ Ｐゴシック" charset="-128"/>
              </a:rPr>
              <a:t>2.1.3.3 Toxicity</a:t>
            </a:r>
          </a:p>
          <a:p>
            <a:pPr marL="0" lvl="1" algn="l"/>
            <a:r>
              <a:rPr lang="en-US" smtClean="0">
                <a:solidFill>
                  <a:schemeClr val="bg1"/>
                </a:solidFill>
                <a:latin typeface="Arial Narrow" pitchFamily="34" charset="0"/>
                <a:ea typeface="ＭＳ Ｐゴシック" charset="-128"/>
              </a:rPr>
              <a:t>2.1.3.4 Benthic Habitat Alteration</a:t>
            </a:r>
            <a:endParaRPr lang="en-US" b="1" smtClean="0">
              <a:solidFill>
                <a:schemeClr val="bg1"/>
              </a:solidFill>
              <a:latin typeface="Arial Narrow" pitchFamily="34" charset="0"/>
              <a:ea typeface="ＭＳ Ｐゴシック" charset="-128"/>
            </a:endParaRPr>
          </a:p>
        </p:txBody>
      </p:sp>
      <p:sp>
        <p:nvSpPr>
          <p:cNvPr id="15363" name="Text Placeholder 5"/>
          <p:cNvSpPr>
            <a:spLocks noGrp="1"/>
          </p:cNvSpPr>
          <p:nvPr>
            <p:ph type="body" sz="quarter" idx="10"/>
          </p:nvPr>
        </p:nvSpPr>
        <p:spPr>
          <a:xfrm>
            <a:off x="6054725" y="5205413"/>
            <a:ext cx="3081338" cy="331787"/>
          </a:xfrm>
        </p:spPr>
        <p:txBody>
          <a:bodyPr/>
          <a:lstStyle/>
          <a:p>
            <a:pPr fontAlgn="base">
              <a:spcAft>
                <a:spcPct val="0"/>
              </a:spcAft>
            </a:pPr>
            <a:r>
              <a:rPr smtClean="0">
                <a:ea typeface="ＭＳ Ｐゴシック" charset="-128"/>
              </a:rPr>
              <a:t>Mark Bevelhimer</a:t>
            </a:r>
          </a:p>
        </p:txBody>
      </p:sp>
      <p:sp>
        <p:nvSpPr>
          <p:cNvPr id="15364" name="Text Placeholder 6"/>
          <p:cNvSpPr>
            <a:spLocks noGrp="1"/>
          </p:cNvSpPr>
          <p:nvPr>
            <p:ph type="body" sz="quarter" idx="12"/>
          </p:nvPr>
        </p:nvSpPr>
        <p:spPr>
          <a:xfrm>
            <a:off x="6054725" y="5543550"/>
            <a:ext cx="3089275" cy="735013"/>
          </a:xfrm>
        </p:spPr>
        <p:txBody>
          <a:bodyPr/>
          <a:lstStyle/>
          <a:p>
            <a:pPr fontAlgn="base">
              <a:spcAft>
                <a:spcPct val="0"/>
              </a:spcAft>
            </a:pPr>
            <a:r>
              <a:rPr smtClean="0">
                <a:latin typeface="Arial Narrow" pitchFamily="34" charset="0"/>
                <a:ea typeface="ＭＳ Ｐゴシック" charset="-128"/>
              </a:rPr>
              <a:t>865-574-0266</a:t>
            </a:r>
          </a:p>
          <a:p>
            <a:pPr fontAlgn="base">
              <a:spcAft>
                <a:spcPct val="0"/>
              </a:spcAft>
            </a:pPr>
            <a:r>
              <a:rPr smtClean="0">
                <a:latin typeface="Arial Narrow" pitchFamily="34" charset="0"/>
                <a:ea typeface="ＭＳ Ｐゴシック" charset="-128"/>
                <a:hlinkClick r:id="rId2"/>
              </a:rPr>
              <a:t>bevelhimerms@ornl.gov</a:t>
            </a:r>
            <a:endParaRPr smtClean="0">
              <a:latin typeface="Arial Narrow" pitchFamily="34" charset="0"/>
              <a:ea typeface="ＭＳ Ｐゴシック" charset="-128"/>
            </a:endParaRPr>
          </a:p>
          <a:p>
            <a:pPr fontAlgn="base">
              <a:spcAft>
                <a:spcPct val="0"/>
              </a:spcAft>
            </a:pPr>
            <a:r>
              <a:rPr smtClean="0">
                <a:latin typeface="Arial Narrow" pitchFamily="34" charset="0"/>
                <a:ea typeface="ＭＳ Ｐゴシック" charset="-128"/>
              </a:rPr>
              <a:t>November 3, 2011</a:t>
            </a:r>
          </a:p>
        </p:txBody>
      </p:sp>
      <p:sp>
        <p:nvSpPr>
          <p:cNvPr id="15365" name="Text Placeholder 7"/>
          <p:cNvSpPr>
            <a:spLocks noGrp="1"/>
          </p:cNvSpPr>
          <p:nvPr>
            <p:ph type="body" sz="quarter" idx="13"/>
          </p:nvPr>
        </p:nvSpPr>
        <p:spPr>
          <a:xfrm>
            <a:off x="168275" y="6181725"/>
            <a:ext cx="3670300" cy="355600"/>
          </a:xfrm>
        </p:spPr>
        <p:txBody>
          <a:bodyPr/>
          <a:lstStyle/>
          <a:p>
            <a:r>
              <a:rPr lang="en-US" smtClean="0">
                <a:ea typeface="ＭＳ Ｐゴシック" charset="-128"/>
              </a:rPr>
              <a:t>2.1.3 Effects on Aquatic Organisms</a:t>
            </a:r>
          </a:p>
        </p:txBody>
      </p:sp>
      <p:sp>
        <p:nvSpPr>
          <p:cNvPr id="15366" name="TextBox 6"/>
          <p:cNvSpPr txBox="1">
            <a:spLocks noChangeArrowheads="1"/>
          </p:cNvSpPr>
          <p:nvPr/>
        </p:nvSpPr>
        <p:spPr bwMode="auto">
          <a:xfrm>
            <a:off x="180975" y="1130300"/>
            <a:ext cx="8493125" cy="3754438"/>
          </a:xfrm>
          <a:prstGeom prst="rect">
            <a:avLst/>
          </a:prstGeom>
          <a:noFill/>
          <a:ln w="9525">
            <a:noFill/>
            <a:miter lim="800000"/>
            <a:headEnd/>
            <a:tailEnd/>
          </a:ln>
        </p:spPr>
        <p:txBody>
          <a:bodyPr/>
          <a:lstStyle/>
          <a:p>
            <a:pPr>
              <a:lnSpc>
                <a:spcPct val="90000"/>
              </a:lnSpc>
              <a:spcAft>
                <a:spcPts val="1500"/>
              </a:spcAft>
            </a:pPr>
            <a:r>
              <a:rPr lang="en-US" sz="2800" dirty="0">
                <a:solidFill>
                  <a:srgbClr val="17365D"/>
                </a:solidFill>
                <a:latin typeface="Cambria" pitchFamily="18" charset="0"/>
              </a:rPr>
              <a:t>Effects on Aquatic Organisms: </a:t>
            </a:r>
          </a:p>
          <a:p>
            <a:pPr marL="742950" lvl="1" indent="-285750">
              <a:lnSpc>
                <a:spcPct val="90000"/>
              </a:lnSpc>
              <a:spcAft>
                <a:spcPts val="1500"/>
              </a:spcAft>
            </a:pPr>
            <a:r>
              <a:rPr lang="en-US" sz="2800" dirty="0">
                <a:solidFill>
                  <a:srgbClr val="17365D"/>
                </a:solidFill>
                <a:latin typeface="Cambria" pitchFamily="18" charset="0"/>
              </a:rPr>
              <a:t>Acoustics, </a:t>
            </a:r>
          </a:p>
          <a:p>
            <a:pPr marL="742950" lvl="1" indent="-285750">
              <a:lnSpc>
                <a:spcPct val="90000"/>
              </a:lnSpc>
              <a:spcAft>
                <a:spcPts val="1500"/>
              </a:spcAft>
            </a:pPr>
            <a:r>
              <a:rPr lang="en-US" sz="2800" dirty="0">
                <a:solidFill>
                  <a:srgbClr val="17365D"/>
                </a:solidFill>
                <a:latin typeface="Cambria" pitchFamily="18" charset="0"/>
              </a:rPr>
              <a:t>Toxicity,</a:t>
            </a:r>
          </a:p>
          <a:p>
            <a:pPr marL="742950" lvl="1" indent="-285750">
              <a:lnSpc>
                <a:spcPct val="90000"/>
              </a:lnSpc>
              <a:spcAft>
                <a:spcPts val="1500"/>
              </a:spcAft>
            </a:pPr>
            <a:r>
              <a:rPr lang="en-US" sz="2800" dirty="0">
                <a:solidFill>
                  <a:srgbClr val="17365D"/>
                </a:solidFill>
                <a:latin typeface="Cambria" pitchFamily="18" charset="0"/>
              </a:rPr>
              <a:t>Benthic Habitat Alteration</a:t>
            </a:r>
          </a:p>
          <a:p>
            <a:pPr>
              <a:lnSpc>
                <a:spcPct val="90000"/>
              </a:lnSpc>
              <a:spcAft>
                <a:spcPts val="1500"/>
              </a:spcAft>
            </a:pPr>
            <a:endParaRPr lang="en-US" i="1" dirty="0">
              <a:solidFill>
                <a:srgbClr val="4F81BD"/>
              </a:solidFill>
              <a:latin typeface="Cambria" pitchFamily="18" charset="0"/>
              <a:cs typeface="Times New Roman" pitchFamily="18" charset="0"/>
            </a:endParaRPr>
          </a:p>
          <a:p>
            <a:pPr>
              <a:lnSpc>
                <a:spcPct val="105000"/>
              </a:lnSpc>
              <a:spcAft>
                <a:spcPts val="600"/>
              </a:spcAft>
            </a:pPr>
            <a:r>
              <a:rPr lang="en-US" i="1" dirty="0">
                <a:solidFill>
                  <a:srgbClr val="4F81BD"/>
                </a:solidFill>
                <a:latin typeface="Cambria" pitchFamily="18" charset="0"/>
                <a:cs typeface="Times New Roman" pitchFamily="18" charset="0"/>
              </a:rPr>
              <a:t>Dr. Mark </a:t>
            </a:r>
            <a:r>
              <a:rPr lang="en-US" i="1" dirty="0" err="1">
                <a:solidFill>
                  <a:srgbClr val="4F81BD"/>
                </a:solidFill>
                <a:latin typeface="Cambria" pitchFamily="18" charset="0"/>
                <a:cs typeface="Times New Roman" pitchFamily="18" charset="0"/>
              </a:rPr>
              <a:t>Bevelhimer</a:t>
            </a:r>
            <a:r>
              <a:rPr lang="en-US" i="1" dirty="0">
                <a:solidFill>
                  <a:srgbClr val="4F81BD"/>
                </a:solidFill>
                <a:latin typeface="Cambria" pitchFamily="18" charset="0"/>
                <a:cs typeface="Times New Roman" pitchFamily="18" charset="0"/>
              </a:rPr>
              <a:t> – Oak Ridge National Laboratory</a:t>
            </a:r>
          </a:p>
          <a:p>
            <a:pPr>
              <a:lnSpc>
                <a:spcPct val="105000"/>
              </a:lnSpc>
              <a:spcAft>
                <a:spcPts val="600"/>
              </a:spcAft>
            </a:pPr>
            <a:r>
              <a:rPr lang="en-US" i="1" dirty="0">
                <a:solidFill>
                  <a:srgbClr val="4F81BD"/>
                </a:solidFill>
                <a:latin typeface="Cambria" pitchFamily="18" charset="0"/>
                <a:cs typeface="Times New Roman" pitchFamily="18" charset="0"/>
              </a:rPr>
              <a:t>Dr. Glenn </a:t>
            </a:r>
            <a:r>
              <a:rPr lang="en-US" i="1" dirty="0" err="1">
                <a:solidFill>
                  <a:srgbClr val="4F81BD"/>
                </a:solidFill>
                <a:latin typeface="Cambria" pitchFamily="18" charset="0"/>
                <a:cs typeface="Times New Roman" pitchFamily="18" charset="0"/>
              </a:rPr>
              <a:t>Cada</a:t>
            </a:r>
            <a:r>
              <a:rPr lang="en-US" i="1" dirty="0">
                <a:solidFill>
                  <a:srgbClr val="4F81BD"/>
                </a:solidFill>
                <a:latin typeface="Cambria" pitchFamily="18" charset="0"/>
                <a:cs typeface="Times New Roman" pitchFamily="18" charset="0"/>
              </a:rPr>
              <a:t> – Oak Ridge National Laboratory</a:t>
            </a:r>
          </a:p>
          <a:p>
            <a:pPr>
              <a:lnSpc>
                <a:spcPct val="105000"/>
              </a:lnSpc>
              <a:spcAft>
                <a:spcPts val="600"/>
              </a:spcAft>
            </a:pPr>
            <a:endParaRPr lang="en-US" i="1" dirty="0">
              <a:solidFill>
                <a:srgbClr val="4F81BD"/>
              </a:solidFill>
              <a:latin typeface="Cambria"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idx="4294967295"/>
          </p:nvPr>
        </p:nvSpPr>
        <p:spPr/>
        <p:txBody>
          <a:bodyPr/>
          <a:lstStyle/>
          <a:p>
            <a:r>
              <a:rPr lang="en-US" smtClean="0">
                <a:ea typeface="ＭＳ Ｐゴシック" charset="-128"/>
              </a:rPr>
              <a:t>Technical Approach</a:t>
            </a:r>
          </a:p>
        </p:txBody>
      </p:sp>
      <p:sp>
        <p:nvSpPr>
          <p:cNvPr id="24578" name="Content Placeholder 2"/>
          <p:cNvSpPr>
            <a:spLocks noGrp="1"/>
          </p:cNvSpPr>
          <p:nvPr>
            <p:ph idx="4294967295"/>
          </p:nvPr>
        </p:nvSpPr>
        <p:spPr>
          <a:xfrm>
            <a:off x="457200" y="1590675"/>
            <a:ext cx="8464550" cy="4802188"/>
          </a:xfrm>
        </p:spPr>
        <p:txBody>
          <a:bodyPr/>
          <a:lstStyle/>
          <a:p>
            <a:pPr>
              <a:buFont typeface="Arial" charset="0"/>
              <a:buNone/>
            </a:pPr>
            <a:r>
              <a:rPr lang="en-US" sz="2000" u="sng" smtClean="0">
                <a:ea typeface="ＭＳ Ｐゴシック" charset="-128"/>
              </a:rPr>
              <a:t>Approach</a:t>
            </a:r>
            <a:r>
              <a:rPr lang="en-US" sz="2000" smtClean="0">
                <a:ea typeface="ＭＳ Ｐゴシック" charset="-128"/>
              </a:rPr>
              <a:t>:</a:t>
            </a:r>
          </a:p>
          <a:p>
            <a:pPr>
              <a:buFont typeface="Arial" charset="0"/>
              <a:buNone/>
            </a:pPr>
            <a:r>
              <a:rPr lang="en-US" sz="2000" smtClean="0">
                <a:ea typeface="ＭＳ Ｐゴシック" charset="-128"/>
              </a:rPr>
              <a:t>Develop information on nature of coatings to be used</a:t>
            </a:r>
          </a:p>
          <a:p>
            <a:pPr>
              <a:buFont typeface="Arial" charset="0"/>
              <a:buNone/>
            </a:pPr>
            <a:r>
              <a:rPr lang="en-US" sz="2000" smtClean="0">
                <a:ea typeface="ＭＳ Ｐゴシック" charset="-128"/>
              </a:rPr>
              <a:t>Assess potential amounts that may be released via leaching</a:t>
            </a:r>
          </a:p>
          <a:p>
            <a:pPr>
              <a:buFont typeface="Arial" charset="0"/>
              <a:buNone/>
            </a:pPr>
            <a:r>
              <a:rPr lang="en-US" sz="2000" smtClean="0">
                <a:ea typeface="ＭＳ Ｐゴシック" charset="-128"/>
              </a:rPr>
              <a:t>Evaluate possible toxicity to receptor organisms</a:t>
            </a:r>
          </a:p>
          <a:p>
            <a:pPr>
              <a:buFont typeface="Arial" charset="0"/>
              <a:buNone/>
            </a:pPr>
            <a:r>
              <a:rPr lang="en-US" sz="2000" smtClean="0">
                <a:ea typeface="ＭＳ Ｐゴシック" charset="-128"/>
              </a:rPr>
              <a:t>Perform standard toxicity test with leachate from anti-fouling compounds </a:t>
            </a:r>
          </a:p>
          <a:p>
            <a:pPr>
              <a:buFont typeface="Arial" charset="0"/>
              <a:buNone/>
            </a:pPr>
            <a:endParaRPr lang="en-US" sz="2000" smtClean="0">
              <a:ea typeface="ＭＳ Ｐゴシック" charset="-128"/>
            </a:endParaRPr>
          </a:p>
          <a:p>
            <a:pPr>
              <a:buFont typeface="Arial" charset="0"/>
              <a:buNone/>
            </a:pPr>
            <a:r>
              <a:rPr lang="en-US" sz="2000" u="sng" smtClean="0">
                <a:ea typeface="ＭＳ Ｐゴシック" charset="-128"/>
              </a:rPr>
              <a:t>Key issues</a:t>
            </a:r>
            <a:r>
              <a:rPr lang="en-US" sz="2000" smtClean="0">
                <a:ea typeface="ＭＳ Ｐゴシック" charset="-128"/>
              </a:rPr>
              <a:t>:</a:t>
            </a:r>
          </a:p>
          <a:p>
            <a:pPr>
              <a:buFont typeface="Arial" charset="0"/>
              <a:buNone/>
            </a:pPr>
            <a:r>
              <a:rPr lang="en-US" sz="2000" smtClean="0">
                <a:ea typeface="ＭＳ Ｐゴシック" charset="-128"/>
              </a:rPr>
              <a:t>There are no standard protocol for collecting leachate from coated coupons, so we are trying several approaches with varying times of leaching before testing.  Also considering sand abrasion.</a:t>
            </a:r>
          </a:p>
        </p:txBody>
      </p:sp>
      <p:sp>
        <p:nvSpPr>
          <p:cNvPr id="24579" name="Text Box 4"/>
          <p:cNvSpPr txBox="1">
            <a:spLocks noChangeArrowheads="1"/>
          </p:cNvSpPr>
          <p:nvPr/>
        </p:nvSpPr>
        <p:spPr bwMode="auto">
          <a:xfrm rot="2140545">
            <a:off x="8196263" y="1112838"/>
            <a:ext cx="1049337" cy="366712"/>
          </a:xfrm>
          <a:prstGeom prst="rect">
            <a:avLst/>
          </a:prstGeom>
          <a:noFill/>
          <a:ln w="9525">
            <a:noFill/>
            <a:miter lim="800000"/>
            <a:headEnd/>
            <a:tailEnd/>
          </a:ln>
        </p:spPr>
        <p:txBody>
          <a:bodyPr wrap="none">
            <a:spAutoFit/>
          </a:bodyPr>
          <a:lstStyle/>
          <a:p>
            <a:r>
              <a:rPr lang="en-US" b="1" u="sng">
                <a:solidFill>
                  <a:schemeClr val="hlink"/>
                </a:solidFill>
                <a:latin typeface="Arial Narrow" pitchFamily="34" charset="0"/>
              </a:rPr>
              <a:t>TOXICITY</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idx="4294967295"/>
          </p:nvPr>
        </p:nvSpPr>
        <p:spPr/>
        <p:txBody>
          <a:bodyPr/>
          <a:lstStyle/>
          <a:p>
            <a:r>
              <a:rPr lang="en-US" smtClean="0">
                <a:ea typeface="ＭＳ Ｐゴシック" charset="-128"/>
              </a:rPr>
              <a:t>Plan, Schedule, &amp; Budget</a:t>
            </a:r>
          </a:p>
        </p:txBody>
      </p:sp>
      <p:sp>
        <p:nvSpPr>
          <p:cNvPr id="25602" name="Content Placeholder 2"/>
          <p:cNvSpPr>
            <a:spLocks noGrp="1"/>
          </p:cNvSpPr>
          <p:nvPr>
            <p:ph idx="4294967295"/>
          </p:nvPr>
        </p:nvSpPr>
        <p:spPr>
          <a:xfrm>
            <a:off x="471488" y="1127125"/>
            <a:ext cx="8229600" cy="3254375"/>
          </a:xfrm>
        </p:spPr>
        <p:txBody>
          <a:bodyPr/>
          <a:lstStyle/>
          <a:p>
            <a:pPr>
              <a:lnSpc>
                <a:spcPct val="80000"/>
              </a:lnSpc>
              <a:buFont typeface="Arial" charset="0"/>
              <a:buNone/>
            </a:pPr>
            <a:r>
              <a:rPr lang="en-US" sz="1700" smtClean="0">
                <a:ea typeface="ＭＳ Ｐゴシック" charset="-128"/>
              </a:rPr>
              <a:t>Schedule</a:t>
            </a:r>
          </a:p>
          <a:p>
            <a:pPr>
              <a:lnSpc>
                <a:spcPct val="60000"/>
              </a:lnSpc>
            </a:pPr>
            <a:r>
              <a:rPr lang="en-US" sz="1700" smtClean="0">
                <a:ea typeface="ＭＳ Ｐゴシック" charset="-128"/>
              </a:rPr>
              <a:t>Initiation date: Oct 1, 2009</a:t>
            </a:r>
          </a:p>
          <a:p>
            <a:pPr>
              <a:lnSpc>
                <a:spcPct val="60000"/>
              </a:lnSpc>
            </a:pPr>
            <a:r>
              <a:rPr lang="en-US" sz="1700" smtClean="0">
                <a:ea typeface="ＭＳ Ｐゴシック" charset="-128"/>
              </a:rPr>
              <a:t>Planned completion date: Sept 30, 2012</a:t>
            </a:r>
          </a:p>
          <a:p>
            <a:pPr>
              <a:lnSpc>
                <a:spcPct val="60000"/>
              </a:lnSpc>
            </a:pPr>
            <a:r>
              <a:rPr lang="en-US" sz="1700" smtClean="0">
                <a:ea typeface="ＭＳ Ｐゴシック" charset="-128"/>
              </a:rPr>
              <a:t>FY10 milestones:  Annual report, Sept 30, 2010</a:t>
            </a:r>
          </a:p>
          <a:p>
            <a:pPr>
              <a:lnSpc>
                <a:spcPct val="60000"/>
              </a:lnSpc>
            </a:pPr>
            <a:r>
              <a:rPr lang="en-US" sz="1700" smtClean="0">
                <a:ea typeface="ＭＳ Ｐゴシック" charset="-128"/>
              </a:rPr>
              <a:t>FY11 milestones:</a:t>
            </a:r>
          </a:p>
          <a:p>
            <a:pPr lvl="1">
              <a:spcBef>
                <a:spcPct val="0"/>
              </a:spcBef>
              <a:buFont typeface="Arial" charset="0"/>
              <a:buNone/>
            </a:pPr>
            <a:r>
              <a:rPr lang="en-US" sz="1500" smtClean="0">
                <a:ea typeface="ＭＳ Ｐゴシック" charset="-128"/>
              </a:rPr>
              <a:t>Q2 - Commence toxicity testing of newly developed anti-fouling coatings.  Milestone ID = 50074	03/31/2011</a:t>
            </a:r>
          </a:p>
          <a:p>
            <a:pPr lvl="1">
              <a:spcBef>
                <a:spcPct val="0"/>
              </a:spcBef>
              <a:buFont typeface="Arial" charset="0"/>
              <a:buNone/>
            </a:pPr>
            <a:r>
              <a:rPr lang="en-US" sz="1500" smtClean="0">
                <a:ea typeface="ＭＳ Ｐゴシック" charset="-128"/>
              </a:rPr>
              <a:t>Q4 - Annual report on toxicity testing of anti-fouling coatings.   Milestone ID = 50073	09/30/2011</a:t>
            </a:r>
          </a:p>
          <a:p>
            <a:pPr>
              <a:lnSpc>
                <a:spcPct val="60000"/>
              </a:lnSpc>
              <a:buFont typeface="Arial" charset="0"/>
              <a:buNone/>
            </a:pPr>
            <a:endParaRPr lang="en-US" sz="1700" smtClean="0">
              <a:ea typeface="ＭＳ Ｐゴシック" charset="-128"/>
            </a:endParaRPr>
          </a:p>
          <a:p>
            <a:pPr>
              <a:lnSpc>
                <a:spcPct val="60000"/>
              </a:lnSpc>
              <a:buFont typeface="Arial" charset="0"/>
              <a:buNone/>
            </a:pPr>
            <a:r>
              <a:rPr lang="en-US" sz="1700" smtClean="0">
                <a:ea typeface="ＭＳ Ｐゴシック" charset="-128"/>
              </a:rPr>
              <a:t>Budget: </a:t>
            </a:r>
          </a:p>
          <a:p>
            <a:pPr>
              <a:lnSpc>
                <a:spcPct val="60000"/>
              </a:lnSpc>
            </a:pPr>
            <a:r>
              <a:rPr lang="en-US" sz="1700" smtClean="0">
                <a:ea typeface="ＭＳ Ｐゴシック" charset="-128"/>
              </a:rPr>
              <a:t>No variances in proposed budget</a:t>
            </a:r>
          </a:p>
          <a:p>
            <a:pPr>
              <a:lnSpc>
                <a:spcPct val="60000"/>
              </a:lnSpc>
            </a:pPr>
            <a:r>
              <a:rPr lang="en-US" sz="1700" smtClean="0">
                <a:ea typeface="ＭＳ Ｐゴシック" charset="-128"/>
              </a:rPr>
              <a:t>$92K carryover to FY12 for Toxicity</a:t>
            </a:r>
          </a:p>
        </p:txBody>
      </p:sp>
      <p:graphicFrame>
        <p:nvGraphicFramePr>
          <p:cNvPr id="35874" name="Group 34"/>
          <p:cNvGraphicFramePr>
            <a:graphicFrameLocks noGrp="1"/>
          </p:cNvGraphicFramePr>
          <p:nvPr/>
        </p:nvGraphicFramePr>
        <p:xfrm>
          <a:off x="501650" y="4446588"/>
          <a:ext cx="7991475" cy="1479552"/>
        </p:xfrm>
        <a:graphic>
          <a:graphicData uri="http://schemas.openxmlformats.org/drawingml/2006/table">
            <a:tbl>
              <a:tblPr/>
              <a:tblGrid>
                <a:gridCol w="1331913"/>
                <a:gridCol w="1331912"/>
                <a:gridCol w="1331913"/>
                <a:gridCol w="1331912"/>
                <a:gridCol w="1331913"/>
                <a:gridCol w="1331912"/>
              </a:tblGrid>
              <a:tr h="369888">
                <a:tc grid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Arial" charset="0"/>
                          <a:ea typeface="ＭＳ Ｐゴシック"/>
                          <a:cs typeface="ＭＳ Ｐゴシック"/>
                        </a:rPr>
                        <a:t>Budget History</a:t>
                      </a:r>
                      <a:endParaRPr kumimoji="0" lang="en-US" sz="1600" b="1" i="0" u="none" strike="noStrike" cap="none" normalizeH="0" baseline="0" smtClean="0">
                        <a:ln>
                          <a:noFill/>
                        </a:ln>
                        <a:solidFill>
                          <a:schemeClr val="bg1"/>
                        </a:solidFill>
                        <a:effectLst/>
                        <a:latin typeface="Arial" charset="0"/>
                        <a:ea typeface="Arial" charset="0"/>
                        <a:cs typeface="Times New Roman" pitchFamily="18" charset="0"/>
                      </a:endParaRP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A4E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69888">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50565C"/>
                          </a:solidFill>
                          <a:effectLst/>
                          <a:latin typeface="Arial" charset="0"/>
                          <a:ea typeface="ＭＳ Ｐゴシック"/>
                          <a:cs typeface="ＭＳ Ｐゴシック"/>
                        </a:rPr>
                        <a:t>FY2010</a:t>
                      </a:r>
                      <a:endParaRPr kumimoji="0" lang="en-US" sz="1200" b="0" i="0" u="none" strike="noStrike" cap="none" normalizeH="0" baseline="0" smtClean="0">
                        <a:ln>
                          <a:noFill/>
                        </a:ln>
                        <a:solidFill>
                          <a:srgbClr val="5E6A71"/>
                        </a:solidFill>
                        <a:effectLst/>
                        <a:latin typeface="Arial" charset="0"/>
                        <a:ea typeface="Arial" charset="0"/>
                        <a:cs typeface="Times New Roman" pitchFamily="18" charset="0"/>
                      </a:endParaRP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0F5"/>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50565C"/>
                          </a:solidFill>
                          <a:effectLst/>
                          <a:latin typeface="Arial" charset="0"/>
                          <a:ea typeface="ＭＳ Ｐゴシック"/>
                          <a:cs typeface="ＭＳ Ｐゴシック"/>
                        </a:rPr>
                        <a:t>FY2011</a:t>
                      </a:r>
                      <a:endParaRPr kumimoji="0" lang="en-US" sz="1200" b="0" i="0" u="none" strike="noStrike" cap="none" normalizeH="0" baseline="0" smtClean="0">
                        <a:ln>
                          <a:noFill/>
                        </a:ln>
                        <a:solidFill>
                          <a:srgbClr val="5E6A71"/>
                        </a:solidFill>
                        <a:effectLst/>
                        <a:latin typeface="Arial" charset="0"/>
                        <a:ea typeface="Arial" charset="0"/>
                        <a:cs typeface="Times New Roman" pitchFamily="18" charset="0"/>
                      </a:endParaRP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0F5"/>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50565C"/>
                          </a:solidFill>
                          <a:effectLst/>
                          <a:latin typeface="Arial" charset="0"/>
                          <a:ea typeface="ＭＳ Ｐゴシック"/>
                          <a:cs typeface="ＭＳ Ｐゴシック"/>
                        </a:rPr>
                        <a:t>FY2012 (expected)</a:t>
                      </a:r>
                      <a:endParaRPr kumimoji="0" lang="en-US" sz="1200" b="0" i="0" u="none" strike="noStrike" cap="none" normalizeH="0" baseline="0" smtClean="0">
                        <a:ln>
                          <a:noFill/>
                        </a:ln>
                        <a:solidFill>
                          <a:srgbClr val="5E6A71"/>
                        </a:solidFill>
                        <a:effectLst/>
                        <a:latin typeface="Arial" charset="0"/>
                        <a:ea typeface="Arial" charset="0"/>
                        <a:cs typeface="Times New Roman" pitchFamily="18" charset="0"/>
                      </a:endParaRP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0F5"/>
                    </a:solidFill>
                  </a:tcPr>
                </a:tc>
                <a:tc hMerge="1">
                  <a:txBody>
                    <a:bodyPr/>
                    <a:lstStyle/>
                    <a:p>
                      <a:endParaRPr lang="en-US"/>
                    </a:p>
                  </a:txBody>
                  <a:tcPr/>
                </a:tc>
              </a:tr>
              <a:tr h="3698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50565C"/>
                          </a:solidFill>
                          <a:effectLst/>
                          <a:latin typeface="Arial" charset="0"/>
                          <a:ea typeface="ＭＳ Ｐゴシック"/>
                          <a:cs typeface="ＭＳ Ｐゴシック"/>
                        </a:rPr>
                        <a:t>DOE</a:t>
                      </a:r>
                      <a:endParaRPr kumimoji="0" lang="en-US" sz="1200" b="0" i="0" u="none" strike="noStrike" cap="none" normalizeH="0" baseline="0" smtClean="0">
                        <a:ln>
                          <a:noFill/>
                        </a:ln>
                        <a:solidFill>
                          <a:srgbClr val="5E6A71"/>
                        </a:solidFill>
                        <a:effectLst/>
                        <a:latin typeface="Arial" charset="0"/>
                        <a:ea typeface="Arial" charset="0"/>
                        <a:cs typeface="Times New Roman" pitchFamily="18" charset="0"/>
                      </a:endParaRP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0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50565C"/>
                          </a:solidFill>
                          <a:effectLst/>
                          <a:latin typeface="Arial" charset="0"/>
                          <a:ea typeface="ＭＳ Ｐゴシック"/>
                          <a:cs typeface="ＭＳ Ｐゴシック"/>
                        </a:rPr>
                        <a:t>Cost-share</a:t>
                      </a:r>
                      <a:endParaRPr kumimoji="0" lang="en-US" sz="1200" b="0" i="0" u="none" strike="noStrike" cap="none" normalizeH="0" baseline="0" smtClean="0">
                        <a:ln>
                          <a:noFill/>
                        </a:ln>
                        <a:solidFill>
                          <a:srgbClr val="5E6A71"/>
                        </a:solidFill>
                        <a:effectLst/>
                        <a:latin typeface="Arial" charset="0"/>
                        <a:ea typeface="Arial" charset="0"/>
                        <a:cs typeface="Times New Roman" pitchFamily="18" charset="0"/>
                      </a:endParaRP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0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50565C"/>
                          </a:solidFill>
                          <a:effectLst/>
                          <a:latin typeface="Arial" charset="0"/>
                          <a:ea typeface="ＭＳ Ｐゴシック"/>
                          <a:cs typeface="ＭＳ Ｐゴシック"/>
                        </a:rPr>
                        <a:t>DOE</a:t>
                      </a:r>
                      <a:endParaRPr kumimoji="0" lang="en-US" sz="1200" b="0" i="0" u="none" strike="noStrike" cap="none" normalizeH="0" baseline="0" smtClean="0">
                        <a:ln>
                          <a:noFill/>
                        </a:ln>
                        <a:solidFill>
                          <a:srgbClr val="5E6A71"/>
                        </a:solidFill>
                        <a:effectLst/>
                        <a:latin typeface="Arial" charset="0"/>
                        <a:ea typeface="Arial" charset="0"/>
                        <a:cs typeface="Times New Roman" pitchFamily="18" charset="0"/>
                      </a:endParaRP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0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50565C"/>
                          </a:solidFill>
                          <a:effectLst/>
                          <a:latin typeface="Arial" charset="0"/>
                          <a:ea typeface="ＭＳ Ｐゴシック"/>
                          <a:cs typeface="ＭＳ Ｐゴシック"/>
                        </a:rPr>
                        <a:t>Cost-share</a:t>
                      </a:r>
                      <a:endParaRPr kumimoji="0" lang="en-US" sz="1200" b="0" i="0" u="none" strike="noStrike" cap="none" normalizeH="0" baseline="0" smtClean="0">
                        <a:ln>
                          <a:noFill/>
                        </a:ln>
                        <a:solidFill>
                          <a:srgbClr val="5E6A71"/>
                        </a:solidFill>
                        <a:effectLst/>
                        <a:latin typeface="Arial" charset="0"/>
                        <a:ea typeface="Arial" charset="0"/>
                        <a:cs typeface="Times New Roman" pitchFamily="18" charset="0"/>
                      </a:endParaRP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0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50565C"/>
                          </a:solidFill>
                          <a:effectLst/>
                          <a:latin typeface="Arial" charset="0"/>
                          <a:ea typeface="ＭＳ Ｐゴシック"/>
                          <a:cs typeface="ＭＳ Ｐゴシック"/>
                        </a:rPr>
                        <a:t>DOE</a:t>
                      </a:r>
                      <a:endParaRPr kumimoji="0" lang="en-US" sz="1200" b="0" i="0" u="none" strike="noStrike" cap="none" normalizeH="0" baseline="0" smtClean="0">
                        <a:ln>
                          <a:noFill/>
                        </a:ln>
                        <a:solidFill>
                          <a:srgbClr val="5E6A71"/>
                        </a:solidFill>
                        <a:effectLst/>
                        <a:latin typeface="Arial" charset="0"/>
                        <a:ea typeface="Arial" charset="0"/>
                        <a:cs typeface="Times New Roman" pitchFamily="18" charset="0"/>
                      </a:endParaRP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0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50565C"/>
                          </a:solidFill>
                          <a:effectLst/>
                          <a:latin typeface="Arial" charset="0"/>
                          <a:ea typeface="ＭＳ Ｐゴシック"/>
                          <a:cs typeface="ＭＳ Ｐゴシック"/>
                        </a:rPr>
                        <a:t>Cost-share</a:t>
                      </a:r>
                      <a:endParaRPr kumimoji="0" lang="en-US" sz="1200" b="0" i="0" u="none" strike="noStrike" cap="none" normalizeH="0" baseline="0" smtClean="0">
                        <a:ln>
                          <a:noFill/>
                        </a:ln>
                        <a:solidFill>
                          <a:srgbClr val="5E6A71"/>
                        </a:solidFill>
                        <a:effectLst/>
                        <a:latin typeface="Arial" charset="0"/>
                        <a:ea typeface="Arial" charset="0"/>
                        <a:cs typeface="Times New Roman" pitchFamily="18" charset="0"/>
                      </a:endParaRP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0FA"/>
                    </a:solidFill>
                  </a:tcPr>
                </a:tc>
              </a:tr>
              <a:tr h="3698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5E6A71"/>
                          </a:solidFill>
                          <a:effectLst/>
                          <a:latin typeface="Arial" charset="0"/>
                          <a:ea typeface="Arial" charset="0"/>
                          <a:cs typeface="Times New Roman" pitchFamily="18" charset="0"/>
                        </a:rPr>
                        <a:t>$125K</a:t>
                      </a: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0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5E6A71"/>
                          </a:solidFill>
                          <a:effectLst/>
                          <a:latin typeface="Arial" charset="0"/>
                          <a:ea typeface="Arial" charset="0"/>
                          <a:cs typeface="Times New Roman" pitchFamily="18" charset="0"/>
                        </a:rPr>
                        <a:t>0</a:t>
                      </a: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0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5E6A71"/>
                          </a:solidFill>
                          <a:effectLst/>
                          <a:latin typeface="Arial" charset="0"/>
                          <a:ea typeface="Arial" charset="0"/>
                          <a:cs typeface="Times New Roman" pitchFamily="18" charset="0"/>
                        </a:rPr>
                        <a:t>$125K</a:t>
                      </a: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0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5E6A71"/>
                          </a:solidFill>
                          <a:effectLst/>
                          <a:latin typeface="Arial" charset="0"/>
                          <a:ea typeface="Arial" charset="0"/>
                          <a:cs typeface="Times New Roman" pitchFamily="18" charset="0"/>
                        </a:rPr>
                        <a:t>0</a:t>
                      </a: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0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5E6A71"/>
                          </a:solidFill>
                          <a:effectLst/>
                          <a:latin typeface="Arial" charset="0"/>
                          <a:ea typeface="Arial" charset="0"/>
                          <a:cs typeface="Times New Roman" pitchFamily="18" charset="0"/>
                        </a:rPr>
                        <a:t>$125K</a:t>
                      </a: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0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5E6A71"/>
                          </a:solidFill>
                          <a:effectLst/>
                          <a:latin typeface="Arial" charset="0"/>
                          <a:ea typeface="Arial" charset="0"/>
                          <a:cs typeface="Times New Roman" pitchFamily="18" charset="0"/>
                        </a:rPr>
                        <a:t>0</a:t>
                      </a: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0F5"/>
                    </a:solidFill>
                  </a:tcPr>
                </a:tc>
              </a:tr>
            </a:tbl>
          </a:graphicData>
        </a:graphic>
      </p:graphicFrame>
      <p:sp>
        <p:nvSpPr>
          <p:cNvPr id="25632" name="Text Box 33"/>
          <p:cNvSpPr txBox="1">
            <a:spLocks noChangeArrowheads="1"/>
          </p:cNvSpPr>
          <p:nvPr/>
        </p:nvSpPr>
        <p:spPr bwMode="auto">
          <a:xfrm rot="2140545">
            <a:off x="8196263" y="1112838"/>
            <a:ext cx="1049337" cy="366712"/>
          </a:xfrm>
          <a:prstGeom prst="rect">
            <a:avLst/>
          </a:prstGeom>
          <a:noFill/>
          <a:ln w="9525">
            <a:noFill/>
            <a:miter lim="800000"/>
            <a:headEnd/>
            <a:tailEnd/>
          </a:ln>
        </p:spPr>
        <p:txBody>
          <a:bodyPr wrap="none">
            <a:spAutoFit/>
          </a:bodyPr>
          <a:lstStyle/>
          <a:p>
            <a:r>
              <a:rPr lang="en-US" b="1" u="sng">
                <a:solidFill>
                  <a:schemeClr val="hlink"/>
                </a:solidFill>
                <a:latin typeface="Arial Narrow" pitchFamily="34" charset="0"/>
              </a:rPr>
              <a:t>TOXICITY</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idx="4294967295"/>
          </p:nvPr>
        </p:nvSpPr>
        <p:spPr/>
        <p:txBody>
          <a:bodyPr/>
          <a:lstStyle/>
          <a:p>
            <a:r>
              <a:rPr lang="en-US" smtClean="0">
                <a:ea typeface="ＭＳ Ｐゴシック" charset="-128"/>
              </a:rPr>
              <a:t>Accomplishments and Results</a:t>
            </a:r>
          </a:p>
        </p:txBody>
      </p:sp>
      <p:sp>
        <p:nvSpPr>
          <p:cNvPr id="26626" name="Content Placeholder 2"/>
          <p:cNvSpPr>
            <a:spLocks noGrp="1"/>
          </p:cNvSpPr>
          <p:nvPr>
            <p:ph idx="4294967295"/>
          </p:nvPr>
        </p:nvSpPr>
        <p:spPr/>
        <p:txBody>
          <a:bodyPr/>
          <a:lstStyle/>
          <a:p>
            <a:pPr>
              <a:buFont typeface="Arial" charset="0"/>
              <a:buNone/>
            </a:pPr>
            <a:r>
              <a:rPr lang="en-US" sz="2200" smtClean="0">
                <a:ea typeface="ＭＳ Ｐゴシック" charset="-128"/>
              </a:rPr>
              <a:t>Completed several rounds of toxicity tests with Ceriodaphnia (zooplankton) and fathead minnows with different leaching and aging periods.</a:t>
            </a:r>
          </a:p>
          <a:p>
            <a:pPr>
              <a:buFont typeface="Arial" charset="0"/>
              <a:buNone/>
            </a:pPr>
            <a:r>
              <a:rPr lang="en-US" sz="2200" smtClean="0">
                <a:ea typeface="ＭＳ Ｐゴシック" charset="-128"/>
              </a:rPr>
              <a:t>Only toxic effects observed to date are with blank discs and primer coating.</a:t>
            </a:r>
          </a:p>
          <a:p>
            <a:pPr>
              <a:buFont typeface="Arial" charset="0"/>
              <a:buNone/>
            </a:pPr>
            <a:r>
              <a:rPr lang="en-US" sz="2200" smtClean="0">
                <a:ea typeface="ＭＳ Ｐゴシック" charset="-128"/>
              </a:rPr>
              <a:t>Continued discussions with manufactures and study collaborators (Sandia Nat. Lab, North Dakota St. U.) on additional sampling materials.  </a:t>
            </a:r>
          </a:p>
          <a:p>
            <a:pPr>
              <a:buFont typeface="Arial" charset="0"/>
              <a:buNone/>
            </a:pPr>
            <a:r>
              <a:rPr lang="en-US" sz="2200" smtClean="0">
                <a:ea typeface="ＭＳ Ｐゴシック" charset="-128"/>
              </a:rPr>
              <a:t>Made arrangements for North Dakota State scientists to provide coupons with coatings they have been testing. </a:t>
            </a:r>
          </a:p>
          <a:p>
            <a:pPr>
              <a:buFont typeface="Arial" charset="0"/>
              <a:buNone/>
            </a:pPr>
            <a:r>
              <a:rPr lang="en-US" sz="2200" smtClean="0">
                <a:ea typeface="ＭＳ Ｐゴシック" charset="-128"/>
              </a:rPr>
              <a:t>Made arrangements with ORNL material scientist to provide coupons with nano-scale superhydrophobic coatings.</a:t>
            </a:r>
          </a:p>
          <a:p>
            <a:pPr>
              <a:buFont typeface="Arial" charset="0"/>
              <a:buNone/>
            </a:pPr>
            <a:endParaRPr lang="en-US" sz="2200" smtClean="0">
              <a:ea typeface="ＭＳ Ｐゴシック" charset="-128"/>
            </a:endParaRPr>
          </a:p>
        </p:txBody>
      </p:sp>
      <p:sp>
        <p:nvSpPr>
          <p:cNvPr id="26627" name="Text Box 4"/>
          <p:cNvSpPr txBox="1">
            <a:spLocks noChangeArrowheads="1"/>
          </p:cNvSpPr>
          <p:nvPr/>
        </p:nvSpPr>
        <p:spPr bwMode="auto">
          <a:xfrm rot="2140545">
            <a:off x="8196263" y="1112838"/>
            <a:ext cx="1049337" cy="366712"/>
          </a:xfrm>
          <a:prstGeom prst="rect">
            <a:avLst/>
          </a:prstGeom>
          <a:noFill/>
          <a:ln w="9525">
            <a:noFill/>
            <a:miter lim="800000"/>
            <a:headEnd/>
            <a:tailEnd/>
          </a:ln>
        </p:spPr>
        <p:txBody>
          <a:bodyPr wrap="none">
            <a:spAutoFit/>
          </a:bodyPr>
          <a:lstStyle/>
          <a:p>
            <a:r>
              <a:rPr lang="en-US" b="1" u="sng">
                <a:solidFill>
                  <a:schemeClr val="hlink"/>
                </a:solidFill>
                <a:latin typeface="Arial Narrow" pitchFamily="34" charset="0"/>
              </a:rPr>
              <a:t>TOXICITY</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idx="4294967295"/>
          </p:nvPr>
        </p:nvSpPr>
        <p:spPr/>
        <p:txBody>
          <a:bodyPr/>
          <a:lstStyle/>
          <a:p>
            <a:r>
              <a:rPr lang="en-US" smtClean="0">
                <a:ea typeface="ＭＳ Ｐゴシック" charset="-128"/>
              </a:rPr>
              <a:t>Accomplishments and Results</a:t>
            </a:r>
          </a:p>
        </p:txBody>
      </p:sp>
      <p:sp>
        <p:nvSpPr>
          <p:cNvPr id="41988" name="Text Box 4"/>
          <p:cNvSpPr txBox="1">
            <a:spLocks noChangeArrowheads="1"/>
          </p:cNvSpPr>
          <p:nvPr/>
        </p:nvSpPr>
        <p:spPr bwMode="auto">
          <a:xfrm rot="2140545">
            <a:off x="8196263" y="1112838"/>
            <a:ext cx="1049337" cy="366712"/>
          </a:xfrm>
          <a:prstGeom prst="rect">
            <a:avLst/>
          </a:prstGeom>
          <a:noFill/>
          <a:ln w="9525">
            <a:noFill/>
            <a:miter lim="800000"/>
            <a:headEnd/>
            <a:tailEnd/>
          </a:ln>
        </p:spPr>
        <p:txBody>
          <a:bodyPr wrap="none">
            <a:spAutoFit/>
          </a:bodyPr>
          <a:lstStyle/>
          <a:p>
            <a:r>
              <a:rPr lang="en-US" b="1" u="sng">
                <a:solidFill>
                  <a:schemeClr val="hlink"/>
                </a:solidFill>
                <a:latin typeface="Arial Narrow" pitchFamily="34" charset="0"/>
              </a:rPr>
              <a:t>TOXICITY</a:t>
            </a:r>
          </a:p>
        </p:txBody>
      </p:sp>
      <p:graphicFrame>
        <p:nvGraphicFramePr>
          <p:cNvPr id="42746" name="Group 762"/>
          <p:cNvGraphicFramePr>
            <a:graphicFrameLocks noGrp="1"/>
          </p:cNvGraphicFramePr>
          <p:nvPr/>
        </p:nvGraphicFramePr>
        <p:xfrm>
          <a:off x="1531938" y="1233488"/>
          <a:ext cx="6083300" cy="2286000"/>
        </p:xfrm>
        <a:graphic>
          <a:graphicData uri="http://schemas.openxmlformats.org/drawingml/2006/table">
            <a:tbl>
              <a:tblPr/>
              <a:tblGrid>
                <a:gridCol w="1520825"/>
                <a:gridCol w="1520825"/>
                <a:gridCol w="1520825"/>
                <a:gridCol w="1520825"/>
              </a:tblGrid>
              <a:tr h="419100">
                <a:tc gridSpan="4">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libri" pitchFamily="34" charset="0"/>
                          <a:ea typeface="ＭＳ Ｐゴシック" charset="-128"/>
                          <a:cs typeface="Times New Roman" pitchFamily="18" charset="0"/>
                        </a:rPr>
                        <a:t>Table 1.  Results of chronic</a:t>
                      </a:r>
                      <a:r>
                        <a:rPr kumimoji="0" lang="en-US" sz="1200" b="1" i="1" u="none" strike="noStrike" cap="none" normalizeH="0" baseline="0" smtClean="0">
                          <a:ln>
                            <a:noFill/>
                          </a:ln>
                          <a:solidFill>
                            <a:schemeClr val="tx1"/>
                          </a:solidFill>
                          <a:effectLst/>
                          <a:latin typeface="Calibri" pitchFamily="34" charset="0"/>
                          <a:ea typeface="ＭＳ Ｐゴシック" charset="-128"/>
                          <a:cs typeface="Times New Roman" pitchFamily="18" charset="0"/>
                        </a:rPr>
                        <a:t> Ceriodaphnia</a:t>
                      </a:r>
                      <a:r>
                        <a:rPr kumimoji="0" lang="en-US" sz="1200" b="1" i="0" u="none" strike="noStrike" cap="none" normalizeH="0" baseline="0" smtClean="0">
                          <a:ln>
                            <a:noFill/>
                          </a:ln>
                          <a:solidFill>
                            <a:schemeClr val="tx1"/>
                          </a:solidFill>
                          <a:effectLst/>
                          <a:latin typeface="Calibri" pitchFamily="34" charset="0"/>
                          <a:ea typeface="ＭＳ Ｐゴシック" charset="-128"/>
                          <a:cs typeface="Times New Roman" pitchFamily="18" charset="0"/>
                        </a:rPr>
                        <a:t> toxicity tests of freshwater leachates from International Paints antifouling coatings at the end of a 7-d curing period</a:t>
                      </a:r>
                      <a:endParaRPr kumimoji="0" lang="en-US" sz="1200" b="0" i="0" u="none" strike="noStrike" cap="none" normalizeH="0" baseline="0" smtClean="0">
                        <a:ln>
                          <a:noFill/>
                        </a:ln>
                        <a:solidFill>
                          <a:schemeClr val="tx1"/>
                        </a:solidFill>
                        <a:effectLst/>
                        <a:latin typeface="Arial" charset="0"/>
                        <a:ea typeface="ＭＳ Ｐゴシック" charset="-128"/>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2603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libri" pitchFamily="34" charset="0"/>
                          <a:ea typeface="ＭＳ Ｐゴシック" charset="-128"/>
                          <a:cs typeface="Times New Roman" pitchFamily="18" charset="0"/>
                        </a:rPr>
                        <a:t>Sample</a:t>
                      </a:r>
                      <a:endParaRPr kumimoji="0" lang="en-US" sz="1200" b="0" i="0" u="none" strike="noStrike" cap="none" normalizeH="0" baseline="0" smtClean="0">
                        <a:ln>
                          <a:noFill/>
                        </a:ln>
                        <a:solidFill>
                          <a:schemeClr val="tx1"/>
                        </a:solidFill>
                        <a:effectLst/>
                        <a:latin typeface="Arial" charset="0"/>
                        <a:ea typeface="ＭＳ Ｐゴシック" charset="-128"/>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libri" pitchFamily="34" charset="0"/>
                          <a:ea typeface="ＭＳ Ｐゴシック" charset="-128"/>
                          <a:cs typeface="Times New Roman" pitchFamily="18" charset="0"/>
                        </a:rPr>
                        <a:t>Concentration (%)</a:t>
                      </a:r>
                      <a:endParaRPr kumimoji="0" lang="en-US" sz="1200" b="0" i="0" u="none" strike="noStrike" cap="none" normalizeH="0" baseline="0" smtClean="0">
                        <a:ln>
                          <a:noFill/>
                        </a:ln>
                        <a:solidFill>
                          <a:schemeClr val="tx1"/>
                        </a:solidFill>
                        <a:effectLst/>
                        <a:latin typeface="Arial"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libri" pitchFamily="34" charset="0"/>
                          <a:ea typeface="ＭＳ Ｐゴシック" charset="-128"/>
                          <a:cs typeface="Times New Roman" pitchFamily="18" charset="0"/>
                        </a:rPr>
                        <a:t>Survival (%)</a:t>
                      </a:r>
                      <a:endParaRPr kumimoji="0" lang="en-US" sz="1200" b="0" i="0" u="none" strike="noStrike" cap="none" normalizeH="0" baseline="0" smtClean="0">
                        <a:ln>
                          <a:noFill/>
                        </a:ln>
                        <a:solidFill>
                          <a:schemeClr val="tx1"/>
                        </a:solidFill>
                        <a:effectLst/>
                        <a:latin typeface="Arial"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libri" pitchFamily="34" charset="0"/>
                          <a:ea typeface="ＭＳ Ｐゴシック" charset="-128"/>
                          <a:cs typeface="Times New Roman" pitchFamily="18" charset="0"/>
                        </a:rPr>
                        <a:t> Mean (± S.D.) offspring/female</a:t>
                      </a:r>
                      <a:endParaRPr kumimoji="0" lang="en-US" sz="1200" b="0" i="0" u="none" strike="noStrike" cap="none" normalizeH="0" baseline="0" smtClean="0">
                        <a:ln>
                          <a:noFill/>
                        </a:ln>
                        <a:solidFill>
                          <a:schemeClr val="tx1"/>
                        </a:solidFill>
                        <a:effectLst/>
                        <a:latin typeface="Arial"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ＭＳ Ｐゴシック" charset="-128"/>
                          <a:cs typeface="Times New Roman" pitchFamily="18" charset="0"/>
                        </a:rPr>
                        <a:t>Control</a:t>
                      </a:r>
                      <a:endParaRPr kumimoji="0" lang="en-US" sz="1200" b="0" i="0" u="none" strike="noStrike" cap="none" normalizeH="0" baseline="0" smtClean="0">
                        <a:ln>
                          <a:noFill/>
                        </a:ln>
                        <a:solidFill>
                          <a:schemeClr val="tx1"/>
                        </a:solidFill>
                        <a:effectLst/>
                        <a:latin typeface="Arial" charset="0"/>
                        <a:ea typeface="ＭＳ Ｐゴシック" charset="-128"/>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ＭＳ Ｐゴシック" charset="-128"/>
                          <a:cs typeface="Times New Roman" pitchFamily="18" charset="0"/>
                        </a:rPr>
                        <a:t>100</a:t>
                      </a:r>
                      <a:endParaRPr kumimoji="0" lang="en-US" sz="1200" b="0" i="0" u="none" strike="noStrike" cap="none" normalizeH="0" baseline="0" smtClean="0">
                        <a:ln>
                          <a:noFill/>
                        </a:ln>
                        <a:solidFill>
                          <a:schemeClr val="tx1"/>
                        </a:solidFill>
                        <a:effectLst/>
                        <a:latin typeface="Arial"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ＭＳ Ｐゴシック" charset="-128"/>
                          <a:cs typeface="Times New Roman" pitchFamily="18" charset="0"/>
                        </a:rPr>
                        <a:t>100</a:t>
                      </a:r>
                      <a:endParaRPr kumimoji="0" lang="en-US" sz="1200" b="0" i="0" u="none" strike="noStrike" cap="none" normalizeH="0" baseline="0" smtClean="0">
                        <a:ln>
                          <a:noFill/>
                        </a:ln>
                        <a:solidFill>
                          <a:schemeClr val="tx1"/>
                        </a:solidFill>
                        <a:effectLst/>
                        <a:latin typeface="Arial"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ＭＳ Ｐゴシック" charset="-128"/>
                          <a:cs typeface="Times New Roman" pitchFamily="18" charset="0"/>
                        </a:rPr>
                        <a:t>33.5 (4.2)</a:t>
                      </a:r>
                      <a:endParaRPr kumimoji="0" lang="en-US" sz="1200" b="0" i="0" u="none" strike="noStrike" cap="none" normalizeH="0" baseline="0" smtClean="0">
                        <a:ln>
                          <a:noFill/>
                        </a:ln>
                        <a:solidFill>
                          <a:schemeClr val="tx1"/>
                        </a:solidFill>
                        <a:effectLst/>
                        <a:latin typeface="Arial"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ＭＳ Ｐゴシック" charset="-128"/>
                          <a:cs typeface="Times New Roman" pitchFamily="18" charset="0"/>
                        </a:rPr>
                        <a:t>Uncoated discs</a:t>
                      </a:r>
                      <a:endParaRPr kumimoji="0" lang="en-US" sz="1200" b="0" i="0" u="none" strike="noStrike" cap="none" normalizeH="0" baseline="0" smtClean="0">
                        <a:ln>
                          <a:noFill/>
                        </a:ln>
                        <a:solidFill>
                          <a:schemeClr val="tx1"/>
                        </a:solidFill>
                        <a:effectLst/>
                        <a:latin typeface="Arial" charset="0"/>
                        <a:ea typeface="ＭＳ Ｐゴシック" charset="-128"/>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ＭＳ Ｐゴシック" charset="-128"/>
                          <a:cs typeface="Times New Roman" pitchFamily="18" charset="0"/>
                        </a:rPr>
                        <a:t>100</a:t>
                      </a:r>
                      <a:endParaRPr kumimoji="0" lang="en-US" sz="1200" b="0" i="0" u="none" strike="noStrike" cap="none" normalizeH="0" baseline="0" smtClean="0">
                        <a:ln>
                          <a:noFill/>
                        </a:ln>
                        <a:solidFill>
                          <a:schemeClr val="tx1"/>
                        </a:solidFill>
                        <a:effectLst/>
                        <a:latin typeface="Arial"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ＭＳ Ｐゴシック" charset="-128"/>
                          <a:cs typeface="Times New Roman" pitchFamily="18" charset="0"/>
                        </a:rPr>
                        <a:t>100</a:t>
                      </a:r>
                      <a:endParaRPr kumimoji="0" lang="en-US" sz="1200" b="0" i="0" u="none" strike="noStrike" cap="none" normalizeH="0" baseline="0" smtClean="0">
                        <a:ln>
                          <a:noFill/>
                        </a:ln>
                        <a:solidFill>
                          <a:schemeClr val="tx1"/>
                        </a:solidFill>
                        <a:effectLst/>
                        <a:latin typeface="Arial"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Calibri" pitchFamily="34" charset="0"/>
                          <a:ea typeface="ＭＳ Ｐゴシック" charset="-128"/>
                          <a:cs typeface="Times New Roman" pitchFamily="18" charset="0"/>
                        </a:rPr>
                        <a:t>32.6 (4.6)</a:t>
                      </a:r>
                      <a:endParaRPr kumimoji="0" lang="pl-PL" sz="1200" b="0" i="0" u="none" strike="noStrike" cap="none" normalizeH="0" baseline="0" smtClean="0">
                        <a:ln>
                          <a:noFill/>
                        </a:ln>
                        <a:solidFill>
                          <a:schemeClr val="tx1"/>
                        </a:solidFill>
                        <a:effectLst/>
                        <a:latin typeface="Arial"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ＭＳ Ｐゴシック" charset="-128"/>
                          <a:cs typeface="Times New Roman" pitchFamily="18" charset="0"/>
                        </a:rPr>
                        <a:t>Primered discs</a:t>
                      </a:r>
                      <a:r>
                        <a:rPr kumimoji="0" lang="en-US" sz="1200" b="0" i="0" u="none" strike="noStrike" cap="none" normalizeH="0" baseline="30000" smtClean="0">
                          <a:ln>
                            <a:noFill/>
                          </a:ln>
                          <a:solidFill>
                            <a:schemeClr val="tx1"/>
                          </a:solidFill>
                          <a:effectLst/>
                          <a:latin typeface="Calibri" pitchFamily="34" charset="0"/>
                          <a:ea typeface="ＭＳ Ｐゴシック" charset="-128"/>
                          <a:cs typeface="Times New Roman" pitchFamily="18" charset="0"/>
                        </a:rPr>
                        <a:t>a</a:t>
                      </a:r>
                      <a:endParaRPr kumimoji="0" lang="en-US" sz="1200" b="0" i="0" u="none" strike="noStrike" cap="none" normalizeH="0" baseline="0" smtClean="0">
                        <a:ln>
                          <a:noFill/>
                        </a:ln>
                        <a:solidFill>
                          <a:schemeClr val="tx1"/>
                        </a:solidFill>
                        <a:effectLst/>
                        <a:latin typeface="Arial" charset="0"/>
                        <a:ea typeface="ＭＳ Ｐゴシック" charset="-128"/>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ＭＳ Ｐゴシック" charset="-128"/>
                          <a:cs typeface="Times New Roman" pitchFamily="18" charset="0"/>
                        </a:rPr>
                        <a:t>100  </a:t>
                      </a:r>
                      <a:endParaRPr kumimoji="0" lang="en-US" sz="1200" b="0" i="0" u="none" strike="noStrike" cap="none" normalizeH="0" baseline="0" smtClean="0">
                        <a:ln>
                          <a:noFill/>
                        </a:ln>
                        <a:solidFill>
                          <a:schemeClr val="tx1"/>
                        </a:solidFill>
                        <a:effectLst/>
                        <a:latin typeface="Arial"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ＭＳ Ｐゴシック" charset="-128"/>
                          <a:cs typeface="Times New Roman" pitchFamily="18" charset="0"/>
                        </a:rPr>
                        <a:t>100</a:t>
                      </a:r>
                      <a:endParaRPr kumimoji="0" lang="en-US" sz="1200" b="0" i="0" u="none" strike="noStrike" cap="none" normalizeH="0" baseline="0" smtClean="0">
                        <a:ln>
                          <a:noFill/>
                        </a:ln>
                        <a:solidFill>
                          <a:schemeClr val="tx1"/>
                        </a:solidFill>
                        <a:effectLst/>
                        <a:latin typeface="Arial"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Calibri" pitchFamily="34" charset="0"/>
                          <a:ea typeface="ＭＳ Ｐゴシック" charset="-128"/>
                          <a:cs typeface="Times New Roman" pitchFamily="18" charset="0"/>
                        </a:rPr>
                        <a:t>29.4 (4.0)</a:t>
                      </a:r>
                      <a:endParaRPr kumimoji="0" lang="pl-PL" sz="1200" b="0" i="0" u="none" strike="noStrike" cap="none" normalizeH="0" baseline="0" smtClean="0">
                        <a:ln>
                          <a:noFill/>
                        </a:ln>
                        <a:solidFill>
                          <a:schemeClr val="tx1"/>
                        </a:solidFill>
                        <a:effectLst/>
                        <a:latin typeface="Arial"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ＭＳ Ｐゴシック" charset="-128"/>
                          <a:cs typeface="Times New Roman" pitchFamily="18" charset="0"/>
                        </a:rPr>
                        <a:t>Intersleek 970</a:t>
                      </a:r>
                      <a:endParaRPr kumimoji="0" lang="en-US" sz="1200" b="0" i="0" u="none" strike="noStrike" cap="none" normalizeH="0" baseline="0" smtClean="0">
                        <a:ln>
                          <a:noFill/>
                        </a:ln>
                        <a:solidFill>
                          <a:schemeClr val="tx1"/>
                        </a:solidFill>
                        <a:effectLst/>
                        <a:latin typeface="Arial" charset="0"/>
                        <a:ea typeface="ＭＳ Ｐゴシック" charset="-128"/>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ＭＳ Ｐゴシック" charset="-128"/>
                          <a:cs typeface="Times New Roman" pitchFamily="18" charset="0"/>
                        </a:rPr>
                        <a:t>100  </a:t>
                      </a:r>
                      <a:endParaRPr kumimoji="0" lang="en-US" sz="1200" b="0" i="0" u="none" strike="noStrike" cap="none" normalizeH="0" baseline="0" smtClean="0">
                        <a:ln>
                          <a:noFill/>
                        </a:ln>
                        <a:solidFill>
                          <a:schemeClr val="tx1"/>
                        </a:solidFill>
                        <a:effectLst/>
                        <a:latin typeface="Arial"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ＭＳ Ｐゴシック" charset="-128"/>
                          <a:cs typeface="Times New Roman" pitchFamily="18" charset="0"/>
                        </a:rPr>
                        <a:t>100</a:t>
                      </a:r>
                      <a:endParaRPr kumimoji="0" lang="en-US" sz="1200" b="0" i="0" u="none" strike="noStrike" cap="none" normalizeH="0" baseline="0" smtClean="0">
                        <a:ln>
                          <a:noFill/>
                        </a:ln>
                        <a:solidFill>
                          <a:schemeClr val="tx1"/>
                        </a:solidFill>
                        <a:effectLst/>
                        <a:latin typeface="Arial"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ＭＳ Ｐゴシック" charset="-128"/>
                          <a:cs typeface="Times New Roman" pitchFamily="18" charset="0"/>
                        </a:rPr>
                        <a:t>29.4 (2.4)</a:t>
                      </a:r>
                      <a:endParaRPr kumimoji="0" lang="en-US" sz="1200" b="0" i="0" u="none" strike="noStrike" cap="none" normalizeH="0" baseline="0" smtClean="0">
                        <a:ln>
                          <a:noFill/>
                        </a:ln>
                        <a:solidFill>
                          <a:schemeClr val="tx1"/>
                        </a:solidFill>
                        <a:effectLst/>
                        <a:latin typeface="Arial"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ＭＳ Ｐゴシック" charset="-128"/>
                          <a:cs typeface="Times New Roman" pitchFamily="18" charset="0"/>
                        </a:rPr>
                        <a:t>Intersleek 757</a:t>
                      </a:r>
                      <a:endParaRPr kumimoji="0" lang="en-US" sz="1200" b="0" i="0" u="none" strike="noStrike" cap="none" normalizeH="0" baseline="0" smtClean="0">
                        <a:ln>
                          <a:noFill/>
                        </a:ln>
                        <a:solidFill>
                          <a:schemeClr val="tx1"/>
                        </a:solidFill>
                        <a:effectLst/>
                        <a:latin typeface="Arial" charset="0"/>
                        <a:ea typeface="ＭＳ Ｐゴシック" charset="-128"/>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ＭＳ Ｐゴシック" charset="-128"/>
                          <a:cs typeface="Times New Roman" pitchFamily="18" charset="0"/>
                        </a:rPr>
                        <a:t>100  </a:t>
                      </a:r>
                      <a:endParaRPr kumimoji="0" lang="en-US" sz="1200" b="0" i="0" u="none" strike="noStrike" cap="none" normalizeH="0" baseline="0" smtClean="0">
                        <a:ln>
                          <a:noFill/>
                        </a:ln>
                        <a:solidFill>
                          <a:schemeClr val="tx1"/>
                        </a:solidFill>
                        <a:effectLst/>
                        <a:latin typeface="Arial"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ＭＳ Ｐゴシック" charset="-128"/>
                          <a:cs typeface="Times New Roman" pitchFamily="18" charset="0"/>
                        </a:rPr>
                        <a:t>100</a:t>
                      </a:r>
                      <a:endParaRPr kumimoji="0" lang="en-US" sz="1200" b="0" i="0" u="none" strike="noStrike" cap="none" normalizeH="0" baseline="0" smtClean="0">
                        <a:ln>
                          <a:noFill/>
                        </a:ln>
                        <a:solidFill>
                          <a:schemeClr val="tx1"/>
                        </a:solidFill>
                        <a:effectLst/>
                        <a:latin typeface="Arial"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ＭＳ Ｐゴシック" charset="-128"/>
                          <a:cs typeface="Times New Roman" pitchFamily="18" charset="0"/>
                        </a:rPr>
                        <a:t>31.1 (3.4)</a:t>
                      </a:r>
                      <a:endParaRPr kumimoji="0" lang="en-US" sz="1200" b="0" i="0" u="none" strike="noStrike" cap="none" normalizeH="0" baseline="0" smtClean="0">
                        <a:ln>
                          <a:noFill/>
                        </a:ln>
                        <a:solidFill>
                          <a:schemeClr val="tx1"/>
                        </a:solidFill>
                        <a:effectLst/>
                        <a:latin typeface="Arial"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42745" name="Group 761"/>
          <p:cNvGraphicFramePr>
            <a:graphicFrameLocks noGrp="1"/>
          </p:cNvGraphicFramePr>
          <p:nvPr/>
        </p:nvGraphicFramePr>
        <p:xfrm>
          <a:off x="1543050" y="3608388"/>
          <a:ext cx="6083300" cy="2578100"/>
        </p:xfrm>
        <a:graphic>
          <a:graphicData uri="http://schemas.openxmlformats.org/drawingml/2006/table">
            <a:tbl>
              <a:tblPr/>
              <a:tblGrid>
                <a:gridCol w="1520825"/>
                <a:gridCol w="1520825"/>
                <a:gridCol w="1520825"/>
                <a:gridCol w="1520825"/>
              </a:tblGrid>
              <a:tr h="749300">
                <a:tc gridSpan="4">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a typeface="ＭＳ Ｐゴシック" charset="-128"/>
                        <a:cs typeface="Times New Roman" pitchFamily="18" charset="0"/>
                      </a:endParaRPr>
                    </a:p>
                    <a:p>
                      <a:pPr marL="0" marR="0" lvl="0" indent="0" algn="ctr" defTabSz="4572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libri" pitchFamily="34" charset="0"/>
                          <a:ea typeface="ＭＳ Ｐゴシック" charset="-128"/>
                          <a:cs typeface="Times New Roman" pitchFamily="18" charset="0"/>
                        </a:rPr>
                        <a:t>Table 2.  Results of chronic</a:t>
                      </a:r>
                      <a:r>
                        <a:rPr kumimoji="0" lang="en-US" sz="1200" b="1" i="1" u="none" strike="noStrike" cap="none" normalizeH="0" baseline="0" smtClean="0">
                          <a:ln>
                            <a:noFill/>
                          </a:ln>
                          <a:solidFill>
                            <a:schemeClr val="tx1"/>
                          </a:solidFill>
                          <a:effectLst/>
                          <a:latin typeface="Calibri" pitchFamily="34" charset="0"/>
                          <a:ea typeface="ＭＳ Ｐゴシック" charset="-128"/>
                          <a:cs typeface="Times New Roman" pitchFamily="18" charset="0"/>
                        </a:rPr>
                        <a:t> Ceriodaphnia</a:t>
                      </a:r>
                      <a:r>
                        <a:rPr kumimoji="0" lang="en-US" sz="1200" b="1" i="0" u="none" strike="noStrike" cap="none" normalizeH="0" baseline="0" smtClean="0">
                          <a:ln>
                            <a:noFill/>
                          </a:ln>
                          <a:solidFill>
                            <a:schemeClr val="tx1"/>
                          </a:solidFill>
                          <a:effectLst/>
                          <a:latin typeface="Calibri" pitchFamily="34" charset="0"/>
                          <a:ea typeface="ＭＳ Ｐゴシック" charset="-128"/>
                          <a:cs typeface="Times New Roman" pitchFamily="18" charset="0"/>
                        </a:rPr>
                        <a:t> toxicity tests of 7-d freshwater leachates from International Paints antifouling coatings after an initial 7-d curing period.</a:t>
                      </a:r>
                      <a:endParaRPr kumimoji="0" lang="en-US" sz="1200" b="0" i="0" u="none" strike="noStrike" cap="none" normalizeH="0" baseline="0" smtClean="0">
                        <a:ln>
                          <a:noFill/>
                        </a:ln>
                        <a:solidFill>
                          <a:schemeClr val="tx1"/>
                        </a:solidFill>
                        <a:effectLst/>
                        <a:latin typeface="Arial" charset="0"/>
                        <a:ea typeface="ＭＳ Ｐゴシック" charset="-128"/>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4286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libri" pitchFamily="34" charset="0"/>
                          <a:ea typeface="ＭＳ Ｐゴシック" charset="-128"/>
                          <a:cs typeface="Times New Roman" pitchFamily="18" charset="0"/>
                        </a:rPr>
                        <a:t>Sample</a:t>
                      </a:r>
                      <a:endParaRPr kumimoji="0" lang="en-US" sz="1200" b="0" i="0" u="none" strike="noStrike" cap="none" normalizeH="0" baseline="0" smtClean="0">
                        <a:ln>
                          <a:noFill/>
                        </a:ln>
                        <a:solidFill>
                          <a:schemeClr val="tx1"/>
                        </a:solidFill>
                        <a:effectLst/>
                        <a:latin typeface="Arial" charset="0"/>
                        <a:ea typeface="ＭＳ Ｐゴシック" charset="-128"/>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libri" pitchFamily="34" charset="0"/>
                          <a:ea typeface="ＭＳ Ｐゴシック" charset="-128"/>
                          <a:cs typeface="Times New Roman" pitchFamily="18" charset="0"/>
                        </a:rPr>
                        <a:t>Concentration</a:t>
                      </a:r>
                      <a:endParaRPr kumimoji="0" lang="en-US" sz="1200" b="0" i="0" u="none" strike="noStrike" cap="none" normalizeH="0" baseline="0" smtClean="0">
                        <a:ln>
                          <a:noFill/>
                        </a:ln>
                        <a:solidFill>
                          <a:schemeClr val="tx1"/>
                        </a:solidFill>
                        <a:effectLst/>
                        <a:latin typeface="Times New Roman" pitchFamily="18" charset="0"/>
                        <a:ea typeface="ＭＳ Ｐゴシック" charset="-128"/>
                        <a:cs typeface="Times New Roman" pitchFamily="18" charset="0"/>
                      </a:endParaRPr>
                    </a:p>
                    <a:p>
                      <a:pPr marL="0" marR="0" lvl="0" indent="0" algn="ctr" defTabSz="4572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libri" pitchFamily="34" charset="0"/>
                          <a:ea typeface="ＭＳ Ｐゴシック" charset="-128"/>
                          <a:cs typeface="Times New Roman" pitchFamily="18" charset="0"/>
                        </a:rPr>
                        <a:t>(%)</a:t>
                      </a:r>
                      <a:endParaRPr kumimoji="0" lang="en-US" sz="1200" b="0" i="0" u="none" strike="noStrike" cap="none" normalizeH="0" baseline="0" smtClean="0">
                        <a:ln>
                          <a:noFill/>
                        </a:ln>
                        <a:solidFill>
                          <a:schemeClr val="tx1"/>
                        </a:solidFill>
                        <a:effectLst/>
                        <a:latin typeface="Arial"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libri" pitchFamily="34" charset="0"/>
                          <a:ea typeface="ＭＳ Ｐゴシック" charset="-128"/>
                          <a:cs typeface="Times New Roman" pitchFamily="18" charset="0"/>
                        </a:rPr>
                        <a:t>Survival</a:t>
                      </a:r>
                      <a:endParaRPr kumimoji="0" lang="en-US" sz="1200" b="0" i="0" u="none" strike="noStrike" cap="none" normalizeH="0" baseline="0" smtClean="0">
                        <a:ln>
                          <a:noFill/>
                        </a:ln>
                        <a:solidFill>
                          <a:schemeClr val="tx1"/>
                        </a:solidFill>
                        <a:effectLst/>
                        <a:latin typeface="Times New Roman" pitchFamily="18" charset="0"/>
                        <a:ea typeface="ＭＳ Ｐゴシック" charset="-128"/>
                        <a:cs typeface="Times New Roman" pitchFamily="18" charset="0"/>
                      </a:endParaRPr>
                    </a:p>
                    <a:p>
                      <a:pPr marL="0" marR="0" lvl="0" indent="0" algn="ctr" defTabSz="4572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libri" pitchFamily="34" charset="0"/>
                          <a:ea typeface="ＭＳ Ｐゴシック" charset="-128"/>
                          <a:cs typeface="Times New Roman" pitchFamily="18" charset="0"/>
                        </a:rPr>
                        <a:t>(%)</a:t>
                      </a:r>
                      <a:endParaRPr kumimoji="0" lang="en-US" sz="1200" b="0" i="0" u="none" strike="noStrike" cap="none" normalizeH="0" baseline="0" smtClean="0">
                        <a:ln>
                          <a:noFill/>
                        </a:ln>
                        <a:solidFill>
                          <a:schemeClr val="tx1"/>
                        </a:solidFill>
                        <a:effectLst/>
                        <a:latin typeface="Arial"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libri" pitchFamily="34" charset="0"/>
                          <a:ea typeface="ＭＳ Ｐゴシック" charset="-128"/>
                          <a:cs typeface="Times New Roman" pitchFamily="18" charset="0"/>
                        </a:rPr>
                        <a:t>Mean (± S.D.) offspring/female</a:t>
                      </a:r>
                      <a:endParaRPr kumimoji="0" lang="en-US" sz="1200" b="0" i="0" u="none" strike="noStrike" cap="none" normalizeH="0" baseline="0" smtClean="0">
                        <a:ln>
                          <a:noFill/>
                        </a:ln>
                        <a:solidFill>
                          <a:schemeClr val="tx1"/>
                        </a:solidFill>
                        <a:effectLst/>
                        <a:latin typeface="Arial"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ＭＳ Ｐゴシック" charset="-128"/>
                          <a:cs typeface="Times New Roman" pitchFamily="18" charset="0"/>
                        </a:rPr>
                        <a:t>Control</a:t>
                      </a:r>
                      <a:endParaRPr kumimoji="0" lang="en-US" sz="1200" b="0" i="0" u="none" strike="noStrike" cap="none" normalizeH="0" baseline="0" smtClean="0">
                        <a:ln>
                          <a:noFill/>
                        </a:ln>
                        <a:solidFill>
                          <a:schemeClr val="tx1"/>
                        </a:solidFill>
                        <a:effectLst/>
                        <a:latin typeface="Arial" charset="0"/>
                        <a:ea typeface="ＭＳ Ｐゴシック" charset="-128"/>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ＭＳ Ｐゴシック" charset="-128"/>
                          <a:cs typeface="Times New Roman" pitchFamily="18" charset="0"/>
                        </a:rPr>
                        <a:t>100</a:t>
                      </a:r>
                      <a:endParaRPr kumimoji="0" lang="en-US" sz="1200" b="0" i="0" u="none" strike="noStrike" cap="none" normalizeH="0" baseline="0" smtClean="0">
                        <a:ln>
                          <a:noFill/>
                        </a:ln>
                        <a:solidFill>
                          <a:schemeClr val="tx1"/>
                        </a:solidFill>
                        <a:effectLst/>
                        <a:latin typeface="Arial"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ＭＳ Ｐゴシック" charset="-128"/>
                          <a:cs typeface="Times New Roman" pitchFamily="18" charset="0"/>
                        </a:rPr>
                        <a:t>100</a:t>
                      </a:r>
                      <a:endParaRPr kumimoji="0" lang="en-US" sz="1200" b="0" i="0" u="none" strike="noStrike" cap="none" normalizeH="0" baseline="0" smtClean="0">
                        <a:ln>
                          <a:noFill/>
                        </a:ln>
                        <a:solidFill>
                          <a:schemeClr val="tx1"/>
                        </a:solidFill>
                        <a:effectLst/>
                        <a:latin typeface="Arial"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ＭＳ Ｐゴシック" charset="-128"/>
                          <a:cs typeface="Times New Roman" pitchFamily="18" charset="0"/>
                        </a:rPr>
                        <a:t>26.0 (3.7)</a:t>
                      </a:r>
                      <a:endParaRPr kumimoji="0" lang="en-US" sz="1200" b="0" i="0" u="none" strike="noStrike" cap="none" normalizeH="0" baseline="0" smtClean="0">
                        <a:ln>
                          <a:noFill/>
                        </a:ln>
                        <a:solidFill>
                          <a:schemeClr val="tx1"/>
                        </a:solidFill>
                        <a:effectLst/>
                        <a:latin typeface="Arial"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ＭＳ Ｐゴシック" charset="-128"/>
                          <a:cs typeface="Times New Roman" pitchFamily="18" charset="0"/>
                        </a:rPr>
                        <a:t>Uncoated discs</a:t>
                      </a:r>
                      <a:endParaRPr kumimoji="0" lang="en-US" sz="1200" b="0" i="0" u="none" strike="noStrike" cap="none" normalizeH="0" baseline="0" smtClean="0">
                        <a:ln>
                          <a:noFill/>
                        </a:ln>
                        <a:solidFill>
                          <a:schemeClr val="tx1"/>
                        </a:solidFill>
                        <a:effectLst/>
                        <a:latin typeface="Arial" charset="0"/>
                        <a:ea typeface="ＭＳ Ｐゴシック" charset="-128"/>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ＭＳ Ｐゴシック" charset="-128"/>
                          <a:cs typeface="Times New Roman" pitchFamily="18" charset="0"/>
                        </a:rPr>
                        <a:t>100</a:t>
                      </a:r>
                      <a:endParaRPr kumimoji="0" lang="en-US" sz="1200" b="0" i="0" u="none" strike="noStrike" cap="none" normalizeH="0" baseline="0" smtClean="0">
                        <a:ln>
                          <a:noFill/>
                        </a:ln>
                        <a:solidFill>
                          <a:schemeClr val="tx1"/>
                        </a:solidFill>
                        <a:effectLst/>
                        <a:latin typeface="Arial"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ＭＳ Ｐゴシック" charset="-128"/>
                          <a:cs typeface="Times New Roman" pitchFamily="18" charset="0"/>
                        </a:rPr>
                        <a:t>100</a:t>
                      </a:r>
                      <a:endParaRPr kumimoji="0" lang="en-US" sz="1200" b="0" i="0" u="none" strike="noStrike" cap="none" normalizeH="0" baseline="0" smtClean="0">
                        <a:ln>
                          <a:noFill/>
                        </a:ln>
                        <a:solidFill>
                          <a:schemeClr val="tx1"/>
                        </a:solidFill>
                        <a:effectLst/>
                        <a:latin typeface="Arial"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Calibri" pitchFamily="34" charset="0"/>
                          <a:ea typeface="ＭＳ Ｐゴシック" charset="-128"/>
                          <a:cs typeface="Times New Roman" pitchFamily="18" charset="0"/>
                        </a:rPr>
                        <a:t>28.0 (3.9)</a:t>
                      </a:r>
                      <a:endParaRPr kumimoji="0" lang="pl-PL" sz="1200" b="0" i="0" u="none" strike="noStrike" cap="none" normalizeH="0" baseline="0" smtClean="0">
                        <a:ln>
                          <a:noFill/>
                        </a:ln>
                        <a:solidFill>
                          <a:schemeClr val="tx1"/>
                        </a:solidFill>
                        <a:effectLst/>
                        <a:latin typeface="Arial"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ＭＳ Ｐゴシック" charset="-128"/>
                          <a:cs typeface="Times New Roman" pitchFamily="18" charset="0"/>
                        </a:rPr>
                        <a:t>Primered discs</a:t>
                      </a:r>
                      <a:r>
                        <a:rPr kumimoji="0" lang="en-US" sz="1200" b="0" i="0" u="none" strike="noStrike" cap="none" normalizeH="0" baseline="30000" smtClean="0">
                          <a:ln>
                            <a:noFill/>
                          </a:ln>
                          <a:solidFill>
                            <a:schemeClr val="tx1"/>
                          </a:solidFill>
                          <a:effectLst/>
                          <a:latin typeface="Calibri" pitchFamily="34" charset="0"/>
                          <a:ea typeface="ＭＳ Ｐゴシック" charset="-128"/>
                          <a:cs typeface="Times New Roman" pitchFamily="18" charset="0"/>
                        </a:rPr>
                        <a:t>a</a:t>
                      </a:r>
                      <a:endParaRPr kumimoji="0" lang="en-US" sz="1200" b="0" i="0" u="none" strike="noStrike" cap="none" normalizeH="0" baseline="0" smtClean="0">
                        <a:ln>
                          <a:noFill/>
                        </a:ln>
                        <a:solidFill>
                          <a:schemeClr val="tx1"/>
                        </a:solidFill>
                        <a:effectLst/>
                        <a:latin typeface="Arial" charset="0"/>
                        <a:ea typeface="ＭＳ Ｐゴシック" charset="-128"/>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ＭＳ Ｐゴシック" charset="-128"/>
                          <a:cs typeface="Times New Roman" pitchFamily="18" charset="0"/>
                        </a:rPr>
                        <a:t>100  </a:t>
                      </a:r>
                      <a:endParaRPr kumimoji="0" lang="en-US" sz="1200" b="0" i="0" u="none" strike="noStrike" cap="none" normalizeH="0" baseline="0" smtClean="0">
                        <a:ln>
                          <a:noFill/>
                        </a:ln>
                        <a:solidFill>
                          <a:schemeClr val="tx1"/>
                        </a:solidFill>
                        <a:effectLst/>
                        <a:latin typeface="Arial"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ＭＳ Ｐゴシック" charset="-128"/>
                          <a:cs typeface="Times New Roman" pitchFamily="18" charset="0"/>
                        </a:rPr>
                        <a:t>100</a:t>
                      </a:r>
                      <a:endParaRPr kumimoji="0" lang="en-US" sz="1200" b="0" i="0" u="none" strike="noStrike" cap="none" normalizeH="0" baseline="0" smtClean="0">
                        <a:ln>
                          <a:noFill/>
                        </a:ln>
                        <a:solidFill>
                          <a:schemeClr val="tx1"/>
                        </a:solidFill>
                        <a:effectLst/>
                        <a:latin typeface="Arial"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Calibri" pitchFamily="34" charset="0"/>
                          <a:ea typeface="ＭＳ Ｐゴシック" charset="-128"/>
                          <a:cs typeface="Times New Roman" pitchFamily="18" charset="0"/>
                        </a:rPr>
                        <a:t>24.6 (4.6)</a:t>
                      </a:r>
                      <a:endParaRPr kumimoji="0" lang="pl-PL" sz="1200" b="0" i="0" u="none" strike="noStrike" cap="none" normalizeH="0" baseline="0" smtClean="0">
                        <a:ln>
                          <a:noFill/>
                        </a:ln>
                        <a:solidFill>
                          <a:schemeClr val="tx1"/>
                        </a:solidFill>
                        <a:effectLst/>
                        <a:latin typeface="Arial"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ＭＳ Ｐゴシック" charset="-128"/>
                          <a:cs typeface="Times New Roman" pitchFamily="18" charset="0"/>
                        </a:rPr>
                        <a:t>Intersleek 970</a:t>
                      </a:r>
                      <a:endParaRPr kumimoji="0" lang="en-US" sz="1200" b="0" i="0" u="none" strike="noStrike" cap="none" normalizeH="0" baseline="0" smtClean="0">
                        <a:ln>
                          <a:noFill/>
                        </a:ln>
                        <a:solidFill>
                          <a:schemeClr val="tx1"/>
                        </a:solidFill>
                        <a:effectLst/>
                        <a:latin typeface="Arial" charset="0"/>
                        <a:ea typeface="ＭＳ Ｐゴシック" charset="-128"/>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ＭＳ Ｐゴシック" charset="-128"/>
                          <a:cs typeface="Times New Roman" pitchFamily="18" charset="0"/>
                        </a:rPr>
                        <a:t>100  </a:t>
                      </a:r>
                      <a:endParaRPr kumimoji="0" lang="en-US" sz="1200" b="0" i="0" u="none" strike="noStrike" cap="none" normalizeH="0" baseline="0" smtClean="0">
                        <a:ln>
                          <a:noFill/>
                        </a:ln>
                        <a:solidFill>
                          <a:schemeClr val="tx1"/>
                        </a:solidFill>
                        <a:effectLst/>
                        <a:latin typeface="Arial"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ＭＳ Ｐゴシック" charset="-128"/>
                          <a:cs typeface="Times New Roman" pitchFamily="18" charset="0"/>
                        </a:rPr>
                        <a:t>100</a:t>
                      </a:r>
                      <a:endParaRPr kumimoji="0" lang="en-US" sz="1200" b="0" i="0" u="none" strike="noStrike" cap="none" normalizeH="0" baseline="0" smtClean="0">
                        <a:ln>
                          <a:noFill/>
                        </a:ln>
                        <a:solidFill>
                          <a:schemeClr val="tx1"/>
                        </a:solidFill>
                        <a:effectLst/>
                        <a:latin typeface="Arial"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ＭＳ Ｐゴシック" charset="-128"/>
                          <a:cs typeface="Times New Roman" pitchFamily="18" charset="0"/>
                        </a:rPr>
                        <a:t>27.5 (4.3)</a:t>
                      </a:r>
                      <a:endParaRPr kumimoji="0" lang="en-US" sz="1200" b="0" i="0" u="none" strike="noStrike" cap="none" normalizeH="0" baseline="0" smtClean="0">
                        <a:ln>
                          <a:noFill/>
                        </a:ln>
                        <a:solidFill>
                          <a:schemeClr val="tx1"/>
                        </a:solidFill>
                        <a:effectLst/>
                        <a:latin typeface="Arial"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ＭＳ Ｐゴシック" charset="-128"/>
                          <a:cs typeface="Times New Roman" pitchFamily="18" charset="0"/>
                        </a:rPr>
                        <a:t>Intersleek 757</a:t>
                      </a:r>
                      <a:endParaRPr kumimoji="0" lang="en-US" sz="1200" b="0" i="0" u="none" strike="noStrike" cap="none" normalizeH="0" baseline="0" smtClean="0">
                        <a:ln>
                          <a:noFill/>
                        </a:ln>
                        <a:solidFill>
                          <a:schemeClr val="tx1"/>
                        </a:solidFill>
                        <a:effectLst/>
                        <a:latin typeface="Arial" charset="0"/>
                        <a:ea typeface="ＭＳ Ｐゴシック" charset="-128"/>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ＭＳ Ｐゴシック" charset="-128"/>
                          <a:cs typeface="Times New Roman" pitchFamily="18" charset="0"/>
                        </a:rPr>
                        <a:t>100  </a:t>
                      </a:r>
                      <a:endParaRPr kumimoji="0" lang="en-US" sz="1200" b="0" i="0" u="none" strike="noStrike" cap="none" normalizeH="0" baseline="0" smtClean="0">
                        <a:ln>
                          <a:noFill/>
                        </a:ln>
                        <a:solidFill>
                          <a:schemeClr val="tx1"/>
                        </a:solidFill>
                        <a:effectLst/>
                        <a:latin typeface="Arial"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ＭＳ Ｐゴシック" charset="-128"/>
                          <a:cs typeface="Times New Roman" pitchFamily="18" charset="0"/>
                        </a:rPr>
                        <a:t>100</a:t>
                      </a:r>
                      <a:endParaRPr kumimoji="0" lang="en-US" sz="1200" b="0" i="0" u="none" strike="noStrike" cap="none" normalizeH="0" baseline="0" smtClean="0">
                        <a:ln>
                          <a:noFill/>
                        </a:ln>
                        <a:solidFill>
                          <a:schemeClr val="tx1"/>
                        </a:solidFill>
                        <a:effectLst/>
                        <a:latin typeface="Arial"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ＭＳ Ｐゴシック" charset="-128"/>
                          <a:cs typeface="Times New Roman" pitchFamily="18" charset="0"/>
                        </a:rPr>
                        <a:t>26.0 (4.6)</a:t>
                      </a:r>
                      <a:endParaRPr kumimoji="0" lang="en-US" sz="1200" b="0" i="0" u="none" strike="noStrike" cap="none" normalizeH="0" baseline="0" smtClean="0">
                        <a:ln>
                          <a:noFill/>
                        </a:ln>
                        <a:solidFill>
                          <a:schemeClr val="tx1"/>
                        </a:solidFill>
                        <a:effectLst/>
                        <a:latin typeface="Arial"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Text Box 4"/>
          <p:cNvSpPr txBox="1">
            <a:spLocks noChangeArrowheads="1"/>
          </p:cNvSpPr>
          <p:nvPr/>
        </p:nvSpPr>
        <p:spPr bwMode="auto">
          <a:xfrm rot="2140545">
            <a:off x="8196263" y="1112838"/>
            <a:ext cx="1049337" cy="366712"/>
          </a:xfrm>
          <a:prstGeom prst="rect">
            <a:avLst/>
          </a:prstGeom>
          <a:noFill/>
          <a:ln w="9525">
            <a:noFill/>
            <a:miter lim="800000"/>
            <a:headEnd/>
            <a:tailEnd/>
          </a:ln>
        </p:spPr>
        <p:txBody>
          <a:bodyPr wrap="none">
            <a:spAutoFit/>
          </a:bodyPr>
          <a:lstStyle/>
          <a:p>
            <a:r>
              <a:rPr lang="en-US" b="1" u="sng">
                <a:solidFill>
                  <a:schemeClr val="hlink"/>
                </a:solidFill>
                <a:latin typeface="Arial Narrow" pitchFamily="34" charset="0"/>
              </a:rPr>
              <a:t>TOXICITY</a:t>
            </a:r>
          </a:p>
        </p:txBody>
      </p:sp>
      <p:graphicFrame>
        <p:nvGraphicFramePr>
          <p:cNvPr id="43204" name="Group 196"/>
          <p:cNvGraphicFramePr>
            <a:graphicFrameLocks noGrp="1"/>
          </p:cNvGraphicFramePr>
          <p:nvPr/>
        </p:nvGraphicFramePr>
        <p:xfrm>
          <a:off x="1714500" y="971550"/>
          <a:ext cx="6083300" cy="1955800"/>
        </p:xfrm>
        <a:graphic>
          <a:graphicData uri="http://schemas.openxmlformats.org/drawingml/2006/table">
            <a:tbl>
              <a:tblPr/>
              <a:tblGrid>
                <a:gridCol w="1520825"/>
                <a:gridCol w="1520825"/>
                <a:gridCol w="1520825"/>
                <a:gridCol w="1520825"/>
              </a:tblGrid>
              <a:tr h="425450">
                <a:tc gridSpan="4">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libri" pitchFamily="34" charset="0"/>
                          <a:ea typeface="ＭＳ Ｐゴシック" charset="-128"/>
                          <a:cs typeface="Times New Roman" pitchFamily="18" charset="0"/>
                        </a:rPr>
                        <a:t>Table 3.  Results of chronic</a:t>
                      </a:r>
                      <a:r>
                        <a:rPr kumimoji="0" lang="en-US" sz="1200" b="1" i="1" u="none" strike="noStrike" cap="none" normalizeH="0" baseline="0" smtClean="0">
                          <a:ln>
                            <a:noFill/>
                          </a:ln>
                          <a:solidFill>
                            <a:schemeClr val="tx1"/>
                          </a:solidFill>
                          <a:effectLst/>
                          <a:latin typeface="Calibri" pitchFamily="34" charset="0"/>
                          <a:ea typeface="ＭＳ Ｐゴシック" charset="-128"/>
                          <a:cs typeface="Times New Roman" pitchFamily="18" charset="0"/>
                        </a:rPr>
                        <a:t> Ceriodaphnia</a:t>
                      </a:r>
                      <a:r>
                        <a:rPr kumimoji="0" lang="en-US" sz="1200" b="1" i="0" u="none" strike="noStrike" cap="none" normalizeH="0" baseline="0" smtClean="0">
                          <a:ln>
                            <a:noFill/>
                          </a:ln>
                          <a:solidFill>
                            <a:schemeClr val="tx1"/>
                          </a:solidFill>
                          <a:effectLst/>
                          <a:latin typeface="Calibri" pitchFamily="34" charset="0"/>
                          <a:ea typeface="ＭＳ Ｐゴシック" charset="-128"/>
                          <a:cs typeface="Times New Roman" pitchFamily="18" charset="0"/>
                        </a:rPr>
                        <a:t> toxicity tests of 7-d freshwater leachates from International Paints antifouling coatings after a 4-mo aging period.</a:t>
                      </a:r>
                      <a:endParaRPr kumimoji="0" lang="en-US" sz="1200" b="0" i="0" u="none" strike="noStrike" cap="none" normalizeH="0" baseline="0" smtClean="0">
                        <a:ln>
                          <a:noFill/>
                        </a:ln>
                        <a:solidFill>
                          <a:schemeClr val="tx1"/>
                        </a:solidFill>
                        <a:effectLst/>
                        <a:latin typeface="Arial" charset="0"/>
                        <a:ea typeface="ＭＳ Ｐゴシック" charset="-128"/>
                      </a:endParaRPr>
                    </a:p>
                  </a:txBody>
                  <a:tcPr marT="0" marB="0"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2635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libri" pitchFamily="34" charset="0"/>
                          <a:ea typeface="ＭＳ Ｐゴシック" charset="-128"/>
                          <a:cs typeface="Times New Roman" pitchFamily="18" charset="0"/>
                        </a:rPr>
                        <a:t>Sample</a:t>
                      </a:r>
                      <a:endParaRPr kumimoji="0" lang="en-US" sz="1200" b="0" i="0" u="none" strike="noStrike" cap="none" normalizeH="0" baseline="0" smtClean="0">
                        <a:ln>
                          <a:noFill/>
                        </a:ln>
                        <a:solidFill>
                          <a:schemeClr val="tx1"/>
                        </a:solidFill>
                        <a:effectLst/>
                        <a:latin typeface="Arial" charset="0"/>
                        <a:ea typeface="ＭＳ Ｐゴシック" charset="-128"/>
                      </a:endParaRPr>
                    </a:p>
                  </a:txBody>
                  <a:tcPr marT="0" marB="0"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libri" pitchFamily="34" charset="0"/>
                          <a:ea typeface="ＭＳ Ｐゴシック" charset="-128"/>
                          <a:cs typeface="Times New Roman" pitchFamily="18" charset="0"/>
                        </a:rPr>
                        <a:t>Concentration(%)</a:t>
                      </a:r>
                      <a:endParaRPr kumimoji="0" lang="en-US" sz="1200" b="0" i="0" u="none" strike="noStrike" cap="none" normalizeH="0" baseline="0" smtClean="0">
                        <a:ln>
                          <a:noFill/>
                        </a:ln>
                        <a:solidFill>
                          <a:schemeClr val="tx1"/>
                        </a:solidFill>
                        <a:effectLst/>
                        <a:latin typeface="Arial" charset="0"/>
                        <a:ea typeface="ＭＳ Ｐゴシック" charset="-128"/>
                      </a:endParaRPr>
                    </a:p>
                  </a:txBody>
                  <a:tcPr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libri" pitchFamily="34" charset="0"/>
                          <a:ea typeface="ＭＳ Ｐゴシック" charset="-128"/>
                          <a:cs typeface="Times New Roman" pitchFamily="18" charset="0"/>
                        </a:rPr>
                        <a:t>Survival(%)</a:t>
                      </a:r>
                      <a:endParaRPr kumimoji="0" lang="en-US" sz="1200" b="0" i="0" u="none" strike="noStrike" cap="none" normalizeH="0" baseline="0" smtClean="0">
                        <a:ln>
                          <a:noFill/>
                        </a:ln>
                        <a:solidFill>
                          <a:schemeClr val="tx1"/>
                        </a:solidFill>
                        <a:effectLst/>
                        <a:latin typeface="Arial" charset="0"/>
                        <a:ea typeface="ＭＳ Ｐゴシック" charset="-128"/>
                      </a:endParaRPr>
                    </a:p>
                  </a:txBody>
                  <a:tcPr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libri" pitchFamily="34" charset="0"/>
                          <a:ea typeface="ＭＳ Ｐゴシック" charset="-128"/>
                          <a:cs typeface="Times New Roman" pitchFamily="18" charset="0"/>
                        </a:rPr>
                        <a:t>offspring/female</a:t>
                      </a:r>
                      <a:endParaRPr kumimoji="0" lang="en-US" sz="1200" b="0" i="0" u="none" strike="noStrike" cap="none" normalizeH="0" baseline="0" smtClean="0">
                        <a:ln>
                          <a:noFill/>
                        </a:ln>
                        <a:solidFill>
                          <a:schemeClr val="tx1"/>
                        </a:solidFill>
                        <a:effectLst/>
                        <a:latin typeface="Arial" charset="0"/>
                        <a:ea typeface="ＭＳ Ｐゴシック" charset="-128"/>
                      </a:endParaRPr>
                    </a:p>
                  </a:txBody>
                  <a:tcPr marT="0" marB="0"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ＭＳ Ｐゴシック" charset="-128"/>
                          <a:cs typeface="Times New Roman" pitchFamily="18" charset="0"/>
                        </a:rPr>
                        <a:t>Control</a:t>
                      </a:r>
                      <a:endParaRPr kumimoji="0" lang="en-US" sz="1200" b="0" i="0" u="none" strike="noStrike" cap="none" normalizeH="0" baseline="0" smtClean="0">
                        <a:ln>
                          <a:noFill/>
                        </a:ln>
                        <a:solidFill>
                          <a:schemeClr val="tx1"/>
                        </a:solidFill>
                        <a:effectLst/>
                        <a:latin typeface="Arial" charset="0"/>
                        <a:ea typeface="ＭＳ Ｐゴシック" charset="-128"/>
                      </a:endParaRPr>
                    </a:p>
                  </a:txBody>
                  <a:tcPr marT="0" marB="0"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ＭＳ Ｐゴシック" charset="-128"/>
                          <a:cs typeface="Times New Roman" pitchFamily="18" charset="0"/>
                        </a:rPr>
                        <a:t>100</a:t>
                      </a:r>
                      <a:endParaRPr kumimoji="0" lang="en-US" sz="1200" b="0" i="0" u="none" strike="noStrike" cap="none" normalizeH="0" baseline="0" smtClean="0">
                        <a:ln>
                          <a:noFill/>
                        </a:ln>
                        <a:solidFill>
                          <a:schemeClr val="tx1"/>
                        </a:solidFill>
                        <a:effectLst/>
                        <a:latin typeface="Arial" charset="0"/>
                        <a:ea typeface="ＭＳ Ｐゴシック" charset="-128"/>
                      </a:endParaRPr>
                    </a:p>
                  </a:txBody>
                  <a:tcPr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ＭＳ Ｐゴシック" charset="-128"/>
                          <a:cs typeface="Times New Roman" pitchFamily="18" charset="0"/>
                        </a:rPr>
                        <a:t>100</a:t>
                      </a:r>
                      <a:endParaRPr kumimoji="0" lang="en-US" sz="1200" b="0" i="0" u="none" strike="noStrike" cap="none" normalizeH="0" baseline="0" smtClean="0">
                        <a:ln>
                          <a:noFill/>
                        </a:ln>
                        <a:solidFill>
                          <a:schemeClr val="tx1"/>
                        </a:solidFill>
                        <a:effectLst/>
                        <a:latin typeface="Arial" charset="0"/>
                        <a:ea typeface="ＭＳ Ｐゴシック" charset="-128"/>
                      </a:endParaRPr>
                    </a:p>
                  </a:txBody>
                  <a:tcPr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ＭＳ Ｐゴシック" charset="-128"/>
                          <a:cs typeface="Times New Roman" pitchFamily="18" charset="0"/>
                        </a:rPr>
                        <a:t>28.0 (5.5)</a:t>
                      </a:r>
                      <a:endParaRPr kumimoji="0" lang="en-US" sz="1200" b="0" i="0" u="none" strike="noStrike" cap="none" normalizeH="0" baseline="0" smtClean="0">
                        <a:ln>
                          <a:noFill/>
                        </a:ln>
                        <a:solidFill>
                          <a:schemeClr val="tx1"/>
                        </a:solidFill>
                        <a:effectLst/>
                        <a:latin typeface="Arial" charset="0"/>
                        <a:ea typeface="ＭＳ Ｐゴシック" charset="-128"/>
                      </a:endParaRPr>
                    </a:p>
                  </a:txBody>
                  <a:tcPr marT="0" marB="0"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54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ＭＳ Ｐゴシック" charset="-128"/>
                          <a:cs typeface="Times New Roman" pitchFamily="18" charset="0"/>
                        </a:rPr>
                        <a:t>Uncoated discs</a:t>
                      </a:r>
                      <a:endParaRPr kumimoji="0" lang="en-US" sz="1200" b="0" i="0" u="none" strike="noStrike" cap="none" normalizeH="0" baseline="0" smtClean="0">
                        <a:ln>
                          <a:noFill/>
                        </a:ln>
                        <a:solidFill>
                          <a:schemeClr val="tx1"/>
                        </a:solidFill>
                        <a:effectLst/>
                        <a:latin typeface="Arial" charset="0"/>
                        <a:ea typeface="ＭＳ Ｐゴシック" charset="-128"/>
                      </a:endParaRPr>
                    </a:p>
                  </a:txBody>
                  <a:tcPr marT="0" marB="0"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ＭＳ Ｐゴシック" charset="-128"/>
                          <a:cs typeface="Times New Roman" pitchFamily="18" charset="0"/>
                        </a:rPr>
                        <a:t>100</a:t>
                      </a:r>
                      <a:endParaRPr kumimoji="0" lang="en-US" sz="1200" b="0" i="0" u="none" strike="noStrike" cap="none" normalizeH="0" baseline="0" smtClean="0">
                        <a:ln>
                          <a:noFill/>
                        </a:ln>
                        <a:solidFill>
                          <a:schemeClr val="tx1"/>
                        </a:solidFill>
                        <a:effectLst/>
                        <a:latin typeface="Arial" charset="0"/>
                        <a:ea typeface="ＭＳ Ｐゴシック" charset="-128"/>
                      </a:endParaRPr>
                    </a:p>
                  </a:txBody>
                  <a:tcPr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ＭＳ Ｐゴシック" charset="-128"/>
                          <a:cs typeface="Times New Roman" pitchFamily="18" charset="0"/>
                        </a:rPr>
                        <a:t>100</a:t>
                      </a:r>
                      <a:endParaRPr kumimoji="0" lang="en-US" sz="1200" b="0" i="0" u="none" strike="noStrike" cap="none" normalizeH="0" baseline="0" smtClean="0">
                        <a:ln>
                          <a:noFill/>
                        </a:ln>
                        <a:solidFill>
                          <a:schemeClr val="tx1"/>
                        </a:solidFill>
                        <a:effectLst/>
                        <a:latin typeface="Arial" charset="0"/>
                        <a:ea typeface="ＭＳ Ｐゴシック" charset="-128"/>
                      </a:endParaRPr>
                    </a:p>
                  </a:txBody>
                  <a:tcPr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Calibri" pitchFamily="34" charset="0"/>
                          <a:ea typeface="ＭＳ Ｐゴシック" charset="-128"/>
                          <a:cs typeface="Times New Roman" pitchFamily="18" charset="0"/>
                        </a:rPr>
                        <a:t>28.5 (6.4)</a:t>
                      </a:r>
                      <a:endParaRPr kumimoji="0" lang="pl-PL" sz="1200" b="0" i="0" u="none" strike="noStrike" cap="none" normalizeH="0" baseline="0" smtClean="0">
                        <a:ln>
                          <a:noFill/>
                        </a:ln>
                        <a:solidFill>
                          <a:schemeClr val="tx1"/>
                        </a:solidFill>
                        <a:effectLst/>
                        <a:latin typeface="Arial" charset="0"/>
                        <a:ea typeface="ＭＳ Ｐゴシック" charset="-128"/>
                      </a:endParaRPr>
                    </a:p>
                  </a:txBody>
                  <a:tcPr marT="0" marB="0"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ＭＳ Ｐゴシック" charset="-128"/>
                          <a:cs typeface="Times New Roman" pitchFamily="18" charset="0"/>
                        </a:rPr>
                        <a:t>Primered discs</a:t>
                      </a:r>
                      <a:r>
                        <a:rPr kumimoji="0" lang="en-US" sz="1200" b="0" i="0" u="none" strike="noStrike" cap="none" normalizeH="0" baseline="30000" smtClean="0">
                          <a:ln>
                            <a:noFill/>
                          </a:ln>
                          <a:solidFill>
                            <a:schemeClr val="tx1"/>
                          </a:solidFill>
                          <a:effectLst/>
                          <a:latin typeface="Calibri" pitchFamily="34" charset="0"/>
                          <a:ea typeface="ＭＳ Ｐゴシック" charset="-128"/>
                          <a:cs typeface="Times New Roman" pitchFamily="18" charset="0"/>
                        </a:rPr>
                        <a:t>a</a:t>
                      </a:r>
                      <a:endParaRPr kumimoji="0" lang="en-US" sz="1200" b="0" i="0" u="none" strike="noStrike" cap="none" normalizeH="0" baseline="0" smtClean="0">
                        <a:ln>
                          <a:noFill/>
                        </a:ln>
                        <a:solidFill>
                          <a:schemeClr val="tx1"/>
                        </a:solidFill>
                        <a:effectLst/>
                        <a:latin typeface="Arial" charset="0"/>
                        <a:ea typeface="ＭＳ Ｐゴシック" charset="-128"/>
                      </a:endParaRPr>
                    </a:p>
                  </a:txBody>
                  <a:tcPr marT="0" marB="0"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ＭＳ Ｐゴシック" charset="-128"/>
                          <a:cs typeface="Times New Roman" pitchFamily="18" charset="0"/>
                        </a:rPr>
                        <a:t>100  </a:t>
                      </a:r>
                      <a:endParaRPr kumimoji="0" lang="en-US" sz="1200" b="0" i="0" u="none" strike="noStrike" cap="none" normalizeH="0" baseline="0" smtClean="0">
                        <a:ln>
                          <a:noFill/>
                        </a:ln>
                        <a:solidFill>
                          <a:schemeClr val="tx1"/>
                        </a:solidFill>
                        <a:effectLst/>
                        <a:latin typeface="Arial" charset="0"/>
                        <a:ea typeface="ＭＳ Ｐゴシック" charset="-128"/>
                      </a:endParaRPr>
                    </a:p>
                  </a:txBody>
                  <a:tcPr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ＭＳ Ｐゴシック" charset="-128"/>
                          <a:cs typeface="Times New Roman" pitchFamily="18" charset="0"/>
                        </a:rPr>
                        <a:t>100</a:t>
                      </a:r>
                      <a:endParaRPr kumimoji="0" lang="en-US" sz="1200" b="0" i="0" u="none" strike="noStrike" cap="none" normalizeH="0" baseline="0" smtClean="0">
                        <a:ln>
                          <a:noFill/>
                        </a:ln>
                        <a:solidFill>
                          <a:schemeClr val="tx1"/>
                        </a:solidFill>
                        <a:effectLst/>
                        <a:latin typeface="Arial" charset="0"/>
                        <a:ea typeface="ＭＳ Ｐゴシック" charset="-128"/>
                      </a:endParaRPr>
                    </a:p>
                  </a:txBody>
                  <a:tcPr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Calibri" pitchFamily="34" charset="0"/>
                          <a:ea typeface="ＭＳ Ｐゴシック" charset="-128"/>
                          <a:cs typeface="Times New Roman" pitchFamily="18" charset="0"/>
                        </a:rPr>
                        <a:t>31.3 (6.5)</a:t>
                      </a:r>
                      <a:endParaRPr kumimoji="0" lang="pl-PL" sz="1200" b="0" i="0" u="none" strike="noStrike" cap="none" normalizeH="0" baseline="0" smtClean="0">
                        <a:ln>
                          <a:noFill/>
                        </a:ln>
                        <a:solidFill>
                          <a:schemeClr val="tx1"/>
                        </a:solidFill>
                        <a:effectLst/>
                        <a:latin typeface="Arial" charset="0"/>
                        <a:ea typeface="ＭＳ Ｐゴシック" charset="-128"/>
                      </a:endParaRPr>
                    </a:p>
                  </a:txBody>
                  <a:tcPr marT="0" marB="0"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ＭＳ Ｐゴシック" charset="-128"/>
                          <a:cs typeface="Times New Roman" pitchFamily="18" charset="0"/>
                        </a:rPr>
                        <a:t>Intersleek 970</a:t>
                      </a:r>
                      <a:endParaRPr kumimoji="0" lang="en-US" sz="1200" b="0" i="0" u="none" strike="noStrike" cap="none" normalizeH="0" baseline="0" smtClean="0">
                        <a:ln>
                          <a:noFill/>
                        </a:ln>
                        <a:solidFill>
                          <a:schemeClr val="tx1"/>
                        </a:solidFill>
                        <a:effectLst/>
                        <a:latin typeface="Arial" charset="0"/>
                        <a:ea typeface="ＭＳ Ｐゴシック" charset="-128"/>
                      </a:endParaRPr>
                    </a:p>
                  </a:txBody>
                  <a:tcPr marT="0" marB="0"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ＭＳ Ｐゴシック" charset="-128"/>
                          <a:cs typeface="Times New Roman" pitchFamily="18" charset="0"/>
                        </a:rPr>
                        <a:t>100  </a:t>
                      </a:r>
                      <a:endParaRPr kumimoji="0" lang="en-US" sz="1200" b="0" i="0" u="none" strike="noStrike" cap="none" normalizeH="0" baseline="0" smtClean="0">
                        <a:ln>
                          <a:noFill/>
                        </a:ln>
                        <a:solidFill>
                          <a:schemeClr val="tx1"/>
                        </a:solidFill>
                        <a:effectLst/>
                        <a:latin typeface="Arial" charset="0"/>
                        <a:ea typeface="ＭＳ Ｐゴシック" charset="-128"/>
                      </a:endParaRPr>
                    </a:p>
                  </a:txBody>
                  <a:tcPr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ＭＳ Ｐゴシック" charset="-128"/>
                          <a:cs typeface="Times New Roman" pitchFamily="18" charset="0"/>
                        </a:rPr>
                        <a:t>100</a:t>
                      </a:r>
                      <a:endParaRPr kumimoji="0" lang="en-US" sz="1200" b="0" i="0" u="none" strike="noStrike" cap="none" normalizeH="0" baseline="0" smtClean="0">
                        <a:ln>
                          <a:noFill/>
                        </a:ln>
                        <a:solidFill>
                          <a:schemeClr val="tx1"/>
                        </a:solidFill>
                        <a:effectLst/>
                        <a:latin typeface="Arial" charset="0"/>
                        <a:ea typeface="ＭＳ Ｐゴシック" charset="-128"/>
                      </a:endParaRPr>
                    </a:p>
                  </a:txBody>
                  <a:tcPr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ＭＳ Ｐゴシック" charset="-128"/>
                          <a:cs typeface="Times New Roman" pitchFamily="18" charset="0"/>
                        </a:rPr>
                        <a:t>31.0 (8.4)</a:t>
                      </a:r>
                      <a:endParaRPr kumimoji="0" lang="en-US" sz="1200" b="0" i="0" u="none" strike="noStrike" cap="none" normalizeH="0" baseline="0" smtClean="0">
                        <a:ln>
                          <a:noFill/>
                        </a:ln>
                        <a:solidFill>
                          <a:schemeClr val="tx1"/>
                        </a:solidFill>
                        <a:effectLst/>
                        <a:latin typeface="Arial" charset="0"/>
                        <a:ea typeface="ＭＳ Ｐゴシック" charset="-128"/>
                      </a:endParaRPr>
                    </a:p>
                  </a:txBody>
                  <a:tcPr marT="0" marB="0"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ＭＳ Ｐゴシック" charset="-128"/>
                          <a:cs typeface="Times New Roman" pitchFamily="18" charset="0"/>
                        </a:rPr>
                        <a:t>Intersleek 757</a:t>
                      </a:r>
                      <a:endParaRPr kumimoji="0" lang="en-US" sz="1200" b="0" i="0" u="none" strike="noStrike" cap="none" normalizeH="0" baseline="0" smtClean="0">
                        <a:ln>
                          <a:noFill/>
                        </a:ln>
                        <a:solidFill>
                          <a:schemeClr val="tx1"/>
                        </a:solidFill>
                        <a:effectLst/>
                        <a:latin typeface="Arial" charset="0"/>
                        <a:ea typeface="ＭＳ Ｐゴシック" charset="-128"/>
                      </a:endParaRPr>
                    </a:p>
                  </a:txBody>
                  <a:tcPr marT="0" marB="0"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ＭＳ Ｐゴシック" charset="-128"/>
                          <a:cs typeface="Times New Roman" pitchFamily="18" charset="0"/>
                        </a:rPr>
                        <a:t>100  </a:t>
                      </a:r>
                      <a:endParaRPr kumimoji="0" lang="en-US" sz="1200" b="0" i="0" u="none" strike="noStrike" cap="none" normalizeH="0" baseline="0" smtClean="0">
                        <a:ln>
                          <a:noFill/>
                        </a:ln>
                        <a:solidFill>
                          <a:schemeClr val="tx1"/>
                        </a:solidFill>
                        <a:effectLst/>
                        <a:latin typeface="Arial" charset="0"/>
                        <a:ea typeface="ＭＳ Ｐゴシック" charset="-128"/>
                      </a:endParaRPr>
                    </a:p>
                  </a:txBody>
                  <a:tcPr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ＭＳ Ｐゴシック" charset="-128"/>
                          <a:cs typeface="Times New Roman" pitchFamily="18" charset="0"/>
                        </a:rPr>
                        <a:t>100</a:t>
                      </a:r>
                      <a:endParaRPr kumimoji="0" lang="en-US" sz="1200" b="0" i="0" u="none" strike="noStrike" cap="none" normalizeH="0" baseline="0" smtClean="0">
                        <a:ln>
                          <a:noFill/>
                        </a:ln>
                        <a:solidFill>
                          <a:schemeClr val="tx1"/>
                        </a:solidFill>
                        <a:effectLst/>
                        <a:latin typeface="Arial" charset="0"/>
                        <a:ea typeface="ＭＳ Ｐゴシック" charset="-128"/>
                      </a:endParaRPr>
                    </a:p>
                  </a:txBody>
                  <a:tcPr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ＭＳ Ｐゴシック" charset="-128"/>
                          <a:cs typeface="Times New Roman" pitchFamily="18" charset="0"/>
                        </a:rPr>
                        <a:t>27.4 (4.9)</a:t>
                      </a:r>
                      <a:endParaRPr kumimoji="0" lang="en-US" sz="1200" b="0" i="0" u="none" strike="noStrike" cap="none" normalizeH="0" baseline="0" smtClean="0">
                        <a:ln>
                          <a:noFill/>
                        </a:ln>
                        <a:solidFill>
                          <a:schemeClr val="tx1"/>
                        </a:solidFill>
                        <a:effectLst/>
                        <a:latin typeface="Arial" charset="0"/>
                        <a:ea typeface="ＭＳ Ｐゴシック" charset="-128"/>
                      </a:endParaRPr>
                    </a:p>
                  </a:txBody>
                  <a:tcPr marT="0" marB="0"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43206" name="Group 198"/>
          <p:cNvGraphicFramePr>
            <a:graphicFrameLocks noGrp="1"/>
          </p:cNvGraphicFramePr>
          <p:nvPr/>
        </p:nvGraphicFramePr>
        <p:xfrm>
          <a:off x="1714500" y="2994025"/>
          <a:ext cx="6081713" cy="3569653"/>
        </p:xfrm>
        <a:graphic>
          <a:graphicData uri="http://schemas.openxmlformats.org/drawingml/2006/table">
            <a:tbl>
              <a:tblPr/>
              <a:tblGrid>
                <a:gridCol w="2027238"/>
                <a:gridCol w="2027237"/>
                <a:gridCol w="2027238"/>
              </a:tblGrid>
              <a:tr h="260350">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libri" pitchFamily="34" charset="0"/>
                          <a:ea typeface="Times New Roman" pitchFamily="18" charset="0"/>
                          <a:cs typeface="Calibri" pitchFamily="34" charset="0"/>
                        </a:rPr>
                        <a:t>Table 4.  Results of acute fathead minnow</a:t>
                      </a:r>
                      <a:r>
                        <a:rPr kumimoji="0" lang="en-US" sz="1200" b="1" i="1" u="none" strike="noStrike" cap="none" normalizeH="0" baseline="0" smtClean="0">
                          <a:ln>
                            <a:noFill/>
                          </a:ln>
                          <a:solidFill>
                            <a:schemeClr val="tx1"/>
                          </a:solidFill>
                          <a:effectLst/>
                          <a:latin typeface="Calibri" pitchFamily="34" charset="0"/>
                          <a:ea typeface="Times New Roman" pitchFamily="18" charset="0"/>
                          <a:cs typeface="Calibri" pitchFamily="34" charset="0"/>
                        </a:rPr>
                        <a:t> </a:t>
                      </a:r>
                      <a:r>
                        <a:rPr kumimoji="0" lang="en-US" sz="1200" b="1" i="0" u="none" strike="noStrike" cap="none" normalizeH="0" baseline="0" smtClean="0">
                          <a:ln>
                            <a:noFill/>
                          </a:ln>
                          <a:solidFill>
                            <a:schemeClr val="tx1"/>
                          </a:solidFill>
                          <a:effectLst/>
                          <a:latin typeface="Calibri" pitchFamily="34" charset="0"/>
                          <a:ea typeface="Times New Roman" pitchFamily="18" charset="0"/>
                          <a:cs typeface="Calibri" pitchFamily="34" charset="0"/>
                        </a:rPr>
                        <a:t>toxicity tests of freshwater leachates from International Paints antifouling coatings</a:t>
                      </a:r>
                      <a:endParaRPr kumimoji="0" lang="en-US" sz="1200" b="0" i="0" u="none" strike="noStrike" cap="none" normalizeH="0" baseline="0" smtClean="0">
                        <a:ln>
                          <a:noFill/>
                        </a:ln>
                        <a:solidFill>
                          <a:schemeClr val="tx1"/>
                        </a:solidFill>
                        <a:effectLst/>
                        <a:latin typeface="Arial" charset="0"/>
                        <a:ea typeface="ＭＳ Ｐゴシック" charset="-128"/>
                        <a:cs typeface="Calibri" pitchFamily="34" charset="0"/>
                      </a:endParaRPr>
                    </a:p>
                  </a:txBody>
                  <a:tcPr marT="0" marB="0"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22383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libri" pitchFamily="34" charset="0"/>
                          <a:ea typeface="ＭＳ Ｐゴシック" charset="-128"/>
                          <a:cs typeface="Times New Roman" pitchFamily="18" charset="0"/>
                        </a:rPr>
                        <a:t>Sample</a:t>
                      </a:r>
                      <a:endParaRPr kumimoji="0" lang="en-US" sz="1200" b="0" i="0" u="none" strike="noStrike" cap="none" normalizeH="0" baseline="0" smtClean="0">
                        <a:ln>
                          <a:noFill/>
                        </a:ln>
                        <a:solidFill>
                          <a:schemeClr val="tx1"/>
                        </a:solidFill>
                        <a:effectLst/>
                        <a:latin typeface="Arial" charset="0"/>
                        <a:ea typeface="ＭＳ Ｐゴシック" charset="-128"/>
                      </a:endParaRPr>
                    </a:p>
                  </a:txBody>
                  <a:tcPr marT="0" marB="0"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libri" pitchFamily="34" charset="0"/>
                          <a:ea typeface="ＭＳ Ｐゴシック" charset="-128"/>
                          <a:cs typeface="Times New Roman" pitchFamily="18" charset="0"/>
                        </a:rPr>
                        <a:t>Concentration (%)</a:t>
                      </a:r>
                      <a:endParaRPr kumimoji="0" lang="en-US" sz="1200" b="0" i="0" u="none" strike="noStrike" cap="none" normalizeH="0" baseline="0" smtClean="0">
                        <a:ln>
                          <a:noFill/>
                        </a:ln>
                        <a:solidFill>
                          <a:schemeClr val="tx1"/>
                        </a:solidFill>
                        <a:effectLst/>
                        <a:latin typeface="Arial" charset="0"/>
                        <a:ea typeface="ＭＳ Ｐゴシック" charset="-128"/>
                      </a:endParaRPr>
                    </a:p>
                  </a:txBody>
                  <a:tcPr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libri" pitchFamily="34" charset="0"/>
                          <a:ea typeface="ＭＳ Ｐゴシック" charset="-128"/>
                          <a:cs typeface="Times New Roman" pitchFamily="18" charset="0"/>
                        </a:rPr>
                        <a:t>Survival (%)</a:t>
                      </a:r>
                      <a:endParaRPr kumimoji="0" lang="en-US" sz="1200" b="0" i="0" u="none" strike="noStrike" cap="none" normalizeH="0" baseline="0" smtClean="0">
                        <a:ln>
                          <a:noFill/>
                        </a:ln>
                        <a:solidFill>
                          <a:schemeClr val="tx1"/>
                        </a:solidFill>
                        <a:effectLst/>
                        <a:latin typeface="Arial" charset="0"/>
                        <a:ea typeface="ＭＳ Ｐゴシック" charset="-128"/>
                      </a:endParaRPr>
                    </a:p>
                  </a:txBody>
                  <a:tcPr marT="0" marB="0"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3675">
                <a:tc gridSpan="3">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libri" pitchFamily="34" charset="0"/>
                          <a:ea typeface="ＭＳ Ｐゴシック" charset="-128"/>
                          <a:cs typeface="Times New Roman" pitchFamily="18" charset="0"/>
                        </a:rPr>
                        <a:t>7- day leachate after curing</a:t>
                      </a:r>
                      <a:endParaRPr kumimoji="0" lang="en-US" sz="1200" b="0" i="0" u="none" strike="noStrike" cap="none" normalizeH="0" baseline="0" smtClean="0">
                        <a:ln>
                          <a:noFill/>
                        </a:ln>
                        <a:solidFill>
                          <a:schemeClr val="tx1"/>
                        </a:solidFill>
                        <a:effectLst/>
                        <a:latin typeface="Arial" charset="0"/>
                        <a:ea typeface="ＭＳ Ｐゴシック" charset="-128"/>
                      </a:endParaRPr>
                    </a:p>
                  </a:txBody>
                  <a:tcPr marT="0" marB="0"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2603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Control</a:t>
                      </a:r>
                      <a:endParaRPr kumimoji="0" lang="en-US" sz="1200" b="0" i="0" u="none" strike="noStrike" cap="none" normalizeH="0" baseline="0" smtClean="0">
                        <a:ln>
                          <a:noFill/>
                        </a:ln>
                        <a:solidFill>
                          <a:schemeClr val="tx1"/>
                        </a:solidFill>
                        <a:effectLst/>
                        <a:latin typeface="Arial" charset="0"/>
                        <a:ea typeface="ＭＳ Ｐゴシック" charset="-128"/>
                        <a:cs typeface="Calibri" pitchFamily="34" charset="0"/>
                      </a:endParaRPr>
                    </a:p>
                  </a:txBody>
                  <a:tcPr marT="0" marB="0"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100</a:t>
                      </a:r>
                      <a:endParaRPr kumimoji="0" lang="en-US" sz="1200" b="0" i="0" u="none" strike="noStrike" cap="none" normalizeH="0" baseline="0" smtClean="0">
                        <a:ln>
                          <a:noFill/>
                        </a:ln>
                        <a:solidFill>
                          <a:schemeClr val="tx1"/>
                        </a:solidFill>
                        <a:effectLst/>
                        <a:latin typeface="Arial" charset="0"/>
                        <a:ea typeface="ＭＳ Ｐゴシック" charset="-128"/>
                        <a:cs typeface="Calibri" pitchFamily="34" charset="0"/>
                      </a:endParaRPr>
                    </a:p>
                  </a:txBody>
                  <a:tcPr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100</a:t>
                      </a:r>
                      <a:endParaRPr kumimoji="0" lang="en-US" sz="1200" b="0" i="0" u="none" strike="noStrike" cap="none" normalizeH="0" baseline="0" smtClean="0">
                        <a:ln>
                          <a:noFill/>
                        </a:ln>
                        <a:solidFill>
                          <a:schemeClr val="tx1"/>
                        </a:solidFill>
                        <a:effectLst/>
                        <a:latin typeface="Arial" charset="0"/>
                        <a:ea typeface="ＭＳ Ｐゴシック" charset="-128"/>
                        <a:cs typeface="Calibri" pitchFamily="34" charset="0"/>
                      </a:endParaRPr>
                    </a:p>
                  </a:txBody>
                  <a:tcPr marT="0" marB="0"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ＭＳ Ｐゴシック" charset="-128"/>
                          <a:cs typeface="Times New Roman" pitchFamily="18" charset="0"/>
                        </a:rPr>
                        <a:t>Uncoated discs</a:t>
                      </a:r>
                      <a:endParaRPr kumimoji="0" lang="en-US" sz="1200" b="0" i="0" u="none" strike="noStrike" cap="none" normalizeH="0" baseline="0" smtClean="0">
                        <a:ln>
                          <a:noFill/>
                        </a:ln>
                        <a:solidFill>
                          <a:schemeClr val="tx1"/>
                        </a:solidFill>
                        <a:effectLst/>
                        <a:latin typeface="Arial" charset="0"/>
                        <a:ea typeface="ＭＳ Ｐゴシック" charset="-128"/>
                      </a:endParaRPr>
                    </a:p>
                  </a:txBody>
                  <a:tcPr marT="0" marB="0"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100</a:t>
                      </a:r>
                      <a:endParaRPr kumimoji="0" lang="en-US" sz="1200" b="0" i="0" u="none" strike="noStrike" cap="none" normalizeH="0" baseline="0" smtClean="0">
                        <a:ln>
                          <a:noFill/>
                        </a:ln>
                        <a:solidFill>
                          <a:schemeClr val="tx1"/>
                        </a:solidFill>
                        <a:effectLst/>
                        <a:latin typeface="Arial" charset="0"/>
                        <a:ea typeface="ＭＳ Ｐゴシック" charset="-128"/>
                        <a:cs typeface="Calibri" pitchFamily="34" charset="0"/>
                      </a:endParaRPr>
                    </a:p>
                  </a:txBody>
                  <a:tcPr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100</a:t>
                      </a:r>
                      <a:endParaRPr kumimoji="0" lang="en-US" sz="1200" b="0" i="0" u="none" strike="noStrike" cap="none" normalizeH="0" baseline="0" smtClean="0">
                        <a:ln>
                          <a:noFill/>
                        </a:ln>
                        <a:solidFill>
                          <a:schemeClr val="tx1"/>
                        </a:solidFill>
                        <a:effectLst/>
                        <a:latin typeface="Arial" charset="0"/>
                        <a:ea typeface="ＭＳ Ｐゴシック" charset="-128"/>
                        <a:cs typeface="Calibri" pitchFamily="34" charset="0"/>
                      </a:endParaRPr>
                    </a:p>
                  </a:txBody>
                  <a:tcPr marT="0" marB="0"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09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ＭＳ Ｐゴシック" charset="-128"/>
                          <a:cs typeface="Times New Roman" pitchFamily="18" charset="0"/>
                        </a:rPr>
                        <a:t>Primered discs</a:t>
                      </a:r>
                      <a:r>
                        <a:rPr kumimoji="0" lang="en-US" sz="1200" b="0" i="1" u="none" strike="noStrike" cap="none" normalizeH="0" baseline="30000" smtClean="0">
                          <a:ln>
                            <a:noFill/>
                          </a:ln>
                          <a:solidFill>
                            <a:schemeClr val="tx1"/>
                          </a:solidFill>
                          <a:effectLst/>
                          <a:latin typeface="Calibri" pitchFamily="34" charset="0"/>
                          <a:ea typeface="ＭＳ Ｐゴシック" charset="-128"/>
                          <a:cs typeface="Times New Roman" pitchFamily="18" charset="0"/>
                        </a:rPr>
                        <a:t> a</a:t>
                      </a:r>
                      <a:endParaRPr kumimoji="0" lang="en-US" sz="1200" b="0" i="0" u="none" strike="noStrike" cap="none" normalizeH="0" baseline="0" smtClean="0">
                        <a:ln>
                          <a:noFill/>
                        </a:ln>
                        <a:solidFill>
                          <a:schemeClr val="tx1"/>
                        </a:solidFill>
                        <a:effectLst/>
                        <a:latin typeface="Arial" charset="0"/>
                        <a:ea typeface="ＭＳ Ｐゴシック" charset="-128"/>
                      </a:endParaRPr>
                    </a:p>
                  </a:txBody>
                  <a:tcPr marT="0" marB="0"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100</a:t>
                      </a:r>
                      <a:endParaRPr kumimoji="0" lang="en-US" sz="1200" b="0" i="0" u="none" strike="noStrike" cap="none" normalizeH="0" baseline="0" smtClean="0">
                        <a:ln>
                          <a:noFill/>
                        </a:ln>
                        <a:solidFill>
                          <a:schemeClr val="tx1"/>
                        </a:solidFill>
                        <a:effectLst/>
                        <a:latin typeface="Arial" charset="0"/>
                        <a:ea typeface="ＭＳ Ｐゴシック" charset="-128"/>
                        <a:cs typeface="Calibri" pitchFamily="34" charset="0"/>
                      </a:endParaRPr>
                    </a:p>
                  </a:txBody>
                  <a:tcPr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100</a:t>
                      </a:r>
                      <a:endParaRPr kumimoji="0" lang="en-US" sz="1200" b="0" i="0" u="none" strike="noStrike" cap="none" normalizeH="0" baseline="0" smtClean="0">
                        <a:ln>
                          <a:noFill/>
                        </a:ln>
                        <a:solidFill>
                          <a:schemeClr val="tx1"/>
                        </a:solidFill>
                        <a:effectLst/>
                        <a:latin typeface="Arial" charset="0"/>
                        <a:ea typeface="ＭＳ Ｐゴシック" charset="-128"/>
                        <a:cs typeface="Calibri" pitchFamily="34" charset="0"/>
                      </a:endParaRPr>
                    </a:p>
                  </a:txBody>
                  <a:tcPr marT="0" marB="0"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ＭＳ Ｐゴシック" charset="-128"/>
                          <a:cs typeface="Times New Roman" pitchFamily="18" charset="0"/>
                        </a:rPr>
                        <a:t>Intersleek 970</a:t>
                      </a:r>
                      <a:endParaRPr kumimoji="0" lang="en-US" sz="1200" b="0" i="0" u="none" strike="noStrike" cap="none" normalizeH="0" baseline="0" smtClean="0">
                        <a:ln>
                          <a:noFill/>
                        </a:ln>
                        <a:solidFill>
                          <a:schemeClr val="tx1"/>
                        </a:solidFill>
                        <a:effectLst/>
                        <a:latin typeface="Arial" charset="0"/>
                        <a:ea typeface="ＭＳ Ｐゴシック" charset="-128"/>
                      </a:endParaRPr>
                    </a:p>
                  </a:txBody>
                  <a:tcPr marT="0" marB="0"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100</a:t>
                      </a:r>
                      <a:endParaRPr kumimoji="0" lang="en-US" sz="1200" b="0" i="0" u="none" strike="noStrike" cap="none" normalizeH="0" baseline="0" smtClean="0">
                        <a:ln>
                          <a:noFill/>
                        </a:ln>
                        <a:solidFill>
                          <a:schemeClr val="tx1"/>
                        </a:solidFill>
                        <a:effectLst/>
                        <a:latin typeface="Arial" charset="0"/>
                        <a:ea typeface="ＭＳ Ｐゴシック" charset="-128"/>
                        <a:cs typeface="Calibri" pitchFamily="34" charset="0"/>
                      </a:endParaRPr>
                    </a:p>
                  </a:txBody>
                  <a:tcPr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100</a:t>
                      </a:r>
                      <a:endParaRPr kumimoji="0" lang="en-US" sz="1200" b="0" i="0" u="none" strike="noStrike" cap="none" normalizeH="0" baseline="0" smtClean="0">
                        <a:ln>
                          <a:noFill/>
                        </a:ln>
                        <a:solidFill>
                          <a:schemeClr val="tx1"/>
                        </a:solidFill>
                        <a:effectLst/>
                        <a:latin typeface="Arial" charset="0"/>
                        <a:ea typeface="ＭＳ Ｐゴシック" charset="-128"/>
                        <a:cs typeface="Calibri" pitchFamily="34" charset="0"/>
                      </a:endParaRPr>
                    </a:p>
                  </a:txBody>
                  <a:tcPr marT="0" marB="0"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ＭＳ Ｐゴシック" charset="-128"/>
                          <a:cs typeface="Times New Roman" pitchFamily="18" charset="0"/>
                        </a:rPr>
                        <a:t>Intersleek 757</a:t>
                      </a:r>
                      <a:endParaRPr kumimoji="0" lang="en-US" sz="1200" b="0" i="0" u="none" strike="noStrike" cap="none" normalizeH="0" baseline="0" smtClean="0">
                        <a:ln>
                          <a:noFill/>
                        </a:ln>
                        <a:solidFill>
                          <a:schemeClr val="tx1"/>
                        </a:solidFill>
                        <a:effectLst/>
                        <a:latin typeface="Arial" charset="0"/>
                        <a:ea typeface="ＭＳ Ｐゴシック" charset="-128"/>
                      </a:endParaRPr>
                    </a:p>
                  </a:txBody>
                  <a:tcPr marT="0" marB="0"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100</a:t>
                      </a:r>
                      <a:endParaRPr kumimoji="0" lang="en-US" sz="1200" b="0" i="0" u="none" strike="noStrike" cap="none" normalizeH="0" baseline="0" smtClean="0">
                        <a:ln>
                          <a:noFill/>
                        </a:ln>
                        <a:solidFill>
                          <a:schemeClr val="tx1"/>
                        </a:solidFill>
                        <a:effectLst/>
                        <a:latin typeface="Arial" charset="0"/>
                        <a:ea typeface="ＭＳ Ｐゴシック" charset="-128"/>
                        <a:cs typeface="Calibri" pitchFamily="34" charset="0"/>
                      </a:endParaRPr>
                    </a:p>
                  </a:txBody>
                  <a:tcPr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100</a:t>
                      </a:r>
                      <a:endParaRPr kumimoji="0" lang="en-US" sz="1200" b="0" i="0" u="none" strike="noStrike" cap="none" normalizeH="0" baseline="0" smtClean="0">
                        <a:ln>
                          <a:noFill/>
                        </a:ln>
                        <a:solidFill>
                          <a:schemeClr val="tx1"/>
                        </a:solidFill>
                        <a:effectLst/>
                        <a:latin typeface="Arial" charset="0"/>
                        <a:ea typeface="ＭＳ Ｐゴシック" charset="-128"/>
                        <a:cs typeface="Calibri" pitchFamily="34" charset="0"/>
                      </a:endParaRPr>
                    </a:p>
                  </a:txBody>
                  <a:tcPr marT="0" marB="0"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gridSpan="3">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libri" pitchFamily="34" charset="0"/>
                          <a:ea typeface="ＭＳ Ｐゴシック" charset="-128"/>
                          <a:cs typeface="Times New Roman" pitchFamily="18" charset="0"/>
                        </a:rPr>
                        <a:t>7- day leachate after aging</a:t>
                      </a:r>
                      <a:endParaRPr kumimoji="0" lang="en-US" sz="1200" b="0" i="0" u="none" strike="noStrike" cap="none" normalizeH="0" baseline="0" smtClean="0">
                        <a:ln>
                          <a:noFill/>
                        </a:ln>
                        <a:solidFill>
                          <a:schemeClr val="tx1"/>
                        </a:solidFill>
                        <a:effectLst/>
                        <a:latin typeface="Arial" charset="0"/>
                        <a:ea typeface="ＭＳ Ｐゴシック" charset="-128"/>
                      </a:endParaRPr>
                    </a:p>
                  </a:txBody>
                  <a:tcPr marT="0" marB="0"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2603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Control</a:t>
                      </a:r>
                      <a:endParaRPr kumimoji="0" lang="en-US" sz="1200" b="0" i="0" u="none" strike="noStrike" cap="none" normalizeH="0" baseline="0" smtClean="0">
                        <a:ln>
                          <a:noFill/>
                        </a:ln>
                        <a:solidFill>
                          <a:schemeClr val="tx1"/>
                        </a:solidFill>
                        <a:effectLst/>
                        <a:latin typeface="Arial" charset="0"/>
                        <a:ea typeface="ＭＳ Ｐゴシック" charset="-128"/>
                        <a:cs typeface="Calibri" pitchFamily="34" charset="0"/>
                      </a:endParaRPr>
                    </a:p>
                  </a:txBody>
                  <a:tcPr marT="0" marB="0"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100</a:t>
                      </a:r>
                      <a:endParaRPr kumimoji="0" lang="en-US" sz="1200" b="0" i="0" u="none" strike="noStrike" cap="none" normalizeH="0" baseline="0" smtClean="0">
                        <a:ln>
                          <a:noFill/>
                        </a:ln>
                        <a:solidFill>
                          <a:schemeClr val="tx1"/>
                        </a:solidFill>
                        <a:effectLst/>
                        <a:latin typeface="Arial" charset="0"/>
                        <a:ea typeface="ＭＳ Ｐゴシック" charset="-128"/>
                        <a:cs typeface="Calibri" pitchFamily="34" charset="0"/>
                      </a:endParaRPr>
                    </a:p>
                  </a:txBody>
                  <a:tcPr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100</a:t>
                      </a:r>
                      <a:endParaRPr kumimoji="0" lang="en-US" sz="1200" b="0" i="0" u="none" strike="noStrike" cap="none" normalizeH="0" baseline="0" smtClean="0">
                        <a:ln>
                          <a:noFill/>
                        </a:ln>
                        <a:solidFill>
                          <a:schemeClr val="tx1"/>
                        </a:solidFill>
                        <a:effectLst/>
                        <a:latin typeface="Arial" charset="0"/>
                        <a:ea typeface="ＭＳ Ｐゴシック" charset="-128"/>
                        <a:cs typeface="Calibri" pitchFamily="34" charset="0"/>
                      </a:endParaRPr>
                    </a:p>
                  </a:txBody>
                  <a:tcPr marT="0" marB="0"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ＭＳ Ｐゴシック" charset="-128"/>
                          <a:cs typeface="Times New Roman" pitchFamily="18" charset="0"/>
                        </a:rPr>
                        <a:t>Uncoated discs</a:t>
                      </a:r>
                      <a:endParaRPr kumimoji="0" lang="en-US" sz="1200" b="0" i="0" u="none" strike="noStrike" cap="none" normalizeH="0" baseline="0" smtClean="0">
                        <a:ln>
                          <a:noFill/>
                        </a:ln>
                        <a:solidFill>
                          <a:schemeClr val="tx1"/>
                        </a:solidFill>
                        <a:effectLst/>
                        <a:latin typeface="Arial" charset="0"/>
                        <a:ea typeface="ＭＳ Ｐゴシック" charset="-128"/>
                      </a:endParaRPr>
                    </a:p>
                  </a:txBody>
                  <a:tcPr marT="0" marB="0"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100</a:t>
                      </a:r>
                      <a:endParaRPr kumimoji="0" lang="en-US" sz="1200" b="0" i="0" u="none" strike="noStrike" cap="none" normalizeH="0" baseline="0" smtClean="0">
                        <a:ln>
                          <a:noFill/>
                        </a:ln>
                        <a:solidFill>
                          <a:schemeClr val="tx1"/>
                        </a:solidFill>
                        <a:effectLst/>
                        <a:latin typeface="Arial" charset="0"/>
                        <a:ea typeface="ＭＳ Ｐゴシック" charset="-128"/>
                        <a:cs typeface="Calibri" pitchFamily="34" charset="0"/>
                      </a:endParaRPr>
                    </a:p>
                  </a:txBody>
                  <a:tcPr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56*</a:t>
                      </a:r>
                      <a:endParaRPr kumimoji="0" lang="en-US" sz="1200" b="0" i="0" u="none" strike="noStrike" cap="none" normalizeH="0" baseline="0" smtClean="0">
                        <a:ln>
                          <a:noFill/>
                        </a:ln>
                        <a:solidFill>
                          <a:schemeClr val="tx1"/>
                        </a:solidFill>
                        <a:effectLst/>
                        <a:latin typeface="Arial" charset="0"/>
                        <a:ea typeface="ＭＳ Ｐゴシック" charset="-128"/>
                        <a:cs typeface="Calibri" pitchFamily="34" charset="0"/>
                      </a:endParaRPr>
                    </a:p>
                  </a:txBody>
                  <a:tcPr marT="0" marB="0"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ＭＳ Ｐゴシック" charset="-128"/>
                          <a:cs typeface="Times New Roman" pitchFamily="18" charset="0"/>
                        </a:rPr>
                        <a:t>Primered discs</a:t>
                      </a:r>
                      <a:r>
                        <a:rPr kumimoji="0" lang="en-US" sz="1200" b="0" i="1" u="none" strike="noStrike" cap="none" normalizeH="0" baseline="30000" smtClean="0">
                          <a:ln>
                            <a:noFill/>
                          </a:ln>
                          <a:solidFill>
                            <a:schemeClr val="tx1"/>
                          </a:solidFill>
                          <a:effectLst/>
                          <a:latin typeface="Calibri" pitchFamily="34" charset="0"/>
                          <a:ea typeface="ＭＳ Ｐゴシック" charset="-128"/>
                          <a:cs typeface="Times New Roman" pitchFamily="18" charset="0"/>
                        </a:rPr>
                        <a:t> a</a:t>
                      </a:r>
                      <a:endParaRPr kumimoji="0" lang="en-US" sz="1200" b="0" i="0" u="none" strike="noStrike" cap="none" normalizeH="0" baseline="0" smtClean="0">
                        <a:ln>
                          <a:noFill/>
                        </a:ln>
                        <a:solidFill>
                          <a:schemeClr val="tx1"/>
                        </a:solidFill>
                        <a:effectLst/>
                        <a:latin typeface="Arial" charset="0"/>
                        <a:ea typeface="ＭＳ Ｐゴシック" charset="-128"/>
                      </a:endParaRPr>
                    </a:p>
                  </a:txBody>
                  <a:tcPr marT="0" marB="0"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100</a:t>
                      </a:r>
                      <a:endParaRPr kumimoji="0" lang="en-US" sz="1200" b="0" i="0" u="none" strike="noStrike" cap="none" normalizeH="0" baseline="0" smtClean="0">
                        <a:ln>
                          <a:noFill/>
                        </a:ln>
                        <a:solidFill>
                          <a:schemeClr val="tx1"/>
                        </a:solidFill>
                        <a:effectLst/>
                        <a:latin typeface="Arial" charset="0"/>
                        <a:ea typeface="ＭＳ Ｐゴシック" charset="-128"/>
                        <a:cs typeface="Calibri" pitchFamily="34" charset="0"/>
                      </a:endParaRPr>
                    </a:p>
                  </a:txBody>
                  <a:tcPr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67*</a:t>
                      </a:r>
                      <a:endParaRPr kumimoji="0" lang="en-US" sz="1200" b="0" i="0" u="none" strike="noStrike" cap="none" normalizeH="0" baseline="0" smtClean="0">
                        <a:ln>
                          <a:noFill/>
                        </a:ln>
                        <a:solidFill>
                          <a:schemeClr val="tx1"/>
                        </a:solidFill>
                        <a:effectLst/>
                        <a:latin typeface="Arial" charset="0"/>
                        <a:ea typeface="ＭＳ Ｐゴシック" charset="-128"/>
                        <a:cs typeface="Calibri" pitchFamily="34" charset="0"/>
                      </a:endParaRPr>
                    </a:p>
                  </a:txBody>
                  <a:tcPr marT="0" marB="0"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ＭＳ Ｐゴシック" charset="-128"/>
                          <a:cs typeface="Times New Roman" pitchFamily="18" charset="0"/>
                        </a:rPr>
                        <a:t>Intersleek 970</a:t>
                      </a:r>
                      <a:endParaRPr kumimoji="0" lang="en-US" sz="1200" b="0" i="0" u="none" strike="noStrike" cap="none" normalizeH="0" baseline="0" smtClean="0">
                        <a:ln>
                          <a:noFill/>
                        </a:ln>
                        <a:solidFill>
                          <a:schemeClr val="tx1"/>
                        </a:solidFill>
                        <a:effectLst/>
                        <a:latin typeface="Arial" charset="0"/>
                        <a:ea typeface="ＭＳ Ｐゴシック" charset="-128"/>
                      </a:endParaRPr>
                    </a:p>
                  </a:txBody>
                  <a:tcPr marT="0" marB="0"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100</a:t>
                      </a:r>
                      <a:endParaRPr kumimoji="0" lang="en-US" sz="1200" b="0" i="0" u="none" strike="noStrike" cap="none" normalizeH="0" baseline="0" smtClean="0">
                        <a:ln>
                          <a:noFill/>
                        </a:ln>
                        <a:solidFill>
                          <a:schemeClr val="tx1"/>
                        </a:solidFill>
                        <a:effectLst/>
                        <a:latin typeface="Arial" charset="0"/>
                        <a:ea typeface="ＭＳ Ｐゴシック" charset="-128"/>
                        <a:cs typeface="Calibri" pitchFamily="34" charset="0"/>
                      </a:endParaRPr>
                    </a:p>
                  </a:txBody>
                  <a:tcPr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100</a:t>
                      </a:r>
                      <a:endParaRPr kumimoji="0" lang="en-US" sz="1200" b="0" i="0" u="none" strike="noStrike" cap="none" normalizeH="0" baseline="0" smtClean="0">
                        <a:ln>
                          <a:noFill/>
                        </a:ln>
                        <a:solidFill>
                          <a:schemeClr val="tx1"/>
                        </a:solidFill>
                        <a:effectLst/>
                        <a:latin typeface="Arial" charset="0"/>
                        <a:ea typeface="ＭＳ Ｐゴシック" charset="-128"/>
                        <a:cs typeface="Calibri" pitchFamily="34" charset="0"/>
                      </a:endParaRPr>
                    </a:p>
                  </a:txBody>
                  <a:tcPr marT="0" marB="0"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ＭＳ Ｐゴシック" charset="-128"/>
                          <a:cs typeface="Times New Roman" pitchFamily="18" charset="0"/>
                        </a:rPr>
                        <a:t>Intersleek 757</a:t>
                      </a:r>
                      <a:endParaRPr kumimoji="0" lang="en-US" sz="1200" b="0" i="0" u="none" strike="noStrike" cap="none" normalizeH="0" baseline="0" smtClean="0">
                        <a:ln>
                          <a:noFill/>
                        </a:ln>
                        <a:solidFill>
                          <a:schemeClr val="tx1"/>
                        </a:solidFill>
                        <a:effectLst/>
                        <a:latin typeface="Arial" charset="0"/>
                        <a:ea typeface="ＭＳ Ｐゴシック" charset="-128"/>
                      </a:endParaRPr>
                    </a:p>
                  </a:txBody>
                  <a:tcPr marT="0" marB="0"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100</a:t>
                      </a:r>
                      <a:endParaRPr kumimoji="0" lang="en-US" sz="1200" b="0" i="0" u="none" strike="noStrike" cap="none" normalizeH="0" baseline="0" smtClean="0">
                        <a:ln>
                          <a:noFill/>
                        </a:ln>
                        <a:solidFill>
                          <a:schemeClr val="tx1"/>
                        </a:solidFill>
                        <a:effectLst/>
                        <a:latin typeface="Arial" charset="0"/>
                        <a:ea typeface="ＭＳ Ｐゴシック" charset="-128"/>
                        <a:cs typeface="Calibri" pitchFamily="34" charset="0"/>
                      </a:endParaRPr>
                    </a:p>
                  </a:txBody>
                  <a:tcPr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100</a:t>
                      </a:r>
                      <a:endParaRPr kumimoji="0" lang="en-US" sz="1200" b="0" i="0" u="none" strike="noStrike" cap="none" normalizeH="0" baseline="0" smtClean="0">
                        <a:ln>
                          <a:noFill/>
                        </a:ln>
                        <a:solidFill>
                          <a:schemeClr val="tx1"/>
                        </a:solidFill>
                        <a:effectLst/>
                        <a:latin typeface="Arial" charset="0"/>
                        <a:ea typeface="ＭＳ Ｐゴシック" charset="-128"/>
                        <a:cs typeface="Calibri" pitchFamily="34" charset="0"/>
                      </a:endParaRPr>
                    </a:p>
                  </a:txBody>
                  <a:tcPr marT="0" marB="0"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3205" name="Title 1"/>
          <p:cNvSpPr>
            <a:spLocks/>
          </p:cNvSpPr>
          <p:nvPr/>
        </p:nvSpPr>
        <p:spPr bwMode="auto">
          <a:xfrm>
            <a:off x="177800" y="0"/>
            <a:ext cx="5664200" cy="901700"/>
          </a:xfrm>
          <a:prstGeom prst="rect">
            <a:avLst/>
          </a:prstGeom>
          <a:noFill/>
          <a:ln w="9525">
            <a:noFill/>
            <a:miter lim="800000"/>
            <a:headEnd/>
            <a:tailEnd/>
          </a:ln>
        </p:spPr>
        <p:txBody>
          <a:bodyPr anchor="ctr"/>
          <a:lstStyle/>
          <a:p>
            <a:pPr eaLnBrk="0" hangingPunct="0">
              <a:lnSpc>
                <a:spcPts val="2800"/>
              </a:lnSpc>
            </a:pPr>
            <a:r>
              <a:rPr lang="en-US" sz="2600">
                <a:solidFill>
                  <a:srgbClr val="FFFFFF"/>
                </a:solidFill>
              </a:rPr>
              <a:t>Accomplishments and Results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idx="4294967295"/>
          </p:nvPr>
        </p:nvSpPr>
        <p:spPr/>
        <p:txBody>
          <a:bodyPr/>
          <a:lstStyle/>
          <a:p>
            <a:r>
              <a:rPr lang="en-US" smtClean="0">
                <a:ea typeface="ＭＳ Ｐゴシック" charset="-128"/>
              </a:rPr>
              <a:t>Challenges to Date</a:t>
            </a:r>
          </a:p>
        </p:txBody>
      </p:sp>
      <p:sp>
        <p:nvSpPr>
          <p:cNvPr id="27650" name="Content Placeholder 2"/>
          <p:cNvSpPr>
            <a:spLocks noGrp="1"/>
          </p:cNvSpPr>
          <p:nvPr>
            <p:ph idx="4294967295"/>
          </p:nvPr>
        </p:nvSpPr>
        <p:spPr>
          <a:xfrm>
            <a:off x="457200" y="1069975"/>
            <a:ext cx="8229600" cy="5322888"/>
          </a:xfrm>
        </p:spPr>
        <p:txBody>
          <a:bodyPr/>
          <a:lstStyle/>
          <a:p>
            <a:pPr>
              <a:buFont typeface="Arial" charset="0"/>
              <a:buNone/>
            </a:pPr>
            <a:r>
              <a:rPr lang="en-US" smtClean="0">
                <a:ea typeface="ＭＳ Ｐゴシック" charset="-128"/>
              </a:rPr>
              <a:t>Period and mechanisms of leaching for laboratory tests need to be relevant to actual leaching from devices in the field.</a:t>
            </a:r>
          </a:p>
          <a:p>
            <a:pPr>
              <a:buFont typeface="Arial" charset="0"/>
              <a:buNone/>
            </a:pPr>
            <a:r>
              <a:rPr lang="en-US" smtClean="0">
                <a:ea typeface="ＭＳ Ｐゴシック" charset="-128"/>
              </a:rPr>
              <a:t>	</a:t>
            </a:r>
            <a:r>
              <a:rPr lang="en-US" i="1" smtClean="0">
                <a:ea typeface="ＭＳ Ｐゴシック" charset="-128"/>
              </a:rPr>
              <a:t>As results of anti-fouling coating studies on MHK devices are analyzed we hope to gain better data on how much is lost to the environment.</a:t>
            </a:r>
            <a:endParaRPr lang="en-US" smtClean="0">
              <a:ea typeface="ＭＳ Ｐゴシック" charset="-128"/>
            </a:endParaRPr>
          </a:p>
          <a:p>
            <a:endParaRPr lang="en-US" smtClean="0">
              <a:ea typeface="ＭＳ Ｐゴシック" charset="-128"/>
            </a:endParaRPr>
          </a:p>
          <a:p>
            <a:pPr>
              <a:buFont typeface="Arial" charset="0"/>
              <a:buNone/>
            </a:pPr>
            <a:r>
              <a:rPr lang="en-US" smtClean="0">
                <a:ea typeface="ＭＳ Ｐゴシック" charset="-128"/>
              </a:rPr>
              <a:t>Other modifications to FY 11 methods:</a:t>
            </a:r>
          </a:p>
          <a:p>
            <a:r>
              <a:rPr lang="en-US" smtClean="0">
                <a:ea typeface="ＭＳ Ｐゴシック" charset="-128"/>
              </a:rPr>
              <a:t>Marine grade aluminum to be used for coupons</a:t>
            </a:r>
          </a:p>
          <a:p>
            <a:r>
              <a:rPr lang="en-US" smtClean="0">
                <a:ea typeface="ＭＳ Ｐゴシック" charset="-128"/>
              </a:rPr>
              <a:t>Larger coupons for more surface area</a:t>
            </a:r>
          </a:p>
          <a:p>
            <a:r>
              <a:rPr lang="en-US" smtClean="0">
                <a:ea typeface="ＭＳ Ｐゴシック" charset="-128"/>
              </a:rPr>
              <a:t>Stirring during leaching to better simulate field conditions</a:t>
            </a:r>
          </a:p>
        </p:txBody>
      </p:sp>
      <p:sp>
        <p:nvSpPr>
          <p:cNvPr id="27651" name="Text Box 4"/>
          <p:cNvSpPr txBox="1">
            <a:spLocks noChangeArrowheads="1"/>
          </p:cNvSpPr>
          <p:nvPr/>
        </p:nvSpPr>
        <p:spPr bwMode="auto">
          <a:xfrm rot="2140545">
            <a:off x="8196263" y="1112838"/>
            <a:ext cx="1049337" cy="366712"/>
          </a:xfrm>
          <a:prstGeom prst="rect">
            <a:avLst/>
          </a:prstGeom>
          <a:noFill/>
          <a:ln w="9525">
            <a:noFill/>
            <a:miter lim="800000"/>
            <a:headEnd/>
            <a:tailEnd/>
          </a:ln>
        </p:spPr>
        <p:txBody>
          <a:bodyPr wrap="none">
            <a:spAutoFit/>
          </a:bodyPr>
          <a:lstStyle/>
          <a:p>
            <a:r>
              <a:rPr lang="en-US" b="1" u="sng">
                <a:solidFill>
                  <a:schemeClr val="hlink"/>
                </a:solidFill>
                <a:latin typeface="Arial Narrow" pitchFamily="34" charset="0"/>
              </a:rPr>
              <a:t>TOXICITY</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idx="4294967295"/>
          </p:nvPr>
        </p:nvSpPr>
        <p:spPr/>
        <p:txBody>
          <a:bodyPr/>
          <a:lstStyle/>
          <a:p>
            <a:r>
              <a:rPr lang="en-US" smtClean="0">
                <a:ea typeface="ＭＳ Ｐゴシック" charset="-128"/>
              </a:rPr>
              <a:t>Next Steps</a:t>
            </a:r>
          </a:p>
        </p:txBody>
      </p:sp>
      <p:sp>
        <p:nvSpPr>
          <p:cNvPr id="28674" name="Content Placeholder 2"/>
          <p:cNvSpPr>
            <a:spLocks noGrp="1"/>
          </p:cNvSpPr>
          <p:nvPr>
            <p:ph idx="4294967295"/>
          </p:nvPr>
        </p:nvSpPr>
        <p:spPr>
          <a:xfrm>
            <a:off x="457200" y="1122363"/>
            <a:ext cx="8229600" cy="5270500"/>
          </a:xfrm>
        </p:spPr>
        <p:txBody>
          <a:bodyPr/>
          <a:lstStyle/>
          <a:p>
            <a:pPr>
              <a:lnSpc>
                <a:spcPct val="90000"/>
              </a:lnSpc>
              <a:buFont typeface="Arial" charset="0"/>
              <a:buNone/>
            </a:pPr>
            <a:r>
              <a:rPr lang="en-US" sz="2000" u="sng" smtClean="0">
                <a:ea typeface="ＭＳ Ｐゴシック" charset="-128"/>
              </a:rPr>
              <a:t>FY12 Milestones</a:t>
            </a:r>
            <a:r>
              <a:rPr lang="en-US" sz="2000" smtClean="0">
                <a:ea typeface="ＭＳ Ｐゴシック" charset="-128"/>
              </a:rPr>
              <a:t>:</a:t>
            </a:r>
          </a:p>
          <a:p>
            <a:pPr>
              <a:lnSpc>
                <a:spcPct val="90000"/>
              </a:lnSpc>
              <a:buFont typeface="Arial" charset="0"/>
              <a:buNone/>
            </a:pPr>
            <a:r>
              <a:rPr lang="en-US" sz="2000" smtClean="0">
                <a:ea typeface="ＭＳ Ｐゴシック" charset="-128"/>
              </a:rPr>
              <a:t>Q1 - Begin toxicity tests on marine (i.e., saltwater) organisms so that potential impacts of antifouling coatings can be evaluated for marine systems as well as freshwater systems.</a:t>
            </a:r>
          </a:p>
          <a:p>
            <a:pPr>
              <a:lnSpc>
                <a:spcPct val="90000"/>
              </a:lnSpc>
              <a:buFont typeface="Arial" charset="0"/>
              <a:buNone/>
            </a:pPr>
            <a:r>
              <a:rPr lang="en-US" sz="2000" smtClean="0">
                <a:ea typeface="ＭＳ Ｐゴシック" charset="-128"/>
              </a:rPr>
              <a:t>Q2 - Complete data synthesis for freshwater toxicity tests to date and assess need  for supplemental tests in </a:t>
            </a:r>
          </a:p>
          <a:p>
            <a:pPr>
              <a:lnSpc>
                <a:spcPct val="90000"/>
              </a:lnSpc>
              <a:buFont typeface="Arial" charset="0"/>
              <a:buNone/>
            </a:pPr>
            <a:r>
              <a:rPr lang="en-US" sz="2000" smtClean="0">
                <a:ea typeface="ＭＳ Ｐゴシック" charset="-128"/>
              </a:rPr>
              <a:t>Q3 - Complete laboratory toxicity tests with  freshwater organisms.</a:t>
            </a:r>
          </a:p>
          <a:p>
            <a:pPr>
              <a:lnSpc>
                <a:spcPct val="90000"/>
              </a:lnSpc>
              <a:buFont typeface="Arial" charset="0"/>
              <a:buNone/>
            </a:pPr>
            <a:r>
              <a:rPr lang="en-US" sz="2000" smtClean="0">
                <a:ea typeface="ＭＳ Ｐゴシック" charset="-128"/>
              </a:rPr>
              <a:t>Q4 - Complete laboratory toxicity tests with marine organisms. Complete data analysis and summarize study results in a final report.</a:t>
            </a:r>
          </a:p>
          <a:p>
            <a:pPr>
              <a:buFont typeface="Arial" charset="0"/>
              <a:buNone/>
            </a:pPr>
            <a:endParaRPr lang="en-US" sz="2000" smtClean="0">
              <a:ea typeface="ＭＳ Ｐゴシック" charset="-128"/>
            </a:endParaRPr>
          </a:p>
        </p:txBody>
      </p:sp>
      <p:sp>
        <p:nvSpPr>
          <p:cNvPr id="28675" name="Text Box 4"/>
          <p:cNvSpPr txBox="1">
            <a:spLocks noChangeArrowheads="1"/>
          </p:cNvSpPr>
          <p:nvPr/>
        </p:nvSpPr>
        <p:spPr bwMode="auto">
          <a:xfrm rot="2140545">
            <a:off x="8196263" y="1112838"/>
            <a:ext cx="1049337" cy="366712"/>
          </a:xfrm>
          <a:prstGeom prst="rect">
            <a:avLst/>
          </a:prstGeom>
          <a:noFill/>
          <a:ln w="9525">
            <a:noFill/>
            <a:miter lim="800000"/>
            <a:headEnd/>
            <a:tailEnd/>
          </a:ln>
        </p:spPr>
        <p:txBody>
          <a:bodyPr wrap="none">
            <a:spAutoFit/>
          </a:bodyPr>
          <a:lstStyle/>
          <a:p>
            <a:r>
              <a:rPr lang="en-US" b="1" u="sng">
                <a:solidFill>
                  <a:schemeClr val="hlink"/>
                </a:solidFill>
                <a:latin typeface="Arial Narrow" pitchFamily="34" charset="0"/>
              </a:rPr>
              <a:t>TOXICITY</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idx="4294967295"/>
          </p:nvPr>
        </p:nvSpPr>
        <p:spPr/>
        <p:txBody>
          <a:bodyPr/>
          <a:lstStyle/>
          <a:p>
            <a:r>
              <a:rPr lang="en-US" smtClean="0">
                <a:ea typeface="ＭＳ Ｐゴシック" charset="-128"/>
              </a:rPr>
              <a:t>Purpose, Objectives, &amp; Integration</a:t>
            </a:r>
          </a:p>
        </p:txBody>
      </p:sp>
      <p:sp>
        <p:nvSpPr>
          <p:cNvPr id="29698" name="Content Placeholder 2"/>
          <p:cNvSpPr>
            <a:spLocks noGrp="1"/>
          </p:cNvSpPr>
          <p:nvPr>
            <p:ph idx="4294967295"/>
          </p:nvPr>
        </p:nvSpPr>
        <p:spPr>
          <a:xfrm>
            <a:off x="346075" y="1101725"/>
            <a:ext cx="8474075" cy="5046663"/>
          </a:xfrm>
        </p:spPr>
        <p:txBody>
          <a:bodyPr/>
          <a:lstStyle/>
          <a:p>
            <a:pPr>
              <a:buFont typeface="Arial" charset="0"/>
              <a:buNone/>
            </a:pPr>
            <a:r>
              <a:rPr lang="en-US" sz="1600" u="sng" smtClean="0">
                <a:ea typeface="ＭＳ Ｐゴシック" charset="-128"/>
              </a:rPr>
              <a:t>Knowledge gap</a:t>
            </a:r>
            <a:r>
              <a:rPr lang="en-US" sz="1600" smtClean="0">
                <a:ea typeface="ＭＳ Ｐゴシック" charset="-128"/>
              </a:rPr>
              <a:t>: There is little knowledge of the possible effects on bottom sediments and benthic habitat as a result of construction and operation of MHK devices in large rivers.  Regulatory agencies are concerned about habitat alteration from MHK devices and will likely require assurance that such changes will be small and inconsequential. </a:t>
            </a:r>
          </a:p>
          <a:p>
            <a:pPr>
              <a:buFont typeface="Arial" charset="0"/>
              <a:buNone/>
            </a:pPr>
            <a:endParaRPr lang="en-US" sz="1800" smtClean="0">
              <a:ea typeface="ＭＳ Ｐゴシック" charset="-128"/>
            </a:endParaRPr>
          </a:p>
          <a:p>
            <a:pPr eaLnBrk="1" hangingPunct="1">
              <a:lnSpc>
                <a:spcPct val="90000"/>
              </a:lnSpc>
              <a:spcBef>
                <a:spcPct val="0"/>
              </a:spcBef>
              <a:buFontTx/>
              <a:buNone/>
            </a:pPr>
            <a:r>
              <a:rPr lang="en-US" sz="1600" u="sng" smtClean="0">
                <a:ea typeface="ＭＳ Ｐゴシック" charset="-128"/>
              </a:rPr>
              <a:t>Programmatic goal</a:t>
            </a:r>
            <a:r>
              <a:rPr lang="en-US" sz="1600" smtClean="0">
                <a:ea typeface="ＭＳ Ｐゴシック" charset="-128"/>
              </a:rPr>
              <a:t>: Reduce the regulatory costs, time, and potential environmental impacts associated with developing, siting, permitting, and deploying MHK systems. </a:t>
            </a:r>
          </a:p>
          <a:p>
            <a:pPr marL="342900" lvl="1" indent="-342900">
              <a:buFont typeface="Arial" charset="0"/>
              <a:buNone/>
            </a:pPr>
            <a:endParaRPr lang="en-US" sz="1600" smtClean="0">
              <a:ea typeface="ＭＳ Ｐゴシック" charset="-128"/>
            </a:endParaRPr>
          </a:p>
          <a:p>
            <a:pPr marL="342900" lvl="1" indent="-342900">
              <a:buFont typeface="Arial" charset="0"/>
              <a:buNone/>
            </a:pPr>
            <a:r>
              <a:rPr lang="en-US" sz="1600" u="sng" smtClean="0">
                <a:ea typeface="ＭＳ Ｐゴシック" charset="-128"/>
              </a:rPr>
              <a:t>Project objectives</a:t>
            </a:r>
            <a:r>
              <a:rPr lang="en-US" sz="1600" smtClean="0">
                <a:ea typeface="ＭＳ Ｐゴシック" charset="-128"/>
              </a:rPr>
              <a:t>: </a:t>
            </a:r>
          </a:p>
          <a:p>
            <a:pPr marL="342900" lvl="1" indent="-342900">
              <a:buFont typeface="Arial" charset="0"/>
              <a:buNone/>
            </a:pPr>
            <a:r>
              <a:rPr lang="en-US" sz="1600" smtClean="0">
                <a:ea typeface="ＭＳ Ｐゴシック" charset="-128"/>
              </a:rPr>
              <a:t>Categorize the type and amount of benthic habitat that could be affected during the installation and operation of MHK projects in freshwater environments.</a:t>
            </a:r>
          </a:p>
          <a:p>
            <a:pPr marL="342900" lvl="1" indent="-342900">
              <a:buFont typeface="Arial" charset="0"/>
              <a:buNone/>
            </a:pPr>
            <a:r>
              <a:rPr lang="en-US" sz="1600" smtClean="0">
                <a:ea typeface="ＭＳ Ｐゴシック" charset="-128"/>
              </a:rPr>
              <a:t>Identify the sensitivity of aquatic biota in various habitat types to MHK-caused alterations in their habitats.</a:t>
            </a:r>
          </a:p>
          <a:p>
            <a:pPr marL="342900" lvl="1" indent="-342900">
              <a:buFont typeface="Arial" charset="0"/>
              <a:buNone/>
            </a:pPr>
            <a:r>
              <a:rPr lang="en-US" sz="1600" smtClean="0">
                <a:ea typeface="ＭＳ Ｐゴシック" charset="-128"/>
              </a:rPr>
              <a:t>Develop habitat- and biota-specific monitoring protocols for identifying the onset of potentially unacceptable ecological impacts during the siting, construction, and operation of MHK projects.</a:t>
            </a:r>
          </a:p>
          <a:p>
            <a:pPr marL="342900" lvl="1" indent="-342900">
              <a:buFont typeface="Arial" charset="0"/>
              <a:buNone/>
            </a:pPr>
            <a:endParaRPr lang="en-US" sz="1600" smtClean="0">
              <a:ea typeface="ＭＳ Ｐゴシック" charset="-128"/>
            </a:endParaRPr>
          </a:p>
          <a:p>
            <a:pPr marL="342900" lvl="1" indent="-342900">
              <a:buFont typeface="Arial" charset="0"/>
              <a:buNone/>
            </a:pPr>
            <a:r>
              <a:rPr lang="en-US" sz="1600" u="sng" smtClean="0">
                <a:ea typeface="ＭＳ Ｐゴシック" charset="-128"/>
              </a:rPr>
              <a:t>Subtask integration</a:t>
            </a:r>
            <a:r>
              <a:rPr lang="en-US" sz="1600" smtClean="0">
                <a:ea typeface="ＭＳ Ｐゴシック" charset="-128"/>
              </a:rPr>
              <a:t>: The results of this task will be used to calibrate SNL’s hydrodynamic / sediment transport modeling and also incorporated into the risk assessments of ANL and PNNL.</a:t>
            </a:r>
          </a:p>
        </p:txBody>
      </p:sp>
      <p:sp>
        <p:nvSpPr>
          <p:cNvPr id="29699" name="Text Box 4"/>
          <p:cNvSpPr txBox="1">
            <a:spLocks noChangeArrowheads="1"/>
          </p:cNvSpPr>
          <p:nvPr/>
        </p:nvSpPr>
        <p:spPr bwMode="auto">
          <a:xfrm rot="2140545">
            <a:off x="8237538" y="1098550"/>
            <a:ext cx="1004887" cy="366713"/>
          </a:xfrm>
          <a:prstGeom prst="rect">
            <a:avLst/>
          </a:prstGeom>
          <a:noFill/>
          <a:ln w="9525">
            <a:noFill/>
            <a:miter lim="800000"/>
            <a:headEnd/>
            <a:tailEnd/>
          </a:ln>
        </p:spPr>
        <p:txBody>
          <a:bodyPr wrap="none">
            <a:spAutoFit/>
          </a:bodyPr>
          <a:lstStyle/>
          <a:p>
            <a:r>
              <a:rPr lang="en-US" b="1" u="sng">
                <a:solidFill>
                  <a:schemeClr val="hlink"/>
                </a:solidFill>
                <a:latin typeface="Arial Narrow" pitchFamily="34" charset="0"/>
              </a:rPr>
              <a:t>HABITAT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idx="4294967295"/>
          </p:nvPr>
        </p:nvSpPr>
        <p:spPr/>
        <p:txBody>
          <a:bodyPr/>
          <a:lstStyle/>
          <a:p>
            <a:r>
              <a:rPr lang="en-US" smtClean="0">
                <a:ea typeface="ＭＳ Ｐゴシック" charset="-128"/>
              </a:rPr>
              <a:t>Technical Approach</a:t>
            </a:r>
          </a:p>
        </p:txBody>
      </p:sp>
      <p:sp>
        <p:nvSpPr>
          <p:cNvPr id="30722" name="Content Placeholder 2"/>
          <p:cNvSpPr>
            <a:spLocks noGrp="1"/>
          </p:cNvSpPr>
          <p:nvPr>
            <p:ph idx="4294967295"/>
          </p:nvPr>
        </p:nvSpPr>
        <p:spPr>
          <a:xfrm>
            <a:off x="457200" y="1047750"/>
            <a:ext cx="7997825" cy="5345113"/>
          </a:xfrm>
        </p:spPr>
        <p:txBody>
          <a:bodyPr/>
          <a:lstStyle/>
          <a:p>
            <a:pPr eaLnBrk="1" hangingPunct="1">
              <a:spcBef>
                <a:spcPct val="0"/>
              </a:spcBef>
              <a:buFontTx/>
              <a:buNone/>
            </a:pPr>
            <a:r>
              <a:rPr lang="en-US" sz="1600" u="sng" smtClean="0">
                <a:ea typeface="ＭＳ Ｐゴシック" charset="-128"/>
              </a:rPr>
              <a:t>Approach</a:t>
            </a:r>
            <a:r>
              <a:rPr lang="en-US" sz="1600" smtClean="0">
                <a:ea typeface="ＭＳ Ｐゴシック" charset="-128"/>
              </a:rPr>
              <a:t>:</a:t>
            </a:r>
          </a:p>
          <a:p>
            <a:pPr eaLnBrk="1" hangingPunct="1">
              <a:spcBef>
                <a:spcPct val="0"/>
              </a:spcBef>
              <a:buFontTx/>
              <a:buNone/>
            </a:pPr>
            <a:r>
              <a:rPr lang="en-US" sz="1600" smtClean="0">
                <a:ea typeface="ＭＳ Ｐゴシック" charset="-128"/>
              </a:rPr>
              <a:t>Develop field techniques and protocols for characterizing the distribution of different sediment types in large rivers using hydroacoustics (i.e., sonar).</a:t>
            </a:r>
          </a:p>
          <a:p>
            <a:pPr eaLnBrk="1" hangingPunct="1">
              <a:spcBef>
                <a:spcPct val="0"/>
              </a:spcBef>
              <a:buFontTx/>
              <a:buNone/>
            </a:pPr>
            <a:r>
              <a:rPr lang="en-US" sz="1600" smtClean="0">
                <a:ea typeface="ＭＳ Ｐゴシック" charset="-128"/>
              </a:rPr>
              <a:t>While waiting for MHK devices to be installed, characterize the effect on river sediment distribution of other in-river structures such as bridge pilings. </a:t>
            </a:r>
          </a:p>
          <a:p>
            <a:pPr eaLnBrk="1" hangingPunct="1">
              <a:spcBef>
                <a:spcPct val="0"/>
              </a:spcBef>
              <a:buFontTx/>
              <a:buNone/>
            </a:pPr>
            <a:r>
              <a:rPr lang="en-US" sz="1600" smtClean="0">
                <a:ea typeface="ＭＳ Ｐゴシック" charset="-128"/>
              </a:rPr>
              <a:t>Characterize sediments at a soon-to-be developed MHK site so that the effects of devices in place can be measured in future sampling.  </a:t>
            </a:r>
          </a:p>
          <a:p>
            <a:pPr eaLnBrk="1" hangingPunct="1">
              <a:spcBef>
                <a:spcPct val="0"/>
              </a:spcBef>
              <a:buFontTx/>
              <a:buNone/>
            </a:pPr>
            <a:r>
              <a:rPr lang="en-US" sz="1600" smtClean="0">
                <a:ea typeface="ＭＳ Ｐゴシック" charset="-128"/>
              </a:rPr>
              <a:t>Estimate possible effects of MHK devices on benthic habitat and benthic organisms based on predictions of sediment redistribution, what types of benthic organisms are present, and their dependence on particular types of benthic habitat. </a:t>
            </a:r>
          </a:p>
          <a:p>
            <a:pPr eaLnBrk="1" hangingPunct="1">
              <a:spcBef>
                <a:spcPct val="0"/>
              </a:spcBef>
              <a:buFontTx/>
              <a:buNone/>
            </a:pPr>
            <a:endParaRPr lang="en-US" sz="1600" smtClean="0">
              <a:ea typeface="ＭＳ Ｐゴシック" charset="-128"/>
            </a:endParaRPr>
          </a:p>
          <a:p>
            <a:pPr>
              <a:buFont typeface="Arial" charset="0"/>
              <a:buNone/>
            </a:pPr>
            <a:r>
              <a:rPr lang="en-US" sz="1600" u="sng" smtClean="0">
                <a:ea typeface="ＭＳ Ｐゴシック" charset="-128"/>
              </a:rPr>
              <a:t>Key Issues</a:t>
            </a:r>
            <a:r>
              <a:rPr lang="en-US" sz="1600" smtClean="0">
                <a:ea typeface="ＭＳ Ｐゴシック" charset="-128"/>
              </a:rPr>
              <a:t>: </a:t>
            </a:r>
          </a:p>
          <a:p>
            <a:pPr>
              <a:buFont typeface="Arial" charset="0"/>
              <a:buNone/>
            </a:pPr>
            <a:r>
              <a:rPr lang="en-US" sz="1600" smtClean="0">
                <a:ea typeface="ＭＳ Ｐゴシック" charset="-128"/>
              </a:rPr>
              <a:t>How will benthic habitat be altered? </a:t>
            </a:r>
          </a:p>
          <a:p>
            <a:pPr>
              <a:buFont typeface="Arial" charset="0"/>
              <a:buNone/>
            </a:pPr>
            <a:r>
              <a:rPr lang="en-US" sz="1600" smtClean="0">
                <a:ea typeface="ＭＳ Ｐゴシック" charset="-128"/>
              </a:rPr>
              <a:t>How much and which types will be gained or loss?</a:t>
            </a:r>
          </a:p>
          <a:p>
            <a:pPr>
              <a:buFont typeface="Arial" charset="0"/>
              <a:buNone/>
            </a:pPr>
            <a:r>
              <a:rPr lang="en-US" sz="1600" smtClean="0">
                <a:ea typeface="ＭＳ Ｐゴシック" charset="-128"/>
              </a:rPr>
              <a:t>How would distribution and abundance of benthic organisms change?</a:t>
            </a:r>
          </a:p>
          <a:p>
            <a:pPr>
              <a:buFont typeface="Arial" charset="0"/>
              <a:buNone/>
            </a:pPr>
            <a:endParaRPr lang="en-US" sz="1600" smtClean="0">
              <a:ea typeface="ＭＳ Ｐゴシック" charset="-128"/>
            </a:endParaRPr>
          </a:p>
          <a:p>
            <a:pPr>
              <a:buFont typeface="Arial" charset="0"/>
              <a:buNone/>
            </a:pPr>
            <a:r>
              <a:rPr lang="en-US" sz="1600" u="sng" smtClean="0">
                <a:ea typeface="ＭＳ Ｐゴシック" charset="-128"/>
              </a:rPr>
              <a:t>Unique aspects</a:t>
            </a:r>
            <a:r>
              <a:rPr lang="en-US" sz="1600" smtClean="0">
                <a:ea typeface="ＭＳ Ｐゴシック" charset="-128"/>
              </a:rPr>
              <a:t>:</a:t>
            </a:r>
          </a:p>
          <a:p>
            <a:pPr>
              <a:buFont typeface="Arial" charset="0"/>
              <a:buNone/>
            </a:pPr>
            <a:r>
              <a:rPr lang="en-US" sz="1600" smtClean="0">
                <a:ea typeface="ＭＳ Ｐゴシック" charset="-128"/>
              </a:rPr>
              <a:t>Sonar techniques are more rapid and more easily conducted </a:t>
            </a:r>
          </a:p>
          <a:p>
            <a:pPr lvl="1">
              <a:buFont typeface="Arial" charset="0"/>
              <a:buNone/>
            </a:pPr>
            <a:r>
              <a:rPr lang="en-US" sz="1600" smtClean="0">
                <a:ea typeface="ＭＳ Ｐゴシック" charset="-128"/>
              </a:rPr>
              <a:t>than direct sediment sampling techniques</a:t>
            </a:r>
          </a:p>
        </p:txBody>
      </p:sp>
      <p:sp>
        <p:nvSpPr>
          <p:cNvPr id="30723" name="Text Box 4"/>
          <p:cNvSpPr txBox="1">
            <a:spLocks noChangeArrowheads="1"/>
          </p:cNvSpPr>
          <p:nvPr/>
        </p:nvSpPr>
        <p:spPr bwMode="auto">
          <a:xfrm rot="2140545">
            <a:off x="8237538" y="1108075"/>
            <a:ext cx="1004887" cy="366713"/>
          </a:xfrm>
          <a:prstGeom prst="rect">
            <a:avLst/>
          </a:prstGeom>
          <a:noFill/>
          <a:ln w="9525">
            <a:noFill/>
            <a:miter lim="800000"/>
            <a:headEnd/>
            <a:tailEnd/>
          </a:ln>
        </p:spPr>
        <p:txBody>
          <a:bodyPr wrap="none">
            <a:spAutoFit/>
          </a:bodyPr>
          <a:lstStyle/>
          <a:p>
            <a:r>
              <a:rPr lang="en-US" b="1" u="sng">
                <a:solidFill>
                  <a:schemeClr val="hlink"/>
                </a:solidFill>
                <a:latin typeface="Arial Narrow" pitchFamily="34" charset="0"/>
              </a:rPr>
              <a:t>HABITAT</a:t>
            </a:r>
          </a:p>
        </p:txBody>
      </p:sp>
      <p:pic>
        <p:nvPicPr>
          <p:cNvPr id="30724" name="Picture 11"/>
          <p:cNvPicPr>
            <a:picLocks noChangeAspect="1" noChangeArrowheads="1"/>
          </p:cNvPicPr>
          <p:nvPr/>
        </p:nvPicPr>
        <p:blipFill>
          <a:blip r:embed="rId2"/>
          <a:srcRect/>
          <a:stretch>
            <a:fillRect/>
          </a:stretch>
        </p:blipFill>
        <p:spPr bwMode="auto">
          <a:xfrm>
            <a:off x="6935788" y="3640138"/>
            <a:ext cx="2163762" cy="292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idx="4294967295"/>
          </p:nvPr>
        </p:nvSpPr>
        <p:spPr/>
        <p:txBody>
          <a:bodyPr/>
          <a:lstStyle/>
          <a:p>
            <a:r>
              <a:rPr lang="en-US" smtClean="0">
                <a:ea typeface="ＭＳ Ｐゴシック" charset="-128"/>
              </a:rPr>
              <a:t>Plan, Schedule, &amp; Budget</a:t>
            </a:r>
          </a:p>
        </p:txBody>
      </p:sp>
      <p:sp>
        <p:nvSpPr>
          <p:cNvPr id="31746" name="Content Placeholder 2"/>
          <p:cNvSpPr>
            <a:spLocks noGrp="1"/>
          </p:cNvSpPr>
          <p:nvPr>
            <p:ph idx="4294967295"/>
          </p:nvPr>
        </p:nvSpPr>
        <p:spPr>
          <a:xfrm>
            <a:off x="471488" y="1127125"/>
            <a:ext cx="8229600" cy="3254375"/>
          </a:xfrm>
        </p:spPr>
        <p:txBody>
          <a:bodyPr/>
          <a:lstStyle/>
          <a:p>
            <a:pPr>
              <a:lnSpc>
                <a:spcPct val="80000"/>
              </a:lnSpc>
              <a:buFont typeface="Arial" charset="0"/>
              <a:buNone/>
            </a:pPr>
            <a:r>
              <a:rPr lang="en-US" sz="1700" smtClean="0">
                <a:ea typeface="ＭＳ Ｐゴシック" charset="-128"/>
              </a:rPr>
              <a:t>Schedule</a:t>
            </a:r>
          </a:p>
          <a:p>
            <a:pPr>
              <a:lnSpc>
                <a:spcPct val="60000"/>
              </a:lnSpc>
            </a:pPr>
            <a:r>
              <a:rPr lang="en-US" sz="1700" smtClean="0">
                <a:ea typeface="ＭＳ Ｐゴシック" charset="-128"/>
              </a:rPr>
              <a:t>Initiation date: Oct 1, 2009</a:t>
            </a:r>
          </a:p>
          <a:p>
            <a:pPr>
              <a:lnSpc>
                <a:spcPct val="60000"/>
              </a:lnSpc>
            </a:pPr>
            <a:r>
              <a:rPr lang="en-US" sz="1700" smtClean="0">
                <a:ea typeface="ＭＳ Ｐゴシック" charset="-128"/>
              </a:rPr>
              <a:t>Planned completion date: Sept 30, 2012</a:t>
            </a:r>
          </a:p>
          <a:p>
            <a:pPr>
              <a:spcBef>
                <a:spcPct val="0"/>
              </a:spcBef>
            </a:pPr>
            <a:r>
              <a:rPr lang="en-US" sz="1700" smtClean="0">
                <a:ea typeface="ＭＳ Ｐゴシック" charset="-128"/>
              </a:rPr>
              <a:t>FY10 milestones:  Q4 - Annual report, Sept 30, 2010</a:t>
            </a:r>
          </a:p>
          <a:p>
            <a:pPr>
              <a:spcBef>
                <a:spcPct val="0"/>
              </a:spcBef>
            </a:pPr>
            <a:r>
              <a:rPr lang="en-US" sz="1700" smtClean="0">
                <a:ea typeface="ＭＳ Ｐゴシック" charset="-128"/>
              </a:rPr>
              <a:t>FY11 milestones: </a:t>
            </a:r>
          </a:p>
          <a:p>
            <a:pPr lvl="1">
              <a:spcBef>
                <a:spcPct val="0"/>
              </a:spcBef>
              <a:buFont typeface="Arial" charset="0"/>
              <a:buNone/>
            </a:pPr>
            <a:r>
              <a:rPr lang="en-US" sz="1500" smtClean="0">
                <a:ea typeface="ＭＳ Ｐゴシック" charset="-128"/>
              </a:rPr>
              <a:t>Q3 – Submit field sampling plan for MHK site benthic substrate characterization; to include mobile sonar surveys and sediment grab samples for ground-truthing of automated characterization. 	06/15/2011</a:t>
            </a:r>
          </a:p>
          <a:p>
            <a:pPr lvl="1">
              <a:spcBef>
                <a:spcPct val="0"/>
              </a:spcBef>
              <a:buFont typeface="Arial" charset="0"/>
              <a:buNone/>
            </a:pPr>
            <a:r>
              <a:rPr lang="en-US" sz="1500" smtClean="0">
                <a:ea typeface="ＭＳ Ｐゴシック" charset="-128"/>
              </a:rPr>
              <a:t>Q4 - Annual report on Benthic Habitat Alteration studies. 	09/30/2011</a:t>
            </a:r>
          </a:p>
          <a:p>
            <a:pPr>
              <a:spcBef>
                <a:spcPct val="0"/>
              </a:spcBef>
              <a:buFont typeface="Arial" charset="0"/>
              <a:buNone/>
            </a:pPr>
            <a:endParaRPr lang="en-US" sz="1700" smtClean="0">
              <a:ea typeface="ＭＳ Ｐゴシック" charset="-128"/>
            </a:endParaRPr>
          </a:p>
          <a:p>
            <a:pPr>
              <a:lnSpc>
                <a:spcPct val="60000"/>
              </a:lnSpc>
              <a:buFont typeface="Arial" charset="0"/>
              <a:buNone/>
            </a:pPr>
            <a:r>
              <a:rPr lang="en-US" sz="1700" smtClean="0">
                <a:ea typeface="ＭＳ Ｐゴシック" charset="-128"/>
              </a:rPr>
              <a:t>Budget: </a:t>
            </a:r>
          </a:p>
          <a:p>
            <a:pPr>
              <a:lnSpc>
                <a:spcPct val="60000"/>
              </a:lnSpc>
            </a:pPr>
            <a:r>
              <a:rPr lang="en-US" sz="1700" smtClean="0">
                <a:ea typeface="ＭＳ Ｐゴシック" charset="-128"/>
              </a:rPr>
              <a:t>No variances in proposed budget</a:t>
            </a:r>
          </a:p>
          <a:p>
            <a:pPr>
              <a:lnSpc>
                <a:spcPct val="60000"/>
              </a:lnSpc>
            </a:pPr>
            <a:r>
              <a:rPr lang="en-US" sz="1700" smtClean="0">
                <a:ea typeface="ＭＳ Ｐゴシック" charset="-128"/>
              </a:rPr>
              <a:t>$44K carryover to FY12 for Habitat Alteration</a:t>
            </a:r>
          </a:p>
        </p:txBody>
      </p:sp>
      <p:graphicFrame>
        <p:nvGraphicFramePr>
          <p:cNvPr id="42018" name="Group 34"/>
          <p:cNvGraphicFramePr>
            <a:graphicFrameLocks noGrp="1"/>
          </p:cNvGraphicFramePr>
          <p:nvPr/>
        </p:nvGraphicFramePr>
        <p:xfrm>
          <a:off x="512763" y="4546600"/>
          <a:ext cx="7991475" cy="1479552"/>
        </p:xfrm>
        <a:graphic>
          <a:graphicData uri="http://schemas.openxmlformats.org/drawingml/2006/table">
            <a:tbl>
              <a:tblPr/>
              <a:tblGrid>
                <a:gridCol w="1331912"/>
                <a:gridCol w="1331913"/>
                <a:gridCol w="1331912"/>
                <a:gridCol w="1331913"/>
                <a:gridCol w="1331912"/>
                <a:gridCol w="1331913"/>
              </a:tblGrid>
              <a:tr h="369888">
                <a:tc grid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Arial" charset="0"/>
                          <a:ea typeface="ＭＳ Ｐゴシック"/>
                          <a:cs typeface="ＭＳ Ｐゴシック"/>
                        </a:rPr>
                        <a:t>Budget History</a:t>
                      </a:r>
                      <a:endParaRPr kumimoji="0" lang="en-US" sz="1600" b="1" i="0" u="none" strike="noStrike" cap="none" normalizeH="0" baseline="0" smtClean="0">
                        <a:ln>
                          <a:noFill/>
                        </a:ln>
                        <a:solidFill>
                          <a:schemeClr val="bg1"/>
                        </a:solidFill>
                        <a:effectLst/>
                        <a:latin typeface="Arial" charset="0"/>
                        <a:ea typeface="Arial" charset="0"/>
                        <a:cs typeface="Times New Roman" pitchFamily="18" charset="0"/>
                      </a:endParaRP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A4E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69888">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50565C"/>
                          </a:solidFill>
                          <a:effectLst/>
                          <a:latin typeface="Arial" charset="0"/>
                          <a:ea typeface="ＭＳ Ｐゴシック"/>
                          <a:cs typeface="ＭＳ Ｐゴシック"/>
                        </a:rPr>
                        <a:t>FY2010</a:t>
                      </a:r>
                      <a:endParaRPr kumimoji="0" lang="en-US" sz="1200" b="0" i="0" u="none" strike="noStrike" cap="none" normalizeH="0" baseline="0" smtClean="0">
                        <a:ln>
                          <a:noFill/>
                        </a:ln>
                        <a:solidFill>
                          <a:srgbClr val="5E6A71"/>
                        </a:solidFill>
                        <a:effectLst/>
                        <a:latin typeface="Arial" charset="0"/>
                        <a:ea typeface="Arial" charset="0"/>
                        <a:cs typeface="Times New Roman" pitchFamily="18" charset="0"/>
                      </a:endParaRP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0F5"/>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50565C"/>
                          </a:solidFill>
                          <a:effectLst/>
                          <a:latin typeface="Arial" charset="0"/>
                          <a:ea typeface="ＭＳ Ｐゴシック"/>
                          <a:cs typeface="ＭＳ Ｐゴシック"/>
                        </a:rPr>
                        <a:t>FY2011</a:t>
                      </a:r>
                      <a:endParaRPr kumimoji="0" lang="en-US" sz="1200" b="0" i="0" u="none" strike="noStrike" cap="none" normalizeH="0" baseline="0" smtClean="0">
                        <a:ln>
                          <a:noFill/>
                        </a:ln>
                        <a:solidFill>
                          <a:srgbClr val="5E6A71"/>
                        </a:solidFill>
                        <a:effectLst/>
                        <a:latin typeface="Arial" charset="0"/>
                        <a:ea typeface="Arial" charset="0"/>
                        <a:cs typeface="Times New Roman" pitchFamily="18" charset="0"/>
                      </a:endParaRP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0F5"/>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50565C"/>
                          </a:solidFill>
                          <a:effectLst/>
                          <a:latin typeface="Arial" charset="0"/>
                          <a:ea typeface="ＭＳ Ｐゴシック"/>
                          <a:cs typeface="ＭＳ Ｐゴシック"/>
                        </a:rPr>
                        <a:t>FY2012 (expected)</a:t>
                      </a:r>
                      <a:endParaRPr kumimoji="0" lang="en-US" sz="1200" b="0" i="0" u="none" strike="noStrike" cap="none" normalizeH="0" baseline="0" smtClean="0">
                        <a:ln>
                          <a:noFill/>
                        </a:ln>
                        <a:solidFill>
                          <a:srgbClr val="5E6A71"/>
                        </a:solidFill>
                        <a:effectLst/>
                        <a:latin typeface="Arial" charset="0"/>
                        <a:ea typeface="Arial" charset="0"/>
                        <a:cs typeface="Times New Roman" pitchFamily="18" charset="0"/>
                      </a:endParaRP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0F5"/>
                    </a:solidFill>
                  </a:tcPr>
                </a:tc>
                <a:tc hMerge="1">
                  <a:txBody>
                    <a:bodyPr/>
                    <a:lstStyle/>
                    <a:p>
                      <a:endParaRPr lang="en-US"/>
                    </a:p>
                  </a:txBody>
                  <a:tcPr/>
                </a:tc>
              </a:tr>
              <a:tr h="3698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50565C"/>
                          </a:solidFill>
                          <a:effectLst/>
                          <a:latin typeface="Arial" charset="0"/>
                          <a:ea typeface="ＭＳ Ｐゴシック"/>
                          <a:cs typeface="ＭＳ Ｐゴシック"/>
                        </a:rPr>
                        <a:t>DOE</a:t>
                      </a:r>
                      <a:endParaRPr kumimoji="0" lang="en-US" sz="1200" b="0" i="0" u="none" strike="noStrike" cap="none" normalizeH="0" baseline="0" smtClean="0">
                        <a:ln>
                          <a:noFill/>
                        </a:ln>
                        <a:solidFill>
                          <a:srgbClr val="5E6A71"/>
                        </a:solidFill>
                        <a:effectLst/>
                        <a:latin typeface="Arial" charset="0"/>
                        <a:ea typeface="Arial" charset="0"/>
                        <a:cs typeface="Times New Roman" pitchFamily="18" charset="0"/>
                      </a:endParaRP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0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50565C"/>
                          </a:solidFill>
                          <a:effectLst/>
                          <a:latin typeface="Arial" charset="0"/>
                          <a:ea typeface="ＭＳ Ｐゴシック"/>
                          <a:cs typeface="ＭＳ Ｐゴシック"/>
                        </a:rPr>
                        <a:t>Cost-share</a:t>
                      </a:r>
                      <a:endParaRPr kumimoji="0" lang="en-US" sz="1200" b="0" i="0" u="none" strike="noStrike" cap="none" normalizeH="0" baseline="0" smtClean="0">
                        <a:ln>
                          <a:noFill/>
                        </a:ln>
                        <a:solidFill>
                          <a:srgbClr val="5E6A71"/>
                        </a:solidFill>
                        <a:effectLst/>
                        <a:latin typeface="Arial" charset="0"/>
                        <a:ea typeface="Arial" charset="0"/>
                        <a:cs typeface="Times New Roman" pitchFamily="18" charset="0"/>
                      </a:endParaRP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0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50565C"/>
                          </a:solidFill>
                          <a:effectLst/>
                          <a:latin typeface="Arial" charset="0"/>
                          <a:ea typeface="ＭＳ Ｐゴシック"/>
                          <a:cs typeface="ＭＳ Ｐゴシック"/>
                        </a:rPr>
                        <a:t>DOE</a:t>
                      </a:r>
                      <a:endParaRPr kumimoji="0" lang="en-US" sz="1200" b="0" i="0" u="none" strike="noStrike" cap="none" normalizeH="0" baseline="0" smtClean="0">
                        <a:ln>
                          <a:noFill/>
                        </a:ln>
                        <a:solidFill>
                          <a:srgbClr val="5E6A71"/>
                        </a:solidFill>
                        <a:effectLst/>
                        <a:latin typeface="Arial" charset="0"/>
                        <a:ea typeface="Arial" charset="0"/>
                        <a:cs typeface="Times New Roman" pitchFamily="18" charset="0"/>
                      </a:endParaRP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0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50565C"/>
                          </a:solidFill>
                          <a:effectLst/>
                          <a:latin typeface="Arial" charset="0"/>
                          <a:ea typeface="ＭＳ Ｐゴシック"/>
                          <a:cs typeface="ＭＳ Ｐゴシック"/>
                        </a:rPr>
                        <a:t>Cost-share</a:t>
                      </a:r>
                      <a:endParaRPr kumimoji="0" lang="en-US" sz="1200" b="0" i="0" u="none" strike="noStrike" cap="none" normalizeH="0" baseline="0" smtClean="0">
                        <a:ln>
                          <a:noFill/>
                        </a:ln>
                        <a:solidFill>
                          <a:srgbClr val="5E6A71"/>
                        </a:solidFill>
                        <a:effectLst/>
                        <a:latin typeface="Arial" charset="0"/>
                        <a:ea typeface="Arial" charset="0"/>
                        <a:cs typeface="Times New Roman" pitchFamily="18" charset="0"/>
                      </a:endParaRP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0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50565C"/>
                          </a:solidFill>
                          <a:effectLst/>
                          <a:latin typeface="Arial" charset="0"/>
                          <a:ea typeface="ＭＳ Ｐゴシック"/>
                          <a:cs typeface="ＭＳ Ｐゴシック"/>
                        </a:rPr>
                        <a:t>DOE</a:t>
                      </a:r>
                      <a:endParaRPr kumimoji="0" lang="en-US" sz="1200" b="0" i="0" u="none" strike="noStrike" cap="none" normalizeH="0" baseline="0" smtClean="0">
                        <a:ln>
                          <a:noFill/>
                        </a:ln>
                        <a:solidFill>
                          <a:srgbClr val="5E6A71"/>
                        </a:solidFill>
                        <a:effectLst/>
                        <a:latin typeface="Arial" charset="0"/>
                        <a:ea typeface="Arial" charset="0"/>
                        <a:cs typeface="Times New Roman" pitchFamily="18" charset="0"/>
                      </a:endParaRP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0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50565C"/>
                          </a:solidFill>
                          <a:effectLst/>
                          <a:latin typeface="Arial" charset="0"/>
                          <a:ea typeface="ＭＳ Ｐゴシック"/>
                          <a:cs typeface="ＭＳ Ｐゴシック"/>
                        </a:rPr>
                        <a:t>Cost-share</a:t>
                      </a:r>
                      <a:endParaRPr kumimoji="0" lang="en-US" sz="1200" b="0" i="0" u="none" strike="noStrike" cap="none" normalizeH="0" baseline="0" smtClean="0">
                        <a:ln>
                          <a:noFill/>
                        </a:ln>
                        <a:solidFill>
                          <a:srgbClr val="5E6A71"/>
                        </a:solidFill>
                        <a:effectLst/>
                        <a:latin typeface="Arial" charset="0"/>
                        <a:ea typeface="Arial" charset="0"/>
                        <a:cs typeface="Times New Roman" pitchFamily="18" charset="0"/>
                      </a:endParaRP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0FA"/>
                    </a:solidFill>
                  </a:tcPr>
                </a:tc>
              </a:tr>
              <a:tr h="3698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5E6A71"/>
                          </a:solidFill>
                          <a:effectLst/>
                          <a:latin typeface="Arial" charset="0"/>
                          <a:ea typeface="Arial" charset="0"/>
                          <a:cs typeface="Times New Roman" pitchFamily="18" charset="0"/>
                        </a:rPr>
                        <a:t>$150K</a:t>
                      </a: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0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5E6A71"/>
                          </a:solidFill>
                          <a:effectLst/>
                          <a:latin typeface="Arial" charset="0"/>
                          <a:ea typeface="Arial" charset="0"/>
                          <a:cs typeface="Times New Roman" pitchFamily="18" charset="0"/>
                        </a:rPr>
                        <a:t>0</a:t>
                      </a: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0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5E6A71"/>
                          </a:solidFill>
                          <a:effectLst/>
                          <a:latin typeface="Arial" charset="0"/>
                          <a:ea typeface="Arial" charset="0"/>
                          <a:cs typeface="Times New Roman" pitchFamily="18" charset="0"/>
                        </a:rPr>
                        <a:t>$150K</a:t>
                      </a: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0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5E6A71"/>
                          </a:solidFill>
                          <a:effectLst/>
                          <a:latin typeface="Arial" charset="0"/>
                          <a:ea typeface="Arial" charset="0"/>
                          <a:cs typeface="Times New Roman" pitchFamily="18" charset="0"/>
                        </a:rPr>
                        <a:t>0</a:t>
                      </a: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0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5E6A71"/>
                          </a:solidFill>
                          <a:effectLst/>
                          <a:latin typeface="Arial" charset="0"/>
                          <a:ea typeface="Arial" charset="0"/>
                          <a:cs typeface="Times New Roman" pitchFamily="18" charset="0"/>
                        </a:rPr>
                        <a:t>$150K</a:t>
                      </a: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0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5E6A71"/>
                          </a:solidFill>
                          <a:effectLst/>
                          <a:latin typeface="Arial" charset="0"/>
                          <a:ea typeface="Arial" charset="0"/>
                          <a:cs typeface="Times New Roman" pitchFamily="18" charset="0"/>
                        </a:rPr>
                        <a:t>0</a:t>
                      </a: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0F5"/>
                    </a:solidFill>
                  </a:tcPr>
                </a:tc>
              </a:tr>
            </a:tbl>
          </a:graphicData>
        </a:graphic>
      </p:graphicFrame>
      <p:sp>
        <p:nvSpPr>
          <p:cNvPr id="31776" name="Text Box 33"/>
          <p:cNvSpPr txBox="1">
            <a:spLocks noChangeArrowheads="1"/>
          </p:cNvSpPr>
          <p:nvPr/>
        </p:nvSpPr>
        <p:spPr bwMode="auto">
          <a:xfrm rot="2140545">
            <a:off x="8237538" y="1098550"/>
            <a:ext cx="1004887" cy="366713"/>
          </a:xfrm>
          <a:prstGeom prst="rect">
            <a:avLst/>
          </a:prstGeom>
          <a:noFill/>
          <a:ln w="9525">
            <a:noFill/>
            <a:miter lim="800000"/>
            <a:headEnd/>
            <a:tailEnd/>
          </a:ln>
        </p:spPr>
        <p:txBody>
          <a:bodyPr wrap="none">
            <a:spAutoFit/>
          </a:bodyPr>
          <a:lstStyle/>
          <a:p>
            <a:r>
              <a:rPr lang="en-US" b="1" u="sng">
                <a:solidFill>
                  <a:schemeClr val="hlink"/>
                </a:solidFill>
                <a:latin typeface="Arial Narrow" pitchFamily="34" charset="0"/>
              </a:rPr>
              <a:t>HABITAT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US" smtClean="0">
                <a:ea typeface="ＭＳ Ｐゴシック" charset="-128"/>
              </a:rPr>
              <a:t>Purpose, Objectives, &amp; Integration</a:t>
            </a:r>
          </a:p>
        </p:txBody>
      </p:sp>
      <p:sp>
        <p:nvSpPr>
          <p:cNvPr id="16386" name="Content Placeholder 2"/>
          <p:cNvSpPr>
            <a:spLocks noGrp="1"/>
          </p:cNvSpPr>
          <p:nvPr>
            <p:ph idx="1"/>
          </p:nvPr>
        </p:nvSpPr>
        <p:spPr>
          <a:xfrm>
            <a:off x="290513" y="1195388"/>
            <a:ext cx="8420100" cy="5197475"/>
          </a:xfrm>
        </p:spPr>
        <p:txBody>
          <a:bodyPr/>
          <a:lstStyle/>
          <a:p>
            <a:pPr>
              <a:buFont typeface="Arial" charset="0"/>
              <a:buNone/>
            </a:pPr>
            <a:r>
              <a:rPr lang="en-US" sz="1800" u="sng" smtClean="0">
                <a:ea typeface="ＭＳ Ｐゴシック" charset="-128"/>
              </a:rPr>
              <a:t>Knowledge gap</a:t>
            </a:r>
            <a:r>
              <a:rPr lang="en-US" sz="1800" smtClean="0">
                <a:ea typeface="ＭＳ Ｐゴシック" charset="-128"/>
              </a:rPr>
              <a:t>: Poor understanding of effects of MHK noise on health and behavior of aquatic organisms. Regulatory agencies require assurance that noise from construction and operation will not adversely affect aquatic animals.</a:t>
            </a:r>
          </a:p>
          <a:p>
            <a:pPr marL="342900" lvl="1" indent="-342900">
              <a:buFont typeface="Arial" charset="0"/>
              <a:buNone/>
            </a:pPr>
            <a:endParaRPr lang="en-US" sz="1800" smtClean="0">
              <a:ea typeface="ＭＳ Ｐゴシック" charset="-128"/>
            </a:endParaRPr>
          </a:p>
          <a:p>
            <a:pPr eaLnBrk="1" hangingPunct="1">
              <a:lnSpc>
                <a:spcPct val="90000"/>
              </a:lnSpc>
              <a:spcBef>
                <a:spcPct val="0"/>
              </a:spcBef>
              <a:buFontTx/>
              <a:buNone/>
            </a:pPr>
            <a:r>
              <a:rPr lang="en-US" sz="1800" u="sng" smtClean="0">
                <a:ea typeface="ＭＳ Ｐゴシック" charset="-128"/>
              </a:rPr>
              <a:t>Programmatic goal</a:t>
            </a:r>
            <a:r>
              <a:rPr lang="en-US" sz="1800" smtClean="0">
                <a:ea typeface="ＭＳ Ｐゴシック" charset="-128"/>
              </a:rPr>
              <a:t>: Reduce the regulatory costs, time, and potential environmental impacts associated with developing, siting, permitting, and deploying MHK systems. </a:t>
            </a:r>
          </a:p>
          <a:p>
            <a:pPr marL="342900" lvl="1" indent="-342900">
              <a:buFont typeface="Arial" charset="0"/>
              <a:buNone/>
            </a:pPr>
            <a:endParaRPr lang="en-US" sz="1800" smtClean="0">
              <a:ea typeface="ＭＳ Ｐゴシック" charset="-128"/>
            </a:endParaRPr>
          </a:p>
          <a:p>
            <a:pPr marL="342900" lvl="1" indent="-342900">
              <a:buFont typeface="Arial" charset="0"/>
              <a:buNone/>
            </a:pPr>
            <a:r>
              <a:rPr lang="en-US" sz="1800" u="sng" smtClean="0">
                <a:ea typeface="ＭＳ Ｐゴシック" charset="-128"/>
              </a:rPr>
              <a:t>Project objectives</a:t>
            </a:r>
            <a:r>
              <a:rPr lang="en-US" sz="1800" smtClean="0">
                <a:ea typeface="ＭＳ Ｐゴシック" charset="-128"/>
              </a:rPr>
              <a:t>: </a:t>
            </a:r>
          </a:p>
          <a:p>
            <a:pPr marL="342900" lvl="1" indent="-342900">
              <a:buFont typeface="Arial" charset="0"/>
              <a:buNone/>
            </a:pPr>
            <a:r>
              <a:rPr lang="en-US" sz="1800" smtClean="0">
                <a:ea typeface="ＭＳ Ｐゴシック" charset="-128"/>
              </a:rPr>
              <a:t>Determine levels of acoustic output from MHK devices relative to other noise sources and response thresholds of aquatic animals</a:t>
            </a:r>
          </a:p>
          <a:p>
            <a:pPr marL="342900" lvl="1" indent="-342900">
              <a:buFont typeface="Arial" charset="0"/>
              <a:buNone/>
            </a:pPr>
            <a:r>
              <a:rPr lang="en-US" sz="1800" smtClean="0">
                <a:ea typeface="ＭＳ Ｐゴシック" charset="-128"/>
              </a:rPr>
              <a:t>Develop assessment methods for studying effects of acoustics on a variety of freshwater organisms</a:t>
            </a:r>
          </a:p>
          <a:p>
            <a:pPr marL="342900" lvl="1" indent="-342900">
              <a:buFont typeface="Arial" charset="0"/>
              <a:buNone/>
            </a:pPr>
            <a:endParaRPr lang="en-US" sz="1800" smtClean="0">
              <a:ea typeface="ＭＳ Ｐゴシック" charset="-128"/>
            </a:endParaRPr>
          </a:p>
          <a:p>
            <a:pPr marL="342900" lvl="1" indent="-342900">
              <a:buFont typeface="Arial" charset="0"/>
              <a:buNone/>
            </a:pPr>
            <a:r>
              <a:rPr lang="en-US" sz="1800" u="sng" smtClean="0">
                <a:ea typeface="ＭＳ Ｐゴシック" charset="-128"/>
              </a:rPr>
              <a:t>Subtask integration</a:t>
            </a:r>
            <a:r>
              <a:rPr lang="en-US" sz="1800" smtClean="0">
                <a:ea typeface="ＭＳ Ｐゴシック" charset="-128"/>
              </a:rPr>
              <a:t>: The results of this task will be incorporated into the risk assessments of ANL and PNNL</a:t>
            </a:r>
          </a:p>
        </p:txBody>
      </p:sp>
      <p:sp>
        <p:nvSpPr>
          <p:cNvPr id="16387" name="Text Box 4"/>
          <p:cNvSpPr txBox="1">
            <a:spLocks noChangeArrowheads="1"/>
          </p:cNvSpPr>
          <p:nvPr/>
        </p:nvSpPr>
        <p:spPr bwMode="auto">
          <a:xfrm rot="2140545">
            <a:off x="7983538" y="1163638"/>
            <a:ext cx="1287462" cy="366712"/>
          </a:xfrm>
          <a:prstGeom prst="rect">
            <a:avLst/>
          </a:prstGeom>
          <a:noFill/>
          <a:ln w="9525">
            <a:noFill/>
            <a:miter lim="800000"/>
            <a:headEnd/>
            <a:tailEnd/>
          </a:ln>
        </p:spPr>
        <p:txBody>
          <a:bodyPr wrap="none">
            <a:spAutoFit/>
          </a:bodyPr>
          <a:lstStyle/>
          <a:p>
            <a:pPr defTabSz="914400"/>
            <a:r>
              <a:rPr lang="en-US" b="1" u="sng">
                <a:solidFill>
                  <a:schemeClr val="hlink"/>
                </a:solidFill>
                <a:latin typeface="Arial Narrow" pitchFamily="34" charset="0"/>
              </a:rPr>
              <a:t>ACOUSTICS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idx="4294967295"/>
          </p:nvPr>
        </p:nvSpPr>
        <p:spPr/>
        <p:txBody>
          <a:bodyPr/>
          <a:lstStyle/>
          <a:p>
            <a:r>
              <a:rPr lang="en-US" smtClean="0">
                <a:ea typeface="ＭＳ Ｐゴシック" charset="-128"/>
              </a:rPr>
              <a:t>Accomplishments and Results</a:t>
            </a:r>
          </a:p>
        </p:txBody>
      </p:sp>
      <p:sp>
        <p:nvSpPr>
          <p:cNvPr id="32770" name="Content Placeholder 2"/>
          <p:cNvSpPr>
            <a:spLocks noGrp="1"/>
          </p:cNvSpPr>
          <p:nvPr>
            <p:ph idx="4294967295"/>
          </p:nvPr>
        </p:nvSpPr>
        <p:spPr>
          <a:xfrm>
            <a:off x="457200" y="1133475"/>
            <a:ext cx="8229600" cy="5259388"/>
          </a:xfrm>
        </p:spPr>
        <p:txBody>
          <a:bodyPr/>
          <a:lstStyle/>
          <a:p>
            <a:pPr>
              <a:buFont typeface="Arial" charset="0"/>
              <a:buNone/>
            </a:pPr>
            <a:r>
              <a:rPr lang="en-US" sz="1800" smtClean="0">
                <a:ea typeface="ＭＳ Ｐゴシック" charset="-128"/>
              </a:rPr>
              <a:t>Received and trained on use of hydroacoustics system (split-beam boat mounted sonar) and analytical software.</a:t>
            </a:r>
          </a:p>
          <a:p>
            <a:pPr>
              <a:buFont typeface="Arial" charset="0"/>
              <a:buNone/>
            </a:pPr>
            <a:r>
              <a:rPr lang="en-US" sz="1800" smtClean="0">
                <a:ea typeface="ＭＳ Ｐゴシック" charset="-128"/>
              </a:rPr>
              <a:t>Developed field sampling plan. (3Q milestone)</a:t>
            </a:r>
          </a:p>
          <a:p>
            <a:pPr>
              <a:buFont typeface="Arial" charset="0"/>
              <a:buNone/>
            </a:pPr>
            <a:r>
              <a:rPr lang="en-US" sz="1800" smtClean="0">
                <a:ea typeface="ＭＳ Ｐゴシック" charset="-128"/>
              </a:rPr>
              <a:t>Conducted several sampling trips to surrogate bridge piling sites to collect bathymetric and sediment data and to refine sampling techniques at a manageable and nearby site.</a:t>
            </a:r>
          </a:p>
          <a:p>
            <a:pPr>
              <a:buFont typeface="Arial" charset="0"/>
              <a:buNone/>
            </a:pPr>
            <a:r>
              <a:rPr lang="en-US" sz="1800" smtClean="0">
                <a:ea typeface="ＭＳ Ｐゴシック" charset="-128"/>
              </a:rPr>
              <a:t>Analyzed data to identify effects of in-river </a:t>
            </a:r>
          </a:p>
          <a:p>
            <a:pPr>
              <a:buFont typeface="Arial" charset="0"/>
              <a:buNone/>
            </a:pPr>
            <a:r>
              <a:rPr lang="en-US" sz="1800" smtClean="0">
                <a:ea typeface="ＭＳ Ｐゴシック" charset="-128"/>
              </a:rPr>
              <a:t>	structures	on scouring and habitat type. </a:t>
            </a:r>
          </a:p>
          <a:p>
            <a:pPr>
              <a:buFont typeface="Arial" charset="0"/>
              <a:buNone/>
            </a:pPr>
            <a:r>
              <a:rPr lang="en-US" sz="1800" smtClean="0">
                <a:ea typeface="ＭＳ Ｐゴシック" charset="-128"/>
              </a:rPr>
              <a:t>Submitted FY11 annual report </a:t>
            </a:r>
          </a:p>
          <a:p>
            <a:pPr>
              <a:buFont typeface="Arial" charset="0"/>
              <a:buNone/>
            </a:pPr>
            <a:r>
              <a:rPr lang="en-US" sz="1800" smtClean="0">
                <a:ea typeface="ＭＳ Ｐゴシック" charset="-128"/>
              </a:rPr>
              <a:t>	describing progress to date </a:t>
            </a:r>
          </a:p>
          <a:p>
            <a:pPr>
              <a:buFont typeface="Arial" charset="0"/>
              <a:buNone/>
            </a:pPr>
            <a:r>
              <a:rPr lang="en-US" sz="1800" smtClean="0">
                <a:ea typeface="ＭＳ Ｐゴシック" charset="-128"/>
              </a:rPr>
              <a:t>	to DOE (Q4 milestone)</a:t>
            </a:r>
          </a:p>
          <a:p>
            <a:pPr>
              <a:buFont typeface="Arial" charset="0"/>
              <a:buNone/>
            </a:pPr>
            <a:endParaRPr lang="en-US" sz="1800" smtClean="0">
              <a:ea typeface="ＭＳ Ｐゴシック" charset="-128"/>
            </a:endParaRPr>
          </a:p>
          <a:p>
            <a:pPr>
              <a:buFont typeface="Arial" charset="0"/>
              <a:buNone/>
            </a:pPr>
            <a:endParaRPr lang="en-US" sz="1800" smtClean="0">
              <a:ea typeface="ＭＳ Ｐゴシック" charset="-128"/>
            </a:endParaRPr>
          </a:p>
        </p:txBody>
      </p:sp>
      <p:sp>
        <p:nvSpPr>
          <p:cNvPr id="32771" name="Text Box 4"/>
          <p:cNvSpPr txBox="1">
            <a:spLocks noChangeArrowheads="1"/>
          </p:cNvSpPr>
          <p:nvPr/>
        </p:nvSpPr>
        <p:spPr bwMode="auto">
          <a:xfrm rot="2140545">
            <a:off x="8237538" y="1098550"/>
            <a:ext cx="1004887" cy="366713"/>
          </a:xfrm>
          <a:prstGeom prst="rect">
            <a:avLst/>
          </a:prstGeom>
          <a:noFill/>
          <a:ln w="9525">
            <a:noFill/>
            <a:miter lim="800000"/>
            <a:headEnd/>
            <a:tailEnd/>
          </a:ln>
        </p:spPr>
        <p:txBody>
          <a:bodyPr wrap="none">
            <a:spAutoFit/>
          </a:bodyPr>
          <a:lstStyle/>
          <a:p>
            <a:r>
              <a:rPr lang="en-US" b="1" u="sng">
                <a:solidFill>
                  <a:schemeClr val="hlink"/>
                </a:solidFill>
                <a:latin typeface="Arial Narrow" pitchFamily="34" charset="0"/>
              </a:rPr>
              <a:t>HABITAT</a:t>
            </a:r>
          </a:p>
        </p:txBody>
      </p:sp>
      <p:pic>
        <p:nvPicPr>
          <p:cNvPr id="32773" name="Picture 2"/>
          <p:cNvPicPr>
            <a:picLocks noChangeAspect="1" noChangeArrowheads="1"/>
          </p:cNvPicPr>
          <p:nvPr/>
        </p:nvPicPr>
        <p:blipFill>
          <a:blip r:embed="rId2"/>
          <a:srcRect/>
          <a:stretch>
            <a:fillRect/>
          </a:stretch>
        </p:blipFill>
        <p:spPr bwMode="auto">
          <a:xfrm>
            <a:off x="3489325" y="3028950"/>
            <a:ext cx="5014913" cy="3194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idx="4294967295"/>
          </p:nvPr>
        </p:nvSpPr>
        <p:spPr/>
        <p:txBody>
          <a:bodyPr/>
          <a:lstStyle/>
          <a:p>
            <a:r>
              <a:rPr lang="en-US" smtClean="0">
                <a:ea typeface="ＭＳ Ｐゴシック" charset="-128"/>
              </a:rPr>
              <a:t>Accomplishments and Results</a:t>
            </a:r>
          </a:p>
        </p:txBody>
      </p:sp>
      <p:sp>
        <p:nvSpPr>
          <p:cNvPr id="33794" name="Content Placeholder 2"/>
          <p:cNvSpPr>
            <a:spLocks noGrp="1"/>
          </p:cNvSpPr>
          <p:nvPr>
            <p:ph idx="4294967295"/>
          </p:nvPr>
        </p:nvSpPr>
        <p:spPr>
          <a:xfrm>
            <a:off x="457200" y="1047750"/>
            <a:ext cx="6286500" cy="5345113"/>
          </a:xfrm>
        </p:spPr>
        <p:txBody>
          <a:bodyPr/>
          <a:lstStyle/>
          <a:p>
            <a:pPr>
              <a:buFont typeface="Arial" charset="0"/>
              <a:buNone/>
            </a:pPr>
            <a:endParaRPr lang="en-US" sz="1600" smtClean="0">
              <a:ea typeface="ＭＳ Ｐゴシック" charset="-128"/>
            </a:endParaRPr>
          </a:p>
        </p:txBody>
      </p:sp>
      <p:sp>
        <p:nvSpPr>
          <p:cNvPr id="33796" name="Text Box 10"/>
          <p:cNvSpPr txBox="1">
            <a:spLocks noChangeArrowheads="1"/>
          </p:cNvSpPr>
          <p:nvPr/>
        </p:nvSpPr>
        <p:spPr bwMode="auto">
          <a:xfrm rot="2140545">
            <a:off x="8237538" y="1108075"/>
            <a:ext cx="1004887" cy="366713"/>
          </a:xfrm>
          <a:prstGeom prst="rect">
            <a:avLst/>
          </a:prstGeom>
          <a:noFill/>
          <a:ln w="9525">
            <a:noFill/>
            <a:miter lim="800000"/>
            <a:headEnd/>
            <a:tailEnd/>
          </a:ln>
        </p:spPr>
        <p:txBody>
          <a:bodyPr wrap="none">
            <a:spAutoFit/>
          </a:bodyPr>
          <a:lstStyle/>
          <a:p>
            <a:r>
              <a:rPr lang="en-US" b="1" u="sng">
                <a:solidFill>
                  <a:schemeClr val="hlink"/>
                </a:solidFill>
                <a:latin typeface="Arial Narrow" pitchFamily="34" charset="0"/>
              </a:rPr>
              <a:t>HABITAT</a:t>
            </a:r>
          </a:p>
        </p:txBody>
      </p:sp>
      <p:grpSp>
        <p:nvGrpSpPr>
          <p:cNvPr id="33806" name="Group 14"/>
          <p:cNvGrpSpPr>
            <a:grpSpLocks/>
          </p:cNvGrpSpPr>
          <p:nvPr/>
        </p:nvGrpSpPr>
        <p:grpSpPr bwMode="auto">
          <a:xfrm>
            <a:off x="1543050" y="3398838"/>
            <a:ext cx="6921500" cy="3135312"/>
            <a:chOff x="972" y="2141"/>
            <a:chExt cx="4360" cy="1975"/>
          </a:xfrm>
        </p:grpSpPr>
        <p:pic>
          <p:nvPicPr>
            <p:cNvPr id="33798" name="Picture 20"/>
            <p:cNvPicPr>
              <a:picLocks noChangeAspect="1" noChangeArrowheads="1"/>
            </p:cNvPicPr>
            <p:nvPr/>
          </p:nvPicPr>
          <p:blipFill>
            <a:blip r:embed="rId2"/>
            <a:srcRect/>
            <a:stretch>
              <a:fillRect/>
            </a:stretch>
          </p:blipFill>
          <p:spPr bwMode="auto">
            <a:xfrm>
              <a:off x="972" y="2141"/>
              <a:ext cx="3956" cy="1975"/>
            </a:xfrm>
            <a:prstGeom prst="rect">
              <a:avLst/>
            </a:prstGeom>
            <a:noFill/>
            <a:ln w="9525">
              <a:noFill/>
              <a:miter lim="800000"/>
              <a:headEnd/>
              <a:tailEnd/>
            </a:ln>
          </p:spPr>
        </p:pic>
        <p:sp>
          <p:nvSpPr>
            <p:cNvPr id="33800" name="Text Box 22"/>
            <p:cNvSpPr txBox="1">
              <a:spLocks noChangeArrowheads="1"/>
            </p:cNvSpPr>
            <p:nvPr/>
          </p:nvSpPr>
          <p:spPr bwMode="auto">
            <a:xfrm>
              <a:off x="3883" y="2958"/>
              <a:ext cx="1449" cy="577"/>
            </a:xfrm>
            <a:prstGeom prst="rect">
              <a:avLst/>
            </a:prstGeom>
            <a:solidFill>
              <a:schemeClr val="bg1"/>
            </a:solidFill>
            <a:ln w="9525">
              <a:noFill/>
              <a:miter lim="800000"/>
              <a:headEnd/>
              <a:tailEnd/>
            </a:ln>
          </p:spPr>
          <p:txBody>
            <a:bodyPr>
              <a:spAutoFit/>
            </a:bodyPr>
            <a:lstStyle/>
            <a:p>
              <a:pPr defTabSz="914400"/>
              <a:r>
                <a:rPr lang="en-US"/>
                <a:t>Multiple geo-located transects around 2 bridge pilings</a:t>
              </a:r>
            </a:p>
          </p:txBody>
        </p:sp>
      </p:grpSp>
      <p:grpSp>
        <p:nvGrpSpPr>
          <p:cNvPr id="33803" name="Group 11"/>
          <p:cNvGrpSpPr>
            <a:grpSpLocks/>
          </p:cNvGrpSpPr>
          <p:nvPr/>
        </p:nvGrpSpPr>
        <p:grpSpPr bwMode="auto">
          <a:xfrm>
            <a:off x="3686175" y="1176338"/>
            <a:ext cx="5391150" cy="2082800"/>
            <a:chOff x="2322" y="741"/>
            <a:chExt cx="3396" cy="1312"/>
          </a:xfrm>
        </p:grpSpPr>
        <p:pic>
          <p:nvPicPr>
            <p:cNvPr id="33795" name="Picture 14"/>
            <p:cNvPicPr>
              <a:picLocks noChangeAspect="1" noChangeArrowheads="1"/>
            </p:cNvPicPr>
            <p:nvPr/>
          </p:nvPicPr>
          <p:blipFill>
            <a:blip r:embed="rId3"/>
            <a:srcRect b="46750"/>
            <a:stretch>
              <a:fillRect/>
            </a:stretch>
          </p:blipFill>
          <p:spPr bwMode="auto">
            <a:xfrm>
              <a:off x="2322" y="741"/>
              <a:ext cx="3326" cy="1312"/>
            </a:xfrm>
            <a:prstGeom prst="rect">
              <a:avLst/>
            </a:prstGeom>
            <a:noFill/>
            <a:ln w="9525">
              <a:noFill/>
              <a:miter lim="800000"/>
              <a:headEnd/>
              <a:tailEnd/>
            </a:ln>
          </p:spPr>
        </p:pic>
        <p:sp>
          <p:nvSpPr>
            <p:cNvPr id="33799" name="Text Box 21"/>
            <p:cNvSpPr txBox="1">
              <a:spLocks noChangeArrowheads="1"/>
            </p:cNvSpPr>
            <p:nvPr/>
          </p:nvSpPr>
          <p:spPr bwMode="auto">
            <a:xfrm>
              <a:off x="2802" y="756"/>
              <a:ext cx="2312" cy="366"/>
            </a:xfrm>
            <a:prstGeom prst="rect">
              <a:avLst/>
            </a:prstGeom>
            <a:solidFill>
              <a:schemeClr val="bg1"/>
            </a:solidFill>
            <a:ln w="9525">
              <a:noFill/>
              <a:miter lim="800000"/>
              <a:headEnd/>
              <a:tailEnd/>
            </a:ln>
          </p:spPr>
          <p:txBody>
            <a:bodyPr wrap="none">
              <a:spAutoFit/>
            </a:bodyPr>
            <a:lstStyle/>
            <a:p>
              <a:pPr defTabSz="914400"/>
              <a:r>
                <a:rPr lang="en-US" sz="1600"/>
                <a:t>Single transect behind 3 bridge pilings </a:t>
              </a:r>
            </a:p>
            <a:p>
              <a:pPr defTabSz="914400"/>
              <a:r>
                <a:rPr lang="en-US" sz="1600"/>
                <a:t>identifies sediment deposition areas</a:t>
              </a:r>
            </a:p>
          </p:txBody>
        </p:sp>
        <p:sp>
          <p:nvSpPr>
            <p:cNvPr id="33802" name="Text Box 10"/>
            <p:cNvSpPr txBox="1">
              <a:spLocks noChangeArrowheads="1"/>
            </p:cNvSpPr>
            <p:nvPr/>
          </p:nvSpPr>
          <p:spPr bwMode="auto">
            <a:xfrm rot="16200000">
              <a:off x="5350" y="1451"/>
              <a:ext cx="564" cy="173"/>
            </a:xfrm>
            <a:prstGeom prst="rect">
              <a:avLst/>
            </a:prstGeom>
            <a:noFill/>
            <a:ln w="9525">
              <a:noFill/>
              <a:miter lim="800000"/>
              <a:headEnd/>
              <a:tailEnd/>
            </a:ln>
            <a:effectLst/>
          </p:spPr>
          <p:txBody>
            <a:bodyPr wrap="none">
              <a:spAutoFit/>
            </a:bodyPr>
            <a:lstStyle/>
            <a:p>
              <a:pPr defTabSz="914400"/>
              <a:r>
                <a:rPr lang="en-US" sz="1200" b="1"/>
                <a:t>Depth (m)</a:t>
              </a:r>
            </a:p>
          </p:txBody>
        </p:sp>
      </p:grpSp>
      <p:grpSp>
        <p:nvGrpSpPr>
          <p:cNvPr id="33805" name="Group 13"/>
          <p:cNvGrpSpPr>
            <a:grpSpLocks/>
          </p:cNvGrpSpPr>
          <p:nvPr/>
        </p:nvGrpSpPr>
        <p:grpSpPr bwMode="auto">
          <a:xfrm>
            <a:off x="155575" y="1055688"/>
            <a:ext cx="3335338" cy="2327275"/>
            <a:chOff x="98" y="665"/>
            <a:chExt cx="2101" cy="1466"/>
          </a:xfrm>
        </p:grpSpPr>
        <p:pic>
          <p:nvPicPr>
            <p:cNvPr id="33797" name="Picture 15"/>
            <p:cNvPicPr>
              <a:picLocks noChangeAspect="1" noChangeArrowheads="1"/>
            </p:cNvPicPr>
            <p:nvPr/>
          </p:nvPicPr>
          <p:blipFill>
            <a:blip r:embed="rId4"/>
            <a:srcRect/>
            <a:stretch>
              <a:fillRect/>
            </a:stretch>
          </p:blipFill>
          <p:spPr bwMode="auto">
            <a:xfrm>
              <a:off x="98" y="665"/>
              <a:ext cx="2101" cy="1466"/>
            </a:xfrm>
            <a:prstGeom prst="rect">
              <a:avLst/>
            </a:prstGeom>
            <a:noFill/>
            <a:ln w="9525">
              <a:noFill/>
              <a:miter lim="800000"/>
              <a:headEnd/>
              <a:tailEnd/>
            </a:ln>
          </p:spPr>
        </p:pic>
        <p:sp>
          <p:nvSpPr>
            <p:cNvPr id="33804" name="Text Box 12"/>
            <p:cNvSpPr txBox="1">
              <a:spLocks noChangeArrowheads="1"/>
            </p:cNvSpPr>
            <p:nvPr/>
          </p:nvSpPr>
          <p:spPr bwMode="auto">
            <a:xfrm>
              <a:off x="103" y="694"/>
              <a:ext cx="1885" cy="173"/>
            </a:xfrm>
            <a:prstGeom prst="rect">
              <a:avLst/>
            </a:prstGeom>
            <a:noFill/>
            <a:ln w="9525">
              <a:noFill/>
              <a:miter lim="800000"/>
              <a:headEnd/>
              <a:tailEnd/>
            </a:ln>
            <a:effectLst/>
          </p:spPr>
          <p:txBody>
            <a:bodyPr wrap="none">
              <a:spAutoFit/>
            </a:bodyPr>
            <a:lstStyle/>
            <a:p>
              <a:pPr defTabSz="914400"/>
              <a:r>
                <a:rPr lang="en-US" sz="1200" b="1"/>
                <a:t>Interstate bridge over Tennessee River</a:t>
              </a:r>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idx="4294967295"/>
          </p:nvPr>
        </p:nvSpPr>
        <p:spPr/>
        <p:txBody>
          <a:bodyPr/>
          <a:lstStyle/>
          <a:p>
            <a:r>
              <a:rPr lang="en-US" smtClean="0">
                <a:ea typeface="ＭＳ Ｐゴシック" charset="-128"/>
              </a:rPr>
              <a:t>Accomplishments and Results</a:t>
            </a:r>
          </a:p>
        </p:txBody>
      </p:sp>
      <p:sp>
        <p:nvSpPr>
          <p:cNvPr id="34818" name="Text Box 5"/>
          <p:cNvSpPr txBox="1">
            <a:spLocks noChangeArrowheads="1"/>
          </p:cNvSpPr>
          <p:nvPr/>
        </p:nvSpPr>
        <p:spPr bwMode="auto">
          <a:xfrm rot="2140545">
            <a:off x="8237538" y="1108075"/>
            <a:ext cx="1004887" cy="366713"/>
          </a:xfrm>
          <a:prstGeom prst="rect">
            <a:avLst/>
          </a:prstGeom>
          <a:noFill/>
          <a:ln w="9525">
            <a:noFill/>
            <a:miter lim="800000"/>
            <a:headEnd/>
            <a:tailEnd/>
          </a:ln>
        </p:spPr>
        <p:txBody>
          <a:bodyPr wrap="none">
            <a:spAutoFit/>
          </a:bodyPr>
          <a:lstStyle/>
          <a:p>
            <a:r>
              <a:rPr lang="en-US" b="1" u="sng">
                <a:solidFill>
                  <a:schemeClr val="hlink"/>
                </a:solidFill>
                <a:latin typeface="Arial Narrow" pitchFamily="34" charset="0"/>
              </a:rPr>
              <a:t>HABITAT</a:t>
            </a:r>
          </a:p>
        </p:txBody>
      </p:sp>
      <p:pic>
        <p:nvPicPr>
          <p:cNvPr id="34819" name="Picture 8"/>
          <p:cNvPicPr>
            <a:picLocks noChangeAspect="1" noChangeArrowheads="1"/>
          </p:cNvPicPr>
          <p:nvPr/>
        </p:nvPicPr>
        <p:blipFill>
          <a:blip r:embed="rId2"/>
          <a:srcRect/>
          <a:stretch>
            <a:fillRect/>
          </a:stretch>
        </p:blipFill>
        <p:spPr bwMode="auto">
          <a:xfrm>
            <a:off x="146050" y="1001713"/>
            <a:ext cx="5948363" cy="2843212"/>
          </a:xfrm>
          <a:prstGeom prst="rect">
            <a:avLst/>
          </a:prstGeom>
          <a:noFill/>
          <a:ln w="9525">
            <a:noFill/>
            <a:miter lim="800000"/>
            <a:headEnd/>
            <a:tailEnd/>
          </a:ln>
        </p:spPr>
      </p:pic>
      <p:pic>
        <p:nvPicPr>
          <p:cNvPr id="34820" name="Picture 11"/>
          <p:cNvPicPr>
            <a:picLocks noChangeAspect="1" noChangeArrowheads="1"/>
          </p:cNvPicPr>
          <p:nvPr/>
        </p:nvPicPr>
        <p:blipFill>
          <a:blip r:embed="rId3"/>
          <a:srcRect t="10742"/>
          <a:stretch>
            <a:fillRect/>
          </a:stretch>
        </p:blipFill>
        <p:spPr bwMode="auto">
          <a:xfrm>
            <a:off x="2600325" y="3792538"/>
            <a:ext cx="6508750" cy="2982912"/>
          </a:xfrm>
          <a:prstGeom prst="rect">
            <a:avLst/>
          </a:prstGeom>
          <a:noFill/>
          <a:ln w="9525">
            <a:noFill/>
            <a:miter lim="800000"/>
            <a:headEnd/>
            <a:tailEnd/>
          </a:ln>
        </p:spPr>
      </p:pic>
      <p:sp>
        <p:nvSpPr>
          <p:cNvPr id="34821" name="Text Box 12"/>
          <p:cNvSpPr txBox="1">
            <a:spLocks noChangeArrowheads="1"/>
          </p:cNvSpPr>
          <p:nvPr/>
        </p:nvSpPr>
        <p:spPr bwMode="auto">
          <a:xfrm>
            <a:off x="6175375" y="1558925"/>
            <a:ext cx="2501900" cy="1739900"/>
          </a:xfrm>
          <a:prstGeom prst="rect">
            <a:avLst/>
          </a:prstGeom>
          <a:solidFill>
            <a:schemeClr val="bg1"/>
          </a:solidFill>
          <a:ln w="9525">
            <a:noFill/>
            <a:miter lim="800000"/>
            <a:headEnd/>
            <a:tailEnd/>
          </a:ln>
        </p:spPr>
        <p:txBody>
          <a:bodyPr>
            <a:spAutoFit/>
          </a:bodyPr>
          <a:lstStyle/>
          <a:p>
            <a:r>
              <a:rPr lang="en-US"/>
              <a:t>Multiple geo-located transects converted to bottom bathymetry around piling (indicated by dashed line).</a:t>
            </a:r>
          </a:p>
        </p:txBody>
      </p:sp>
      <p:sp>
        <p:nvSpPr>
          <p:cNvPr id="34822" name="Text Box 13"/>
          <p:cNvSpPr txBox="1">
            <a:spLocks noChangeArrowheads="1"/>
          </p:cNvSpPr>
          <p:nvPr/>
        </p:nvSpPr>
        <p:spPr bwMode="auto">
          <a:xfrm>
            <a:off x="639763" y="4975225"/>
            <a:ext cx="2501900" cy="1465263"/>
          </a:xfrm>
          <a:prstGeom prst="rect">
            <a:avLst/>
          </a:prstGeom>
          <a:solidFill>
            <a:schemeClr val="bg1"/>
          </a:solidFill>
          <a:ln w="9525">
            <a:noFill/>
            <a:miter lim="800000"/>
            <a:headEnd/>
            <a:tailEnd/>
          </a:ln>
        </p:spPr>
        <p:txBody>
          <a:bodyPr>
            <a:spAutoFit/>
          </a:bodyPr>
          <a:lstStyle/>
          <a:p>
            <a:r>
              <a:rPr lang="en-US"/>
              <a:t>Multiple geo-located transects used to characterize different bottom types shown by different colors.</a:t>
            </a:r>
          </a:p>
        </p:txBody>
      </p:sp>
      <p:sp>
        <p:nvSpPr>
          <p:cNvPr id="34824" name="AutoShape 8"/>
          <p:cNvSpPr>
            <a:spLocks noChangeArrowheads="1"/>
          </p:cNvSpPr>
          <p:nvPr/>
        </p:nvSpPr>
        <p:spPr bwMode="auto">
          <a:xfrm rot="3084651">
            <a:off x="7389813" y="6124575"/>
            <a:ext cx="542925" cy="403225"/>
          </a:xfrm>
          <a:prstGeom prst="leftArrow">
            <a:avLst>
              <a:gd name="adj1" fmla="val 50000"/>
              <a:gd name="adj2" fmla="val 33661"/>
            </a:avLst>
          </a:prstGeom>
          <a:solidFill>
            <a:schemeClr val="bg1"/>
          </a:solidFill>
          <a:ln w="9525">
            <a:no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idx="4294967295"/>
          </p:nvPr>
        </p:nvSpPr>
        <p:spPr/>
        <p:txBody>
          <a:bodyPr/>
          <a:lstStyle/>
          <a:p>
            <a:r>
              <a:rPr lang="en-US" smtClean="0">
                <a:ea typeface="ＭＳ Ｐゴシック" charset="-128"/>
              </a:rPr>
              <a:t>Challenges to Date</a:t>
            </a:r>
          </a:p>
        </p:txBody>
      </p:sp>
      <p:sp>
        <p:nvSpPr>
          <p:cNvPr id="35842" name="Content Placeholder 2"/>
          <p:cNvSpPr>
            <a:spLocks noGrp="1"/>
          </p:cNvSpPr>
          <p:nvPr>
            <p:ph idx="4294967295"/>
          </p:nvPr>
        </p:nvSpPr>
        <p:spPr/>
        <p:txBody>
          <a:bodyPr/>
          <a:lstStyle/>
          <a:p>
            <a:pPr>
              <a:buFont typeface="Arial" charset="0"/>
              <a:buNone/>
            </a:pPr>
            <a:r>
              <a:rPr lang="en-US" smtClean="0">
                <a:ea typeface="ＭＳ Ｐゴシック" charset="-128"/>
              </a:rPr>
              <a:t>Bigger boat will be needed on lower Mississippi.</a:t>
            </a:r>
          </a:p>
          <a:p>
            <a:pPr>
              <a:buFont typeface="Arial" charset="0"/>
              <a:buNone/>
            </a:pPr>
            <a:r>
              <a:rPr lang="en-US" smtClean="0">
                <a:ea typeface="ＭＳ Ｐゴシック" charset="-128"/>
              </a:rPr>
              <a:t>	</a:t>
            </a:r>
            <a:r>
              <a:rPr lang="en-US" i="1" smtClean="0">
                <a:ea typeface="ＭＳ Ｐゴシック" charset="-128"/>
              </a:rPr>
              <a:t>Plan to hire boat and captain.  Have designed mounting mechanism for transducer to be easily fit to another boat.</a:t>
            </a:r>
            <a:endParaRPr lang="en-US" smtClean="0">
              <a:ea typeface="ＭＳ Ｐゴシック" charset="-128"/>
            </a:endParaRPr>
          </a:p>
          <a:p>
            <a:pPr>
              <a:buFont typeface="Arial" charset="0"/>
              <a:buNone/>
            </a:pPr>
            <a:r>
              <a:rPr lang="en-US" smtClean="0">
                <a:ea typeface="ＭＳ Ｐゴシック" charset="-128"/>
              </a:rPr>
              <a:t>Since so few devices have been installed (not just on test platforms) we are only able to sample pre-deployment conditions at this point.</a:t>
            </a:r>
          </a:p>
          <a:p>
            <a:endParaRPr lang="en-US" smtClean="0">
              <a:ea typeface="ＭＳ Ｐゴシック" charset="-128"/>
            </a:endParaRPr>
          </a:p>
        </p:txBody>
      </p:sp>
      <p:sp>
        <p:nvSpPr>
          <p:cNvPr id="35843" name="Text Box 4"/>
          <p:cNvSpPr txBox="1">
            <a:spLocks noChangeArrowheads="1"/>
          </p:cNvSpPr>
          <p:nvPr/>
        </p:nvSpPr>
        <p:spPr bwMode="auto">
          <a:xfrm rot="2140545">
            <a:off x="8237538" y="1098550"/>
            <a:ext cx="1004887" cy="366713"/>
          </a:xfrm>
          <a:prstGeom prst="rect">
            <a:avLst/>
          </a:prstGeom>
          <a:noFill/>
          <a:ln w="9525">
            <a:noFill/>
            <a:miter lim="800000"/>
            <a:headEnd/>
            <a:tailEnd/>
          </a:ln>
        </p:spPr>
        <p:txBody>
          <a:bodyPr wrap="none">
            <a:spAutoFit/>
          </a:bodyPr>
          <a:lstStyle/>
          <a:p>
            <a:r>
              <a:rPr lang="en-US" b="1" u="sng">
                <a:solidFill>
                  <a:schemeClr val="hlink"/>
                </a:solidFill>
                <a:latin typeface="Arial Narrow" pitchFamily="34" charset="0"/>
              </a:rPr>
              <a:t>HABITAT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idx="4294967295"/>
          </p:nvPr>
        </p:nvSpPr>
        <p:spPr/>
        <p:txBody>
          <a:bodyPr/>
          <a:lstStyle/>
          <a:p>
            <a:r>
              <a:rPr lang="en-US" smtClean="0">
                <a:ea typeface="ＭＳ Ｐゴシック" charset="-128"/>
              </a:rPr>
              <a:t>Next Steps</a:t>
            </a:r>
          </a:p>
        </p:txBody>
      </p:sp>
      <p:sp>
        <p:nvSpPr>
          <p:cNvPr id="36866" name="Content Placeholder 2"/>
          <p:cNvSpPr>
            <a:spLocks noGrp="1"/>
          </p:cNvSpPr>
          <p:nvPr>
            <p:ph idx="4294967295"/>
          </p:nvPr>
        </p:nvSpPr>
        <p:spPr>
          <a:xfrm>
            <a:off x="457200" y="1166813"/>
            <a:ext cx="8229600" cy="5226050"/>
          </a:xfrm>
        </p:spPr>
        <p:txBody>
          <a:bodyPr/>
          <a:lstStyle/>
          <a:p>
            <a:pPr>
              <a:lnSpc>
                <a:spcPct val="90000"/>
              </a:lnSpc>
              <a:buFont typeface="Arial" charset="0"/>
              <a:buNone/>
            </a:pPr>
            <a:r>
              <a:rPr lang="en-US" sz="1700" u="sng" smtClean="0">
                <a:ea typeface="ＭＳ Ｐゴシック" charset="-128"/>
              </a:rPr>
              <a:t>FY12 Milestones</a:t>
            </a:r>
          </a:p>
          <a:p>
            <a:pPr>
              <a:lnSpc>
                <a:spcPct val="90000"/>
              </a:lnSpc>
              <a:buFont typeface="Arial" charset="0"/>
              <a:buNone/>
            </a:pPr>
            <a:r>
              <a:rPr lang="en-US" sz="1700" smtClean="0">
                <a:ea typeface="ＭＳ Ｐゴシック" charset="-128"/>
              </a:rPr>
              <a:t>Q1: Characterize sediment distribution at at least one MHK site.  Sediment data from this study will be supplied to SNL for sediment transport modeling efforts</a:t>
            </a:r>
          </a:p>
          <a:p>
            <a:pPr>
              <a:lnSpc>
                <a:spcPct val="90000"/>
              </a:lnSpc>
              <a:buFont typeface="Arial" charset="0"/>
              <a:buNone/>
            </a:pPr>
            <a:r>
              <a:rPr lang="en-US" sz="1700" smtClean="0">
                <a:ea typeface="ＭＳ Ｐゴシック" charset="-128"/>
              </a:rPr>
              <a:t>Q2: Create a catalogue of potential biotic receptors of benthic habitat alteration in big river systems.  This catalogue would identify those organisms that should be considered as possibly being affected by MHK development and operation in large rivers where MHK permits have been issued.</a:t>
            </a:r>
          </a:p>
          <a:p>
            <a:pPr>
              <a:lnSpc>
                <a:spcPct val="90000"/>
              </a:lnSpc>
              <a:buFont typeface="Arial" charset="0"/>
              <a:buNone/>
            </a:pPr>
            <a:r>
              <a:rPr lang="en-US" sz="1700" smtClean="0">
                <a:ea typeface="ＭＳ Ｐゴシック" charset="-128"/>
              </a:rPr>
              <a:t>Q3: Complete analysis of impacts on benthic organisms based on expected changes in sediment distribution as a result of MHK operations.</a:t>
            </a:r>
          </a:p>
          <a:p>
            <a:pPr>
              <a:lnSpc>
                <a:spcPct val="90000"/>
              </a:lnSpc>
              <a:buFont typeface="Arial" charset="0"/>
              <a:buNone/>
            </a:pPr>
            <a:r>
              <a:rPr lang="en-US" sz="1700" smtClean="0">
                <a:ea typeface="ＭＳ Ｐゴシック" charset="-128"/>
              </a:rPr>
              <a:t>Q4: Develop a cost-effective protocol for benthic habitat evaluation that can be used by project developers to address environmental concerns.  The protocol will include methods for sediment characterization, predicting sediment changes, identifying potentially affected biota and analyzing likely impacts.</a:t>
            </a:r>
          </a:p>
          <a:p>
            <a:pPr>
              <a:buFont typeface="Arial" charset="0"/>
              <a:buNone/>
            </a:pPr>
            <a:endParaRPr lang="en-US" sz="1700" smtClean="0">
              <a:ea typeface="ＭＳ Ｐゴシック" charset="-128"/>
            </a:endParaRPr>
          </a:p>
          <a:p>
            <a:pPr>
              <a:buFont typeface="Arial" charset="0"/>
              <a:buNone/>
            </a:pPr>
            <a:r>
              <a:rPr lang="en-US" sz="1700" u="sng" smtClean="0">
                <a:ea typeface="ＭＳ Ｐゴシック" charset="-128"/>
              </a:rPr>
              <a:t>Next steps (beyond this project)</a:t>
            </a:r>
            <a:r>
              <a:rPr lang="en-US" sz="1700" smtClean="0">
                <a:ea typeface="ＭＳ Ｐゴシック" charset="-128"/>
              </a:rPr>
              <a:t>:</a:t>
            </a:r>
          </a:p>
          <a:p>
            <a:pPr>
              <a:buFont typeface="Arial" charset="0"/>
              <a:buNone/>
            </a:pPr>
            <a:r>
              <a:rPr lang="en-US" sz="1700" smtClean="0">
                <a:ea typeface="ＭＳ Ｐゴシック" charset="-128"/>
              </a:rPr>
              <a:t>Pre and post-deployment characterization of sediment and benthic organisms at active MHK sites.</a:t>
            </a:r>
          </a:p>
          <a:p>
            <a:pPr>
              <a:buFont typeface="Arial" charset="0"/>
              <a:buNone/>
            </a:pPr>
            <a:r>
              <a:rPr lang="en-US" sz="1700" smtClean="0">
                <a:ea typeface="ＭＳ Ｐゴシック" charset="-128"/>
              </a:rPr>
              <a:t>Enhanced collaborative effort with sediment transport modelers to improve model predictions.</a:t>
            </a:r>
          </a:p>
          <a:p>
            <a:pPr>
              <a:buFont typeface="Arial" charset="0"/>
              <a:buNone/>
            </a:pPr>
            <a:endParaRPr lang="en-US" sz="1700" smtClean="0">
              <a:ea typeface="ＭＳ Ｐゴシック" charset="-128"/>
            </a:endParaRPr>
          </a:p>
        </p:txBody>
      </p:sp>
      <p:sp>
        <p:nvSpPr>
          <p:cNvPr id="36867" name="Text Box 4"/>
          <p:cNvSpPr txBox="1">
            <a:spLocks noChangeArrowheads="1"/>
          </p:cNvSpPr>
          <p:nvPr/>
        </p:nvSpPr>
        <p:spPr bwMode="auto">
          <a:xfrm rot="2140545">
            <a:off x="8237538" y="1098550"/>
            <a:ext cx="1004887" cy="366713"/>
          </a:xfrm>
          <a:prstGeom prst="rect">
            <a:avLst/>
          </a:prstGeom>
          <a:noFill/>
          <a:ln w="9525">
            <a:noFill/>
            <a:miter lim="800000"/>
            <a:headEnd/>
            <a:tailEnd/>
          </a:ln>
        </p:spPr>
        <p:txBody>
          <a:bodyPr wrap="none">
            <a:spAutoFit/>
          </a:bodyPr>
          <a:lstStyle/>
          <a:p>
            <a:r>
              <a:rPr lang="en-US" b="1" u="sng">
                <a:solidFill>
                  <a:schemeClr val="hlink"/>
                </a:solidFill>
                <a:latin typeface="Arial Narrow" pitchFamily="34" charset="0"/>
              </a:rPr>
              <a:t>HABITAT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US" smtClean="0">
                <a:ea typeface="ＭＳ Ｐゴシック" charset="-128"/>
              </a:rPr>
              <a:t>Technical Approach</a:t>
            </a:r>
          </a:p>
        </p:txBody>
      </p:sp>
      <p:sp>
        <p:nvSpPr>
          <p:cNvPr id="17410" name="Content Placeholder 2"/>
          <p:cNvSpPr>
            <a:spLocks noGrp="1"/>
          </p:cNvSpPr>
          <p:nvPr>
            <p:ph idx="1"/>
          </p:nvPr>
        </p:nvSpPr>
        <p:spPr>
          <a:xfrm>
            <a:off x="457200" y="1038225"/>
            <a:ext cx="8229600" cy="5354638"/>
          </a:xfrm>
        </p:spPr>
        <p:txBody>
          <a:bodyPr/>
          <a:lstStyle/>
          <a:p>
            <a:pPr eaLnBrk="1" hangingPunct="1">
              <a:spcBef>
                <a:spcPct val="0"/>
              </a:spcBef>
              <a:buFontTx/>
              <a:buNone/>
            </a:pPr>
            <a:r>
              <a:rPr lang="en-US" sz="1800" u="sng" smtClean="0">
                <a:ea typeface="ＭＳ Ｐゴシック" charset="-128"/>
              </a:rPr>
              <a:t>Approach</a:t>
            </a:r>
            <a:r>
              <a:rPr lang="en-US" sz="1800" smtClean="0">
                <a:ea typeface="ＭＳ Ｐゴシック" charset="-128"/>
              </a:rPr>
              <a:t>:</a:t>
            </a:r>
          </a:p>
          <a:p>
            <a:pPr eaLnBrk="1" hangingPunct="1">
              <a:spcBef>
                <a:spcPct val="0"/>
              </a:spcBef>
              <a:buFontTx/>
              <a:buNone/>
            </a:pPr>
            <a:r>
              <a:rPr lang="en-US" sz="1800" smtClean="0">
                <a:ea typeface="ＭＳ Ｐゴシック" charset="-128"/>
              </a:rPr>
              <a:t>Develop sampling and analysis protocol for measuring and evaluating underwater sounds.  </a:t>
            </a:r>
          </a:p>
          <a:p>
            <a:pPr eaLnBrk="1" hangingPunct="1">
              <a:spcBef>
                <a:spcPct val="0"/>
              </a:spcBef>
              <a:buFontTx/>
              <a:buNone/>
            </a:pPr>
            <a:r>
              <a:rPr lang="en-US" sz="1800" smtClean="0">
                <a:ea typeface="ＭＳ Ｐゴシック" charset="-128"/>
              </a:rPr>
              <a:t>Characterize a variety of natural and anthropogenic sounds in freshwater and tidal ecosystems as a baseline for comparison. </a:t>
            </a:r>
          </a:p>
          <a:p>
            <a:pPr eaLnBrk="1" hangingPunct="1">
              <a:spcBef>
                <a:spcPct val="0"/>
              </a:spcBef>
              <a:buFontTx/>
              <a:buNone/>
            </a:pPr>
            <a:r>
              <a:rPr lang="en-US" sz="1800" smtClean="0">
                <a:ea typeface="ＭＳ Ｐゴシック" charset="-128"/>
              </a:rPr>
              <a:t>Record sounds emitted from operating MHK devices. </a:t>
            </a:r>
          </a:p>
          <a:p>
            <a:pPr eaLnBrk="1" hangingPunct="1">
              <a:spcBef>
                <a:spcPct val="0"/>
              </a:spcBef>
              <a:buFontTx/>
              <a:buNone/>
            </a:pPr>
            <a:r>
              <a:rPr lang="en-US" sz="1800" smtClean="0">
                <a:ea typeface="ＭＳ Ｐゴシック" charset="-128"/>
              </a:rPr>
              <a:t>Analyze recorded sounds and compare to known hearing thresholds of fish and other aquatic organisms.  </a:t>
            </a:r>
          </a:p>
          <a:p>
            <a:pPr eaLnBrk="1" hangingPunct="1">
              <a:spcBef>
                <a:spcPct val="0"/>
              </a:spcBef>
              <a:buFontTx/>
              <a:buNone/>
            </a:pPr>
            <a:r>
              <a:rPr lang="en-US" sz="1800" smtClean="0">
                <a:ea typeface="ＭＳ Ｐゴシック" charset="-128"/>
              </a:rPr>
              <a:t>Conduct controlled sound exposure studies with freshwater fish. </a:t>
            </a:r>
          </a:p>
          <a:p>
            <a:pPr>
              <a:buFont typeface="Arial" charset="0"/>
              <a:buNone/>
            </a:pPr>
            <a:endParaRPr lang="en-US" sz="1800" smtClean="0">
              <a:ea typeface="ＭＳ Ｐゴシック" charset="-128"/>
            </a:endParaRPr>
          </a:p>
          <a:p>
            <a:pPr>
              <a:buFont typeface="Arial" charset="0"/>
              <a:buNone/>
            </a:pPr>
            <a:r>
              <a:rPr lang="en-US" sz="1800" u="sng" smtClean="0">
                <a:ea typeface="ＭＳ Ｐゴシック" charset="-128"/>
              </a:rPr>
              <a:t>Key Issues</a:t>
            </a:r>
            <a:r>
              <a:rPr lang="en-US" sz="1800" smtClean="0">
                <a:ea typeface="ＭＳ Ｐゴシック" charset="-128"/>
              </a:rPr>
              <a:t>: </a:t>
            </a:r>
          </a:p>
          <a:p>
            <a:pPr>
              <a:buFont typeface="Arial" charset="0"/>
              <a:buNone/>
            </a:pPr>
            <a:r>
              <a:rPr lang="en-US" sz="1800" smtClean="0">
                <a:ea typeface="ＭＳ Ｐゴシック" charset="-128"/>
              </a:rPr>
              <a:t>How much noise is acceptable? Which frequencies?</a:t>
            </a:r>
          </a:p>
          <a:p>
            <a:pPr>
              <a:buFont typeface="Arial" charset="0"/>
              <a:buNone/>
            </a:pPr>
            <a:r>
              <a:rPr lang="en-US" sz="1800" smtClean="0">
                <a:ea typeface="ＭＳ Ｐゴシック" charset="-128"/>
              </a:rPr>
              <a:t>How big an area could be impacted by single or array of devices?</a:t>
            </a:r>
          </a:p>
          <a:p>
            <a:pPr>
              <a:buFont typeface="Arial" charset="0"/>
              <a:buNone/>
            </a:pPr>
            <a:endParaRPr lang="en-US" sz="1800" smtClean="0">
              <a:ea typeface="ＭＳ Ｐゴシック" charset="-128"/>
            </a:endParaRPr>
          </a:p>
          <a:p>
            <a:pPr>
              <a:buFont typeface="Arial" charset="0"/>
              <a:buNone/>
            </a:pPr>
            <a:r>
              <a:rPr lang="en-US" sz="1800" u="sng" smtClean="0">
                <a:ea typeface="ＭＳ Ｐゴシック" charset="-128"/>
              </a:rPr>
              <a:t>Unique aspects</a:t>
            </a:r>
            <a:r>
              <a:rPr lang="en-US" sz="1800" smtClean="0">
                <a:ea typeface="ＭＳ Ｐゴシック" charset="-128"/>
              </a:rPr>
              <a:t>:</a:t>
            </a:r>
          </a:p>
          <a:p>
            <a:pPr>
              <a:buFont typeface="Arial" charset="0"/>
              <a:buNone/>
            </a:pPr>
            <a:r>
              <a:rPr lang="en-US" sz="1800" smtClean="0">
                <a:ea typeface="ＭＳ Ｐゴシック" charset="-128"/>
              </a:rPr>
              <a:t>Development of protocol with affordable and easily used instruments and analytical software.</a:t>
            </a:r>
          </a:p>
          <a:p>
            <a:pPr>
              <a:buFont typeface="Arial" charset="0"/>
              <a:buNone/>
            </a:pPr>
            <a:r>
              <a:rPr lang="en-US" sz="1800" smtClean="0">
                <a:ea typeface="ＭＳ Ｐゴシック" charset="-128"/>
              </a:rPr>
              <a:t>Use of near field-like conditions in controlled experiments.</a:t>
            </a:r>
          </a:p>
        </p:txBody>
      </p:sp>
      <p:sp>
        <p:nvSpPr>
          <p:cNvPr id="17411" name="Text Box 4"/>
          <p:cNvSpPr txBox="1">
            <a:spLocks noChangeArrowheads="1"/>
          </p:cNvSpPr>
          <p:nvPr/>
        </p:nvSpPr>
        <p:spPr bwMode="auto">
          <a:xfrm rot="2140545">
            <a:off x="7983538" y="1163638"/>
            <a:ext cx="1287462" cy="366712"/>
          </a:xfrm>
          <a:prstGeom prst="rect">
            <a:avLst/>
          </a:prstGeom>
          <a:noFill/>
          <a:ln w="9525">
            <a:noFill/>
            <a:miter lim="800000"/>
            <a:headEnd/>
            <a:tailEnd/>
          </a:ln>
        </p:spPr>
        <p:txBody>
          <a:bodyPr wrap="none">
            <a:spAutoFit/>
          </a:bodyPr>
          <a:lstStyle/>
          <a:p>
            <a:r>
              <a:rPr lang="en-US" b="1" u="sng">
                <a:solidFill>
                  <a:schemeClr val="hlink"/>
                </a:solidFill>
                <a:latin typeface="Arial Narrow" pitchFamily="34" charset="0"/>
              </a:rPr>
              <a:t>ACOUSTICS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US" smtClean="0">
                <a:ea typeface="ＭＳ Ｐゴシック" charset="-128"/>
              </a:rPr>
              <a:t>Plan, Schedule, &amp; Budget</a:t>
            </a:r>
          </a:p>
        </p:txBody>
      </p:sp>
      <p:sp>
        <p:nvSpPr>
          <p:cNvPr id="18434" name="Content Placeholder 2"/>
          <p:cNvSpPr>
            <a:spLocks noGrp="1"/>
          </p:cNvSpPr>
          <p:nvPr>
            <p:ph idx="1"/>
          </p:nvPr>
        </p:nvSpPr>
        <p:spPr>
          <a:xfrm>
            <a:off x="471488" y="1127125"/>
            <a:ext cx="8229600" cy="3254375"/>
          </a:xfrm>
        </p:spPr>
        <p:txBody>
          <a:bodyPr/>
          <a:lstStyle/>
          <a:p>
            <a:pPr>
              <a:lnSpc>
                <a:spcPct val="80000"/>
              </a:lnSpc>
              <a:buFont typeface="Arial" charset="0"/>
              <a:buNone/>
            </a:pPr>
            <a:r>
              <a:rPr lang="en-US" sz="1700" dirty="0" smtClean="0">
                <a:ea typeface="ＭＳ Ｐゴシック" charset="-128"/>
              </a:rPr>
              <a:t>Schedule</a:t>
            </a:r>
          </a:p>
          <a:p>
            <a:pPr>
              <a:lnSpc>
                <a:spcPct val="60000"/>
              </a:lnSpc>
            </a:pPr>
            <a:r>
              <a:rPr lang="en-US" sz="1700" dirty="0" smtClean="0">
                <a:ea typeface="ＭＳ Ｐゴシック" charset="-128"/>
              </a:rPr>
              <a:t>Initiation date: Oct 1, 2009</a:t>
            </a:r>
          </a:p>
          <a:p>
            <a:pPr>
              <a:lnSpc>
                <a:spcPct val="60000"/>
              </a:lnSpc>
            </a:pPr>
            <a:r>
              <a:rPr lang="en-US" sz="1700" dirty="0" smtClean="0">
                <a:ea typeface="ＭＳ Ｐゴシック" charset="-128"/>
              </a:rPr>
              <a:t>Planned completion date: Sept 30, 2012</a:t>
            </a:r>
          </a:p>
          <a:p>
            <a:pPr>
              <a:lnSpc>
                <a:spcPct val="60000"/>
              </a:lnSpc>
            </a:pPr>
            <a:r>
              <a:rPr lang="en-US" sz="1700" dirty="0" smtClean="0">
                <a:ea typeface="ＭＳ Ｐゴシック" charset="-128"/>
              </a:rPr>
              <a:t>FY10 milestones:  </a:t>
            </a:r>
          </a:p>
          <a:p>
            <a:pPr lvl="1">
              <a:lnSpc>
                <a:spcPct val="60000"/>
              </a:lnSpc>
              <a:buFont typeface="Arial" charset="0"/>
              <a:buNone/>
            </a:pPr>
            <a:r>
              <a:rPr lang="en-US" sz="1500" dirty="0" smtClean="0">
                <a:ea typeface="ＭＳ Ｐゴシック" charset="-128"/>
              </a:rPr>
              <a:t>Q4 - Annual report describing results of literature review and study plan, Sept 30, 2010</a:t>
            </a:r>
          </a:p>
          <a:p>
            <a:pPr lvl="1">
              <a:lnSpc>
                <a:spcPct val="60000"/>
              </a:lnSpc>
              <a:buFont typeface="Arial" charset="0"/>
              <a:buNone/>
            </a:pPr>
            <a:endParaRPr lang="en-US" sz="1500" dirty="0" smtClean="0">
              <a:ea typeface="ＭＳ Ｐゴシック" charset="-128"/>
            </a:endParaRPr>
          </a:p>
          <a:p>
            <a:pPr>
              <a:lnSpc>
                <a:spcPct val="60000"/>
              </a:lnSpc>
            </a:pPr>
            <a:r>
              <a:rPr lang="en-US" sz="1700" dirty="0" smtClean="0">
                <a:ea typeface="ＭＳ Ｐゴシック" charset="-128"/>
              </a:rPr>
              <a:t>FY11 milestones: </a:t>
            </a:r>
          </a:p>
          <a:p>
            <a:pPr lvl="1">
              <a:buFont typeface="Arial" charset="0"/>
              <a:buNone/>
            </a:pPr>
            <a:r>
              <a:rPr lang="en-US" sz="1500" dirty="0" smtClean="0">
                <a:ea typeface="ＭＳ Ｐゴシック" charset="-128"/>
              </a:rPr>
              <a:t>Q2 - Provide list of selected study sites and noise creating targets for ambient noise characterization. Milestone ID = 50104	03/31/2011</a:t>
            </a:r>
          </a:p>
          <a:p>
            <a:pPr lvl="1">
              <a:buFont typeface="Arial" charset="0"/>
              <a:buNone/>
            </a:pPr>
            <a:r>
              <a:rPr lang="en-US" sz="1500" dirty="0" smtClean="0">
                <a:ea typeface="ＭＳ Ｐゴシック" charset="-128"/>
              </a:rPr>
              <a:t>Q4 - Provide annual report on field characterization of non-MHK big river sounds. Milestone ID = 46312	09/30/2011</a:t>
            </a:r>
          </a:p>
          <a:p>
            <a:pPr>
              <a:lnSpc>
                <a:spcPct val="60000"/>
              </a:lnSpc>
              <a:buFont typeface="Arial" charset="0"/>
              <a:buNone/>
            </a:pPr>
            <a:endParaRPr lang="en-US" sz="1700" dirty="0" smtClean="0">
              <a:ea typeface="ＭＳ Ｐゴシック" charset="-128"/>
            </a:endParaRPr>
          </a:p>
          <a:p>
            <a:pPr>
              <a:lnSpc>
                <a:spcPct val="60000"/>
              </a:lnSpc>
              <a:buFont typeface="Arial" charset="0"/>
              <a:buNone/>
            </a:pPr>
            <a:r>
              <a:rPr lang="en-US" sz="1700" dirty="0" smtClean="0">
                <a:ea typeface="ＭＳ Ｐゴシック" charset="-128"/>
              </a:rPr>
              <a:t>Budget: </a:t>
            </a:r>
          </a:p>
          <a:p>
            <a:pPr>
              <a:lnSpc>
                <a:spcPct val="60000"/>
              </a:lnSpc>
            </a:pPr>
            <a:r>
              <a:rPr lang="en-US" sz="1700" dirty="0" smtClean="0">
                <a:ea typeface="ＭＳ Ｐゴシック" charset="-128"/>
              </a:rPr>
              <a:t>No variances in proposed budget</a:t>
            </a:r>
          </a:p>
          <a:p>
            <a:pPr>
              <a:lnSpc>
                <a:spcPct val="60000"/>
              </a:lnSpc>
            </a:pPr>
            <a:r>
              <a:rPr lang="en-US" sz="1700" dirty="0" smtClean="0">
                <a:ea typeface="ＭＳ Ｐゴシック" charset="-128"/>
              </a:rPr>
              <a:t>$142K carryover from FY11</a:t>
            </a:r>
          </a:p>
        </p:txBody>
      </p:sp>
      <p:graphicFrame>
        <p:nvGraphicFramePr>
          <p:cNvPr id="17442" name="Group 34"/>
          <p:cNvGraphicFramePr>
            <a:graphicFrameLocks noGrp="1"/>
          </p:cNvGraphicFramePr>
          <p:nvPr>
            <p:extLst>
              <p:ext uri="{D42A27DB-BD31-4B8C-83A1-F6EECF244321}">
                <p14:modId xmlns:p14="http://schemas.microsoft.com/office/powerpoint/2010/main" val="3446578502"/>
              </p:ext>
            </p:extLst>
          </p:nvPr>
        </p:nvGraphicFramePr>
        <p:xfrm>
          <a:off x="501650" y="4700588"/>
          <a:ext cx="7991475" cy="1479552"/>
        </p:xfrm>
        <a:graphic>
          <a:graphicData uri="http://schemas.openxmlformats.org/drawingml/2006/table">
            <a:tbl>
              <a:tblPr/>
              <a:tblGrid>
                <a:gridCol w="1331913"/>
                <a:gridCol w="1331912"/>
                <a:gridCol w="1331913"/>
                <a:gridCol w="1331912"/>
                <a:gridCol w="1331913"/>
                <a:gridCol w="1331912"/>
              </a:tblGrid>
              <a:tr h="369888">
                <a:tc grid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FFFF"/>
                          </a:solidFill>
                          <a:effectLst/>
                          <a:latin typeface="Arial" charset="0"/>
                          <a:ea typeface="ＭＳ Ｐゴシック"/>
                          <a:cs typeface="ＭＳ Ｐゴシック"/>
                        </a:rPr>
                        <a:t>Budget History</a:t>
                      </a:r>
                      <a:endParaRPr kumimoji="0" lang="en-US" sz="1600" b="1" i="0" u="none" strike="noStrike" cap="none" normalizeH="0" baseline="0" dirty="0" smtClean="0">
                        <a:ln>
                          <a:noFill/>
                        </a:ln>
                        <a:solidFill>
                          <a:schemeClr val="bg1"/>
                        </a:solidFill>
                        <a:effectLst/>
                        <a:latin typeface="Arial" charset="0"/>
                        <a:ea typeface="Arial" charset="0"/>
                        <a:cs typeface="Times New Roman" pitchFamily="18" charset="0"/>
                      </a:endParaRP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A4E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69888">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50565C"/>
                          </a:solidFill>
                          <a:effectLst/>
                          <a:latin typeface="Arial" charset="0"/>
                          <a:ea typeface="ＭＳ Ｐゴシック"/>
                          <a:cs typeface="ＭＳ Ｐゴシック"/>
                        </a:rPr>
                        <a:t>FY2009</a:t>
                      </a:r>
                      <a:endParaRPr kumimoji="0" lang="en-US" sz="1200" b="0" i="0" u="none" strike="noStrike" cap="none" normalizeH="0" baseline="0" dirty="0" smtClean="0">
                        <a:ln>
                          <a:noFill/>
                        </a:ln>
                        <a:solidFill>
                          <a:srgbClr val="5E6A71"/>
                        </a:solidFill>
                        <a:effectLst/>
                        <a:latin typeface="Arial" charset="0"/>
                        <a:ea typeface="Arial" charset="0"/>
                        <a:cs typeface="Times New Roman" pitchFamily="18" charset="0"/>
                      </a:endParaRP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0F5"/>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50565C"/>
                          </a:solidFill>
                          <a:effectLst/>
                          <a:latin typeface="Arial" charset="0"/>
                          <a:ea typeface="ＭＳ Ｐゴシック"/>
                          <a:cs typeface="ＭＳ Ｐゴシック"/>
                        </a:rPr>
                        <a:t>FY2010</a:t>
                      </a:r>
                      <a:endParaRPr kumimoji="0" lang="en-US" sz="1200" b="0" i="0" u="none" strike="noStrike" cap="none" normalizeH="0" baseline="0" dirty="0" smtClean="0">
                        <a:ln>
                          <a:noFill/>
                        </a:ln>
                        <a:solidFill>
                          <a:srgbClr val="5E6A71"/>
                        </a:solidFill>
                        <a:effectLst/>
                        <a:latin typeface="Arial" charset="0"/>
                        <a:ea typeface="Arial" charset="0"/>
                        <a:cs typeface="Times New Roman" pitchFamily="18" charset="0"/>
                      </a:endParaRP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0F5"/>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50565C"/>
                          </a:solidFill>
                          <a:effectLst/>
                          <a:latin typeface="Arial" charset="0"/>
                          <a:ea typeface="ＭＳ Ｐゴシック"/>
                          <a:cs typeface="ＭＳ Ｐゴシック"/>
                        </a:rPr>
                        <a:t>FY2011</a:t>
                      </a:r>
                      <a:endParaRPr kumimoji="0" lang="en-US" sz="1200" b="0" i="0" u="none" strike="noStrike" cap="none" normalizeH="0" baseline="0" dirty="0" smtClean="0">
                        <a:ln>
                          <a:noFill/>
                        </a:ln>
                        <a:solidFill>
                          <a:srgbClr val="5E6A71"/>
                        </a:solidFill>
                        <a:effectLst/>
                        <a:latin typeface="Arial" charset="0"/>
                        <a:ea typeface="Arial" charset="0"/>
                        <a:cs typeface="Times New Roman" pitchFamily="18" charset="0"/>
                      </a:endParaRP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0F5"/>
                    </a:solidFill>
                  </a:tcPr>
                </a:tc>
                <a:tc hMerge="1">
                  <a:txBody>
                    <a:bodyPr/>
                    <a:lstStyle/>
                    <a:p>
                      <a:endParaRPr lang="en-US"/>
                    </a:p>
                  </a:txBody>
                  <a:tcPr/>
                </a:tc>
              </a:tr>
              <a:tr h="3698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50565C"/>
                          </a:solidFill>
                          <a:effectLst/>
                          <a:latin typeface="Arial" charset="0"/>
                          <a:ea typeface="ＭＳ Ｐゴシック"/>
                          <a:cs typeface="ＭＳ Ｐゴシック"/>
                        </a:rPr>
                        <a:t>DOE</a:t>
                      </a:r>
                      <a:endParaRPr kumimoji="0" lang="en-US" sz="1200" b="0" i="0" u="none" strike="noStrike" cap="none" normalizeH="0" baseline="0" smtClean="0">
                        <a:ln>
                          <a:noFill/>
                        </a:ln>
                        <a:solidFill>
                          <a:srgbClr val="5E6A71"/>
                        </a:solidFill>
                        <a:effectLst/>
                        <a:latin typeface="Arial" charset="0"/>
                        <a:ea typeface="Arial" charset="0"/>
                        <a:cs typeface="Times New Roman" pitchFamily="18" charset="0"/>
                      </a:endParaRP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0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50565C"/>
                          </a:solidFill>
                          <a:effectLst/>
                          <a:latin typeface="Arial" charset="0"/>
                          <a:ea typeface="ＭＳ Ｐゴシック"/>
                          <a:cs typeface="ＭＳ Ｐゴシック"/>
                        </a:rPr>
                        <a:t>Cost-share</a:t>
                      </a:r>
                      <a:endParaRPr kumimoji="0" lang="en-US" sz="1200" b="0" i="0" u="none" strike="noStrike" cap="none" normalizeH="0" baseline="0" smtClean="0">
                        <a:ln>
                          <a:noFill/>
                        </a:ln>
                        <a:solidFill>
                          <a:srgbClr val="5E6A71"/>
                        </a:solidFill>
                        <a:effectLst/>
                        <a:latin typeface="Arial" charset="0"/>
                        <a:ea typeface="Arial" charset="0"/>
                        <a:cs typeface="Times New Roman" pitchFamily="18" charset="0"/>
                      </a:endParaRP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0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50565C"/>
                          </a:solidFill>
                          <a:effectLst/>
                          <a:latin typeface="Arial" charset="0"/>
                          <a:ea typeface="ＭＳ Ｐゴシック"/>
                          <a:cs typeface="ＭＳ Ｐゴシック"/>
                        </a:rPr>
                        <a:t>DOE</a:t>
                      </a:r>
                      <a:endParaRPr kumimoji="0" lang="en-US" sz="1200" b="0" i="0" u="none" strike="noStrike" cap="none" normalizeH="0" baseline="0" smtClean="0">
                        <a:ln>
                          <a:noFill/>
                        </a:ln>
                        <a:solidFill>
                          <a:srgbClr val="5E6A71"/>
                        </a:solidFill>
                        <a:effectLst/>
                        <a:latin typeface="Arial" charset="0"/>
                        <a:ea typeface="Arial" charset="0"/>
                        <a:cs typeface="Times New Roman" pitchFamily="18" charset="0"/>
                      </a:endParaRP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0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50565C"/>
                          </a:solidFill>
                          <a:effectLst/>
                          <a:latin typeface="Arial" charset="0"/>
                          <a:ea typeface="ＭＳ Ｐゴシック"/>
                          <a:cs typeface="ＭＳ Ｐゴシック"/>
                        </a:rPr>
                        <a:t>Cost-share</a:t>
                      </a:r>
                      <a:endParaRPr kumimoji="0" lang="en-US" sz="1200" b="0" i="0" u="none" strike="noStrike" cap="none" normalizeH="0" baseline="0" smtClean="0">
                        <a:ln>
                          <a:noFill/>
                        </a:ln>
                        <a:solidFill>
                          <a:srgbClr val="5E6A71"/>
                        </a:solidFill>
                        <a:effectLst/>
                        <a:latin typeface="Arial" charset="0"/>
                        <a:ea typeface="Arial" charset="0"/>
                        <a:cs typeface="Times New Roman" pitchFamily="18" charset="0"/>
                      </a:endParaRP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0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50565C"/>
                          </a:solidFill>
                          <a:effectLst/>
                          <a:latin typeface="Arial" charset="0"/>
                          <a:ea typeface="ＭＳ Ｐゴシック"/>
                          <a:cs typeface="ＭＳ Ｐゴシック"/>
                        </a:rPr>
                        <a:t>DOE</a:t>
                      </a:r>
                      <a:endParaRPr kumimoji="0" lang="en-US" sz="1200" b="0" i="0" u="none" strike="noStrike" cap="none" normalizeH="0" baseline="0" smtClean="0">
                        <a:ln>
                          <a:noFill/>
                        </a:ln>
                        <a:solidFill>
                          <a:srgbClr val="5E6A71"/>
                        </a:solidFill>
                        <a:effectLst/>
                        <a:latin typeface="Arial" charset="0"/>
                        <a:ea typeface="Arial" charset="0"/>
                        <a:cs typeface="Times New Roman" pitchFamily="18" charset="0"/>
                      </a:endParaRP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0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50565C"/>
                          </a:solidFill>
                          <a:effectLst/>
                          <a:latin typeface="Arial" charset="0"/>
                          <a:ea typeface="ＭＳ Ｐゴシック"/>
                          <a:cs typeface="ＭＳ Ｐゴシック"/>
                        </a:rPr>
                        <a:t>Cost-share</a:t>
                      </a:r>
                      <a:endParaRPr kumimoji="0" lang="en-US" sz="1200" b="0" i="0" u="none" strike="noStrike" cap="none" normalizeH="0" baseline="0" smtClean="0">
                        <a:ln>
                          <a:noFill/>
                        </a:ln>
                        <a:solidFill>
                          <a:srgbClr val="5E6A71"/>
                        </a:solidFill>
                        <a:effectLst/>
                        <a:latin typeface="Arial" charset="0"/>
                        <a:ea typeface="Arial" charset="0"/>
                        <a:cs typeface="Times New Roman" pitchFamily="18" charset="0"/>
                      </a:endParaRP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0FA"/>
                    </a:solidFill>
                  </a:tcPr>
                </a:tc>
              </a:tr>
              <a:tr h="3698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5E6A71"/>
                          </a:solidFill>
                          <a:effectLst/>
                          <a:latin typeface="Arial" charset="0"/>
                          <a:ea typeface="Arial" charset="0"/>
                          <a:cs typeface="Times New Roman" pitchFamily="18" charset="0"/>
                        </a:rPr>
                        <a:t>$0</a:t>
                      </a: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0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5E6A71"/>
                          </a:solidFill>
                          <a:effectLst/>
                          <a:latin typeface="Arial" charset="0"/>
                          <a:ea typeface="Arial" charset="0"/>
                          <a:cs typeface="Times New Roman" pitchFamily="18" charset="0"/>
                        </a:rPr>
                        <a:t>-</a:t>
                      </a: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0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5E6A71"/>
                          </a:solidFill>
                          <a:effectLst/>
                          <a:latin typeface="Arial" charset="0"/>
                          <a:ea typeface="Arial" charset="0"/>
                          <a:cs typeface="Times New Roman" pitchFamily="18" charset="0"/>
                        </a:rPr>
                        <a:t>$320K</a:t>
                      </a: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0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5E6A71"/>
                          </a:solidFill>
                          <a:effectLst/>
                          <a:latin typeface="Arial" charset="0"/>
                          <a:ea typeface="Arial" charset="0"/>
                          <a:cs typeface="Times New Roman" pitchFamily="18" charset="0"/>
                        </a:rPr>
                        <a:t>-</a:t>
                      </a: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0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5E6A71"/>
                          </a:solidFill>
                          <a:effectLst/>
                          <a:latin typeface="Arial" charset="0"/>
                          <a:ea typeface="Arial" charset="0"/>
                          <a:cs typeface="Times New Roman" pitchFamily="18" charset="0"/>
                        </a:rPr>
                        <a:t>$321K</a:t>
                      </a: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0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5E6A71"/>
                          </a:solidFill>
                          <a:effectLst/>
                          <a:latin typeface="Arial" charset="0"/>
                          <a:ea typeface="Arial" charset="0"/>
                          <a:cs typeface="Times New Roman" pitchFamily="18" charset="0"/>
                        </a:rPr>
                        <a:t>-</a:t>
                      </a: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0F5"/>
                    </a:solidFill>
                  </a:tcPr>
                </a:tc>
              </a:tr>
            </a:tbl>
          </a:graphicData>
        </a:graphic>
      </p:graphicFrame>
      <p:sp>
        <p:nvSpPr>
          <p:cNvPr id="18464" name="Text Box 33"/>
          <p:cNvSpPr txBox="1">
            <a:spLocks noChangeArrowheads="1"/>
          </p:cNvSpPr>
          <p:nvPr/>
        </p:nvSpPr>
        <p:spPr bwMode="auto">
          <a:xfrm rot="2140545">
            <a:off x="7983538" y="1163638"/>
            <a:ext cx="1287462" cy="366712"/>
          </a:xfrm>
          <a:prstGeom prst="rect">
            <a:avLst/>
          </a:prstGeom>
          <a:noFill/>
          <a:ln w="9525">
            <a:noFill/>
            <a:miter lim="800000"/>
            <a:headEnd/>
            <a:tailEnd/>
          </a:ln>
        </p:spPr>
        <p:txBody>
          <a:bodyPr wrap="none">
            <a:spAutoFit/>
          </a:bodyPr>
          <a:lstStyle/>
          <a:p>
            <a:r>
              <a:rPr lang="en-US" b="1" u="sng">
                <a:solidFill>
                  <a:schemeClr val="hlink"/>
                </a:solidFill>
                <a:latin typeface="Arial Narrow" pitchFamily="34" charset="0"/>
              </a:rPr>
              <a:t>ACOUSTICS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mtClean="0">
                <a:ea typeface="ＭＳ Ｐゴシック" charset="-128"/>
              </a:rPr>
              <a:t>Accomplishments and Results</a:t>
            </a:r>
          </a:p>
        </p:txBody>
      </p:sp>
      <p:sp>
        <p:nvSpPr>
          <p:cNvPr id="19458" name="Content Placeholder 2"/>
          <p:cNvSpPr>
            <a:spLocks noGrp="1"/>
          </p:cNvSpPr>
          <p:nvPr>
            <p:ph idx="1"/>
          </p:nvPr>
        </p:nvSpPr>
        <p:spPr>
          <a:xfrm>
            <a:off x="457200" y="1154113"/>
            <a:ext cx="8229600" cy="5238750"/>
          </a:xfrm>
        </p:spPr>
        <p:txBody>
          <a:bodyPr/>
          <a:lstStyle/>
          <a:p>
            <a:pPr>
              <a:buFont typeface="Arial" charset="0"/>
              <a:buNone/>
            </a:pPr>
            <a:r>
              <a:rPr lang="en-US" sz="1800" smtClean="0">
                <a:ea typeface="ＭＳ Ｐゴシック" charset="-128"/>
              </a:rPr>
              <a:t>Completed literature review of effects of noise on freshwater fish.</a:t>
            </a:r>
          </a:p>
          <a:p>
            <a:pPr>
              <a:buFont typeface="Arial" charset="0"/>
              <a:buNone/>
            </a:pPr>
            <a:r>
              <a:rPr lang="en-US" sz="1800" smtClean="0">
                <a:ea typeface="ＭＳ Ｐゴシック" charset="-128"/>
              </a:rPr>
              <a:t>Recorded and analyzed underwater noises for variety of natural and anthropogenic sources.</a:t>
            </a:r>
          </a:p>
          <a:p>
            <a:pPr>
              <a:buFont typeface="Arial" charset="0"/>
              <a:buNone/>
            </a:pPr>
            <a:r>
              <a:rPr lang="en-US" sz="1800" smtClean="0">
                <a:ea typeface="ＭＳ Ｐゴシック" charset="-128"/>
              </a:rPr>
              <a:t>Compared recorded noises to fish hearing thresholds.</a:t>
            </a:r>
          </a:p>
          <a:p>
            <a:pPr>
              <a:buFont typeface="Arial" charset="0"/>
              <a:buNone/>
            </a:pPr>
            <a:r>
              <a:rPr lang="en-US" sz="1800" smtClean="0">
                <a:ea typeface="ＭＳ Ｐゴシック" charset="-128"/>
              </a:rPr>
              <a:t>Produced annual report on field characterization of big river sounds. (Q4 milestone - 9/30/2011)</a:t>
            </a:r>
          </a:p>
          <a:p>
            <a:pPr>
              <a:buFont typeface="Arial" charset="0"/>
              <a:buNone/>
            </a:pPr>
            <a:endParaRPr lang="en-US" sz="1800" smtClean="0">
              <a:ea typeface="ＭＳ Ｐゴシック" charset="-128"/>
            </a:endParaRPr>
          </a:p>
        </p:txBody>
      </p:sp>
      <p:sp>
        <p:nvSpPr>
          <p:cNvPr id="19459" name="Text Box 4"/>
          <p:cNvSpPr txBox="1">
            <a:spLocks noChangeArrowheads="1"/>
          </p:cNvSpPr>
          <p:nvPr/>
        </p:nvSpPr>
        <p:spPr bwMode="auto">
          <a:xfrm rot="2140545">
            <a:off x="7983538" y="1163638"/>
            <a:ext cx="1287462" cy="366712"/>
          </a:xfrm>
          <a:prstGeom prst="rect">
            <a:avLst/>
          </a:prstGeom>
          <a:noFill/>
          <a:ln w="9525">
            <a:noFill/>
            <a:miter lim="800000"/>
            <a:headEnd/>
            <a:tailEnd/>
          </a:ln>
        </p:spPr>
        <p:txBody>
          <a:bodyPr wrap="none">
            <a:spAutoFit/>
          </a:bodyPr>
          <a:lstStyle/>
          <a:p>
            <a:r>
              <a:rPr lang="en-US" b="1" u="sng">
                <a:solidFill>
                  <a:schemeClr val="hlink"/>
                </a:solidFill>
                <a:latin typeface="Arial Narrow" pitchFamily="34" charset="0"/>
              </a:rPr>
              <a:t>ACOUSTICS</a:t>
            </a:r>
          </a:p>
        </p:txBody>
      </p:sp>
      <p:pic>
        <p:nvPicPr>
          <p:cNvPr id="19460" name="Picture 16" descr="C:\PROJECTS\DOE-hydro\TA2\Noise\Max - Sound Recs\7-06-11 Sm Craft 25HP\Distance 3\small boat pressure from distance 3.jpg"/>
          <p:cNvPicPr>
            <a:picLocks noChangeAspect="1" noChangeArrowheads="1"/>
          </p:cNvPicPr>
          <p:nvPr/>
        </p:nvPicPr>
        <p:blipFill>
          <a:blip r:embed="rId2"/>
          <a:srcRect/>
          <a:stretch>
            <a:fillRect/>
          </a:stretch>
        </p:blipFill>
        <p:spPr bwMode="auto">
          <a:xfrm>
            <a:off x="503238" y="3330575"/>
            <a:ext cx="5576887" cy="3259138"/>
          </a:xfrm>
          <a:prstGeom prst="rect">
            <a:avLst/>
          </a:prstGeom>
          <a:noFill/>
          <a:ln w="9525">
            <a:noFill/>
            <a:miter lim="800000"/>
            <a:headEnd/>
            <a:tailEnd/>
          </a:ln>
        </p:spPr>
      </p:pic>
      <p:sp>
        <p:nvSpPr>
          <p:cNvPr id="19461" name="Text Box 6"/>
          <p:cNvSpPr txBox="1">
            <a:spLocks noChangeArrowheads="1"/>
          </p:cNvSpPr>
          <p:nvPr/>
        </p:nvSpPr>
        <p:spPr bwMode="auto">
          <a:xfrm>
            <a:off x="6251575" y="4514850"/>
            <a:ext cx="2446338" cy="641350"/>
          </a:xfrm>
          <a:prstGeom prst="rect">
            <a:avLst/>
          </a:prstGeom>
          <a:noFill/>
          <a:ln w="9525">
            <a:noFill/>
            <a:miter lim="800000"/>
            <a:headEnd/>
            <a:tailEnd/>
          </a:ln>
        </p:spPr>
        <p:txBody>
          <a:bodyPr>
            <a:spAutoFit/>
          </a:bodyPr>
          <a:lstStyle/>
          <a:p>
            <a:pPr defTabSz="914400"/>
            <a:r>
              <a:rPr lang="en-US"/>
              <a:t>Sound recorded from passing boat.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idx="4294967295"/>
          </p:nvPr>
        </p:nvSpPr>
        <p:spPr/>
        <p:txBody>
          <a:bodyPr/>
          <a:lstStyle/>
          <a:p>
            <a:r>
              <a:rPr lang="en-US" smtClean="0">
                <a:ea typeface="ＭＳ Ｐゴシック" charset="-128"/>
              </a:rPr>
              <a:t>Accomplishments and Results</a:t>
            </a:r>
          </a:p>
        </p:txBody>
      </p:sp>
      <p:pic>
        <p:nvPicPr>
          <p:cNvPr id="20482" name="Picture 5"/>
          <p:cNvPicPr>
            <a:picLocks noChangeAspect="1" noChangeArrowheads="1"/>
          </p:cNvPicPr>
          <p:nvPr/>
        </p:nvPicPr>
        <p:blipFill>
          <a:blip r:embed="rId2"/>
          <a:srcRect/>
          <a:stretch>
            <a:fillRect/>
          </a:stretch>
        </p:blipFill>
        <p:spPr bwMode="auto">
          <a:xfrm>
            <a:off x="4756150" y="1223963"/>
            <a:ext cx="4241800" cy="2371725"/>
          </a:xfrm>
          <a:prstGeom prst="rect">
            <a:avLst/>
          </a:prstGeom>
          <a:noFill/>
          <a:ln w="9525">
            <a:noFill/>
            <a:miter lim="800000"/>
            <a:headEnd/>
            <a:tailEnd/>
          </a:ln>
        </p:spPr>
      </p:pic>
      <p:pic>
        <p:nvPicPr>
          <p:cNvPr id="20483" name="Picture 4"/>
          <p:cNvPicPr>
            <a:picLocks noChangeAspect="1" noChangeArrowheads="1"/>
          </p:cNvPicPr>
          <p:nvPr/>
        </p:nvPicPr>
        <p:blipFill>
          <a:blip r:embed="rId3"/>
          <a:srcRect/>
          <a:stretch>
            <a:fillRect/>
          </a:stretch>
        </p:blipFill>
        <p:spPr bwMode="auto">
          <a:xfrm>
            <a:off x="66675" y="3792538"/>
            <a:ext cx="4535488" cy="2794000"/>
          </a:xfrm>
          <a:prstGeom prst="rect">
            <a:avLst/>
          </a:prstGeom>
          <a:noFill/>
          <a:ln w="9525">
            <a:solidFill>
              <a:schemeClr val="tx1"/>
            </a:solidFill>
            <a:miter lim="800000"/>
            <a:headEnd/>
            <a:tailEnd/>
          </a:ln>
        </p:spPr>
      </p:pic>
      <p:grpSp>
        <p:nvGrpSpPr>
          <p:cNvPr id="20484" name="Group 3"/>
          <p:cNvGrpSpPr>
            <a:grpSpLocks noChangeAspect="1"/>
          </p:cNvGrpSpPr>
          <p:nvPr/>
        </p:nvGrpSpPr>
        <p:grpSpPr bwMode="auto">
          <a:xfrm>
            <a:off x="4697413" y="3711575"/>
            <a:ext cx="4435475" cy="2987675"/>
            <a:chOff x="2541" y="4200"/>
            <a:chExt cx="9287" cy="6898"/>
          </a:xfrm>
        </p:grpSpPr>
        <p:sp>
          <p:nvSpPr>
            <p:cNvPr id="20490" name="AutoShape 6"/>
            <p:cNvSpPr>
              <a:spLocks noChangeAspect="1" noChangeArrowheads="1" noTextEdit="1"/>
            </p:cNvSpPr>
            <p:nvPr/>
          </p:nvSpPr>
          <p:spPr bwMode="auto">
            <a:xfrm>
              <a:off x="2541" y="4200"/>
              <a:ext cx="9287" cy="6898"/>
            </a:xfrm>
            <a:prstGeom prst="rect">
              <a:avLst/>
            </a:prstGeom>
            <a:noFill/>
            <a:ln w="9525">
              <a:noFill/>
              <a:miter lim="800000"/>
              <a:headEnd/>
              <a:tailEnd/>
            </a:ln>
          </p:spPr>
          <p:txBody>
            <a:bodyPr/>
            <a:lstStyle/>
            <a:p>
              <a:endParaRPr lang="en-US"/>
            </a:p>
          </p:txBody>
        </p:sp>
        <p:pic>
          <p:nvPicPr>
            <p:cNvPr id="20491" name="Picture 9" descr="Barge"/>
            <p:cNvPicPr>
              <a:picLocks noChangeAspect="1" noChangeArrowheads="1"/>
            </p:cNvPicPr>
            <p:nvPr/>
          </p:nvPicPr>
          <p:blipFill>
            <a:blip r:embed="rId4"/>
            <a:srcRect/>
            <a:stretch>
              <a:fillRect/>
            </a:stretch>
          </p:blipFill>
          <p:spPr bwMode="auto">
            <a:xfrm>
              <a:off x="2549" y="4208"/>
              <a:ext cx="8809" cy="6689"/>
            </a:xfrm>
            <a:prstGeom prst="rect">
              <a:avLst/>
            </a:prstGeom>
            <a:noFill/>
            <a:ln w="9525">
              <a:noFill/>
              <a:miter lim="800000"/>
              <a:headEnd/>
              <a:tailEnd/>
            </a:ln>
          </p:spPr>
        </p:pic>
        <p:graphicFrame>
          <p:nvGraphicFramePr>
            <p:cNvPr id="4" name="Chart 4"/>
            <p:cNvGraphicFramePr>
              <a:graphicFrameLocks/>
            </p:cNvGraphicFramePr>
            <p:nvPr/>
          </p:nvGraphicFramePr>
          <p:xfrm>
            <a:off x="2549" y="4208"/>
            <a:ext cx="9268" cy="6877"/>
          </p:xfrm>
          <a:graphic>
            <a:graphicData uri="http://schemas.openxmlformats.org/drawingml/2006/chart">
              <c:chart xmlns:c="http://schemas.openxmlformats.org/drawingml/2006/chart" xmlns:r="http://schemas.openxmlformats.org/officeDocument/2006/relationships" r:id="rId5"/>
            </a:graphicData>
          </a:graphic>
        </p:graphicFrame>
      </p:grpSp>
      <p:sp>
        <p:nvSpPr>
          <p:cNvPr id="20485" name="Text Box 4"/>
          <p:cNvSpPr txBox="1">
            <a:spLocks noChangeArrowheads="1"/>
          </p:cNvSpPr>
          <p:nvPr/>
        </p:nvSpPr>
        <p:spPr bwMode="auto">
          <a:xfrm rot="2140545">
            <a:off x="7983538" y="1163638"/>
            <a:ext cx="1287462" cy="366712"/>
          </a:xfrm>
          <a:prstGeom prst="rect">
            <a:avLst/>
          </a:prstGeom>
          <a:noFill/>
          <a:ln w="9525">
            <a:noFill/>
            <a:miter lim="800000"/>
            <a:headEnd/>
            <a:tailEnd/>
          </a:ln>
        </p:spPr>
        <p:txBody>
          <a:bodyPr wrap="none">
            <a:spAutoFit/>
          </a:bodyPr>
          <a:lstStyle/>
          <a:p>
            <a:r>
              <a:rPr lang="en-US" b="1" u="sng">
                <a:solidFill>
                  <a:schemeClr val="hlink"/>
                </a:solidFill>
                <a:latin typeface="Arial Narrow" pitchFamily="34" charset="0"/>
              </a:rPr>
              <a:t>ACOUSTICS</a:t>
            </a:r>
          </a:p>
        </p:txBody>
      </p:sp>
      <p:pic>
        <p:nvPicPr>
          <p:cNvPr id="20486" name="Picture 30"/>
          <p:cNvPicPr>
            <a:picLocks noChangeAspect="1" noChangeArrowheads="1"/>
          </p:cNvPicPr>
          <p:nvPr/>
        </p:nvPicPr>
        <p:blipFill>
          <a:blip r:embed="rId6"/>
          <a:srcRect/>
          <a:stretch>
            <a:fillRect/>
          </a:stretch>
        </p:blipFill>
        <p:spPr bwMode="auto">
          <a:xfrm>
            <a:off x="93663" y="1223963"/>
            <a:ext cx="4567237" cy="2378075"/>
          </a:xfrm>
          <a:prstGeom prst="rect">
            <a:avLst/>
          </a:prstGeom>
          <a:noFill/>
          <a:ln w="9525">
            <a:noFill/>
            <a:miter lim="800000"/>
            <a:headEnd/>
            <a:tailEnd/>
          </a:ln>
        </p:spPr>
      </p:pic>
      <p:sp>
        <p:nvSpPr>
          <p:cNvPr id="20487" name="Text Box 13"/>
          <p:cNvSpPr txBox="1">
            <a:spLocks noChangeArrowheads="1"/>
          </p:cNvSpPr>
          <p:nvPr/>
        </p:nvSpPr>
        <p:spPr bwMode="auto">
          <a:xfrm>
            <a:off x="5092700" y="3735388"/>
            <a:ext cx="3605213" cy="336550"/>
          </a:xfrm>
          <a:prstGeom prst="rect">
            <a:avLst/>
          </a:prstGeom>
          <a:solidFill>
            <a:schemeClr val="bg1"/>
          </a:solidFill>
          <a:ln w="9525">
            <a:noFill/>
            <a:miter lim="800000"/>
            <a:headEnd/>
            <a:tailEnd/>
          </a:ln>
        </p:spPr>
        <p:txBody>
          <a:bodyPr wrap="none">
            <a:spAutoFit/>
          </a:bodyPr>
          <a:lstStyle/>
          <a:p>
            <a:pPr defTabSz="914400"/>
            <a:r>
              <a:rPr lang="en-US" sz="1600"/>
              <a:t>Comparison to fish hearing thresholds</a:t>
            </a:r>
          </a:p>
        </p:txBody>
      </p:sp>
      <p:sp>
        <p:nvSpPr>
          <p:cNvPr id="20488" name="Text Box 14"/>
          <p:cNvSpPr txBox="1">
            <a:spLocks noChangeArrowheads="1"/>
          </p:cNvSpPr>
          <p:nvPr/>
        </p:nvSpPr>
        <p:spPr bwMode="auto">
          <a:xfrm>
            <a:off x="820738" y="4048125"/>
            <a:ext cx="2949575" cy="336550"/>
          </a:xfrm>
          <a:prstGeom prst="rect">
            <a:avLst/>
          </a:prstGeom>
          <a:solidFill>
            <a:schemeClr val="bg1"/>
          </a:solidFill>
          <a:ln w="9525">
            <a:noFill/>
            <a:miter lim="800000"/>
            <a:headEnd/>
            <a:tailEnd/>
          </a:ln>
        </p:spPr>
        <p:txBody>
          <a:bodyPr wrap="none">
            <a:spAutoFit/>
          </a:bodyPr>
          <a:lstStyle/>
          <a:p>
            <a:pPr defTabSz="914400"/>
            <a:r>
              <a:rPr lang="en-US" sz="1600"/>
              <a:t>Various sources and distances</a:t>
            </a:r>
          </a:p>
        </p:txBody>
      </p:sp>
      <p:sp>
        <p:nvSpPr>
          <p:cNvPr id="20489" name="Text Box 15"/>
          <p:cNvSpPr txBox="1">
            <a:spLocks noChangeArrowheads="1"/>
          </p:cNvSpPr>
          <p:nvPr/>
        </p:nvSpPr>
        <p:spPr bwMode="auto">
          <a:xfrm>
            <a:off x="5746750" y="1309688"/>
            <a:ext cx="1720850" cy="336550"/>
          </a:xfrm>
          <a:prstGeom prst="rect">
            <a:avLst/>
          </a:prstGeom>
          <a:solidFill>
            <a:schemeClr val="bg1"/>
          </a:solidFill>
          <a:ln w="9525">
            <a:noFill/>
            <a:miter lim="800000"/>
            <a:headEnd/>
            <a:tailEnd/>
          </a:ln>
        </p:spPr>
        <p:txBody>
          <a:bodyPr wrap="none">
            <a:spAutoFit/>
          </a:bodyPr>
          <a:lstStyle/>
          <a:p>
            <a:pPr defTabSz="914400"/>
            <a:r>
              <a:rPr lang="en-US" sz="1600"/>
              <a:t>Different sources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US" smtClean="0">
                <a:ea typeface="ＭＳ Ｐゴシック" charset="-128"/>
              </a:rPr>
              <a:t>Challenges to Date</a:t>
            </a:r>
          </a:p>
        </p:txBody>
      </p:sp>
      <p:sp>
        <p:nvSpPr>
          <p:cNvPr id="21506" name="Content Placeholder 2"/>
          <p:cNvSpPr>
            <a:spLocks noGrp="1"/>
          </p:cNvSpPr>
          <p:nvPr>
            <p:ph idx="1"/>
          </p:nvPr>
        </p:nvSpPr>
        <p:spPr>
          <a:xfrm>
            <a:off x="457200" y="1314450"/>
            <a:ext cx="8229600" cy="4802188"/>
          </a:xfrm>
        </p:spPr>
        <p:txBody>
          <a:bodyPr/>
          <a:lstStyle/>
          <a:p>
            <a:pPr>
              <a:buFont typeface="Arial" charset="0"/>
              <a:buNone/>
            </a:pPr>
            <a:r>
              <a:rPr lang="en-US" sz="2000" smtClean="0">
                <a:ea typeface="ＭＳ Ｐゴシック" charset="-128"/>
              </a:rPr>
              <a:t>Measurement in flowing water is challenging.</a:t>
            </a:r>
          </a:p>
          <a:p>
            <a:r>
              <a:rPr lang="en-US" sz="2000" i="1" smtClean="0">
                <a:ea typeface="ＭＳ Ｐゴシック" charset="-128"/>
              </a:rPr>
              <a:t>Flow shields will be used. Drift sampling employed.</a:t>
            </a:r>
          </a:p>
          <a:p>
            <a:pPr>
              <a:buFont typeface="Arial" charset="0"/>
              <a:buNone/>
            </a:pPr>
            <a:endParaRPr lang="en-US" sz="2000" smtClean="0">
              <a:ea typeface="ＭＳ Ｐゴシック" charset="-128"/>
            </a:endParaRPr>
          </a:p>
          <a:p>
            <a:pPr>
              <a:buFont typeface="Arial" charset="0"/>
              <a:buNone/>
            </a:pPr>
            <a:r>
              <a:rPr lang="en-US" sz="2000" smtClean="0">
                <a:ea typeface="ＭＳ Ｐゴシック" charset="-128"/>
              </a:rPr>
              <a:t>Very few MHK devices in the field for measurement.</a:t>
            </a:r>
          </a:p>
          <a:p>
            <a:r>
              <a:rPr lang="en-US" sz="2000" i="1" smtClean="0">
                <a:ea typeface="ＭＳ Ｐゴシック" charset="-128"/>
              </a:rPr>
              <a:t>Plans to sample at FreeFlow Power site as soon as operational again.</a:t>
            </a:r>
          </a:p>
          <a:p>
            <a:pPr>
              <a:buFont typeface="Arial" charset="0"/>
              <a:buNone/>
            </a:pPr>
            <a:endParaRPr lang="en-US" sz="2000" smtClean="0">
              <a:ea typeface="ＭＳ Ｐゴシック" charset="-128"/>
            </a:endParaRPr>
          </a:p>
          <a:p>
            <a:pPr>
              <a:buFont typeface="Arial" charset="0"/>
              <a:buNone/>
            </a:pPr>
            <a:r>
              <a:rPr lang="en-US" sz="2000" smtClean="0">
                <a:ea typeface="ＭＳ Ｐゴシック" charset="-128"/>
              </a:rPr>
              <a:t>Controlled experiments of fish behavioral response require very large tanks or netpens. </a:t>
            </a:r>
          </a:p>
          <a:p>
            <a:r>
              <a:rPr lang="en-US" sz="2000" i="1" smtClean="0">
                <a:ea typeface="ＭＳ Ｐゴシック" charset="-128"/>
              </a:rPr>
              <a:t>Not impossible to overcome but has caused delays in starting studies.</a:t>
            </a:r>
          </a:p>
          <a:p>
            <a:pPr>
              <a:buFont typeface="Arial" charset="0"/>
              <a:buNone/>
            </a:pPr>
            <a:endParaRPr lang="en-US" sz="2000" i="1" smtClean="0">
              <a:ea typeface="ＭＳ Ｐゴシック" charset="-128"/>
            </a:endParaRPr>
          </a:p>
        </p:txBody>
      </p:sp>
      <p:sp>
        <p:nvSpPr>
          <p:cNvPr id="21507" name="Text Box 4"/>
          <p:cNvSpPr txBox="1">
            <a:spLocks noChangeArrowheads="1"/>
          </p:cNvSpPr>
          <p:nvPr/>
        </p:nvSpPr>
        <p:spPr bwMode="auto">
          <a:xfrm rot="2140545">
            <a:off x="7983538" y="1163638"/>
            <a:ext cx="1287462" cy="366712"/>
          </a:xfrm>
          <a:prstGeom prst="rect">
            <a:avLst/>
          </a:prstGeom>
          <a:noFill/>
          <a:ln w="9525">
            <a:noFill/>
            <a:miter lim="800000"/>
            <a:headEnd/>
            <a:tailEnd/>
          </a:ln>
        </p:spPr>
        <p:txBody>
          <a:bodyPr wrap="none">
            <a:spAutoFit/>
          </a:bodyPr>
          <a:lstStyle/>
          <a:p>
            <a:r>
              <a:rPr lang="en-US" b="1" u="sng">
                <a:solidFill>
                  <a:schemeClr val="hlink"/>
                </a:solidFill>
                <a:latin typeface="Arial Narrow" pitchFamily="34" charset="0"/>
              </a:rPr>
              <a:t>ACOUSTICS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lang="en-US" smtClean="0">
                <a:ea typeface="ＭＳ Ｐゴシック" charset="-128"/>
              </a:rPr>
              <a:t>Next Steps</a:t>
            </a:r>
          </a:p>
        </p:txBody>
      </p:sp>
      <p:sp>
        <p:nvSpPr>
          <p:cNvPr id="22530" name="Content Placeholder 2"/>
          <p:cNvSpPr>
            <a:spLocks noGrp="1"/>
          </p:cNvSpPr>
          <p:nvPr>
            <p:ph idx="1"/>
          </p:nvPr>
        </p:nvSpPr>
        <p:spPr>
          <a:xfrm>
            <a:off x="457200" y="1590675"/>
            <a:ext cx="8485188" cy="4802188"/>
          </a:xfrm>
        </p:spPr>
        <p:txBody>
          <a:bodyPr/>
          <a:lstStyle/>
          <a:p>
            <a:pPr>
              <a:lnSpc>
                <a:spcPct val="90000"/>
              </a:lnSpc>
              <a:buFont typeface="Arial" charset="0"/>
              <a:buNone/>
            </a:pPr>
            <a:r>
              <a:rPr lang="en-US" sz="1800" u="sng" smtClean="0">
                <a:ea typeface="ＭＳ Ｐゴシック" charset="-128"/>
              </a:rPr>
              <a:t>FY12 Milestones</a:t>
            </a:r>
            <a:r>
              <a:rPr lang="en-US" sz="1800" smtClean="0">
                <a:ea typeface="ＭＳ Ｐゴシック" charset="-128"/>
              </a:rPr>
              <a:t>:</a:t>
            </a:r>
          </a:p>
          <a:p>
            <a:pPr>
              <a:lnSpc>
                <a:spcPct val="90000"/>
              </a:lnSpc>
              <a:buFont typeface="Arial" charset="0"/>
              <a:buNone/>
            </a:pPr>
            <a:r>
              <a:rPr lang="en-US" sz="1800" smtClean="0">
                <a:ea typeface="ＭＳ Ｐゴシック" charset="-128"/>
              </a:rPr>
              <a:t>Q1 - Record sounds at operating MHK device including device and ambient noise.</a:t>
            </a:r>
          </a:p>
          <a:p>
            <a:pPr>
              <a:lnSpc>
                <a:spcPct val="90000"/>
              </a:lnSpc>
              <a:buFont typeface="Arial" charset="0"/>
              <a:buNone/>
            </a:pPr>
            <a:r>
              <a:rPr lang="en-US" sz="1800" smtClean="0">
                <a:ea typeface="ＭＳ Ｐゴシック" charset="-128"/>
              </a:rPr>
              <a:t>Q2 - Controlled exposure studies will be commenced to evaluate the behavioral response of various freshwater fish species to reproduced MHK noises.</a:t>
            </a:r>
          </a:p>
          <a:p>
            <a:pPr>
              <a:lnSpc>
                <a:spcPct val="90000"/>
              </a:lnSpc>
              <a:buFont typeface="Arial" charset="0"/>
              <a:buNone/>
            </a:pPr>
            <a:r>
              <a:rPr lang="en-US" sz="1800" smtClean="0">
                <a:ea typeface="ＭＳ Ｐゴシック" charset="-128"/>
              </a:rPr>
              <a:t>Q3 - Analysis of recordings collected at MHK sites will be completed. </a:t>
            </a:r>
          </a:p>
          <a:p>
            <a:pPr>
              <a:lnSpc>
                <a:spcPct val="90000"/>
              </a:lnSpc>
              <a:buFont typeface="Arial" charset="0"/>
              <a:buNone/>
            </a:pPr>
            <a:r>
              <a:rPr lang="en-US" sz="1800" smtClean="0">
                <a:ea typeface="ＭＳ Ｐゴシック" charset="-128"/>
              </a:rPr>
              <a:t>Q4 – Submit article for journal publication that describes noise created by an MHK device and provides comparison to other ambient noises and fish hearing thresholds.</a:t>
            </a:r>
          </a:p>
          <a:p>
            <a:pPr>
              <a:lnSpc>
                <a:spcPct val="90000"/>
              </a:lnSpc>
              <a:buFont typeface="Arial" charset="0"/>
              <a:buNone/>
            </a:pPr>
            <a:endParaRPr lang="en-US" sz="1800" smtClean="0">
              <a:ea typeface="ＭＳ Ｐゴシック" charset="-128"/>
            </a:endParaRPr>
          </a:p>
          <a:p>
            <a:pPr>
              <a:buFont typeface="Arial" charset="0"/>
              <a:buNone/>
            </a:pPr>
            <a:r>
              <a:rPr lang="en-US" sz="1800" u="sng" smtClean="0">
                <a:ea typeface="ＭＳ Ｐゴシック" charset="-128"/>
              </a:rPr>
              <a:t>Next steps (beyond this project)</a:t>
            </a:r>
            <a:r>
              <a:rPr lang="en-US" sz="1800" smtClean="0">
                <a:ea typeface="ＭＳ Ｐゴシック" charset="-128"/>
              </a:rPr>
              <a:t>:</a:t>
            </a:r>
          </a:p>
          <a:p>
            <a:pPr>
              <a:buFont typeface="Arial" charset="0"/>
              <a:buNone/>
            </a:pPr>
            <a:r>
              <a:rPr lang="en-US" sz="1800" smtClean="0">
                <a:ea typeface="ＭＳ Ｐゴシック" charset="-128"/>
              </a:rPr>
              <a:t>Measurements at arrays of devices</a:t>
            </a:r>
          </a:p>
          <a:p>
            <a:pPr>
              <a:buFont typeface="Arial" charset="0"/>
              <a:buNone/>
            </a:pPr>
            <a:r>
              <a:rPr lang="en-US" sz="1800" smtClean="0">
                <a:ea typeface="ＭＳ Ｐゴシック" charset="-128"/>
              </a:rPr>
              <a:t>Controlled exposure studies could easily be expanded to more species and</a:t>
            </a:r>
          </a:p>
          <a:p>
            <a:pPr>
              <a:buFont typeface="Arial" charset="0"/>
              <a:buNone/>
            </a:pPr>
            <a:r>
              <a:rPr lang="en-US" sz="1800" smtClean="0">
                <a:ea typeface="ＭＳ Ｐゴシック" charset="-128"/>
              </a:rPr>
              <a:t>Fish behavior monitoring at sites in conjunction with noise measurement</a:t>
            </a:r>
          </a:p>
        </p:txBody>
      </p:sp>
      <p:sp>
        <p:nvSpPr>
          <p:cNvPr id="22531" name="Text Box 4"/>
          <p:cNvSpPr txBox="1">
            <a:spLocks noChangeArrowheads="1"/>
          </p:cNvSpPr>
          <p:nvPr/>
        </p:nvSpPr>
        <p:spPr bwMode="auto">
          <a:xfrm rot="2140545">
            <a:off x="7983538" y="1163638"/>
            <a:ext cx="1287462" cy="366712"/>
          </a:xfrm>
          <a:prstGeom prst="rect">
            <a:avLst/>
          </a:prstGeom>
          <a:noFill/>
          <a:ln w="9525">
            <a:noFill/>
            <a:miter lim="800000"/>
            <a:headEnd/>
            <a:tailEnd/>
          </a:ln>
        </p:spPr>
        <p:txBody>
          <a:bodyPr wrap="none">
            <a:spAutoFit/>
          </a:bodyPr>
          <a:lstStyle/>
          <a:p>
            <a:r>
              <a:rPr lang="en-US" b="1" u="sng">
                <a:solidFill>
                  <a:schemeClr val="hlink"/>
                </a:solidFill>
                <a:latin typeface="Arial Narrow" pitchFamily="34" charset="0"/>
              </a:rPr>
              <a:t>ACOUSTICS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idx="4294967295"/>
          </p:nvPr>
        </p:nvSpPr>
        <p:spPr/>
        <p:txBody>
          <a:bodyPr/>
          <a:lstStyle/>
          <a:p>
            <a:r>
              <a:rPr lang="en-US" smtClean="0">
                <a:ea typeface="ＭＳ Ｐゴシック" charset="-128"/>
              </a:rPr>
              <a:t>Purpose, Objectives, &amp; Integration</a:t>
            </a:r>
          </a:p>
        </p:txBody>
      </p:sp>
      <p:sp>
        <p:nvSpPr>
          <p:cNvPr id="23554" name="Content Placeholder 2"/>
          <p:cNvSpPr>
            <a:spLocks noGrp="1"/>
          </p:cNvSpPr>
          <p:nvPr>
            <p:ph idx="4294967295"/>
          </p:nvPr>
        </p:nvSpPr>
        <p:spPr>
          <a:xfrm>
            <a:off x="290513" y="1146175"/>
            <a:ext cx="8485187" cy="4802188"/>
          </a:xfrm>
        </p:spPr>
        <p:txBody>
          <a:bodyPr/>
          <a:lstStyle/>
          <a:p>
            <a:pPr>
              <a:buFont typeface="Arial" charset="0"/>
              <a:buNone/>
            </a:pPr>
            <a:r>
              <a:rPr lang="en-US" sz="1600" u="sng" smtClean="0">
                <a:ea typeface="ＭＳ Ｐゴシック" charset="-128"/>
              </a:rPr>
              <a:t>Knowledge gap</a:t>
            </a:r>
            <a:r>
              <a:rPr lang="en-US" sz="1600" smtClean="0">
                <a:ea typeface="ＭＳ Ｐゴシック" charset="-128"/>
              </a:rPr>
              <a:t>: Critical to the success of MHK devices are materials and coatings that are resistant to corrosion, biofouling, and fatigue, while remaining affordable, easy to manufacture, and exhibiting low toxicity to the environment. There is poor understanding of the effects of possible toxic emissions from MHK devices on health of aquatic organisms. Regulatory agencies are concerned about toxic emissions from MHK devices and will likely require assurance that chemicals that are released or eroded from anti-fouling coatings will not adversely affect aquatic animals.</a:t>
            </a:r>
          </a:p>
          <a:p>
            <a:pPr marL="342900" lvl="1" indent="-342900">
              <a:buFont typeface="Arial" charset="0"/>
              <a:buNone/>
            </a:pPr>
            <a:endParaRPr lang="en-US" sz="1600" smtClean="0">
              <a:ea typeface="ＭＳ Ｐゴシック" charset="-128"/>
            </a:endParaRPr>
          </a:p>
          <a:p>
            <a:pPr eaLnBrk="1" hangingPunct="1">
              <a:lnSpc>
                <a:spcPct val="90000"/>
              </a:lnSpc>
              <a:spcBef>
                <a:spcPct val="0"/>
              </a:spcBef>
              <a:buFontTx/>
              <a:buNone/>
            </a:pPr>
            <a:r>
              <a:rPr lang="en-US" sz="1600" u="sng" smtClean="0">
                <a:ea typeface="ＭＳ Ｐゴシック" charset="-128"/>
              </a:rPr>
              <a:t>Programmatic goal</a:t>
            </a:r>
            <a:r>
              <a:rPr lang="en-US" sz="1600" smtClean="0">
                <a:ea typeface="ＭＳ Ｐゴシック" charset="-128"/>
              </a:rPr>
              <a:t>: Reduce the regulatory costs, time, and potential environmental impacts associated with developing, siting, permitting, and deploying MHK systems. </a:t>
            </a:r>
          </a:p>
          <a:p>
            <a:pPr marL="342900" lvl="1" indent="-342900">
              <a:buFont typeface="Arial" charset="0"/>
              <a:buNone/>
            </a:pPr>
            <a:endParaRPr lang="en-US" sz="1600" smtClean="0">
              <a:ea typeface="ＭＳ Ｐゴシック" charset="-128"/>
            </a:endParaRPr>
          </a:p>
          <a:p>
            <a:pPr marL="342900" lvl="1" indent="-342900">
              <a:buFont typeface="Arial" charset="0"/>
              <a:buNone/>
            </a:pPr>
            <a:r>
              <a:rPr lang="en-US" sz="1600" u="sng" smtClean="0">
                <a:ea typeface="ＭＳ Ｐゴシック" charset="-128"/>
              </a:rPr>
              <a:t>Project objectives</a:t>
            </a:r>
            <a:r>
              <a:rPr lang="en-US" sz="1600" smtClean="0">
                <a:ea typeface="ＭＳ Ｐゴシック" charset="-128"/>
              </a:rPr>
              <a:t>: </a:t>
            </a:r>
          </a:p>
          <a:p>
            <a:pPr marL="342900" lvl="1" indent="-342900">
              <a:buFont typeface="Arial" charset="0"/>
              <a:buNone/>
            </a:pPr>
            <a:r>
              <a:rPr lang="en-US" sz="1600" smtClean="0">
                <a:ea typeface="ＭＳ Ｐゴシック" charset="-128"/>
              </a:rPr>
              <a:t>Evaluate the environmental toxicity of contaminants released from antifouling compounds likely to be used on MHK devices.</a:t>
            </a:r>
          </a:p>
          <a:p>
            <a:pPr marL="342900" lvl="1" indent="-342900">
              <a:buFont typeface="Arial" charset="0"/>
              <a:buNone/>
            </a:pPr>
            <a:r>
              <a:rPr lang="en-US" sz="1600" smtClean="0">
                <a:ea typeface="ＭＳ Ｐゴシック" charset="-128"/>
              </a:rPr>
              <a:t>Test new types of anti-fouling compounds (e.g., silicone-based and nano-based) for environmental toxicity.</a:t>
            </a:r>
          </a:p>
          <a:p>
            <a:pPr marL="342900" lvl="1" indent="-342900">
              <a:buFont typeface="Arial" charset="0"/>
              <a:buNone/>
            </a:pPr>
            <a:endParaRPr lang="en-US" sz="1600" smtClean="0">
              <a:ea typeface="ＭＳ Ｐゴシック" charset="-128"/>
            </a:endParaRPr>
          </a:p>
          <a:p>
            <a:pPr marL="342900" lvl="1" indent="-342900">
              <a:buFont typeface="Arial" charset="0"/>
              <a:buNone/>
            </a:pPr>
            <a:r>
              <a:rPr lang="en-US" sz="1600" u="sng" smtClean="0">
                <a:ea typeface="ＭＳ Ｐゴシック" charset="-128"/>
              </a:rPr>
              <a:t>Subtask integration</a:t>
            </a:r>
            <a:r>
              <a:rPr lang="en-US" sz="1600" smtClean="0">
                <a:ea typeface="ＭＳ Ｐゴシック" charset="-128"/>
              </a:rPr>
              <a:t>: The results of this task will be incorporated into the risk assessments of ANL and PNNL</a:t>
            </a:r>
          </a:p>
        </p:txBody>
      </p:sp>
      <p:sp>
        <p:nvSpPr>
          <p:cNvPr id="23555" name="Text Box 4"/>
          <p:cNvSpPr txBox="1">
            <a:spLocks noChangeArrowheads="1"/>
          </p:cNvSpPr>
          <p:nvPr/>
        </p:nvSpPr>
        <p:spPr bwMode="auto">
          <a:xfrm rot="2140545">
            <a:off x="8196263" y="1112838"/>
            <a:ext cx="1049337" cy="366712"/>
          </a:xfrm>
          <a:prstGeom prst="rect">
            <a:avLst/>
          </a:prstGeom>
          <a:noFill/>
          <a:ln w="9525">
            <a:noFill/>
            <a:miter lim="800000"/>
            <a:headEnd/>
            <a:tailEnd/>
          </a:ln>
        </p:spPr>
        <p:txBody>
          <a:bodyPr wrap="none">
            <a:spAutoFit/>
          </a:bodyPr>
          <a:lstStyle/>
          <a:p>
            <a:r>
              <a:rPr lang="en-US" b="1" u="sng">
                <a:solidFill>
                  <a:schemeClr val="hlink"/>
                </a:solidFill>
                <a:latin typeface="Arial Narrow" pitchFamily="34" charset="0"/>
              </a:rPr>
              <a:t>TOXICITY</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eere_template_blue">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B5CED03835BC14687345B4A46D58362" ma:contentTypeVersion="0" ma:contentTypeDescription="Create a new document." ma:contentTypeScope="" ma:versionID="70122fccf1d623e2a1ac0afbede2350c">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14C6FE9C-1953-4EE6-B34D-ADBCF7CECE5B}">
  <ds:schemaRefs>
    <ds:schemaRef ds:uri="http://purl.org/dc/terms/"/>
    <ds:schemaRef ds:uri="http://purl.org/dc/elements/1.1/"/>
    <ds:schemaRef ds:uri="http://www.w3.org/XML/1998/namespace"/>
    <ds:schemaRef ds:uri="http://schemas.microsoft.com/office/2006/metadata/properties"/>
    <ds:schemaRef ds:uri="http://schemas.microsoft.com/office/2006/documentManagement/types"/>
    <ds:schemaRef ds:uri="http://purl.org/dc/dcmitype/"/>
    <ds:schemaRef ds:uri="http://schemas.openxmlformats.org/package/2006/metadata/core-properties"/>
  </ds:schemaRefs>
</ds:datastoreItem>
</file>

<file path=customXml/itemProps2.xml><?xml version="1.0" encoding="utf-8"?>
<ds:datastoreItem xmlns:ds="http://schemas.openxmlformats.org/officeDocument/2006/customXml" ds:itemID="{24CF5218-0460-4CC9-9819-D9148DD33E60}">
  <ds:schemaRefs>
    <ds:schemaRef ds:uri="http://schemas.microsoft.com/sharepoint/v3/contenttype/forms"/>
  </ds:schemaRefs>
</ds:datastoreItem>
</file>

<file path=customXml/itemProps3.xml><?xml version="1.0" encoding="utf-8"?>
<ds:datastoreItem xmlns:ds="http://schemas.openxmlformats.org/officeDocument/2006/customXml" ds:itemID="{B4610E52-54A7-407F-8AC0-7480F6E803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eere_template_blue</Template>
  <TotalTime>2046</TotalTime>
  <Words>2244</Words>
  <Application>Microsoft Office PowerPoint</Application>
  <PresentationFormat>On-screen Show (4:3)</PresentationFormat>
  <Paragraphs>393</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eere_template_blue</vt:lpstr>
      <vt:lpstr>Water Power Peer Review</vt:lpstr>
      <vt:lpstr>Purpose, Objectives, &amp; Integration</vt:lpstr>
      <vt:lpstr>Technical Approach</vt:lpstr>
      <vt:lpstr>Plan, Schedule, &amp; Budget</vt:lpstr>
      <vt:lpstr>Accomplishments and Results</vt:lpstr>
      <vt:lpstr>Accomplishments and Results</vt:lpstr>
      <vt:lpstr>Challenges to Date</vt:lpstr>
      <vt:lpstr>Next Steps</vt:lpstr>
      <vt:lpstr>Purpose, Objectives, &amp; Integration</vt:lpstr>
      <vt:lpstr>Technical Approach</vt:lpstr>
      <vt:lpstr>Plan, Schedule, &amp; Budget</vt:lpstr>
      <vt:lpstr>Accomplishments and Results</vt:lpstr>
      <vt:lpstr>Accomplishments and Results</vt:lpstr>
      <vt:lpstr>PowerPoint Presentation</vt:lpstr>
      <vt:lpstr>Challenges to Date</vt:lpstr>
      <vt:lpstr>Next Steps</vt:lpstr>
      <vt:lpstr>Purpose, Objectives, &amp; Integration</vt:lpstr>
      <vt:lpstr>Technical Approach</vt:lpstr>
      <vt:lpstr>Plan, Schedule, &amp; Budget</vt:lpstr>
      <vt:lpstr>Accomplishments and Results</vt:lpstr>
      <vt:lpstr>Accomplishments and Results</vt:lpstr>
      <vt:lpstr>Accomplishments and Results</vt:lpstr>
      <vt:lpstr>Challenges to Date</vt:lpstr>
      <vt:lpstr>Next Steps</vt:lpstr>
    </vt:vector>
  </TitlesOfParts>
  <Company>EERE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from the 2011 Water Program Peer Review.</dc:title>
  <dc:subject> Effects on Aquatic Organisms: Acoustics, Toxicity, Benthic Habitat Alteration</dc:subject>
  <dc:creator/>
  <cp:lastModifiedBy>Christopher Fry</cp:lastModifiedBy>
  <cp:revision>92</cp:revision>
  <cp:lastPrinted>2011-09-06T16:20:00Z</cp:lastPrinted>
  <dcterms:created xsi:type="dcterms:W3CDTF">2009-11-09T13:58:17Z</dcterms:created>
  <dcterms:modified xsi:type="dcterms:W3CDTF">2012-01-05T20:41:03Z</dcterms:modified>
</cp:coreProperties>
</file>