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0" r:id="rId5"/>
    <p:sldId id="294" r:id="rId6"/>
    <p:sldId id="295" r:id="rId7"/>
    <p:sldId id="296" r:id="rId8"/>
    <p:sldId id="299" r:id="rId9"/>
    <p:sldId id="301" r:id="rId10"/>
    <p:sldId id="298" r:id="rId11"/>
  </p:sldIdLst>
  <p:sldSz cx="9144000" cy="6858000" type="screen4x3"/>
  <p:notesSz cx="6980238" cy="92233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035" autoAdjust="0"/>
  </p:normalViewPr>
  <p:slideViewPr>
    <p:cSldViewPr snapToGrid="0">
      <p:cViewPr>
        <p:scale>
          <a:sx n="81" d="100"/>
          <a:sy n="81" d="100"/>
        </p:scale>
        <p:origin x="-1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1963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2875" y="0"/>
            <a:ext cx="3025775" cy="461963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1400EF6A-CBC7-4E2C-B9EC-7056B7104CFE}" type="datetime1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25775" cy="461963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2875" y="8759825"/>
            <a:ext cx="3025775" cy="461963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3316B77-F0F9-4975-B8D4-CF4FC2667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1963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2875" y="0"/>
            <a:ext cx="3025775" cy="461963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3B4A5C35-93B9-436F-9562-C8412E48AB18}" type="datetime1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2150"/>
            <a:ext cx="4611688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33" tIns="46067" rIns="92133" bIns="4606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381500"/>
            <a:ext cx="5583238" cy="4149725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25775" cy="461963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2875" y="8759825"/>
            <a:ext cx="3025775" cy="461963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B389C6D1-5999-4229-82D1-D9932200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9C6D1-5999-4229-82D1-D993220074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9C6D1-5999-4229-82D1-D993220074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9C6D1-5999-4229-82D1-D993220074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9C6D1-5999-4229-82D1-D993220074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9C6D1-5999-4229-82D1-D993220074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9C6D1-5999-4229-82D1-D993220074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9C6D1-5999-4229-82D1-D993220074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A1AFEE85-3B59-4651-BE10-EC6937567192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10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5" name="Rectangle 24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8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B1D40DB2-9407-42A7-8444-B1331A7C3597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9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0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C1A4B576-65C8-40CA-929C-3EE31064FC70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Wind and Water Power Program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32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03200" y="147638"/>
            <a:ext cx="5626100" cy="603250"/>
          </a:xfrm>
        </p:spPr>
        <p:txBody>
          <a:bodyPr/>
          <a:lstStyle/>
          <a:p>
            <a:r>
              <a:rPr lang="en-US" sz="2000" smtClean="0">
                <a:latin typeface="Arial Narrow" pitchFamily="34" charset="0"/>
                <a:ea typeface="ＭＳ Ｐゴシック" pitchFamily="-108" charset="-128"/>
              </a:rPr>
              <a:t>Water Power Peer Review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0" y="5086350"/>
            <a:ext cx="4545013" cy="1341438"/>
          </a:xfrm>
        </p:spPr>
        <p:txBody>
          <a:bodyPr>
            <a:normAutofit fontScale="62500" lnSpcReduction="20000"/>
          </a:bodyPr>
          <a:lstStyle/>
          <a:p>
            <a:r>
              <a:rPr lang="en-US" sz="3200" i="1" dirty="0" err="1" smtClean="0"/>
              <a:t>SubTask</a:t>
            </a:r>
            <a:r>
              <a:rPr lang="en-US" sz="3200" i="1" dirty="0" smtClean="0"/>
              <a:t> CH TD 3.3.1.3 </a:t>
            </a:r>
            <a:r>
              <a:rPr lang="en-US" sz="3600" i="1" dirty="0" smtClean="0"/>
              <a:t>Day-ahead Scheduling and Real-time Operations Tool</a:t>
            </a:r>
          </a:p>
          <a:p>
            <a:r>
              <a:rPr lang="en-US" sz="2300" i="1" dirty="0" smtClean="0"/>
              <a:t>Conventional Hydroelectric and Environmental Resource Systems (CHEERS) Model </a:t>
            </a:r>
          </a:p>
          <a:p>
            <a:endParaRPr lang="en-US" dirty="0" smtClean="0">
              <a:solidFill>
                <a:schemeClr val="bg1"/>
              </a:solidFill>
              <a:latin typeface="Arial Narrow" pitchFamily="34" charset="0"/>
              <a:ea typeface="ＭＳ Ｐゴシック" pitchFamily="-108" charset="-128"/>
            </a:endParaRPr>
          </a:p>
        </p:txBody>
      </p:sp>
      <p:sp>
        <p:nvSpPr>
          <p:cNvPr id="410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4725" y="5205413"/>
            <a:ext cx="3081338" cy="3317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ea typeface="ＭＳ Ｐゴシック" pitchFamily="-108" charset="-128"/>
              </a:rPr>
              <a:t>Thomas D. Veselka</a:t>
            </a:r>
            <a:endParaRPr smtClean="0">
              <a:ea typeface="ＭＳ Ｐゴシック" pitchFamily="-108" charset="-128"/>
            </a:endParaRPr>
          </a:p>
        </p:txBody>
      </p:sp>
      <p:sp>
        <p:nvSpPr>
          <p:cNvPr id="410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54725" y="5543550"/>
            <a:ext cx="3089275" cy="73501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Organization: Argonne National Laboratory</a:t>
            </a: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Contact Info: tdveselka@anl.gov</a:t>
            </a: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Date: November 2, 2011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80975" y="1079095"/>
            <a:ext cx="84931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b="1" dirty="0" smtClean="0"/>
          </a:p>
          <a:p>
            <a:r>
              <a:rPr lang="en-US" sz="2000" b="1" dirty="0" smtClean="0"/>
              <a:t>Laboratory Team:</a:t>
            </a:r>
          </a:p>
          <a:p>
            <a:r>
              <a:rPr lang="en-US" dirty="0" smtClean="0"/>
              <a:t>Thomas Veselka </a:t>
            </a:r>
            <a:r>
              <a:rPr lang="en-US" i="1" dirty="0" smtClean="0"/>
              <a:t>(Hydropower Expert &amp; Computational Engineer) </a:t>
            </a:r>
          </a:p>
          <a:p>
            <a:r>
              <a:rPr lang="en-US" dirty="0" smtClean="0"/>
              <a:t>Mathew Mahalik </a:t>
            </a:r>
            <a:r>
              <a:rPr lang="en-US" i="1" dirty="0" smtClean="0"/>
              <a:t>(Power Systems &amp; Computer Scientist) </a:t>
            </a:r>
            <a:endParaRPr lang="en-US" dirty="0" smtClean="0"/>
          </a:p>
          <a:p>
            <a:r>
              <a:rPr lang="en-US" dirty="0" smtClean="0"/>
              <a:t>Mark Jusko </a:t>
            </a:r>
            <a:r>
              <a:rPr lang="en-US" i="1" dirty="0" smtClean="0"/>
              <a:t>(Decision Analyst &amp; Computer Scientist) </a:t>
            </a:r>
            <a:endParaRPr lang="en-US" dirty="0" smtClean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7" name="Picture 11" descr="orange.eps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51393" y="2921000"/>
            <a:ext cx="27813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6"/>
          <p:cNvSpPr txBox="1">
            <a:spLocks noChangeArrowheads="1"/>
          </p:cNvSpPr>
          <p:nvPr/>
        </p:nvSpPr>
        <p:spPr bwMode="auto">
          <a:xfrm>
            <a:off x="6188075" y="3525838"/>
            <a:ext cx="1430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/>
              <a:t>Day-ahead Scheduling and Real-time Operations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Purpose, Objectives, &amp; Integration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8523" y="1081009"/>
            <a:ext cx="8851391" cy="5234065"/>
          </a:xfrm>
        </p:spPr>
        <p:txBody>
          <a:bodyPr/>
          <a:lstStyle/>
          <a:p>
            <a:r>
              <a:rPr lang="en-US" sz="1900" b="1" dirty="0" smtClean="0"/>
              <a:t>Improve the performance of hydroelectric and environmental resources through the development and application of an enhanced day-ahead scheduling and real-time operation tool</a:t>
            </a:r>
            <a:endParaRPr lang="en-US" sz="1900" b="1" dirty="0" smtClean="0">
              <a:ea typeface="ＭＳ Ｐゴシック" pitchFamily="-108" charset="-128"/>
            </a:endParaRPr>
          </a:p>
          <a:p>
            <a:r>
              <a:rPr lang="en-US" sz="1900" b="1" dirty="0" smtClean="0"/>
              <a:t>The tool is consistent with DOE’s objective to increase the contribution of conventional hydropower to the U.S. renewable energy portfolio</a:t>
            </a:r>
          </a:p>
          <a:p>
            <a:pPr lvl="1"/>
            <a:r>
              <a:rPr lang="en-US" sz="1600" dirty="0" smtClean="0"/>
              <a:t>Helps schedulers and operators improve hydropower efficiency, generating more power with the same amount of water </a:t>
            </a:r>
          </a:p>
          <a:p>
            <a:pPr lvl="1"/>
            <a:r>
              <a:rPr lang="en-US" sz="1600" dirty="0" smtClean="0"/>
              <a:t>Improves the economic value of both hydropower generation and ancillary services</a:t>
            </a:r>
          </a:p>
          <a:p>
            <a:pPr lvl="1"/>
            <a:r>
              <a:rPr lang="en-US" sz="1600" dirty="0" smtClean="0"/>
              <a:t>Strives to increase habitat quality</a:t>
            </a:r>
          </a:p>
          <a:p>
            <a:pPr lvl="1"/>
            <a:r>
              <a:rPr lang="en-US" sz="1600" dirty="0" smtClean="0"/>
              <a:t>Supports power grid operations, including wind and solar integration</a:t>
            </a:r>
          </a:p>
          <a:p>
            <a:pPr lvl="1"/>
            <a:r>
              <a:rPr lang="en-US" sz="1600" dirty="0" smtClean="0"/>
              <a:t>Provides cash-constrained organizations access to a cost-free tool</a:t>
            </a:r>
          </a:p>
          <a:p>
            <a:r>
              <a:rPr lang="en-US" sz="1900" b="1" dirty="0" smtClean="0"/>
              <a:t>Integrate with other toolkit components by using:</a:t>
            </a:r>
          </a:p>
          <a:p>
            <a:pPr lvl="1"/>
            <a:r>
              <a:rPr lang="en-US" sz="1600" dirty="0" smtClean="0"/>
              <a:t>Inflows from the </a:t>
            </a:r>
            <a:r>
              <a:rPr lang="en-US" sz="1600" i="1" u="sng" dirty="0" smtClean="0"/>
              <a:t>Hydrologic Forecast</a:t>
            </a:r>
            <a:r>
              <a:rPr lang="en-US" sz="1600" i="1" dirty="0" smtClean="0"/>
              <a:t> </a:t>
            </a:r>
            <a:r>
              <a:rPr lang="en-US" sz="1600" dirty="0" smtClean="0"/>
              <a:t>tool</a:t>
            </a:r>
          </a:p>
          <a:p>
            <a:pPr lvl="1"/>
            <a:r>
              <a:rPr lang="en-US" sz="1600" dirty="0" smtClean="0"/>
              <a:t>Daily and weekly water release targets from the </a:t>
            </a:r>
            <a:r>
              <a:rPr lang="en-US" sz="1600" i="1" u="sng" dirty="0" smtClean="0"/>
              <a:t>Seasonal Hydro-systems Analysis</a:t>
            </a:r>
            <a:r>
              <a:rPr lang="en-US" sz="1600" i="1" dirty="0" smtClean="0"/>
              <a:t> </a:t>
            </a:r>
            <a:r>
              <a:rPr lang="en-US" sz="1600" dirty="0" smtClean="0"/>
              <a:t>tool</a:t>
            </a:r>
          </a:p>
          <a:p>
            <a:pPr lvl="1"/>
            <a:r>
              <a:rPr lang="en-US" sz="1600" dirty="0" smtClean="0"/>
              <a:t>Habitat parameters and relationships from the </a:t>
            </a:r>
            <a:r>
              <a:rPr lang="en-US" sz="1600" i="1" u="sng" dirty="0" smtClean="0"/>
              <a:t>Environmental Performance</a:t>
            </a:r>
            <a:r>
              <a:rPr lang="en-US" sz="1600" i="1" dirty="0" smtClean="0"/>
              <a:t> </a:t>
            </a:r>
            <a:r>
              <a:rPr lang="en-US" sz="1600" dirty="0" smtClean="0"/>
              <a:t>tool</a:t>
            </a:r>
          </a:p>
          <a:p>
            <a:pPr lvl="1"/>
            <a:r>
              <a:rPr lang="en-US" sz="1600" dirty="0" smtClean="0"/>
              <a:t>Power characteristics from the </a:t>
            </a:r>
            <a:r>
              <a:rPr lang="en-US" sz="1600" i="1" u="sng" dirty="0" smtClean="0"/>
              <a:t>Unit and Plant Efficiency</a:t>
            </a:r>
            <a:r>
              <a:rPr lang="en-US" sz="1600" i="1" dirty="0" smtClean="0"/>
              <a:t> </a:t>
            </a:r>
            <a:r>
              <a:rPr lang="en-US" sz="1600" dirty="0" smtClean="0"/>
              <a:t>tool</a:t>
            </a:r>
          </a:p>
          <a:p>
            <a:pPr lvl="1"/>
            <a:r>
              <a:rPr lang="en-US" sz="1600" dirty="0" smtClean="0"/>
              <a:t>Results for economic and environmental indicators posted to the shared DB</a:t>
            </a:r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Technical Approach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30765" y="5865708"/>
            <a:ext cx="6213235" cy="62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6" charset="-128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4451" y="1111419"/>
            <a:ext cx="90197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0"/>
              </a:spcBef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The design meets the requirements of a broad range of applications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08" charset="-128"/>
              <a:cs typeface="Times New Roman" pitchFamily="18" charset="0"/>
            </a:endParaRPr>
          </a:p>
          <a:p>
            <a:pPr marL="400050" lvl="1" indent="0">
              <a:spcBef>
                <a:spcPct val="0"/>
              </a:spcBef>
            </a:pPr>
            <a:r>
              <a:rPr lang="en-US" sz="1800" dirty="0" smtClean="0"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etwork formulation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</a:t>
            </a:r>
            <a:r>
              <a:rPr lang="en-US" sz="1800" dirty="0" smtClean="0"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represents the flow of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commodities such as water and electricity</a:t>
            </a:r>
          </a:p>
          <a:p>
            <a:pPr marL="400050" lvl="1" indent="0">
              <a:spcBef>
                <a:spcPct val="0"/>
              </a:spcBef>
            </a:pPr>
            <a:r>
              <a:rPr lang="en-US" sz="1800" dirty="0" smtClean="0"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F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lexible scope and granularity in terms of time and space </a:t>
            </a:r>
          </a:p>
          <a:p>
            <a:pPr marL="400050" lvl="1" indent="0">
              <a:spcBef>
                <a:spcPct val="0"/>
              </a:spcBef>
            </a:pPr>
            <a:r>
              <a:rPr lang="en-US" sz="1800" dirty="0" smtClean="0"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ccommodates a wide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range of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topology designs</a:t>
            </a:r>
          </a:p>
          <a:p>
            <a:pPr marL="400050" lvl="1" indent="0">
              <a:spcBef>
                <a:spcPct val="0"/>
              </a:spcBef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</a:t>
            </a:r>
            <a:r>
              <a:rPr lang="en-US" sz="1800" dirty="0" smtClean="0"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ser-defined specifications</a:t>
            </a:r>
          </a:p>
          <a:p>
            <a:pPr marL="800100" lvl="2" indent="0">
              <a:spcBef>
                <a:spcPct val="0"/>
              </a:spcBef>
            </a:pPr>
            <a:r>
              <a:rPr lang="en-US" dirty="0" smtClean="0"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ystem relationships &amp; constraints</a:t>
            </a:r>
          </a:p>
          <a:p>
            <a:pPr marL="800100" lvl="2" indent="0">
              <a:spcBef>
                <a:spcPct val="0"/>
              </a:spcBef>
            </a:pPr>
            <a:r>
              <a:rPr lang="en-US" dirty="0" smtClean="0"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omponent attributes </a:t>
            </a:r>
          </a:p>
          <a:p>
            <a:pPr marL="800100" lvl="2" indent="0">
              <a:spcBef>
                <a:spcPct val="0"/>
              </a:spcBef>
            </a:pPr>
            <a:r>
              <a:rPr lang="en-US" dirty="0" smtClean="0"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oundary condition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options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1800" dirty="0" smtClean="0">
              <a:latin typeface="Calibri" pitchFamily="34" charset="0"/>
              <a:ea typeface="ＭＳ Ｐゴシック" pitchFamily="-108" charset="-128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913" y="2792060"/>
            <a:ext cx="4712075" cy="3587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3426072"/>
            <a:ext cx="408188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7013" marR="0" lvl="0" indent="-227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Simultaneously solves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energy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and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environmental objectives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-108" charset="-128"/>
              <a:cs typeface="Times New Roman" pitchFamily="18" charset="0"/>
            </a:endParaRP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Maximize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production and economics within environmental operating constraints  </a:t>
            </a: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Optimize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environmental quality,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-108" charset="-128"/>
                <a:cs typeface="Times New Roman" pitchFamily="18" charset="0"/>
              </a:rPr>
              <a:t> resulting in a temporal sequence of dam water releases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-108" charset="-128"/>
              <a:cs typeface="Times New Roman" pitchFamily="18" charset="0"/>
            </a:endParaRPr>
          </a:p>
          <a:p>
            <a:pPr marL="742950" lvl="1" indent="-342900" eaLnBrk="0" hangingPunct="0"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Weighted multi-objective function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-108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Plan, Schedule, &amp;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8" y="997361"/>
            <a:ext cx="9048901" cy="36331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sz="1600" b="1" dirty="0" smtClean="0"/>
              <a:t>Schedule</a:t>
            </a:r>
          </a:p>
          <a:p>
            <a:pPr marL="344488" indent="-176213">
              <a:lnSpc>
                <a:spcPct val="90000"/>
              </a:lnSpc>
              <a:defRPr/>
            </a:pPr>
            <a:r>
              <a:rPr lang="en-US" sz="1400" b="1" dirty="0" smtClean="0"/>
              <a:t>Initiation date: November 2009</a:t>
            </a:r>
          </a:p>
          <a:p>
            <a:pPr marL="344488" indent="-176213">
              <a:lnSpc>
                <a:spcPct val="90000"/>
              </a:lnSpc>
              <a:defRPr/>
            </a:pPr>
            <a:r>
              <a:rPr lang="en-US" sz="1400" b="1" dirty="0" smtClean="0"/>
              <a:t>FY2010</a:t>
            </a:r>
          </a:p>
          <a:p>
            <a:pPr marL="569913" lvl="1" indent="-225425">
              <a:lnSpc>
                <a:spcPct val="90000"/>
              </a:lnSpc>
              <a:defRPr/>
            </a:pPr>
            <a:r>
              <a:rPr lang="en-US" sz="1400" dirty="0" smtClean="0"/>
              <a:t>CHEERS Model Framework and Design Document  V1.0 September 2010</a:t>
            </a:r>
          </a:p>
          <a:p>
            <a:pPr marL="969963" lvl="2" indent="-225425">
              <a:lnSpc>
                <a:spcPct val="90000"/>
              </a:lnSpc>
              <a:defRPr/>
            </a:pPr>
            <a:r>
              <a:rPr lang="en-US" sz="1200" dirty="0" smtClean="0"/>
              <a:t>Preliminary evaluation of mathematical techniques and solvers </a:t>
            </a:r>
          </a:p>
          <a:p>
            <a:pPr marL="969963" lvl="2" indent="-225425">
              <a:lnSpc>
                <a:spcPct val="90000"/>
              </a:lnSpc>
              <a:defRPr/>
            </a:pPr>
            <a:r>
              <a:rPr lang="en-US" sz="1200" dirty="0" smtClean="0"/>
              <a:t>Preliminary </a:t>
            </a:r>
            <a:r>
              <a:rPr lang="en-US" sz="1200" dirty="0"/>
              <a:t>t</a:t>
            </a:r>
            <a:r>
              <a:rPr lang="en-US" sz="1200" dirty="0" smtClean="0"/>
              <a:t>ool interface and input templates</a:t>
            </a:r>
          </a:p>
          <a:p>
            <a:pPr marL="344488" indent="-176213">
              <a:lnSpc>
                <a:spcPct val="90000"/>
              </a:lnSpc>
              <a:defRPr/>
            </a:pPr>
            <a:r>
              <a:rPr lang="en-US" sz="1400" b="1" dirty="0" smtClean="0"/>
              <a:t>FY2011</a:t>
            </a:r>
          </a:p>
          <a:p>
            <a:pPr marL="569913" lvl="1" indent="-225425">
              <a:lnSpc>
                <a:spcPct val="90000"/>
              </a:lnSpc>
              <a:defRPr/>
            </a:pPr>
            <a:r>
              <a:rPr lang="en-US" sz="1400" dirty="0" smtClean="0"/>
              <a:t>Preliminary proof-of-concept mathematics completed</a:t>
            </a:r>
          </a:p>
          <a:p>
            <a:pPr marL="569913" lvl="1" indent="-225425">
              <a:lnSpc>
                <a:spcPct val="90000"/>
              </a:lnSpc>
              <a:defRPr/>
            </a:pPr>
            <a:r>
              <a:rPr lang="en-US" sz="1400" dirty="0" smtClean="0"/>
              <a:t>Complete tool functionality ready for application at demonstration sites</a:t>
            </a:r>
          </a:p>
          <a:p>
            <a:pPr marL="344488" indent="-176213">
              <a:lnSpc>
                <a:spcPct val="90000"/>
              </a:lnSpc>
              <a:defRPr/>
            </a:pPr>
            <a:r>
              <a:rPr lang="en-US" sz="1400" b="1" dirty="0" smtClean="0"/>
              <a:t>F2012</a:t>
            </a:r>
            <a:endParaRPr lang="en-US" sz="1400" b="1" dirty="0"/>
          </a:p>
          <a:p>
            <a:pPr marL="569913" lvl="1" indent="-225425">
              <a:lnSpc>
                <a:spcPct val="90000"/>
              </a:lnSpc>
              <a:defRPr/>
            </a:pPr>
            <a:r>
              <a:rPr lang="en-US" sz="1400" dirty="0"/>
              <a:t>Complete tool functionality ready for application at demonstration sites</a:t>
            </a:r>
          </a:p>
          <a:p>
            <a:pPr marL="569913" lvl="1" indent="-225425">
              <a:lnSpc>
                <a:spcPct val="90000"/>
              </a:lnSpc>
              <a:defRPr/>
            </a:pPr>
            <a:r>
              <a:rPr lang="en-US" sz="1400" dirty="0" smtClean="0"/>
              <a:t>Demonstration site application and continued tool refinements</a:t>
            </a:r>
          </a:p>
          <a:p>
            <a:pPr marL="344488" indent="-176213">
              <a:lnSpc>
                <a:spcPct val="90000"/>
              </a:lnSpc>
              <a:defRPr/>
            </a:pPr>
            <a:r>
              <a:rPr lang="en-US" sz="1400" b="1" dirty="0" smtClean="0"/>
              <a:t>F2013</a:t>
            </a:r>
            <a:endParaRPr lang="en-US" sz="1400" b="1" dirty="0"/>
          </a:p>
          <a:p>
            <a:pPr marL="569913" lvl="1" indent="-225425">
              <a:lnSpc>
                <a:spcPct val="90000"/>
              </a:lnSpc>
              <a:defRPr/>
            </a:pPr>
            <a:r>
              <a:rPr lang="en-US" sz="1400" dirty="0"/>
              <a:t>Demonstration site application </a:t>
            </a:r>
            <a:r>
              <a:rPr lang="en-US" sz="1400" dirty="0" smtClean="0"/>
              <a:t>wrap-up and documentation</a:t>
            </a:r>
            <a:endParaRPr lang="en-US" sz="1800" dirty="0" smtClean="0"/>
          </a:p>
          <a:p>
            <a:pPr marL="344488" indent="-344488">
              <a:lnSpc>
                <a:spcPct val="90000"/>
              </a:lnSpc>
              <a:buFont typeface="Arial" charset="0"/>
              <a:buNone/>
              <a:defRPr/>
            </a:pPr>
            <a:r>
              <a:rPr lang="en-US" sz="1600" b="1" dirty="0" smtClean="0"/>
              <a:t>Budget</a:t>
            </a:r>
          </a:p>
          <a:p>
            <a:pPr marL="344488" indent="-176213">
              <a:lnSpc>
                <a:spcPct val="90000"/>
              </a:lnSpc>
              <a:defRPr/>
            </a:pPr>
            <a:r>
              <a:rPr lang="en-US" sz="1400" b="1" dirty="0" smtClean="0"/>
              <a:t>Less spent than budgeted</a:t>
            </a:r>
          </a:p>
          <a:p>
            <a:pPr marL="344488" indent="-176213">
              <a:lnSpc>
                <a:spcPct val="90000"/>
              </a:lnSpc>
              <a:defRPr/>
            </a:pPr>
            <a:r>
              <a:rPr lang="en-US" sz="1400" b="1" dirty="0" smtClean="0"/>
              <a:t>Additional staff have been recruited to assist with the tool GUI, DB, and </a:t>
            </a:r>
            <a:r>
              <a:rPr lang="en-US" sz="1400" b="1" dirty="0"/>
              <a:t>m</a:t>
            </a:r>
            <a:r>
              <a:rPr lang="en-US" sz="1400" b="1" dirty="0" smtClean="0"/>
              <a:t>odel input forms</a:t>
            </a:r>
          </a:p>
          <a:p>
            <a:pPr>
              <a:lnSpc>
                <a:spcPct val="90000"/>
              </a:lnSpc>
              <a:defRPr/>
            </a:pP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43870"/>
              </p:ext>
            </p:extLst>
          </p:nvPr>
        </p:nvGraphicFramePr>
        <p:xfrm>
          <a:off x="238124" y="5103445"/>
          <a:ext cx="8601078" cy="1483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3513"/>
                <a:gridCol w="1433513"/>
                <a:gridCol w="1433513"/>
                <a:gridCol w="1433513"/>
                <a:gridCol w="1433513"/>
                <a:gridCol w="1433513"/>
              </a:tblGrid>
              <a:tr h="370773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Budget History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77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FY2009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FY2010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FY2011/12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7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3707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550K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550K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550K (anticipated)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Accomplishments and Results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4450" y="1008657"/>
            <a:ext cx="9019749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buFont typeface="Arial" charset="0"/>
              <a:buChar char="•"/>
            </a:pPr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Work in progress on the GUI and </a:t>
            </a:r>
            <a:r>
              <a:rPr lang="en-US" sz="1600" b="1" dirty="0">
                <a:latin typeface="Calibri" pitchFamily="34" charset="0"/>
                <a:cs typeface="Times New Roman" pitchFamily="18" charset="0"/>
              </a:rPr>
              <a:t>d</a:t>
            </a:r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ata </a:t>
            </a:r>
            <a:r>
              <a:rPr lang="en-US" sz="1600" b="1" dirty="0">
                <a:latin typeface="Calibri" pitchFamily="34" charset="0"/>
                <a:cs typeface="Times New Roman" pitchFamily="18" charset="0"/>
              </a:rPr>
              <a:t>input </a:t>
            </a:r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screens</a:t>
            </a:r>
            <a:r>
              <a:rPr lang="en-US" sz="16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1400" i="1" u="sng" dirty="0" smtClean="0">
                <a:latin typeface="Calibri" pitchFamily="34" charset="0"/>
                <a:cs typeface="Times New Roman" pitchFamily="18" charset="0"/>
              </a:rPr>
              <a:t>behind original schedule</a:t>
            </a:r>
            <a:r>
              <a:rPr lang="en-US" sz="1400" i="1" dirty="0">
                <a:latin typeface="Calibri" pitchFamily="34" charset="0"/>
                <a:cs typeface="Times New Roman" pitchFamily="18" charset="0"/>
              </a:rPr>
              <a:t>)</a:t>
            </a:r>
            <a:endParaRPr lang="en-US" sz="1600" i="1" dirty="0">
              <a:latin typeface="Calibri" pitchFamily="34" charset="0"/>
              <a:cs typeface="Times New Roman" pitchFamily="18" charset="0"/>
            </a:endParaRPr>
          </a:p>
          <a:p>
            <a:pPr marL="400050" lvl="1" eaLnBrk="0" hangingPunct="0">
              <a:buFont typeface="Arial" charset="0"/>
              <a:buChar char="–"/>
            </a:pPr>
            <a:r>
              <a:rPr lang="en-US" sz="1400" dirty="0" smtClean="0"/>
              <a:t> GUI manages project inventory (databases) </a:t>
            </a:r>
          </a:p>
          <a:p>
            <a:pPr marL="400050" lvl="1" eaLnBrk="0" hangingPunct="0">
              <a:buFont typeface="Arial" charset="0"/>
              <a:buChar char="–"/>
            </a:pPr>
            <a:r>
              <a:rPr lang="en-US" sz="1400" dirty="0" smtClean="0"/>
              <a:t> Can create and edit nodes, links, and system data through GUI menus and spreadsheet forms</a:t>
            </a:r>
          </a:p>
          <a:p>
            <a:pPr marL="400050" lvl="1" eaLnBrk="0" hangingPunct="0">
              <a:buFont typeface="Arial" charset="0"/>
              <a:buChar char="–"/>
            </a:pPr>
            <a:r>
              <a:rPr lang="en-US" sz="1400" dirty="0" smtClean="0"/>
              <a:t> Most spreadsheet input forms have been designed and implemented</a:t>
            </a:r>
          </a:p>
          <a:p>
            <a:pPr marL="400050" lvl="1" eaLnBrk="0" hangingPunct="0">
              <a:buFont typeface="Arial" charset="0"/>
              <a:buChar char="–"/>
            </a:pPr>
            <a:r>
              <a:rPr lang="en-US" sz="1400" dirty="0" smtClean="0"/>
              <a:t> Most input forms are successfully linked to the GUI and the database</a:t>
            </a:r>
          </a:p>
          <a:p>
            <a:pPr marL="857250" lvl="2" eaLnBrk="0" hangingPunct="0">
              <a:buFont typeface="Arial" charset="0"/>
              <a:buChar char="–"/>
            </a:pPr>
            <a:r>
              <a:rPr lang="en-US" sz="1400" dirty="0" smtClean="0"/>
              <a:t> Can load, edit, and save data successfully</a:t>
            </a:r>
          </a:p>
          <a:p>
            <a:pPr marL="400050" lvl="1" eaLnBrk="0" hangingPunct="0">
              <a:buFont typeface="Arial" charset="0"/>
              <a:buChar char="–"/>
            </a:pPr>
            <a:r>
              <a:rPr lang="en-US" sz="1400" dirty="0" smtClean="0"/>
              <a:t> Database is mostly designed and implemented</a:t>
            </a:r>
          </a:p>
          <a:p>
            <a:pPr marL="857250" lvl="2" eaLnBrk="0" hangingPunct="0">
              <a:buFont typeface="Arial" charset="0"/>
              <a:buChar char="–"/>
            </a:pPr>
            <a:r>
              <a:rPr lang="en-US" sz="1400" dirty="0"/>
              <a:t> </a:t>
            </a:r>
            <a:r>
              <a:rPr lang="en-US" sz="1400" dirty="0" smtClean="0"/>
              <a:t>More tables need to be added and modified along with input form progress</a:t>
            </a:r>
          </a:p>
          <a:p>
            <a:pPr marL="400050" lvl="1" eaLnBrk="0" hangingPunct="0">
              <a:buFont typeface="Arial" charset="0"/>
              <a:buChar char="–"/>
            </a:pPr>
            <a:r>
              <a:rPr lang="en-US" sz="1400" dirty="0" smtClean="0"/>
              <a:t> Input and result values can be displayed in the network along nodes and links</a:t>
            </a:r>
          </a:p>
          <a:p>
            <a:pPr marL="400050" lvl="1" eaLnBrk="0" hangingPunct="0">
              <a:buFont typeface="Arial" charset="0"/>
              <a:buChar char="–"/>
            </a:pPr>
            <a:r>
              <a:rPr lang="en-US" sz="1400" dirty="0" smtClean="0"/>
              <a:t> Preliminary results spreadsheets have been created (e.g., energy balance, economic, unit dispatch, etc.)</a:t>
            </a:r>
          </a:p>
          <a:p>
            <a:pPr lvl="0" eaLnBrk="0" hangingPunct="0">
              <a:buFont typeface="Arial" charset="0"/>
              <a:buChar char="•"/>
            </a:pPr>
            <a:r>
              <a:rPr lang="en-US" sz="1600" b="1" dirty="0">
                <a:latin typeface="Calibri" pitchFamily="34" charset="0"/>
                <a:cs typeface="Times New Roman" pitchFamily="18" charset="0"/>
              </a:rPr>
              <a:t>Work in progress on the mathematical formulation </a:t>
            </a:r>
            <a:r>
              <a:rPr lang="en-US" sz="1400" i="1" dirty="0">
                <a:latin typeface="Calibri" pitchFamily="34" charset="0"/>
                <a:cs typeface="Times New Roman" pitchFamily="18" charset="0"/>
              </a:rPr>
              <a:t>(behind original schedule)</a:t>
            </a:r>
          </a:p>
          <a:p>
            <a:pPr marL="569913" lvl="1" indent="-169863" eaLnBrk="0" hangingPunct="0">
              <a:buFont typeface="Arial" charset="0"/>
              <a:buChar char="–"/>
            </a:pPr>
            <a:r>
              <a:rPr lang="en-US" sz="1400" dirty="0" smtClean="0"/>
              <a:t>Structure of the formulation and definition of equations is nearly complete</a:t>
            </a:r>
          </a:p>
          <a:p>
            <a:pPr marL="569913" lvl="1" indent="-169863" eaLnBrk="0" hangingPunct="0">
              <a:buFont typeface="Arial" charset="0"/>
              <a:buChar char="–"/>
            </a:pPr>
            <a:r>
              <a:rPr lang="en-US" sz="1400" dirty="0" smtClean="0"/>
              <a:t>A stand-alone model consisting of a single spread sheet and LINGO was developed for prototyping and testing</a:t>
            </a:r>
          </a:p>
          <a:p>
            <a:pPr marL="569913" lvl="1" indent="-169863" eaLnBrk="0" hangingPunct="0">
              <a:buFont typeface="Arial" charset="0"/>
              <a:buChar char="–"/>
            </a:pPr>
            <a:r>
              <a:rPr lang="en-US" sz="1400" dirty="0" smtClean="0"/>
              <a:t>Spreadsheet proof-of-concept for the formulation has been implemented</a:t>
            </a:r>
          </a:p>
          <a:p>
            <a:pPr marL="569913" lvl="1" indent="-169863" eaLnBrk="0" hangingPunct="0">
              <a:buFont typeface="Arial" charset="0"/>
              <a:buChar char="–"/>
            </a:pPr>
            <a:r>
              <a:rPr lang="en-US" sz="1400" dirty="0" smtClean="0"/>
              <a:t>GUI successfully linked to LINGO solver</a:t>
            </a:r>
          </a:p>
          <a:p>
            <a:pPr marL="569913" lvl="1" indent="-169863" eaLnBrk="0" hangingPunct="0">
              <a:buFont typeface="Arial" charset="0"/>
              <a:buChar char="–"/>
            </a:pPr>
            <a:r>
              <a:rPr lang="en-US" sz="1400" dirty="0" smtClean="0"/>
              <a:t>Work in progress on reading all data and creating all equations within the model</a:t>
            </a:r>
          </a:p>
          <a:p>
            <a:pPr lvl="0" eaLnBrk="0" hangingPunct="0">
              <a:buFont typeface="Arial" charset="0"/>
              <a:buChar char="•"/>
            </a:pPr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Interaction with demo sites and others in hydro industry  </a:t>
            </a:r>
            <a:r>
              <a:rPr lang="en-US" sz="1400" i="1" dirty="0" smtClean="0">
                <a:latin typeface="Calibri" pitchFamily="34" charset="0"/>
                <a:cs typeface="Times New Roman" pitchFamily="18" charset="0"/>
              </a:rPr>
              <a:t>(on schedule)</a:t>
            </a:r>
            <a:endParaRPr lang="en-US" sz="1400" i="1" dirty="0">
              <a:latin typeface="Calibri" pitchFamily="34" charset="0"/>
              <a:cs typeface="Times New Roman" pitchFamily="18" charset="0"/>
            </a:endParaRPr>
          </a:p>
          <a:p>
            <a:pPr marL="569913" lvl="1" indent="-169863" eaLnBrk="0" hangingPunct="0">
              <a:buFont typeface="Arial" charset="0"/>
              <a:buChar char="–"/>
            </a:pPr>
            <a:r>
              <a:rPr lang="en-US" sz="1400" dirty="0" smtClean="0"/>
              <a:t>Met </a:t>
            </a:r>
            <a:r>
              <a:rPr lang="en-US" sz="1400" dirty="0"/>
              <a:t>with CDWR staff and toured demo site </a:t>
            </a:r>
            <a:r>
              <a:rPr lang="en-US" sz="1400" dirty="0" smtClean="0"/>
              <a:t>facilities. Also meet with WAPA schedulers and BOR plant dispatchers</a:t>
            </a:r>
          </a:p>
          <a:p>
            <a:pPr marL="569913" lvl="1" indent="-169863" eaLnBrk="0" hangingPunct="0">
              <a:buFont typeface="Arial" charset="0"/>
              <a:buChar char="–"/>
            </a:pPr>
            <a:r>
              <a:rPr lang="en-US" sz="1400" dirty="0" smtClean="0"/>
              <a:t>Preliminary topologies for both demo sites systems have been drafted. Document detailing CRSP operational practices and constraints has been completed </a:t>
            </a:r>
          </a:p>
          <a:p>
            <a:pPr marL="569913" lvl="1" indent="-169863" eaLnBrk="0" hangingPunct="0">
              <a:buFont typeface="Arial" charset="0"/>
              <a:buChar char="–"/>
            </a:pPr>
            <a:r>
              <a:rPr lang="en-US" sz="1400" dirty="0" smtClean="0"/>
              <a:t>Conducted web meetings with demo site staff and others to demonstrate model concepts, interface features, and receive feedback. Significant modification to operational rule approach based on feedback</a:t>
            </a:r>
          </a:p>
          <a:p>
            <a:pPr marL="569913" lvl="1" indent="-169863" eaLnBrk="0" hangingPunct="0">
              <a:buFont typeface="Arial" charset="0"/>
              <a:buChar char="–"/>
            </a:pPr>
            <a:r>
              <a:rPr lang="en-US" sz="1400" dirty="0" smtClean="0"/>
              <a:t>Secure file server in place and being used with sensitive demonstration site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Challenges to Date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870" y="976201"/>
            <a:ext cx="8920880" cy="2542413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“Fool-proofing” input forms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 smtClean="0">
                <a:ea typeface="ＭＳ Ｐゴシック" pitchFamily="-106" charset="-128"/>
              </a:rPr>
              <a:t>Some possible user actions can cause errors or corrupt data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 smtClean="0">
                <a:ea typeface="ＭＳ Ｐゴシック" pitchFamily="-106" charset="-128"/>
              </a:rPr>
              <a:t>For the time being we will warn users of such actions</a:t>
            </a:r>
            <a:endParaRPr lang="en-US" sz="2000" dirty="0">
              <a:ea typeface="ＭＳ Ｐゴシック" pitchFamily="-106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Identifying all possible user actions and all data states when testing input form – database interaction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 smtClean="0">
                <a:ea typeface="ＭＳ Ｐゴシック" pitchFamily="-106" charset="-128"/>
              </a:rPr>
              <a:t>Input forms may behave differently depending on what data is currently in the database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Optimization logistics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000" noProof="0" dirty="0" smtClean="0">
                <a:latin typeface="+mn-lt"/>
                <a:ea typeface="ＭＳ Ｐゴシック" pitchFamily="-106" charset="-128"/>
              </a:rPr>
              <a:t>Formulating the problem given the flexibility built into the input forms and modeling system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+mn-cs"/>
              </a:rPr>
              <a:t>Revisions of mathematical formulations may be required for more complex unit-commitment problems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+mn-cs"/>
              </a:rPr>
              <a:t>Need to explore alternative solvers including Dakota for consistency with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+mn-cs"/>
              </a:rPr>
              <a:t> the Seasonal tool, CPLEX, and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+mn-cs"/>
              </a:rPr>
              <a:t>gurobi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Next Steps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37160" y="1027906"/>
            <a:ext cx="8869680" cy="5380709"/>
          </a:xfrm>
        </p:spPr>
        <p:txBody>
          <a:bodyPr/>
          <a:lstStyle/>
          <a:p>
            <a:pPr marL="0" indent="0">
              <a:buNone/>
            </a:pPr>
            <a:r>
              <a:rPr lang="en-US" sz="1600" b="1" i="1" dirty="0"/>
              <a:t>CHEERS Data Collection</a:t>
            </a:r>
          </a:p>
          <a:p>
            <a:pPr marL="169863" indent="-169863"/>
            <a:r>
              <a:rPr lang="en-US" sz="1200" dirty="0" smtClean="0"/>
              <a:t>Finalize network </a:t>
            </a:r>
            <a:r>
              <a:rPr lang="en-US" sz="1200" dirty="0"/>
              <a:t>drawings for each demonstration site and collect basic </a:t>
            </a:r>
            <a:r>
              <a:rPr lang="en-US" sz="1200" dirty="0" smtClean="0"/>
              <a:t>information. (</a:t>
            </a:r>
            <a:r>
              <a:rPr lang="en-US" sz="1200" i="1" dirty="0" smtClean="0"/>
              <a:t>12/31/2011)</a:t>
            </a:r>
            <a:r>
              <a:rPr lang="en-US" sz="1200" dirty="0" smtClean="0"/>
              <a:t>  </a:t>
            </a:r>
            <a:endParaRPr lang="en-US" sz="1200" dirty="0"/>
          </a:p>
          <a:p>
            <a:pPr marL="169863" indent="-169863"/>
            <a:r>
              <a:rPr lang="en-US" sz="1200" dirty="0"/>
              <a:t>In CHEERS, finalize and construct demo </a:t>
            </a:r>
            <a:r>
              <a:rPr lang="en-US" sz="1200" dirty="0" smtClean="0"/>
              <a:t>site topology with a finer </a:t>
            </a:r>
            <a:r>
              <a:rPr lang="en-US" sz="1200" dirty="0"/>
              <a:t>level of </a:t>
            </a:r>
            <a:r>
              <a:rPr lang="en-US" sz="1200" dirty="0" smtClean="0"/>
              <a:t>granularity. (</a:t>
            </a:r>
            <a:r>
              <a:rPr lang="en-US" sz="1200" i="1" dirty="0" smtClean="0"/>
              <a:t>3/31/2012)</a:t>
            </a:r>
            <a:r>
              <a:rPr lang="en-US" sz="1200" dirty="0" smtClean="0"/>
              <a:t> </a:t>
            </a:r>
            <a:endParaRPr lang="en-US" sz="1200" dirty="0"/>
          </a:p>
          <a:p>
            <a:pPr marL="169863" indent="-169863"/>
            <a:r>
              <a:rPr lang="en-US" sz="1200" dirty="0" smtClean="0"/>
              <a:t>Collect </a:t>
            </a:r>
            <a:r>
              <a:rPr lang="en-US" sz="1200" dirty="0"/>
              <a:t>real-time data for model applications. </a:t>
            </a:r>
            <a:r>
              <a:rPr lang="en-US" sz="1200" dirty="0" smtClean="0"/>
              <a:t>(</a:t>
            </a:r>
            <a:r>
              <a:rPr lang="en-US" sz="1200" i="1" dirty="0" smtClean="0"/>
              <a:t>7/1/2012  - 9/30/2012)</a:t>
            </a:r>
            <a:endParaRPr lang="en-US" sz="1200" i="1" dirty="0"/>
          </a:p>
          <a:p>
            <a:pPr marL="0" indent="0">
              <a:buNone/>
            </a:pPr>
            <a:r>
              <a:rPr lang="en-US" sz="1600" b="1" i="1" dirty="0"/>
              <a:t>Toolkit Database (DB)</a:t>
            </a:r>
          </a:p>
          <a:p>
            <a:pPr marL="169863" indent="-169863"/>
            <a:r>
              <a:rPr lang="en-US" sz="1200" dirty="0"/>
              <a:t>Given initial demo site data and toolkit implementation plans, meet with DB representatives from the 4-lab modeling team to identify outstanding DB requirements for toolkit applications. </a:t>
            </a:r>
            <a:r>
              <a:rPr lang="en-US" sz="1200" dirty="0" smtClean="0"/>
              <a:t>(</a:t>
            </a:r>
            <a:r>
              <a:rPr lang="en-US" sz="1200" i="1" dirty="0" smtClean="0"/>
              <a:t>12/31/2011)</a:t>
            </a:r>
            <a:endParaRPr lang="en-US" sz="1200" dirty="0"/>
          </a:p>
          <a:p>
            <a:pPr marL="169863" indent="-169863"/>
            <a:r>
              <a:rPr lang="en-US" sz="1200" dirty="0"/>
              <a:t>E</a:t>
            </a:r>
            <a:r>
              <a:rPr lang="en-US" sz="1200" dirty="0" smtClean="0"/>
              <a:t>nhance </a:t>
            </a:r>
            <a:r>
              <a:rPr lang="en-US" sz="1200" dirty="0"/>
              <a:t>the toolkit DB to accommodate demo site data and toolkit modeling requirements. </a:t>
            </a:r>
            <a:r>
              <a:rPr lang="en-US" sz="1200" dirty="0" smtClean="0"/>
              <a:t>(</a:t>
            </a:r>
            <a:r>
              <a:rPr lang="en-US" sz="1200" i="1" dirty="0" smtClean="0"/>
              <a:t>4/1/2012 - 8/31/2012)</a:t>
            </a:r>
            <a:r>
              <a:rPr lang="en-US" sz="1200" dirty="0" smtClean="0"/>
              <a:t>  </a:t>
            </a:r>
            <a:endParaRPr lang="en-US" sz="1200" dirty="0"/>
          </a:p>
          <a:p>
            <a:pPr marL="169863" indent="-169863"/>
            <a:r>
              <a:rPr lang="en-US" sz="1200" dirty="0"/>
              <a:t>Complete algorithms that expedite data transfers between demo site SCADA systems and the toolkit DB. </a:t>
            </a:r>
            <a:r>
              <a:rPr lang="en-US" sz="1200" dirty="0" smtClean="0"/>
              <a:t>(</a:t>
            </a:r>
            <a:r>
              <a:rPr lang="en-US" sz="1200" i="1" dirty="0"/>
              <a:t>9</a:t>
            </a:r>
            <a:r>
              <a:rPr lang="en-US" sz="1200" i="1" dirty="0" smtClean="0"/>
              <a:t>/30/2012)</a:t>
            </a:r>
            <a:r>
              <a:rPr lang="en-US" sz="1200" dirty="0" smtClean="0"/>
              <a:t> </a:t>
            </a:r>
            <a:endParaRPr lang="en-US" sz="1200" i="1" dirty="0"/>
          </a:p>
          <a:p>
            <a:pPr marL="0" indent="0">
              <a:buNone/>
            </a:pPr>
            <a:r>
              <a:rPr lang="en-US" sz="1600" b="1" i="1" dirty="0"/>
              <a:t>CHEERS Demo Site Applications</a:t>
            </a:r>
          </a:p>
          <a:p>
            <a:pPr marL="169863" indent="-169863"/>
            <a:r>
              <a:rPr lang="en-US" sz="1200" dirty="0"/>
              <a:t>Using the </a:t>
            </a:r>
            <a:r>
              <a:rPr lang="en-US" sz="1200" dirty="0" smtClean="0"/>
              <a:t>GUI, </a:t>
            </a:r>
            <a:r>
              <a:rPr lang="en-US" sz="1200" dirty="0"/>
              <a:t>create CHEERS </a:t>
            </a:r>
            <a:r>
              <a:rPr lang="en-US" sz="1200" dirty="0" smtClean="0"/>
              <a:t>topologies, </a:t>
            </a:r>
            <a:r>
              <a:rPr lang="en-US" sz="1200" dirty="0"/>
              <a:t>perform </a:t>
            </a:r>
            <a:r>
              <a:rPr lang="en-US" sz="1200" dirty="0" smtClean="0"/>
              <a:t>preliminary optimization runs and analyze model results (</a:t>
            </a:r>
            <a:r>
              <a:rPr lang="en-US" sz="1200" i="1" dirty="0" smtClean="0"/>
              <a:t>12/31/2011)</a:t>
            </a:r>
            <a:endParaRPr lang="en-US" sz="1200" i="1" dirty="0"/>
          </a:p>
          <a:p>
            <a:pPr marL="169863" indent="-169863"/>
            <a:r>
              <a:rPr lang="en-US" sz="1200" dirty="0" smtClean="0"/>
              <a:t>Refine CHEERS implementations and add topology details as needed </a:t>
            </a:r>
            <a:r>
              <a:rPr lang="en-US" sz="1200" dirty="0"/>
              <a:t>for day-ahead scheduling. </a:t>
            </a:r>
            <a:r>
              <a:rPr lang="en-US" sz="1200" dirty="0" smtClean="0"/>
              <a:t>(</a:t>
            </a:r>
            <a:r>
              <a:rPr lang="en-US" sz="1200" i="1" dirty="0" smtClean="0"/>
              <a:t>3/31/2012)</a:t>
            </a:r>
            <a:endParaRPr lang="en-US" sz="1200" i="1" dirty="0"/>
          </a:p>
          <a:p>
            <a:pPr marL="169863" indent="-169863"/>
            <a:r>
              <a:rPr lang="en-US" sz="1200" dirty="0" smtClean="0"/>
              <a:t>Continue to refine/improve </a:t>
            </a:r>
            <a:r>
              <a:rPr lang="en-US" sz="1200" dirty="0"/>
              <a:t>day-ahead scheduling optimization. </a:t>
            </a:r>
            <a:r>
              <a:rPr lang="en-US" sz="1200" dirty="0" smtClean="0"/>
              <a:t>(</a:t>
            </a:r>
            <a:r>
              <a:rPr lang="en-US" sz="1200" i="1" dirty="0" smtClean="0"/>
              <a:t>6/30/2012)</a:t>
            </a:r>
            <a:endParaRPr lang="en-US" sz="1200" dirty="0"/>
          </a:p>
          <a:p>
            <a:pPr marL="169863" indent="-169863"/>
            <a:r>
              <a:rPr lang="en-US" sz="1200" dirty="0"/>
              <a:t>Perform preliminary CHEERS application for  real-time operations. </a:t>
            </a:r>
            <a:r>
              <a:rPr lang="en-US" sz="1200" dirty="0" smtClean="0"/>
              <a:t>(</a:t>
            </a:r>
            <a:r>
              <a:rPr lang="en-US" sz="1200" i="1" dirty="0"/>
              <a:t>9</a:t>
            </a:r>
            <a:r>
              <a:rPr lang="en-US" sz="1200" i="1" dirty="0" smtClean="0"/>
              <a:t>/30/2012)</a:t>
            </a:r>
            <a:endParaRPr lang="en-US" sz="1200" i="1" dirty="0"/>
          </a:p>
          <a:p>
            <a:pPr marL="169863" indent="-169863"/>
            <a:r>
              <a:rPr lang="en-US" sz="1200" dirty="0"/>
              <a:t>Finalize demonstration site day-ahead scheduling and real-time CHEERS model applications. </a:t>
            </a:r>
            <a:r>
              <a:rPr lang="en-US" sz="1200" dirty="0" smtClean="0"/>
              <a:t>(</a:t>
            </a:r>
            <a:r>
              <a:rPr lang="en-US" sz="1200" i="1" dirty="0" smtClean="0"/>
              <a:t>12/31/2012)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>
              <a:buNone/>
            </a:pPr>
            <a:r>
              <a:rPr lang="en-US" sz="1600" b="1" i="1" dirty="0"/>
              <a:t>CHEERS Model Enhancements</a:t>
            </a:r>
          </a:p>
          <a:p>
            <a:pPr marL="169863" indent="-169863"/>
            <a:r>
              <a:rPr lang="en-US" sz="1200" dirty="0"/>
              <a:t>Refine </a:t>
            </a:r>
            <a:r>
              <a:rPr lang="en-US" sz="1200" dirty="0" smtClean="0"/>
              <a:t>and debug spreadsheet </a:t>
            </a:r>
            <a:r>
              <a:rPr lang="en-US" sz="1200" dirty="0"/>
              <a:t>input </a:t>
            </a:r>
            <a:r>
              <a:rPr lang="en-US" sz="1200" dirty="0" smtClean="0"/>
              <a:t>forms. (</a:t>
            </a:r>
            <a:r>
              <a:rPr lang="en-US" sz="1200" i="1" dirty="0" smtClean="0"/>
              <a:t>9/1/2011 </a:t>
            </a:r>
            <a:r>
              <a:rPr lang="en-US" sz="1200" i="1" dirty="0"/>
              <a:t>- </a:t>
            </a:r>
            <a:r>
              <a:rPr lang="en-US" sz="1200" i="1" dirty="0" smtClean="0"/>
              <a:t>12/31/2011)</a:t>
            </a:r>
            <a:endParaRPr lang="en-US" sz="1200" dirty="0" smtClean="0"/>
          </a:p>
          <a:p>
            <a:pPr marL="169863" indent="-169863"/>
            <a:r>
              <a:rPr lang="en-US" sz="1200" dirty="0" smtClean="0"/>
              <a:t>On </a:t>
            </a:r>
            <a:r>
              <a:rPr lang="en-US" sz="1200" dirty="0"/>
              <a:t>an ongoing basis work with demo site staff to identify and implement supplementary model features to meet the specific requirements of each site. </a:t>
            </a:r>
            <a:r>
              <a:rPr lang="en-US" sz="1200" dirty="0" smtClean="0"/>
              <a:t>(</a:t>
            </a:r>
            <a:r>
              <a:rPr lang="en-US" sz="1200" i="1" dirty="0" smtClean="0"/>
              <a:t>1/31/2012 - 10/31/2012)</a:t>
            </a:r>
            <a:endParaRPr lang="en-US" sz="1200" i="1" dirty="0"/>
          </a:p>
          <a:p>
            <a:pPr marL="169863" indent="-169863"/>
            <a:r>
              <a:rPr lang="en-US" sz="1200" dirty="0"/>
              <a:t>Create auxiliary spreadsheet tools to aid with demo site applications. </a:t>
            </a:r>
            <a:r>
              <a:rPr lang="en-US" sz="1200" dirty="0" smtClean="0"/>
              <a:t>(</a:t>
            </a:r>
            <a:r>
              <a:rPr lang="en-US" sz="1200" i="1" dirty="0"/>
              <a:t>7</a:t>
            </a:r>
            <a:r>
              <a:rPr lang="en-US" sz="1200" i="1" dirty="0" smtClean="0"/>
              <a:t>/1/2012 - </a:t>
            </a:r>
            <a:r>
              <a:rPr lang="en-US" sz="1200" i="1" dirty="0"/>
              <a:t>9</a:t>
            </a:r>
            <a:r>
              <a:rPr lang="en-US" sz="1200" i="1" dirty="0" smtClean="0"/>
              <a:t>/30/2012)</a:t>
            </a:r>
            <a:endParaRPr lang="en-US" sz="1200" i="1" dirty="0"/>
          </a:p>
          <a:p>
            <a:pPr marL="169863" indent="-169863"/>
            <a:r>
              <a:rPr lang="en-US" sz="1200" dirty="0"/>
              <a:t>Refine spreadsheet input forms to accommodate demo site real-time data requirements. </a:t>
            </a:r>
            <a:r>
              <a:rPr lang="en-US" sz="1200" dirty="0" smtClean="0"/>
              <a:t>(</a:t>
            </a:r>
            <a:r>
              <a:rPr lang="en-US" sz="1200" i="1" dirty="0" smtClean="0"/>
              <a:t>7/1/2012 - 8/31/2012)</a:t>
            </a:r>
            <a:endParaRPr lang="en-US" sz="1200" i="1" dirty="0"/>
          </a:p>
          <a:p>
            <a:pPr marL="0" indent="0">
              <a:buNone/>
            </a:pPr>
            <a:r>
              <a:rPr lang="en-US" sz="1600" b="1" i="1" dirty="0"/>
              <a:t>CHEERS Model Application and DB Documentation</a:t>
            </a:r>
          </a:p>
          <a:p>
            <a:pPr marL="115888" indent="-115888"/>
            <a:r>
              <a:rPr lang="en-US" sz="1200" dirty="0"/>
              <a:t>Document CHEERS demo site applications and performance metrics. </a:t>
            </a:r>
            <a:r>
              <a:rPr lang="en-US" sz="1200" dirty="0" smtClean="0"/>
              <a:t>(</a:t>
            </a:r>
            <a:r>
              <a:rPr lang="en-US" sz="1200" i="1" dirty="0" smtClean="0"/>
              <a:t>2/28/2013)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CED03835BC14687345B4A46D58362" ma:contentTypeVersion="0" ma:contentTypeDescription="Create a new document." ma:contentTypeScope="" ma:versionID="70122fccf1d623e2a1ac0afbede235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22BCE1-991C-4968-AAB3-0980681B7F31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C931215-ED0C-4C36-AA98-7D279F0FC3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33937-C780-4F4B-B302-48015ACDC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eere_template_blue</Template>
  <TotalTime>3332</TotalTime>
  <Words>1142</Words>
  <Application>Microsoft Office PowerPoint</Application>
  <PresentationFormat>On-screen Show (4:3)</PresentationFormat>
  <Paragraphs>133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eere_template_blue</vt:lpstr>
      <vt:lpstr>Water Power Peer Review</vt:lpstr>
      <vt:lpstr>Purpose, Objectives, &amp; Integration</vt:lpstr>
      <vt:lpstr>Technical Approach</vt:lpstr>
      <vt:lpstr>Plan, Schedule, &amp; Budget</vt:lpstr>
      <vt:lpstr>Accomplishments and Results</vt:lpstr>
      <vt:lpstr>Challenges to Date</vt:lpstr>
      <vt:lpstr>Next Steps</vt:lpstr>
    </vt:vector>
  </TitlesOfParts>
  <Company>EERE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SubTask CH TD 3.3.1.3 Day-ahead Scheduling and Real-time Operations Tool</dc:title>
  <dc:subject>Presentation from the 2011 Water Program Peer Review.</dc:subject>
  <dc:creator/>
  <cp:lastModifiedBy>Christopher Fry</cp:lastModifiedBy>
  <cp:revision>145</cp:revision>
  <cp:lastPrinted>2010-09-15T16:14:54Z</cp:lastPrinted>
  <dcterms:created xsi:type="dcterms:W3CDTF">2009-11-09T13:58:17Z</dcterms:created>
  <dcterms:modified xsi:type="dcterms:W3CDTF">2012-01-24T22:13:39Z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0x0101000B5CED03835BC14687345B4A46D58362</vt:lpwstr>
  </property>
</Properties>
</file>