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307" r:id="rId5"/>
    <p:sldId id="308" r:id="rId6"/>
    <p:sldId id="309" r:id="rId7"/>
    <p:sldId id="311" r:id="rId8"/>
    <p:sldId id="328" r:id="rId9"/>
    <p:sldId id="313" r:id="rId10"/>
    <p:sldId id="329" r:id="rId11"/>
    <p:sldId id="302" r:id="rId12"/>
    <p:sldId id="330" r:id="rId13"/>
    <p:sldId id="315" r:id="rId14"/>
    <p:sldId id="316" r:id="rId15"/>
    <p:sldId id="317" r:id="rId16"/>
    <p:sldId id="318" r:id="rId17"/>
    <p:sldId id="320" r:id="rId18"/>
    <p:sldId id="322" r:id="rId19"/>
    <p:sldId id="324" r:id="rId20"/>
    <p:sldId id="323" r:id="rId21"/>
    <p:sldId id="319" r:id="rId22"/>
    <p:sldId id="321" r:id="rId23"/>
    <p:sldId id="326" r:id="rId24"/>
  </p:sldIdLst>
  <p:sldSz cx="9144000" cy="6858000" type="screen4x3"/>
  <p:notesSz cx="7112000" cy="9398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1" d="100"/>
          <a:sy n="81" d="100"/>
        </p:scale>
        <p:origin x="-186" y="1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82925" cy="471488"/>
          </a:xfrm>
          <a:prstGeom prst="rect">
            <a:avLst/>
          </a:prstGeom>
        </p:spPr>
        <p:txBody>
          <a:bodyPr vert="horz" wrap="square" lIns="93874" tIns="46938" rIns="93874" bIns="46938" numCol="1" anchor="t"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sz="quarter" idx="1"/>
          </p:nvPr>
        </p:nvSpPr>
        <p:spPr>
          <a:xfrm>
            <a:off x="4027488" y="0"/>
            <a:ext cx="3082925" cy="471488"/>
          </a:xfrm>
          <a:prstGeom prst="rect">
            <a:avLst/>
          </a:prstGeom>
        </p:spPr>
        <p:txBody>
          <a:bodyPr vert="horz" wrap="square" lIns="93874" tIns="46938" rIns="93874" bIns="46938" numCol="1" anchor="t" anchorCtr="0" compatLnSpc="1">
            <a:prstTxWarp prst="textNoShape">
              <a:avLst/>
            </a:prstTxWarp>
          </a:bodyPr>
          <a:lstStyle>
            <a:lvl1pPr algn="r">
              <a:defRPr sz="1200">
                <a:latin typeface="Calibri" pitchFamily="-106" charset="0"/>
                <a:ea typeface="ＭＳ Ｐゴシック" pitchFamily="-106" charset="-128"/>
              </a:defRPr>
            </a:lvl1pPr>
          </a:lstStyle>
          <a:p>
            <a:pPr>
              <a:defRPr/>
            </a:pPr>
            <a:fld id="{AE308A67-4965-4DEA-95C6-D592FDB53D4B}" type="datetime1">
              <a:rPr lang="en-US"/>
              <a:pPr>
                <a:defRPr/>
              </a:pPr>
              <a:t>1/24/2012</a:t>
            </a:fld>
            <a:endParaRPr lang="en-US"/>
          </a:p>
        </p:txBody>
      </p:sp>
      <p:sp>
        <p:nvSpPr>
          <p:cNvPr id="4" name="Footer Placeholder 3"/>
          <p:cNvSpPr>
            <a:spLocks noGrp="1"/>
          </p:cNvSpPr>
          <p:nvPr>
            <p:ph type="ftr" sz="quarter" idx="2"/>
          </p:nvPr>
        </p:nvSpPr>
        <p:spPr>
          <a:xfrm>
            <a:off x="0" y="8924925"/>
            <a:ext cx="3082925" cy="471488"/>
          </a:xfrm>
          <a:prstGeom prst="rect">
            <a:avLst/>
          </a:prstGeom>
        </p:spPr>
        <p:txBody>
          <a:bodyPr vert="horz" wrap="square" lIns="93874" tIns="46938" rIns="93874" bIns="46938" numCol="1" anchor="b"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5" name="Slide Number Placeholder 4"/>
          <p:cNvSpPr>
            <a:spLocks noGrp="1"/>
          </p:cNvSpPr>
          <p:nvPr>
            <p:ph type="sldNum" sz="quarter" idx="3"/>
          </p:nvPr>
        </p:nvSpPr>
        <p:spPr>
          <a:xfrm>
            <a:off x="4027488" y="8924925"/>
            <a:ext cx="3082925" cy="471488"/>
          </a:xfrm>
          <a:prstGeom prst="rect">
            <a:avLst/>
          </a:prstGeom>
        </p:spPr>
        <p:txBody>
          <a:bodyPr vert="horz" wrap="square" lIns="93874" tIns="46938" rIns="93874" bIns="46938" numCol="1" anchor="b" anchorCtr="0" compatLnSpc="1">
            <a:prstTxWarp prst="textNoShape">
              <a:avLst/>
            </a:prstTxWarp>
          </a:bodyPr>
          <a:lstStyle>
            <a:lvl1pPr algn="r">
              <a:defRPr sz="1200">
                <a:latin typeface="Calibri" pitchFamily="-106" charset="0"/>
                <a:ea typeface="ＭＳ Ｐゴシック" pitchFamily="-106" charset="-128"/>
              </a:defRPr>
            </a:lvl1pPr>
          </a:lstStyle>
          <a:p>
            <a:pPr>
              <a:defRPr/>
            </a:pPr>
            <a:fld id="{7E337366-7298-4661-8773-47889DFBC5B2}" type="slidenum">
              <a:rPr lang="en-US"/>
              <a:pPr>
                <a:defRPr/>
              </a:pPr>
              <a:t>‹#›</a:t>
            </a:fld>
            <a:endParaRPr lang="en-US"/>
          </a:p>
        </p:txBody>
      </p:sp>
    </p:spTree>
    <p:extLst>
      <p:ext uri="{BB962C8B-B14F-4D97-AF65-F5344CB8AC3E}">
        <p14:creationId xmlns:p14="http://schemas.microsoft.com/office/powerpoint/2010/main" val="4060991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82925" cy="471488"/>
          </a:xfrm>
          <a:prstGeom prst="rect">
            <a:avLst/>
          </a:prstGeom>
        </p:spPr>
        <p:txBody>
          <a:bodyPr vert="horz" wrap="square" lIns="93874" tIns="46938" rIns="93874" bIns="46938" numCol="1" anchor="t"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idx="1"/>
          </p:nvPr>
        </p:nvSpPr>
        <p:spPr>
          <a:xfrm>
            <a:off x="4027488" y="0"/>
            <a:ext cx="3082925" cy="471488"/>
          </a:xfrm>
          <a:prstGeom prst="rect">
            <a:avLst/>
          </a:prstGeom>
        </p:spPr>
        <p:txBody>
          <a:bodyPr vert="horz" wrap="square" lIns="93874" tIns="46938" rIns="93874" bIns="46938" numCol="1" anchor="t" anchorCtr="0" compatLnSpc="1">
            <a:prstTxWarp prst="textNoShape">
              <a:avLst/>
            </a:prstTxWarp>
          </a:bodyPr>
          <a:lstStyle>
            <a:lvl1pPr algn="r">
              <a:defRPr sz="1200">
                <a:latin typeface="Calibri" pitchFamily="-106" charset="0"/>
                <a:ea typeface="ＭＳ Ｐゴシック" pitchFamily="-106" charset="-128"/>
              </a:defRPr>
            </a:lvl1pPr>
          </a:lstStyle>
          <a:p>
            <a:pPr>
              <a:defRPr/>
            </a:pPr>
            <a:fld id="{BCC9692F-B164-4D63-83B1-6DA6232C9652}" type="datetime1">
              <a:rPr lang="en-US"/>
              <a:pPr>
                <a:defRPr/>
              </a:pPr>
              <a:t>1/24/2012</a:t>
            </a:fld>
            <a:endParaRPr lang="en-US"/>
          </a:p>
        </p:txBody>
      </p:sp>
      <p:sp>
        <p:nvSpPr>
          <p:cNvPr id="4" name="Slide Image Placeholder 3"/>
          <p:cNvSpPr>
            <a:spLocks noGrp="1" noRot="1" noChangeAspect="1"/>
          </p:cNvSpPr>
          <p:nvPr>
            <p:ph type="sldImg" idx="2"/>
          </p:nvPr>
        </p:nvSpPr>
        <p:spPr>
          <a:xfrm>
            <a:off x="1208088" y="704850"/>
            <a:ext cx="4695825" cy="3522663"/>
          </a:xfrm>
          <a:prstGeom prst="rect">
            <a:avLst/>
          </a:prstGeom>
          <a:noFill/>
          <a:ln w="12700">
            <a:solidFill>
              <a:prstClr val="black"/>
            </a:solidFill>
          </a:ln>
        </p:spPr>
        <p:txBody>
          <a:bodyPr vert="horz" wrap="square" lIns="93874" tIns="46938" rIns="93874" bIns="46938"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11200" y="4464050"/>
            <a:ext cx="5689600" cy="4229100"/>
          </a:xfrm>
          <a:prstGeom prst="rect">
            <a:avLst/>
          </a:prstGeom>
        </p:spPr>
        <p:txBody>
          <a:bodyPr vert="horz" wrap="square" lIns="93874" tIns="46938" rIns="93874" bIns="46938"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24925"/>
            <a:ext cx="3082925" cy="471488"/>
          </a:xfrm>
          <a:prstGeom prst="rect">
            <a:avLst/>
          </a:prstGeom>
        </p:spPr>
        <p:txBody>
          <a:bodyPr vert="horz" wrap="square" lIns="93874" tIns="46938" rIns="93874" bIns="46938" numCol="1" anchor="b"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7" name="Slide Number Placeholder 6"/>
          <p:cNvSpPr>
            <a:spLocks noGrp="1"/>
          </p:cNvSpPr>
          <p:nvPr>
            <p:ph type="sldNum" sz="quarter" idx="5"/>
          </p:nvPr>
        </p:nvSpPr>
        <p:spPr>
          <a:xfrm>
            <a:off x="4027488" y="8924925"/>
            <a:ext cx="3082925" cy="471488"/>
          </a:xfrm>
          <a:prstGeom prst="rect">
            <a:avLst/>
          </a:prstGeom>
        </p:spPr>
        <p:txBody>
          <a:bodyPr vert="horz" wrap="square" lIns="93874" tIns="46938" rIns="93874" bIns="46938" numCol="1" anchor="b" anchorCtr="0" compatLnSpc="1">
            <a:prstTxWarp prst="textNoShape">
              <a:avLst/>
            </a:prstTxWarp>
          </a:bodyPr>
          <a:lstStyle>
            <a:lvl1pPr algn="r">
              <a:defRPr sz="1200">
                <a:latin typeface="Calibri" pitchFamily="-106" charset="0"/>
                <a:ea typeface="ＭＳ Ｐゴシック" pitchFamily="-106" charset="-128"/>
              </a:defRPr>
            </a:lvl1pPr>
          </a:lstStyle>
          <a:p>
            <a:pPr>
              <a:defRPr/>
            </a:pPr>
            <a:fld id="{5850D547-D8E5-4C62-A01F-2E2BE1896716}" type="slidenum">
              <a:rPr lang="en-US"/>
              <a:pPr>
                <a:defRPr/>
              </a:pPr>
              <a:t>‹#›</a:t>
            </a:fld>
            <a:endParaRPr lang="en-US"/>
          </a:p>
        </p:txBody>
      </p:sp>
    </p:spTree>
    <p:extLst>
      <p:ext uri="{BB962C8B-B14F-4D97-AF65-F5344CB8AC3E}">
        <p14:creationId xmlns:p14="http://schemas.microsoft.com/office/powerpoint/2010/main" val="42163006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a:lstStyle/>
          <a:p>
            <a:endParaRPr lang="zh-TW" altLang="en-US" smtClean="0">
              <a:ea typeface="ＭＳ Ｐゴシック" pitchFamily="34" charset="-128"/>
            </a:endParaRPr>
          </a:p>
        </p:txBody>
      </p:sp>
      <p:sp>
        <p:nvSpPr>
          <p:cNvPr id="16387" name="Slide Number Placeholder 3"/>
          <p:cNvSpPr>
            <a:spLocks noGrp="1"/>
          </p:cNvSpPr>
          <p:nvPr>
            <p:ph type="sldNum" sz="quarter" idx="5"/>
          </p:nvPr>
        </p:nvSpPr>
        <p:spPr bwMode="auto">
          <a:noFill/>
          <a:ln>
            <a:miter lim="800000"/>
            <a:headEnd/>
            <a:tailEnd/>
          </a:ln>
        </p:spPr>
        <p:txBody>
          <a:bodyPr/>
          <a:lstStyle/>
          <a:p>
            <a:fld id="{24AA1A21-7DCE-43E5-B35C-268BB35E48A2}" type="slidenum">
              <a:rPr lang="zh-TW" altLang="en-US"/>
              <a:pPr/>
              <a:t>1</a:t>
            </a:fld>
            <a:endParaRPr lang="en-US" altLang="zh-TW"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a:lstStyle/>
          <a:p>
            <a:endParaRPr lang="zh-TW" alt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a:lstStyle/>
          <a:p>
            <a:endParaRPr lang="zh-TW" alt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a:lstStyle/>
          <a:p>
            <a:endParaRPr lang="zh-TW" alt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p:spPr>
      </p:sp>
      <p:sp>
        <p:nvSpPr>
          <p:cNvPr id="66563" name="Rectangle 3"/>
          <p:cNvSpPr>
            <a:spLocks noGrp="1"/>
          </p:cNvSpPr>
          <p:nvPr>
            <p:ph type="body" idx="1"/>
          </p:nvPr>
        </p:nvSpPr>
        <p:spPr bwMode="auto">
          <a:noFill/>
        </p:spPr>
        <p:txBody>
          <a:bodyPr/>
          <a:lstStyle/>
          <a:p>
            <a:endParaRPr lang="zh-TW" alt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a:lstStyle/>
          <a:p>
            <a:endParaRPr lang="zh-TW" alt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F29E452A-8A85-4E75-8DA5-D8595F80ACF8}"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NID: National Inventory of Dams</a:t>
            </a:r>
          </a:p>
          <a:p>
            <a:r>
              <a:rPr lang="en-US" dirty="0" smtClean="0"/>
              <a:t>NHD: National </a:t>
            </a:r>
            <a:r>
              <a:rPr lang="en-US" dirty="0" err="1" smtClean="0"/>
              <a:t>Hydrography</a:t>
            </a:r>
            <a:r>
              <a:rPr lang="en-US" dirty="0" smtClean="0"/>
              <a:t> dataset</a:t>
            </a:r>
            <a:endParaRPr lang="en-US" dirty="0"/>
          </a:p>
        </p:txBody>
      </p:sp>
      <p:sp>
        <p:nvSpPr>
          <p:cNvPr id="4" name="Slide Number Placeholder 3"/>
          <p:cNvSpPr>
            <a:spLocks noGrp="1"/>
          </p:cNvSpPr>
          <p:nvPr>
            <p:ph type="sldNum" sz="quarter" idx="10"/>
          </p:nvPr>
        </p:nvSpPr>
        <p:spPr/>
        <p:txBody>
          <a:bodyPr/>
          <a:lstStyle/>
          <a:p>
            <a:pPr>
              <a:defRPr/>
            </a:pPr>
            <a:fld id="{F29E452A-8A85-4E75-8DA5-D8595F80ACF8}"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29E452A-8A85-4E75-8DA5-D8595F80ACF8}"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r>
              <a:rPr lang="zh-TW" altLang="en-US" smtClean="0">
                <a:ea typeface="ＭＳ Ｐゴシック" pitchFamily="34" charset="-128"/>
              </a:rPr>
              <a:t/>
            </a:r>
            <a:br>
              <a:rPr lang="zh-TW" altLang="en-US" smtClean="0">
                <a:ea typeface="ＭＳ Ｐゴシック" pitchFamily="34" charset="-128"/>
              </a:rPr>
            </a:br>
            <a:endParaRPr lang="zh-TW" altLang="en-US" smtClean="0">
              <a:ea typeface="ＭＳ Ｐゴシック" pitchFamily="34" charset="-128"/>
            </a:endParaRPr>
          </a:p>
        </p:txBody>
      </p:sp>
      <p:sp>
        <p:nvSpPr>
          <p:cNvPr id="26627" name="Slide Number Placeholder 3"/>
          <p:cNvSpPr>
            <a:spLocks noGrp="1"/>
          </p:cNvSpPr>
          <p:nvPr>
            <p:ph type="sldNum" sz="quarter" idx="5"/>
          </p:nvPr>
        </p:nvSpPr>
        <p:spPr bwMode="auto">
          <a:noFill/>
          <a:ln>
            <a:miter lim="800000"/>
            <a:headEnd/>
            <a:tailEnd/>
          </a:ln>
        </p:spPr>
        <p:txBody>
          <a:bodyPr/>
          <a:lstStyle/>
          <a:p>
            <a:fld id="{2FC20091-BF82-4A56-8D6F-5FE672C01795}" type="slidenum">
              <a:rPr lang="zh-TW" altLang="en-US"/>
              <a:pPr/>
              <a:t>6</a:t>
            </a:fld>
            <a:endParaRPr lang="en-US" altLang="zh-TW"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xfrm>
            <a:off x="1130300" y="1016000"/>
            <a:ext cx="4700588" cy="3524250"/>
          </a:xfrm>
          <a:noFill/>
          <a:ln>
            <a:solidFill>
              <a:srgbClr val="000000"/>
            </a:solidFill>
            <a:miter lim="800000"/>
            <a:headEnd/>
            <a:tailEnd/>
          </a:ln>
        </p:spPr>
      </p:sp>
      <p:sp>
        <p:nvSpPr>
          <p:cNvPr id="17411" name="Rectangle 3"/>
          <p:cNvSpPr>
            <a:spLocks noGrp="1"/>
          </p:cNvSpPr>
          <p:nvPr>
            <p:ph type="body" idx="1"/>
          </p:nvPr>
        </p:nvSpPr>
        <p:spPr bwMode="auto">
          <a:xfrm>
            <a:off x="1106488" y="4932363"/>
            <a:ext cx="4738687" cy="3524250"/>
          </a:xfrm>
          <a:noFill/>
        </p:spPr>
        <p:txBody>
          <a:bodyPr/>
          <a:lstStyle/>
          <a:p>
            <a:endParaRPr lang="en-US" smtClean="0">
              <a:ea typeface="ＭＳ Ｐゴシック" pitchFamily="-108"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a:lstStyle/>
          <a:p>
            <a:endParaRPr lang="zh-TW" alt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a:lstStyle/>
          <a:p>
            <a:endParaRPr lang="zh-TW" alt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bwMode="auto">
          <a:noFill/>
        </p:spPr>
        <p:txBody>
          <a:bodyPr/>
          <a:lstStyle/>
          <a:p>
            <a:endParaRPr lang="zh-TW" alt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9" name="Text Placeholder 9"/>
          <p:cNvSpPr txBox="1">
            <a:spLocks/>
          </p:cNvSpPr>
          <p:nvPr/>
        </p:nvSpPr>
        <p:spPr bwMode="auto">
          <a:xfrm>
            <a:off x="130175" y="6616700"/>
            <a:ext cx="72866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lnSpc>
                <a:spcPct val="90000"/>
              </a:lnSpc>
              <a:spcBef>
                <a:spcPct val="20000"/>
              </a:spcBef>
              <a:buFont typeface="Arial" charset="0"/>
              <a:buNone/>
              <a:defRPr/>
            </a:pPr>
            <a:fld id="{414761D0-742A-46EE-ADFF-1264A00676E8}" type="slidenum">
              <a:rPr lang="en-US" sz="1000" smtClean="0">
                <a:solidFill>
                  <a:schemeClr val="bg1"/>
                </a:solidFill>
                <a:cs typeface="Arial" charset="0"/>
              </a:rPr>
              <a:pPr eaLnBrk="1" hangingPunct="1">
                <a:lnSpc>
                  <a:spcPct val="90000"/>
                </a:lnSpc>
                <a:spcBef>
                  <a:spcPct val="20000"/>
                </a:spcBef>
                <a:buFont typeface="Arial" charset="0"/>
                <a:buNone/>
                <a:defRPr/>
              </a:pPr>
              <a:t>‹#›</a:t>
            </a:fld>
            <a:r>
              <a:rPr lang="en-US" sz="1000" smtClean="0">
                <a:solidFill>
                  <a:schemeClr val="bg1"/>
                </a:solidFill>
                <a:cs typeface="Arial" charset="0"/>
              </a:rPr>
              <a:t> | Program Name or Ancillary Text</a:t>
            </a:r>
          </a:p>
        </p:txBody>
      </p:sp>
      <p:grpSp>
        <p:nvGrpSpPr>
          <p:cNvPr id="10" name="Group 20"/>
          <p:cNvGrpSpPr>
            <a:grpSpLocks/>
          </p:cNvGrpSpPr>
          <p:nvPr/>
        </p:nvGrpSpPr>
        <p:grpSpPr bwMode="auto">
          <a:xfrm flipH="1" flipV="1">
            <a:off x="0" y="920750"/>
            <a:ext cx="9144000" cy="55563"/>
            <a:chOff x="0" y="832104"/>
            <a:chExt cx="9144000" cy="54864"/>
          </a:xfrm>
        </p:grpSpPr>
        <p:sp>
          <p:nvSpPr>
            <p:cNvPr id="11" name="Rectangle 10"/>
            <p:cNvSpPr/>
            <p:nvPr/>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2" name="Rectangle 11"/>
            <p:cNvSpPr/>
            <p:nvPr/>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3" name="Rectangle 12"/>
            <p:cNvSpPr/>
            <p:nvPr/>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bwMode="auto">
          <a:xfrm>
            <a:off x="5476875" y="6616700"/>
            <a:ext cx="36671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algn="r" eaLnBrk="1" hangingPunct="1">
              <a:lnSpc>
                <a:spcPct val="90000"/>
              </a:lnSpc>
              <a:spcBef>
                <a:spcPct val="20000"/>
              </a:spcBef>
              <a:buFont typeface="Arial" charset="0"/>
              <a:buNone/>
              <a:defRPr/>
            </a:pPr>
            <a:r>
              <a:rPr lang="en-US" sz="1000" smtClean="0">
                <a:solidFill>
                  <a:schemeClr val="bg1"/>
                </a:solidFill>
                <a:cs typeface="Arial" charset="0"/>
              </a:rPr>
              <a:t>eere.energy.gov</a:t>
            </a:r>
          </a:p>
        </p:txBody>
      </p:sp>
      <p:pic>
        <p:nvPicPr>
          <p:cNvPr id="15" name="Picture 18" descr="doe_logo_ppt.png"/>
          <p:cNvPicPr>
            <a:picLocks noChangeAspect="1"/>
          </p:cNvPicPr>
          <p:nvPr/>
        </p:nvPicPr>
        <p:blipFill>
          <a:blip r:embed="rId2"/>
          <a:srcRect/>
          <a:stretch>
            <a:fillRect/>
          </a:stretch>
        </p:blipFill>
        <p:spPr bwMode="auto">
          <a:xfrm>
            <a:off x="6121400" y="276225"/>
            <a:ext cx="2743200" cy="412750"/>
          </a:xfrm>
          <a:prstGeom prst="rect">
            <a:avLst/>
          </a:prstGeom>
          <a:noFill/>
          <a:ln w="9525">
            <a:noFill/>
            <a:miter lim="800000"/>
            <a:headEnd/>
            <a:tailEnd/>
          </a:ln>
        </p:spPr>
      </p:pic>
      <p:sp>
        <p:nvSpPr>
          <p:cNvPr id="16" name="Rectangle 15"/>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7" name="Rectangle 16"/>
          <p:cNvSpPr/>
          <p:nvPr/>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0" name="Rectangle 19"/>
          <p:cNvSpPr/>
          <p:nvPr/>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1" name="Rectangle 20"/>
          <p:cNvSpPr/>
          <p:nvPr/>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2" name="Rectangle 21"/>
          <p:cNvSpPr/>
          <p:nvPr/>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grpSp>
        <p:nvGrpSpPr>
          <p:cNvPr id="23" name="Group 21"/>
          <p:cNvGrpSpPr>
            <a:grpSpLocks/>
          </p:cNvGrpSpPr>
          <p:nvPr/>
        </p:nvGrpSpPr>
        <p:grpSpPr bwMode="auto">
          <a:xfrm flipH="1" flipV="1">
            <a:off x="0" y="920750"/>
            <a:ext cx="9144000" cy="55563"/>
            <a:chOff x="0" y="832104"/>
            <a:chExt cx="9144000" cy="54864"/>
          </a:xfrm>
        </p:grpSpPr>
        <p:sp>
          <p:nvSpPr>
            <p:cNvPr id="25" name="Rectangle 24"/>
            <p:cNvSpPr/>
            <p:nvPr/>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6" name="Rectangle 25"/>
            <p:cNvSpPr/>
            <p:nvPr/>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7" name="Rectangle 26"/>
            <p:cNvSpPr/>
            <p:nvPr/>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grpSp>
      <p:pic>
        <p:nvPicPr>
          <p:cNvPr id="28" name="Picture 32" descr="doe_logo_ppt.png"/>
          <p:cNvPicPr>
            <a:picLocks noChangeAspect="1"/>
          </p:cNvPicPr>
          <p:nvPr/>
        </p:nvPicPr>
        <p:blipFill>
          <a:blip r:embed="rId2"/>
          <a:srcRect/>
          <a:stretch>
            <a:fillRect/>
          </a:stretch>
        </p:blipFill>
        <p:spPr bwMode="auto">
          <a:xfrm>
            <a:off x="6121400" y="276225"/>
            <a:ext cx="2743200" cy="412750"/>
          </a:xfrm>
          <a:prstGeom prst="rect">
            <a:avLst/>
          </a:prstGeom>
          <a:noFill/>
          <a:ln w="9525">
            <a:noFill/>
            <a:miter lim="800000"/>
            <a:headEnd/>
            <a:tailEnd/>
          </a:ln>
        </p:spPr>
      </p:pic>
      <p:sp>
        <p:nvSpPr>
          <p:cNvPr id="2"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Arial Narrow"/>
                <a:cs typeface="Arial Narrow"/>
              </a:defRPr>
            </a:lvl1pPr>
          </a:lstStyle>
          <a:p>
            <a:r>
              <a:rPr lang="en-US"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90675"/>
            <a:ext cx="4038600" cy="4802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90675"/>
            <a:ext cx="4038600" cy="4802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4" name="Rectangle 3"/>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6" name="Text Placeholder 9"/>
          <p:cNvSpPr txBox="1">
            <a:spLocks/>
          </p:cNvSpPr>
          <p:nvPr/>
        </p:nvSpPr>
        <p:spPr bwMode="auto">
          <a:xfrm>
            <a:off x="130175" y="6616700"/>
            <a:ext cx="72866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lnSpc>
                <a:spcPct val="90000"/>
              </a:lnSpc>
              <a:spcBef>
                <a:spcPct val="20000"/>
              </a:spcBef>
              <a:buFont typeface="Arial" charset="0"/>
              <a:buNone/>
              <a:defRPr/>
            </a:pPr>
            <a:fld id="{FA73602D-E327-45CB-9F4F-CB2B3DCEBBEA}" type="slidenum">
              <a:rPr lang="en-US" sz="1000" smtClean="0">
                <a:solidFill>
                  <a:schemeClr val="bg1"/>
                </a:solidFill>
                <a:cs typeface="Arial" charset="0"/>
              </a:rPr>
              <a:pPr eaLnBrk="1" hangingPunct="1">
                <a:lnSpc>
                  <a:spcPct val="90000"/>
                </a:lnSpc>
                <a:spcBef>
                  <a:spcPct val="20000"/>
                </a:spcBef>
                <a:buFont typeface="Arial" charset="0"/>
                <a:buNone/>
                <a:defRPr/>
              </a:pPr>
              <a:t>‹#›</a:t>
            </a:fld>
            <a:r>
              <a:rPr lang="en-US" sz="1000" smtClean="0">
                <a:solidFill>
                  <a:schemeClr val="bg1"/>
                </a:solidFill>
                <a:cs typeface="Arial" charset="0"/>
              </a:rPr>
              <a:t> | Program Name or Ancillary Text</a:t>
            </a:r>
          </a:p>
        </p:txBody>
      </p:sp>
      <p:grpSp>
        <p:nvGrpSpPr>
          <p:cNvPr id="9" name="Group 20"/>
          <p:cNvGrpSpPr>
            <a:grpSpLocks/>
          </p:cNvGrpSpPr>
          <p:nvPr/>
        </p:nvGrpSpPr>
        <p:grpSpPr bwMode="auto">
          <a:xfrm flipH="1" flipV="1">
            <a:off x="0" y="920750"/>
            <a:ext cx="9144000" cy="55563"/>
            <a:chOff x="0" y="832104"/>
            <a:chExt cx="9144000" cy="54864"/>
          </a:xfrm>
        </p:grpSpPr>
        <p:sp>
          <p:nvSpPr>
            <p:cNvPr id="10" name="Rectangle 9"/>
            <p:cNvSpPr/>
            <p:nvPr/>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1" name="Rectangle 10"/>
            <p:cNvSpPr/>
            <p:nvPr/>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2" name="Rectangle 11"/>
            <p:cNvSpPr/>
            <p:nvPr/>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grpSp>
      <p:sp>
        <p:nvSpPr>
          <p:cNvPr id="13" name="Text Placeholder 9"/>
          <p:cNvSpPr txBox="1">
            <a:spLocks/>
          </p:cNvSpPr>
          <p:nvPr/>
        </p:nvSpPr>
        <p:spPr bwMode="auto">
          <a:xfrm>
            <a:off x="5476875" y="6616700"/>
            <a:ext cx="36671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algn="r" eaLnBrk="1" hangingPunct="1">
              <a:lnSpc>
                <a:spcPct val="90000"/>
              </a:lnSpc>
              <a:spcBef>
                <a:spcPct val="20000"/>
              </a:spcBef>
              <a:buFont typeface="Arial" charset="0"/>
              <a:buNone/>
              <a:defRPr/>
            </a:pPr>
            <a:r>
              <a:rPr lang="en-US" sz="1000" smtClean="0">
                <a:solidFill>
                  <a:schemeClr val="bg1"/>
                </a:solidFill>
                <a:cs typeface="Arial" charset="0"/>
              </a:rPr>
              <a:t>eere.energy.gov</a:t>
            </a:r>
          </a:p>
        </p:txBody>
      </p:sp>
      <p:pic>
        <p:nvPicPr>
          <p:cNvPr id="14" name="Picture 18" descr="doe_logo_ppt.png"/>
          <p:cNvPicPr>
            <a:picLocks noChangeAspect="1"/>
          </p:cNvPicPr>
          <p:nvPr/>
        </p:nvPicPr>
        <p:blipFill>
          <a:blip r:embed="rId2"/>
          <a:srcRect/>
          <a:stretch>
            <a:fillRect/>
          </a:stretch>
        </p:blipFill>
        <p:spPr bwMode="auto">
          <a:xfrm>
            <a:off x="6121400" y="276225"/>
            <a:ext cx="2743200" cy="412750"/>
          </a:xfrm>
          <a:prstGeom prst="rect">
            <a:avLst/>
          </a:prstGeom>
          <a:noFill/>
          <a:ln w="9525">
            <a:noFill/>
            <a:miter lim="800000"/>
            <a:headEnd/>
            <a:tailEnd/>
          </a:ln>
        </p:spPr>
      </p:pic>
      <p:sp>
        <p:nvSpPr>
          <p:cNvPr id="15" name="Rectangle 14"/>
          <p:cNvSpPr/>
          <p:nvPr/>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6" name="Rectangle 15"/>
          <p:cNvSpPr/>
          <p:nvPr/>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7" name="Rectangle 16"/>
          <p:cNvSpPr/>
          <p:nvPr/>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8" name="Rectangle 17"/>
          <p:cNvSpPr/>
          <p:nvPr/>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590675"/>
            <a:ext cx="8229600" cy="4802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smtClean="0"/>
              <a:t>Click to edit Master title style</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028" name="Title Placeholder 13"/>
          <p:cNvSpPr>
            <a:spLocks noGrp="1"/>
          </p:cNvSpPr>
          <p:nvPr>
            <p:ph type="title"/>
          </p:nvPr>
        </p:nvSpPr>
        <p:spPr bwMode="auto">
          <a:xfrm>
            <a:off x="177800" y="0"/>
            <a:ext cx="56642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14"/>
          <p:cNvSpPr>
            <a:spLocks noGrp="1"/>
          </p:cNvSpPr>
          <p:nvPr>
            <p:ph type="body" idx="1"/>
          </p:nvPr>
        </p:nvSpPr>
        <p:spPr bwMode="auto">
          <a:xfrm>
            <a:off x="457200" y="1590675"/>
            <a:ext cx="8229600" cy="480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Text Placeholder 9"/>
          <p:cNvSpPr txBox="1">
            <a:spLocks/>
          </p:cNvSpPr>
          <p:nvPr/>
        </p:nvSpPr>
        <p:spPr bwMode="auto">
          <a:xfrm>
            <a:off x="130175" y="6616700"/>
            <a:ext cx="72866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lnSpc>
                <a:spcPct val="90000"/>
              </a:lnSpc>
              <a:spcBef>
                <a:spcPct val="20000"/>
              </a:spcBef>
              <a:buFont typeface="Arial" charset="0"/>
              <a:buNone/>
              <a:defRPr/>
            </a:pPr>
            <a:fld id="{7CBDEB4F-DC1F-4B5E-A2D1-CE4AFEA0CF45}" type="slidenum">
              <a:rPr lang="en-US" sz="1000" smtClean="0">
                <a:solidFill>
                  <a:schemeClr val="bg1"/>
                </a:solidFill>
                <a:cs typeface="Arial" charset="0"/>
              </a:rPr>
              <a:pPr eaLnBrk="1" hangingPunct="1">
                <a:lnSpc>
                  <a:spcPct val="90000"/>
                </a:lnSpc>
                <a:spcBef>
                  <a:spcPct val="20000"/>
                </a:spcBef>
                <a:buFont typeface="Arial" charset="0"/>
                <a:buNone/>
                <a:defRPr/>
              </a:pPr>
              <a:t>‹#›</a:t>
            </a:fld>
            <a:r>
              <a:rPr lang="en-US" sz="1000" smtClean="0">
                <a:solidFill>
                  <a:schemeClr val="bg1"/>
                </a:solidFill>
                <a:cs typeface="Arial" charset="0"/>
              </a:rPr>
              <a:t> | Wind and Water Power Program</a:t>
            </a:r>
          </a:p>
        </p:txBody>
      </p:sp>
      <p:grpSp>
        <p:nvGrpSpPr>
          <p:cNvPr id="1031" name="Group 20"/>
          <p:cNvGrpSpPr>
            <a:grpSpLocks/>
          </p:cNvGrpSpPr>
          <p:nvPr/>
        </p:nvGrpSpPr>
        <p:grpSpPr bwMode="auto">
          <a:xfrm flipH="1" flipV="1">
            <a:off x="0" y="920750"/>
            <a:ext cx="9144000" cy="55563"/>
            <a:chOff x="0" y="832104"/>
            <a:chExt cx="9144000" cy="54864"/>
          </a:xfrm>
        </p:grpSpPr>
        <p:sp>
          <p:nvSpPr>
            <p:cNvPr id="23" name="Rectangle 22"/>
            <p:cNvSpPr/>
            <p:nvPr/>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4" name="Rectangle 23"/>
            <p:cNvSpPr/>
            <p:nvPr/>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5" name="Rectangle 24"/>
            <p:cNvSpPr/>
            <p:nvPr/>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grpSp>
      <p:sp>
        <p:nvSpPr>
          <p:cNvPr id="1032" name="Text Placeholder 9"/>
          <p:cNvSpPr txBox="1">
            <a:spLocks/>
          </p:cNvSpPr>
          <p:nvPr/>
        </p:nvSpPr>
        <p:spPr bwMode="auto">
          <a:xfrm>
            <a:off x="5476875" y="6616700"/>
            <a:ext cx="36671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algn="r" eaLnBrk="1" hangingPunct="1">
              <a:lnSpc>
                <a:spcPct val="90000"/>
              </a:lnSpc>
              <a:spcBef>
                <a:spcPct val="20000"/>
              </a:spcBef>
              <a:buFont typeface="Arial" charset="0"/>
              <a:buNone/>
              <a:defRPr/>
            </a:pPr>
            <a:r>
              <a:rPr lang="en-US" sz="1000" smtClean="0">
                <a:solidFill>
                  <a:schemeClr val="bg1"/>
                </a:solidFill>
                <a:cs typeface="Arial" charset="0"/>
              </a:rPr>
              <a:t>eere.energy.gov</a:t>
            </a:r>
          </a:p>
        </p:txBody>
      </p:sp>
      <p:pic>
        <p:nvPicPr>
          <p:cNvPr id="1033" name="Picture 18" descr="doe_logo_ppt.png"/>
          <p:cNvPicPr>
            <a:picLocks noChangeAspect="1"/>
          </p:cNvPicPr>
          <p:nvPr/>
        </p:nvPicPr>
        <p:blipFill>
          <a:blip r:embed="rId13"/>
          <a:srcRect/>
          <a:stretch>
            <a:fillRect/>
          </a:stretch>
        </p:blipFill>
        <p:spPr bwMode="auto">
          <a:xfrm>
            <a:off x="6121400" y="276225"/>
            <a:ext cx="27432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9" r:id="rId1"/>
    <p:sldLayoutId id="2147483871" r:id="rId2"/>
    <p:sldLayoutId id="2147483872" r:id="rId3"/>
    <p:sldLayoutId id="2147483873" r:id="rId4"/>
    <p:sldLayoutId id="2147483874" r:id="rId5"/>
    <p:sldLayoutId id="2147483875" r:id="rId6"/>
    <p:sldLayoutId id="2147483880" r:id="rId7"/>
    <p:sldLayoutId id="2147483876" r:id="rId8"/>
    <p:sldLayoutId id="2147483877" r:id="rId9"/>
    <p:sldLayoutId id="2147483881" r:id="rId10"/>
    <p:sldLayoutId id="2147483882" r:id="rId11"/>
  </p:sldLayoutIdLst>
  <p:transition/>
  <p:txStyles>
    <p:titleStyle>
      <a:lvl1pPr algn="l" defTabSz="457200" rtl="0" eaLnBrk="0" fontAlgn="base" hangingPunct="0">
        <a:lnSpc>
          <a:spcPts val="2800"/>
        </a:lnSpc>
        <a:spcBef>
          <a:spcPct val="0"/>
        </a:spcBef>
        <a:spcAft>
          <a:spcPct val="0"/>
        </a:spcAft>
        <a:defRPr sz="2600" kern="1200">
          <a:solidFill>
            <a:srgbClr val="FFFFFF"/>
          </a:solidFill>
          <a:latin typeface="+mj-lt"/>
          <a:ea typeface="ＭＳ Ｐゴシック" pitchFamily="-106" charset="-128"/>
          <a:cs typeface="ＭＳ Ｐゴシック" pitchFamily="-106" charset="-128"/>
        </a:defRPr>
      </a:lvl1pPr>
      <a:lvl2pPr algn="l" defTabSz="457200" rtl="0" eaLnBrk="0" fontAlgn="base" hangingPunct="0">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2pPr>
      <a:lvl3pPr algn="l" defTabSz="457200" rtl="0" eaLnBrk="0" fontAlgn="base" hangingPunct="0">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3pPr>
      <a:lvl4pPr algn="l" defTabSz="457200" rtl="0" eaLnBrk="0" fontAlgn="base" hangingPunct="0">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4pPr>
      <a:lvl5pPr algn="l" defTabSz="457200" rtl="0" eaLnBrk="0" fontAlgn="base" hangingPunct="0">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5pPr>
      <a:lvl6pPr marL="457200" algn="l" defTabSz="457200" rtl="0" fontAlgn="base">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6pPr>
      <a:lvl7pPr marL="914400" algn="l" defTabSz="457200" rtl="0" fontAlgn="base">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7pPr>
      <a:lvl8pPr marL="1371600" algn="l" defTabSz="457200" rtl="0" fontAlgn="base">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8pPr>
      <a:lvl9pPr marL="1828800" algn="l" defTabSz="457200" rtl="0" fontAlgn="base">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6" charset="-128"/>
          <a:cs typeface="ＭＳ Ｐゴシック" pitchFamily="-106" charset="-128"/>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106" charset="-128"/>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106" charset="-128"/>
          <a:cs typeface="+mn-cs"/>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10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5.emf"/><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3.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5.emf"/><Relationship Id="rId4" Type="http://schemas.openxmlformats.org/officeDocument/2006/relationships/image" Target="../media/image5.gif"/></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5.gif"/></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image" Target="../media/image5.gif"/></Relationships>
</file>

<file path=ppt/slides/_rels/slide1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notesSlide" Target="../notesSlides/notesSlide12.xml"/><Relationship Id="rId7" Type="http://schemas.openxmlformats.org/officeDocument/2006/relationships/image" Target="../media/image36.emf"/><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gif"/><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7.emf"/><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5.emf"/><Relationship Id="rId4" Type="http://schemas.openxmlformats.org/officeDocument/2006/relationships/image" Target="../media/image5.gif"/></Relationships>
</file>

<file path=ppt/slides/_rels/slide1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5.emf"/><Relationship Id="rId5" Type="http://schemas.openxmlformats.org/officeDocument/2006/relationships/image" Target="../media/image40.png"/><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10.xml"/><Relationship Id="rId5" Type="http://schemas.openxmlformats.org/officeDocument/2006/relationships/image" Target="../media/image44.emf"/><Relationship Id="rId4" Type="http://schemas.openxmlformats.org/officeDocument/2006/relationships/image" Target="../media/image43.emf"/></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0.png"/><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5.emf"/><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image" Target="../media/image30.wmf"/><Relationship Id="rId3" Type="http://schemas.openxmlformats.org/officeDocument/2006/relationships/image" Target="../media/image20.png"/><Relationship Id="rId7" Type="http://schemas.openxmlformats.org/officeDocument/2006/relationships/image" Target="../media/image24.wmf"/><Relationship Id="rId12" Type="http://schemas.openxmlformats.org/officeDocument/2006/relationships/image" Target="../media/image29.wmf"/><Relationship Id="rId2" Type="http://schemas.openxmlformats.org/officeDocument/2006/relationships/image" Target="../media/image19.png"/><Relationship Id="rId16" Type="http://schemas.openxmlformats.org/officeDocument/2006/relationships/image" Target="../media/image33.wmf"/><Relationship Id="rId1" Type="http://schemas.openxmlformats.org/officeDocument/2006/relationships/slideLayout" Target="../slideLayouts/slideLayout3.xml"/><Relationship Id="rId6" Type="http://schemas.openxmlformats.org/officeDocument/2006/relationships/image" Target="../media/image23.wmf"/><Relationship Id="rId11" Type="http://schemas.openxmlformats.org/officeDocument/2006/relationships/image" Target="../media/image28.wmf"/><Relationship Id="rId5" Type="http://schemas.openxmlformats.org/officeDocument/2006/relationships/image" Target="../media/image22.png"/><Relationship Id="rId15" Type="http://schemas.openxmlformats.org/officeDocument/2006/relationships/image" Target="../media/image32.wmf"/><Relationship Id="rId10" Type="http://schemas.openxmlformats.org/officeDocument/2006/relationships/image" Target="../media/image27.gif"/><Relationship Id="rId4" Type="http://schemas.openxmlformats.org/officeDocument/2006/relationships/image" Target="../media/image21.png"/><Relationship Id="rId9" Type="http://schemas.openxmlformats.org/officeDocument/2006/relationships/image" Target="../media/image26.wmf"/><Relationship Id="rId14" Type="http://schemas.openxmlformats.org/officeDocument/2006/relationships/image" Target="../media/image3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http://chl.erdc.usace.army.mil/%5CArticles%5C7%5C1%5C1%5Ciwub.jpg"/>
          <p:cNvPicPr>
            <a:picLocks noChangeAspect="1" noChangeArrowheads="1"/>
          </p:cNvPicPr>
          <p:nvPr/>
        </p:nvPicPr>
        <p:blipFill rotWithShape="1">
          <a:blip r:embed="rId3">
            <a:extLst>
              <a:ext uri="{28A0092B-C50C-407E-A947-70E740481C1C}">
                <a14:useLocalDpi xmlns:a14="http://schemas.microsoft.com/office/drawing/2010/main" val="0"/>
              </a:ext>
            </a:extLst>
          </a:blip>
          <a:srcRect t="13467" b="25133"/>
          <a:stretch/>
        </p:blipFill>
        <p:spPr bwMode="auto">
          <a:xfrm>
            <a:off x="5711239" y="1901950"/>
            <a:ext cx="3176727" cy="2834640"/>
          </a:xfrm>
          <a:prstGeom prst="rect">
            <a:avLst/>
          </a:prstGeom>
          <a:noFill/>
          <a:extLst>
            <a:ext uri="{909E8E84-426E-40DD-AFC4-6F175D3DCCD1}">
              <a14:hiddenFill xmlns:a14="http://schemas.microsoft.com/office/drawing/2010/main">
                <a:solidFill>
                  <a:srgbClr val="FFFFFF"/>
                </a:solidFill>
              </a14:hiddenFill>
            </a:ext>
          </a:extLst>
        </p:spPr>
      </p:pic>
      <p:sp>
        <p:nvSpPr>
          <p:cNvPr id="15361" name="Text Placeholder 5"/>
          <p:cNvSpPr>
            <a:spLocks noGrp="1"/>
          </p:cNvSpPr>
          <p:nvPr>
            <p:ph type="body" sz="quarter" idx="10"/>
          </p:nvPr>
        </p:nvSpPr>
        <p:spPr>
          <a:xfrm>
            <a:off x="6054725" y="5205413"/>
            <a:ext cx="3081338" cy="331787"/>
          </a:xfrm>
        </p:spPr>
        <p:txBody>
          <a:bodyPr/>
          <a:lstStyle/>
          <a:p>
            <a:pPr algn="ctr" fontAlgn="base">
              <a:spcAft>
                <a:spcPct val="0"/>
              </a:spcAft>
            </a:pPr>
            <a:endParaRPr lang="en-US" altLang="zh-TW" sz="1200" dirty="0" smtClean="0">
              <a:ea typeface="ＭＳ Ｐゴシック" pitchFamily="34" charset="-128"/>
            </a:endParaRPr>
          </a:p>
          <a:p>
            <a:pPr fontAlgn="base">
              <a:spcAft>
                <a:spcPct val="0"/>
              </a:spcAft>
            </a:pPr>
            <a:r>
              <a:rPr lang="en-US" altLang="zh-TW" sz="1200" dirty="0" smtClean="0">
                <a:ea typeface="ＭＳ Ｐゴシック" pitchFamily="34" charset="-128"/>
              </a:rPr>
              <a:t>O</a:t>
            </a:r>
            <a:r>
              <a:rPr altLang="zh-TW" sz="1200" dirty="0" smtClean="0">
                <a:ea typeface="ＭＳ Ｐゴシック" pitchFamily="34" charset="-128"/>
              </a:rPr>
              <a:t>ak Ridge National Laboratory</a:t>
            </a:r>
          </a:p>
          <a:p>
            <a:pPr fontAlgn="base">
              <a:spcAft>
                <a:spcPct val="0"/>
              </a:spcAft>
            </a:pPr>
            <a:r>
              <a:rPr lang="en-US" altLang="zh-TW" sz="1200" dirty="0" smtClean="0">
                <a:ea typeface="ＭＳ Ｐゴシック" pitchFamily="34" charset="-128"/>
              </a:rPr>
              <a:t>smithbt@ornl.gov</a:t>
            </a:r>
          </a:p>
          <a:p>
            <a:pPr fontAlgn="base">
              <a:spcAft>
                <a:spcPct val="0"/>
              </a:spcAft>
            </a:pPr>
            <a:r>
              <a:rPr lang="en-US" altLang="zh-TW" sz="1200" dirty="0" smtClean="0">
                <a:ea typeface="ＭＳ Ｐゴシック" pitchFamily="34" charset="-128"/>
              </a:rPr>
              <a:t>November 3, 2011</a:t>
            </a:r>
            <a:endParaRPr altLang="zh-TW" sz="1200" dirty="0" smtClean="0">
              <a:ea typeface="ＭＳ Ｐゴシック" pitchFamily="34" charset="-128"/>
            </a:endParaRPr>
          </a:p>
        </p:txBody>
      </p:sp>
      <p:sp>
        <p:nvSpPr>
          <p:cNvPr id="15362" name="Text Placeholder 6"/>
          <p:cNvSpPr>
            <a:spLocks noGrp="1"/>
          </p:cNvSpPr>
          <p:nvPr>
            <p:ph type="body" sz="quarter" idx="12"/>
          </p:nvPr>
        </p:nvSpPr>
        <p:spPr>
          <a:xfrm>
            <a:off x="197511" y="5374840"/>
            <a:ext cx="4250132" cy="1042988"/>
          </a:xfrm>
        </p:spPr>
        <p:txBody>
          <a:bodyPr/>
          <a:lstStyle/>
          <a:p>
            <a:pPr fontAlgn="base">
              <a:spcAft>
                <a:spcPct val="0"/>
              </a:spcAft>
            </a:pPr>
            <a:r>
              <a:rPr lang="en-US" altLang="zh-TW" sz="2000" b="1" dirty="0" smtClean="0"/>
              <a:t>An </a:t>
            </a:r>
            <a:r>
              <a:rPr lang="en-US" altLang="zh-TW" sz="2000" b="1" dirty="0"/>
              <a:t>Assessment of Energy Potential at Non-Powered Dams in the United </a:t>
            </a:r>
            <a:r>
              <a:rPr lang="en-US" altLang="zh-TW" sz="2000" b="1" dirty="0" smtClean="0"/>
              <a:t>States</a:t>
            </a:r>
            <a:endParaRPr altLang="zh-TW" sz="2000" b="1" dirty="0" smtClean="0">
              <a:latin typeface="Arial Narrow" pitchFamily="34" charset="0"/>
              <a:ea typeface="ＭＳ Ｐゴシック" pitchFamily="34" charset="-128"/>
            </a:endParaRPr>
          </a:p>
        </p:txBody>
      </p:sp>
      <p:sp>
        <p:nvSpPr>
          <p:cNvPr id="6" name="Title 3"/>
          <p:cNvSpPr>
            <a:spLocks noGrp="1"/>
          </p:cNvSpPr>
          <p:nvPr>
            <p:ph type="ctrTitle"/>
          </p:nvPr>
        </p:nvSpPr>
        <p:spPr>
          <a:xfrm>
            <a:off x="203200" y="147638"/>
            <a:ext cx="5626100" cy="603250"/>
          </a:xfrm>
        </p:spPr>
        <p:txBody>
          <a:bodyPr/>
          <a:lstStyle/>
          <a:p>
            <a:r>
              <a:rPr lang="en-US" sz="2000" dirty="0" smtClean="0">
                <a:latin typeface="Arial Narrow" pitchFamily="34" charset="0"/>
                <a:ea typeface="ＭＳ Ｐゴシック" pitchFamily="-108" charset="-128"/>
              </a:rPr>
              <a:t>Water Power Peer Review</a:t>
            </a:r>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911" y="1207007"/>
            <a:ext cx="4997501" cy="355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descr="Ochoco d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4182" y="1157392"/>
            <a:ext cx="2152607" cy="12858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790691" y="4704907"/>
            <a:ext cx="914400" cy="212141"/>
          </a:xfrm>
          <a:prstGeom prst="rect">
            <a:avLst/>
          </a:prstGeom>
        </p:spPr>
        <p:txBody>
          <a:bodyPr vert="horz" wrap="none" lIns="91440" tIns="45720" rIns="91440" bIns="45720" rtlCol="0">
            <a:normAutofit lnSpcReduction="1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800" i="1" u="none" strike="noStrike" kern="1200" cap="none" spc="0" normalizeH="0" baseline="0" noProof="0" dirty="0" smtClean="0">
                <a:ln>
                  <a:noFill/>
                </a:ln>
                <a:solidFill>
                  <a:srgbClr val="000000"/>
                </a:solidFill>
                <a:effectLst/>
                <a:uLnTx/>
                <a:uFillTx/>
                <a:latin typeface="Arial Narrow"/>
                <a:ea typeface="+mn-ea"/>
                <a:cs typeface="Arial Narrow"/>
              </a:rPr>
              <a:t>Credit:  Corps of Engineers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177800" y="0"/>
            <a:ext cx="5765800" cy="901700"/>
          </a:xfrm>
        </p:spPr>
        <p:txBody>
          <a:bodyPr/>
          <a:lstStyle/>
          <a:p>
            <a:r>
              <a:rPr lang="en-US" altLang="zh-TW" b="1" dirty="0" smtClean="0">
                <a:ea typeface="ＭＳ Ｐゴシック" pitchFamily="34" charset="-128"/>
              </a:rPr>
              <a:t>Selection of Non-Powered Dams (I)</a:t>
            </a:r>
          </a:p>
        </p:txBody>
      </p:sp>
      <p:sp>
        <p:nvSpPr>
          <p:cNvPr id="45059" name="Rectangle 3"/>
          <p:cNvSpPr>
            <a:spLocks noGrp="1"/>
          </p:cNvSpPr>
          <p:nvPr>
            <p:ph type="body" idx="1"/>
          </p:nvPr>
        </p:nvSpPr>
        <p:spPr>
          <a:xfrm>
            <a:off x="160352" y="1580322"/>
            <a:ext cx="8839200" cy="4192325"/>
          </a:xfrm>
        </p:spPr>
        <p:txBody>
          <a:bodyPr/>
          <a:lstStyle/>
          <a:p>
            <a:pPr marL="457200" indent="-457200">
              <a:buFontTx/>
              <a:buBlip>
                <a:blip r:embed="rId3"/>
              </a:buBlip>
            </a:pPr>
            <a:r>
              <a:rPr lang="en-US" altLang="zh-TW" sz="2000" b="1" dirty="0" smtClean="0">
                <a:solidFill>
                  <a:srgbClr val="000000"/>
                </a:solidFill>
                <a:latin typeface="Arial" pitchFamily="34" charset="0"/>
                <a:ea typeface="新細明體" pitchFamily="18" charset="-120"/>
                <a:cs typeface="Arial" pitchFamily="34" charset="0"/>
              </a:rPr>
              <a:t>Total NID Archive (83,987 dams)</a:t>
            </a:r>
          </a:p>
          <a:p>
            <a:pPr marL="457200" indent="-457200">
              <a:buFontTx/>
              <a:buBlip>
                <a:blip r:embed="rId3"/>
              </a:buBlip>
            </a:pPr>
            <a:r>
              <a:rPr lang="en-US" altLang="zh-TW" sz="2000" b="1" dirty="0" smtClean="0">
                <a:solidFill>
                  <a:srgbClr val="000000"/>
                </a:solidFill>
                <a:latin typeface="Arial" pitchFamily="34" charset="0"/>
                <a:ea typeface="新細明體" pitchFamily="18" charset="-120"/>
                <a:cs typeface="Arial" pitchFamily="34" charset="0"/>
              </a:rPr>
              <a:t>Update NID coordinates</a:t>
            </a:r>
            <a:endParaRPr lang="zh-TW" altLang="en-US" sz="2000" b="1" dirty="0" smtClean="0">
              <a:solidFill>
                <a:srgbClr val="000000"/>
              </a:solidFill>
              <a:latin typeface="Arial" pitchFamily="34" charset="0"/>
              <a:ea typeface="新細明體" pitchFamily="18" charset="-120"/>
              <a:cs typeface="Arial" pitchFamily="34" charset="0"/>
            </a:endParaRPr>
          </a:p>
          <a:p>
            <a:pPr marL="838200" lvl="1" indent="-381000">
              <a:buBlip>
                <a:blip r:embed="rId4"/>
              </a:buBlip>
            </a:pPr>
            <a:r>
              <a:rPr lang="en-US" altLang="zh-CN" dirty="0" smtClean="0">
                <a:solidFill>
                  <a:srgbClr val="080808"/>
                </a:solidFill>
                <a:latin typeface="Arial" pitchFamily="34" charset="0"/>
                <a:ea typeface="ＭＳ Ｐゴシック" pitchFamily="34" charset="-128"/>
                <a:cs typeface="Arial" pitchFamily="34" charset="0"/>
              </a:rPr>
              <a:t>Dam </a:t>
            </a:r>
            <a:r>
              <a:rPr lang="en-US" altLang="zh-TW" dirty="0" smtClean="0">
                <a:solidFill>
                  <a:srgbClr val="080808"/>
                </a:solidFill>
                <a:latin typeface="Arial" pitchFamily="34" charset="0"/>
                <a:ea typeface="ＭＳ Ｐゴシック" pitchFamily="34" charset="-128"/>
                <a:cs typeface="Arial" pitchFamily="34" charset="0"/>
              </a:rPr>
              <a:t>coordinates</a:t>
            </a:r>
            <a:r>
              <a:rPr lang="en-US" altLang="zh-CN" dirty="0" smtClean="0">
                <a:solidFill>
                  <a:srgbClr val="080808"/>
                </a:solidFill>
                <a:latin typeface="Arial" pitchFamily="34" charset="0"/>
                <a:ea typeface="ＭＳ Ｐゴシック" pitchFamily="34" charset="-128"/>
                <a:cs typeface="Arial" pitchFamily="34" charset="0"/>
              </a:rPr>
              <a:t> were adjusted using </a:t>
            </a:r>
            <a:r>
              <a:rPr lang="en-US" altLang="zh-TW" dirty="0" smtClean="0">
                <a:solidFill>
                  <a:srgbClr val="080808"/>
                </a:solidFill>
                <a:latin typeface="Arial" pitchFamily="34" charset="0"/>
                <a:ea typeface="ＭＳ Ｐゴシック" pitchFamily="34" charset="-128"/>
                <a:cs typeface="Arial" pitchFamily="34" charset="0"/>
              </a:rPr>
              <a:t>HR-</a:t>
            </a:r>
            <a:r>
              <a:rPr lang="en-US" altLang="zh-CN" dirty="0" smtClean="0">
                <a:solidFill>
                  <a:srgbClr val="080808"/>
                </a:solidFill>
                <a:latin typeface="Arial" pitchFamily="34" charset="0"/>
                <a:ea typeface="ＭＳ Ｐゴシック" pitchFamily="34" charset="-128"/>
                <a:cs typeface="Arial" pitchFamily="34" charset="0"/>
              </a:rPr>
              <a:t>NHD: </a:t>
            </a:r>
            <a:r>
              <a:rPr lang="en-US" altLang="zh-TW" dirty="0" smtClean="0">
                <a:solidFill>
                  <a:srgbClr val="080808"/>
                </a:solidFill>
                <a:latin typeface="Arial" pitchFamily="34" charset="0"/>
                <a:ea typeface="ＭＳ Ｐゴシック" pitchFamily="34" charset="-128"/>
                <a:cs typeface="Arial" pitchFamily="34" charset="0"/>
              </a:rPr>
              <a:t>41,757</a:t>
            </a:r>
            <a:r>
              <a:rPr lang="en-US" altLang="zh-CN" dirty="0" smtClean="0">
                <a:solidFill>
                  <a:srgbClr val="080808"/>
                </a:solidFill>
                <a:latin typeface="Arial" pitchFamily="34" charset="0"/>
                <a:ea typeface="ＭＳ Ｐゴシック" pitchFamily="34" charset="-128"/>
                <a:cs typeface="Arial" pitchFamily="34" charset="0"/>
              </a:rPr>
              <a:t> </a:t>
            </a:r>
            <a:endParaRPr lang="en-US" altLang="zh-TW" dirty="0" smtClean="0">
              <a:solidFill>
                <a:srgbClr val="080808"/>
              </a:solidFill>
              <a:latin typeface="Arial" pitchFamily="34" charset="0"/>
              <a:ea typeface="ＭＳ Ｐゴシック" pitchFamily="34" charset="-128"/>
              <a:cs typeface="Arial" pitchFamily="34" charset="0"/>
            </a:endParaRPr>
          </a:p>
          <a:p>
            <a:pPr marL="838200" lvl="1" indent="-381000">
              <a:buBlip>
                <a:blip r:embed="rId4"/>
              </a:buBlip>
            </a:pPr>
            <a:r>
              <a:rPr lang="en-US" altLang="zh-TW" dirty="0" smtClean="0">
                <a:solidFill>
                  <a:srgbClr val="080808"/>
                </a:solidFill>
                <a:latin typeface="Arial" pitchFamily="34" charset="0"/>
                <a:ea typeface="ＭＳ Ｐゴシック" pitchFamily="34" charset="-128"/>
                <a:cs typeface="Arial" pitchFamily="34" charset="0"/>
              </a:rPr>
              <a:t>Additional</a:t>
            </a:r>
            <a:r>
              <a:rPr lang="zh-TW" altLang="en-US" dirty="0" smtClean="0">
                <a:solidFill>
                  <a:srgbClr val="080808"/>
                </a:solidFill>
                <a:latin typeface="Arial" pitchFamily="34" charset="0"/>
                <a:ea typeface="ＭＳ Ｐゴシック" pitchFamily="34" charset="-128"/>
                <a:cs typeface="Arial" pitchFamily="34" charset="0"/>
              </a:rPr>
              <a:t> </a:t>
            </a:r>
            <a:r>
              <a:rPr lang="en-US" altLang="zh-TW" dirty="0" smtClean="0">
                <a:solidFill>
                  <a:srgbClr val="080808"/>
                </a:solidFill>
                <a:latin typeface="Arial" pitchFamily="34" charset="0"/>
                <a:ea typeface="ＭＳ Ｐゴシック" pitchFamily="34" charset="-128"/>
                <a:cs typeface="Arial" pitchFamily="34" charset="0"/>
              </a:rPr>
              <a:t>quality control via</a:t>
            </a:r>
            <a:r>
              <a:rPr lang="zh-TW" altLang="en-US" dirty="0" smtClean="0">
                <a:solidFill>
                  <a:srgbClr val="080808"/>
                </a:solidFill>
                <a:latin typeface="Arial" pitchFamily="34" charset="0"/>
                <a:ea typeface="ＭＳ Ｐゴシック" pitchFamily="34" charset="-128"/>
                <a:cs typeface="Arial" pitchFamily="34" charset="0"/>
              </a:rPr>
              <a:t> </a:t>
            </a:r>
            <a:r>
              <a:rPr lang="en-US" altLang="zh-TW" dirty="0" smtClean="0">
                <a:solidFill>
                  <a:srgbClr val="080808"/>
                </a:solidFill>
                <a:latin typeface="Arial" pitchFamily="34" charset="0"/>
                <a:ea typeface="ＭＳ Ｐゴシック" pitchFamily="34" charset="-128"/>
                <a:cs typeface="Arial" pitchFamily="34" charset="0"/>
              </a:rPr>
              <a:t>satellite image</a:t>
            </a:r>
          </a:p>
          <a:p>
            <a:pPr marL="457200" indent="-457200">
              <a:buFontTx/>
              <a:buBlip>
                <a:blip r:embed="rId3"/>
              </a:buBlip>
            </a:pPr>
            <a:r>
              <a:rPr lang="en-US" altLang="zh-TW" sz="2000" b="1" dirty="0" smtClean="0">
                <a:solidFill>
                  <a:srgbClr val="000000"/>
                </a:solidFill>
                <a:latin typeface="Arial" pitchFamily="34" charset="0"/>
                <a:ea typeface="新細明體" pitchFamily="18" charset="-120"/>
                <a:cs typeface="Arial" pitchFamily="34" charset="0"/>
              </a:rPr>
              <a:t>Removed dams: </a:t>
            </a:r>
          </a:p>
          <a:p>
            <a:pPr marL="857250" lvl="1" indent="-457200">
              <a:buBlip>
                <a:blip r:embed="rId4"/>
              </a:buBlip>
            </a:pPr>
            <a:r>
              <a:rPr lang="en-US" altLang="zh-TW" dirty="0" smtClean="0">
                <a:solidFill>
                  <a:srgbClr val="000000"/>
                </a:solidFill>
                <a:latin typeface="Arial" pitchFamily="34" charset="0"/>
                <a:ea typeface="新細明體" pitchFamily="18" charset="-120"/>
                <a:cs typeface="Arial" pitchFamily="34" charset="0"/>
              </a:rPr>
              <a:t>Invalid locations: 697  </a:t>
            </a:r>
          </a:p>
          <a:p>
            <a:pPr marL="857250" lvl="1" indent="-457200">
              <a:buBlip>
                <a:blip r:embed="rId4"/>
              </a:buBlip>
            </a:pPr>
            <a:r>
              <a:rPr lang="en-US" altLang="zh-TW" dirty="0" smtClean="0">
                <a:solidFill>
                  <a:srgbClr val="000000"/>
                </a:solidFill>
                <a:latin typeface="Arial" pitchFamily="34" charset="0"/>
                <a:ea typeface="新細明體" pitchFamily="18" charset="-120"/>
                <a:cs typeface="Arial" pitchFamily="34" charset="0"/>
              </a:rPr>
              <a:t>Outside of the conterminous US:</a:t>
            </a:r>
            <a:r>
              <a:rPr lang="zh-TW" altLang="en-US" dirty="0" smtClean="0">
                <a:solidFill>
                  <a:srgbClr val="000000"/>
                </a:solidFill>
                <a:latin typeface="Arial" pitchFamily="34" charset="0"/>
                <a:ea typeface="新細明體" pitchFamily="18" charset="-120"/>
                <a:cs typeface="Arial" pitchFamily="34" charset="0"/>
              </a:rPr>
              <a:t> </a:t>
            </a:r>
            <a:r>
              <a:rPr lang="en-US" altLang="zh-TW" dirty="0" smtClean="0">
                <a:solidFill>
                  <a:srgbClr val="000000"/>
                </a:solidFill>
                <a:latin typeface="Arial" pitchFamily="34" charset="0"/>
                <a:ea typeface="新細明體" pitchFamily="18" charset="-120"/>
                <a:cs typeface="Arial" pitchFamily="34" charset="0"/>
              </a:rPr>
              <a:t>267</a:t>
            </a:r>
          </a:p>
          <a:p>
            <a:pPr marL="457200" indent="-457200">
              <a:buFontTx/>
              <a:buBlip>
                <a:blip r:embed="rId3"/>
              </a:buBlip>
            </a:pPr>
            <a:r>
              <a:rPr lang="en-US" altLang="zh-TW" sz="2000" b="1" dirty="0" smtClean="0">
                <a:solidFill>
                  <a:srgbClr val="000000"/>
                </a:solidFill>
                <a:latin typeface="Arial" pitchFamily="34" charset="0"/>
                <a:ea typeface="新細明體" pitchFamily="18" charset="-120"/>
                <a:cs typeface="Arial" pitchFamily="34" charset="0"/>
              </a:rPr>
              <a:t>Excluded: powered, auxiliary, and low head dams</a:t>
            </a:r>
            <a:r>
              <a:rPr lang="zh-TW" altLang="en-US" sz="2000" b="1" dirty="0" smtClean="0">
                <a:solidFill>
                  <a:srgbClr val="000000"/>
                </a:solidFill>
                <a:latin typeface="Arial" pitchFamily="34" charset="0"/>
                <a:ea typeface="新細明體" pitchFamily="18" charset="-120"/>
                <a:cs typeface="Arial" pitchFamily="34" charset="0"/>
              </a:rPr>
              <a:t> </a:t>
            </a:r>
            <a:r>
              <a:rPr lang="en-US" altLang="zh-TW" sz="2000" b="1" dirty="0" smtClean="0">
                <a:solidFill>
                  <a:srgbClr val="000000"/>
                </a:solidFill>
                <a:latin typeface="Arial" pitchFamily="34" charset="0"/>
                <a:ea typeface="新細明體" pitchFamily="18" charset="-120"/>
                <a:cs typeface="Arial" pitchFamily="34" charset="0"/>
              </a:rPr>
              <a:t>(H &lt; 5ft)</a:t>
            </a:r>
          </a:p>
          <a:p>
            <a:pPr marL="838200" lvl="1" indent="-381000">
              <a:buBlip>
                <a:blip r:embed="rId4"/>
              </a:buBlip>
            </a:pPr>
            <a:r>
              <a:rPr lang="en-US" altLang="zh-TW" dirty="0" smtClean="0">
                <a:solidFill>
                  <a:srgbClr val="080808"/>
                </a:solidFill>
                <a:latin typeface="Arial" pitchFamily="34" charset="0"/>
                <a:ea typeface="ＭＳ Ｐゴシック" pitchFamily="34" charset="-128"/>
                <a:cs typeface="Arial" pitchFamily="34" charset="0"/>
              </a:rPr>
              <a:t>NID-defined hydroelectricity</a:t>
            </a:r>
            <a:r>
              <a:rPr lang="en-US" altLang="zh-CN" dirty="0" smtClean="0">
                <a:solidFill>
                  <a:srgbClr val="080808"/>
                </a:solidFill>
                <a:latin typeface="Arial" pitchFamily="34" charset="0"/>
                <a:ea typeface="ＭＳ Ｐゴシック" pitchFamily="34" charset="-128"/>
                <a:cs typeface="Arial" pitchFamily="34" charset="0"/>
              </a:rPr>
              <a:t> dams: 2,569</a:t>
            </a:r>
            <a:r>
              <a:rPr lang="en-US" altLang="zh-TW" dirty="0" smtClean="0">
                <a:solidFill>
                  <a:srgbClr val="080808"/>
                </a:solidFill>
                <a:latin typeface="Arial" pitchFamily="34" charset="0"/>
                <a:ea typeface="ＭＳ Ｐゴシック" pitchFamily="34" charset="-128"/>
                <a:cs typeface="Arial" pitchFamily="34" charset="0"/>
              </a:rPr>
              <a:t> </a:t>
            </a:r>
            <a:endParaRPr lang="zh-CN" altLang="en-US" dirty="0" smtClean="0">
              <a:solidFill>
                <a:srgbClr val="080808"/>
              </a:solidFill>
              <a:latin typeface="Arial" pitchFamily="34" charset="0"/>
              <a:ea typeface="新細明體" pitchFamily="18" charset="-120"/>
              <a:cs typeface="Arial" pitchFamily="34" charset="0"/>
            </a:endParaRPr>
          </a:p>
          <a:p>
            <a:pPr marL="838200" lvl="1" indent="-381000">
              <a:buBlip>
                <a:blip r:embed="rId4"/>
              </a:buBlip>
            </a:pPr>
            <a:r>
              <a:rPr lang="en-US" altLang="zh-CN" dirty="0" smtClean="0">
                <a:solidFill>
                  <a:srgbClr val="080808"/>
                </a:solidFill>
                <a:latin typeface="Arial" pitchFamily="34" charset="0"/>
                <a:ea typeface="ＭＳ Ｐゴシック" pitchFamily="34" charset="-128"/>
                <a:cs typeface="Arial" pitchFamily="34" charset="0"/>
              </a:rPr>
              <a:t>Auxiliary dams: 703</a:t>
            </a:r>
          </a:p>
          <a:p>
            <a:pPr marL="838200" lvl="1" indent="-381000">
              <a:buBlip>
                <a:blip r:embed="rId4"/>
              </a:buBlip>
            </a:pPr>
            <a:r>
              <a:rPr lang="en-US" altLang="zh-CN" dirty="0" smtClean="0">
                <a:solidFill>
                  <a:srgbClr val="080808"/>
                </a:solidFill>
                <a:latin typeface="Arial" pitchFamily="34" charset="0"/>
                <a:ea typeface="ＭＳ Ｐゴシック" pitchFamily="34" charset="-128"/>
                <a:cs typeface="Arial" pitchFamily="34" charset="0"/>
              </a:rPr>
              <a:t>Dams with NID_Height &lt; 5 ft or no NID_Height information: 319</a:t>
            </a:r>
            <a:endParaRPr lang="en-US" altLang="zh-TW" dirty="0" smtClean="0">
              <a:solidFill>
                <a:srgbClr val="080808"/>
              </a:solidFill>
              <a:latin typeface="Arial" pitchFamily="34" charset="0"/>
              <a:ea typeface="ＭＳ Ｐゴシック" pitchFamily="34" charset="-128"/>
              <a:cs typeface="Arial" pitchFamily="34" charset="0"/>
            </a:endParaRPr>
          </a:p>
        </p:txBody>
      </p:sp>
      <p:sp>
        <p:nvSpPr>
          <p:cNvPr id="45060" name="Text Box 4"/>
          <p:cNvSpPr txBox="1">
            <a:spLocks noChangeArrowheads="1"/>
          </p:cNvSpPr>
          <p:nvPr/>
        </p:nvSpPr>
        <p:spPr bwMode="auto">
          <a:xfrm>
            <a:off x="113581" y="6336102"/>
            <a:ext cx="7378700" cy="214313"/>
          </a:xfrm>
          <a:prstGeom prst="rect">
            <a:avLst/>
          </a:prstGeom>
          <a:noFill/>
          <a:ln w="9525">
            <a:noFill/>
            <a:miter lim="800000"/>
            <a:headEnd/>
            <a:tailEnd/>
          </a:ln>
          <a:effectLst/>
        </p:spPr>
        <p:txBody>
          <a:bodyPr>
            <a:spAutoFit/>
          </a:bodyPr>
          <a:lstStyle/>
          <a:p>
            <a:pPr>
              <a:spcBef>
                <a:spcPct val="50000"/>
              </a:spcBef>
            </a:pPr>
            <a:r>
              <a:rPr lang="en-US" altLang="zh-CN" sz="800" b="1" u="sng" dirty="0">
                <a:solidFill>
                  <a:srgbClr val="080808"/>
                </a:solidFill>
              </a:rPr>
              <a:t>Note</a:t>
            </a:r>
            <a:r>
              <a:rPr lang="en-US" altLang="zh-CN" sz="800" b="1" dirty="0">
                <a:solidFill>
                  <a:srgbClr val="080808"/>
                </a:solidFill>
              </a:rPr>
              <a:t>: Numbers of dams listed here </a:t>
            </a:r>
            <a:r>
              <a:rPr lang="en-US" altLang="zh-TW" sz="800" b="1" dirty="0">
                <a:solidFill>
                  <a:srgbClr val="080808"/>
                </a:solidFill>
              </a:rPr>
              <a:t>may</a:t>
            </a:r>
            <a:r>
              <a:rPr lang="zh-CN" altLang="en-US" sz="800" b="1" dirty="0">
                <a:solidFill>
                  <a:srgbClr val="080808"/>
                </a:solidFill>
              </a:rPr>
              <a:t> </a:t>
            </a:r>
            <a:r>
              <a:rPr lang="en-US" altLang="zh-CN" sz="800" b="1" dirty="0">
                <a:solidFill>
                  <a:srgbClr val="080808"/>
                </a:solidFill>
              </a:rPr>
              <a:t>overlap. For example, a dam may be an auxiliary dam </a:t>
            </a:r>
            <a:r>
              <a:rPr lang="en-US" altLang="zh-TW" sz="800" b="1" dirty="0">
                <a:solidFill>
                  <a:srgbClr val="080808"/>
                </a:solidFill>
              </a:rPr>
              <a:t>with</a:t>
            </a:r>
            <a:r>
              <a:rPr lang="en-US" altLang="zh-CN" sz="800" b="1" dirty="0">
                <a:solidFill>
                  <a:srgbClr val="080808"/>
                </a:solidFill>
              </a:rPr>
              <a:t> </a:t>
            </a:r>
            <a:r>
              <a:rPr lang="en-US" altLang="zh-CN" sz="800" b="1" dirty="0" smtClean="0">
                <a:solidFill>
                  <a:srgbClr val="080808"/>
                </a:solidFill>
              </a:rPr>
              <a:t>NID Height </a:t>
            </a:r>
            <a:r>
              <a:rPr lang="en-US" altLang="zh-CN" sz="800" b="1" dirty="0">
                <a:solidFill>
                  <a:srgbClr val="080808"/>
                </a:solidFill>
              </a:rPr>
              <a:t>less than 5 ft.</a:t>
            </a:r>
            <a:endParaRPr lang="en-US" altLang="zh-TW" sz="800" b="1" dirty="0">
              <a:solidFill>
                <a:srgbClr val="080808"/>
              </a:solidFill>
            </a:endParaRPr>
          </a:p>
        </p:txBody>
      </p:sp>
      <p:pic>
        <p:nvPicPr>
          <p:cNvPr id="45061" name="Picture 2"/>
          <p:cNvPicPr>
            <a:picLocks noChangeAspect="1" noChangeArrowheads="1"/>
          </p:cNvPicPr>
          <p:nvPr/>
        </p:nvPicPr>
        <p:blipFill>
          <a:blip r:embed="rId5"/>
          <a:srcRect/>
          <a:stretch>
            <a:fillRect/>
          </a:stretch>
        </p:blipFill>
        <p:spPr bwMode="auto">
          <a:xfrm>
            <a:off x="4071938" y="6619875"/>
            <a:ext cx="1900237" cy="2270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p:cNvSpPr>
          <p:nvPr>
            <p:ph type="title"/>
          </p:nvPr>
        </p:nvSpPr>
        <p:spPr>
          <a:xfrm>
            <a:off x="177800" y="0"/>
            <a:ext cx="5842000" cy="901700"/>
          </a:xfrm>
        </p:spPr>
        <p:txBody>
          <a:bodyPr/>
          <a:lstStyle/>
          <a:p>
            <a:r>
              <a:rPr lang="en-US" altLang="zh-TW" b="1" dirty="0" smtClean="0">
                <a:ea typeface="ＭＳ Ｐゴシック" pitchFamily="34" charset="-128"/>
              </a:rPr>
              <a:t>Selection of Non-Powered Dams (II)</a:t>
            </a:r>
          </a:p>
        </p:txBody>
      </p:sp>
      <p:sp>
        <p:nvSpPr>
          <p:cNvPr id="34819" name="Rectangle 3"/>
          <p:cNvSpPr>
            <a:spLocks noGrp="1"/>
          </p:cNvSpPr>
          <p:nvPr>
            <p:ph type="body" idx="1"/>
          </p:nvPr>
        </p:nvSpPr>
        <p:spPr>
          <a:xfrm>
            <a:off x="146649" y="1133475"/>
            <a:ext cx="8833449" cy="4802188"/>
          </a:xfrm>
        </p:spPr>
        <p:txBody>
          <a:bodyPr/>
          <a:lstStyle/>
          <a:p>
            <a:pPr marL="457200" indent="-457200">
              <a:lnSpc>
                <a:spcPct val="90000"/>
              </a:lnSpc>
              <a:buFontTx/>
              <a:buBlip>
                <a:blip r:embed="rId3"/>
              </a:buBlip>
            </a:pPr>
            <a:r>
              <a:rPr lang="en-US" altLang="zh-TW" sz="2000" b="1" dirty="0" smtClean="0">
                <a:solidFill>
                  <a:srgbClr val="000000"/>
                </a:solidFill>
                <a:latin typeface="Arial" pitchFamily="34" charset="0"/>
                <a:ea typeface="新細明體" pitchFamily="18" charset="-120"/>
                <a:cs typeface="Arial" pitchFamily="34" charset="0"/>
              </a:rPr>
              <a:t>Remove dams on tiny streams or can’t be matched to any flow line</a:t>
            </a:r>
          </a:p>
          <a:p>
            <a:pPr marL="457200" indent="-457200">
              <a:lnSpc>
                <a:spcPct val="90000"/>
              </a:lnSpc>
              <a:buNone/>
            </a:pPr>
            <a:endParaRPr lang="en-US" altLang="zh-CN" sz="2000" b="1" dirty="0" smtClean="0">
              <a:solidFill>
                <a:srgbClr val="000000"/>
              </a:solidFill>
              <a:latin typeface="Arial" pitchFamily="34" charset="0"/>
              <a:ea typeface="新細明體" pitchFamily="18" charset="-120"/>
              <a:cs typeface="Arial" pitchFamily="34" charset="0"/>
            </a:endParaRPr>
          </a:p>
          <a:p>
            <a:pPr marL="838200" lvl="1" indent="-381000">
              <a:buBlip>
                <a:blip r:embed="rId4"/>
              </a:buBlip>
            </a:pPr>
            <a:r>
              <a:rPr lang="en-US" altLang="zh-CN" sz="1800" dirty="0" smtClean="0">
                <a:solidFill>
                  <a:srgbClr val="080808"/>
                </a:solidFill>
                <a:latin typeface="Arial" pitchFamily="34" charset="0"/>
                <a:ea typeface="ＭＳ Ｐゴシック" pitchFamily="34" charset="-128"/>
                <a:cs typeface="Arial" pitchFamily="34" charset="0"/>
              </a:rPr>
              <a:t>This was achieved using spatial analysis over NID, </a:t>
            </a:r>
            <a:r>
              <a:rPr lang="en-US" altLang="zh-TW" sz="1800" dirty="0" smtClean="0">
                <a:solidFill>
                  <a:srgbClr val="080808"/>
                </a:solidFill>
                <a:latin typeface="Arial" pitchFamily="34" charset="0"/>
                <a:ea typeface="ＭＳ Ｐゴシック" pitchFamily="34" charset="-128"/>
                <a:cs typeface="Arial" pitchFamily="34" charset="0"/>
              </a:rPr>
              <a:t>HR-</a:t>
            </a:r>
            <a:r>
              <a:rPr lang="en-US" altLang="zh-CN" sz="1800" dirty="0" smtClean="0">
                <a:solidFill>
                  <a:srgbClr val="080808"/>
                </a:solidFill>
                <a:latin typeface="Arial" pitchFamily="34" charset="0"/>
                <a:ea typeface="ＭＳ Ｐゴシック" pitchFamily="34" charset="-128"/>
                <a:cs typeface="Arial" pitchFamily="34" charset="0"/>
              </a:rPr>
              <a:t>NHD, and NHD</a:t>
            </a:r>
            <a:r>
              <a:rPr lang="en-US" altLang="zh-TW" sz="1800" dirty="0" smtClean="0">
                <a:solidFill>
                  <a:srgbClr val="080808"/>
                </a:solidFill>
                <a:latin typeface="Arial" pitchFamily="34" charset="0"/>
                <a:ea typeface="ＭＳ Ｐゴシック" pitchFamily="34" charset="-128"/>
                <a:cs typeface="Arial" pitchFamily="34" charset="0"/>
              </a:rPr>
              <a:t>-</a:t>
            </a:r>
            <a:r>
              <a:rPr lang="en-US" altLang="zh-CN" sz="1800" dirty="0" smtClean="0">
                <a:solidFill>
                  <a:srgbClr val="080808"/>
                </a:solidFill>
                <a:latin typeface="Arial" pitchFamily="34" charset="0"/>
                <a:ea typeface="ＭＳ Ｐゴシック" pitchFamily="34" charset="-128"/>
                <a:cs typeface="Arial" pitchFamily="34" charset="0"/>
              </a:rPr>
              <a:t>Plus datasets.</a:t>
            </a:r>
          </a:p>
          <a:p>
            <a:pPr marL="838200" lvl="1" indent="-381000">
              <a:buBlip>
                <a:blip r:embed="rId4"/>
              </a:buBlip>
            </a:pPr>
            <a:r>
              <a:rPr lang="en-US" altLang="zh-CN" sz="1800" dirty="0" smtClean="0">
                <a:solidFill>
                  <a:srgbClr val="080808"/>
                </a:solidFill>
                <a:latin typeface="Arial" pitchFamily="34" charset="0"/>
                <a:ea typeface="ＭＳ Ｐゴシック" pitchFamily="34" charset="-128"/>
                <a:cs typeface="Arial" pitchFamily="34" charset="0"/>
              </a:rPr>
              <a:t>Dams identified on tiny streams: 17,785</a:t>
            </a:r>
          </a:p>
          <a:p>
            <a:pPr marL="838200" lvl="1" indent="-381000">
              <a:buBlip>
                <a:blip r:embed="rId4"/>
              </a:buBlip>
            </a:pPr>
            <a:r>
              <a:rPr lang="en-US" altLang="zh-CN" sz="1800" dirty="0" smtClean="0">
                <a:solidFill>
                  <a:srgbClr val="080808"/>
                </a:solidFill>
                <a:latin typeface="Arial" pitchFamily="34" charset="0"/>
                <a:ea typeface="ＭＳ Ｐゴシック" pitchFamily="34" charset="-128"/>
                <a:cs typeface="Arial" pitchFamily="34" charset="0"/>
              </a:rPr>
              <a:t>Dams not linked to any NHD or NHD</a:t>
            </a:r>
            <a:r>
              <a:rPr lang="en-US" altLang="zh-TW" sz="1800" dirty="0" smtClean="0">
                <a:solidFill>
                  <a:srgbClr val="080808"/>
                </a:solidFill>
                <a:latin typeface="Arial" pitchFamily="34" charset="0"/>
                <a:ea typeface="ＭＳ Ｐゴシック" pitchFamily="34" charset="-128"/>
                <a:cs typeface="Arial" pitchFamily="34" charset="0"/>
              </a:rPr>
              <a:t>-</a:t>
            </a:r>
            <a:r>
              <a:rPr lang="en-US" altLang="zh-CN" sz="1800" dirty="0" smtClean="0">
                <a:solidFill>
                  <a:srgbClr val="080808"/>
                </a:solidFill>
                <a:latin typeface="Arial" pitchFamily="34" charset="0"/>
                <a:ea typeface="ＭＳ Ｐゴシック" pitchFamily="34" charset="-128"/>
                <a:cs typeface="Arial" pitchFamily="34" charset="0"/>
              </a:rPr>
              <a:t>Plus stream (due to inaccurate coordinates or being too small): 6,693</a:t>
            </a:r>
            <a:endParaRPr lang="en-US" altLang="zh-TW" sz="1800" dirty="0" smtClean="0">
              <a:solidFill>
                <a:srgbClr val="080808"/>
              </a:solidFill>
              <a:latin typeface="Arial" pitchFamily="34" charset="0"/>
              <a:ea typeface="ＭＳ Ｐゴシック" pitchFamily="34" charset="-128"/>
              <a:cs typeface="Arial" pitchFamily="34" charset="0"/>
            </a:endParaRPr>
          </a:p>
        </p:txBody>
      </p:sp>
      <p:pic>
        <p:nvPicPr>
          <p:cNvPr id="34823" name="Picture 7" descr="on_tiny"/>
          <p:cNvPicPr>
            <a:picLocks noChangeAspect="1" noChangeArrowheads="1"/>
          </p:cNvPicPr>
          <p:nvPr/>
        </p:nvPicPr>
        <p:blipFill>
          <a:blip r:embed="rId5"/>
          <a:srcRect/>
          <a:stretch>
            <a:fillRect/>
          </a:stretch>
        </p:blipFill>
        <p:spPr bwMode="auto">
          <a:xfrm>
            <a:off x="593725" y="3730625"/>
            <a:ext cx="3457575" cy="2339975"/>
          </a:xfrm>
          <a:prstGeom prst="rect">
            <a:avLst/>
          </a:prstGeom>
          <a:noFill/>
          <a:ln w="9525">
            <a:solidFill>
              <a:schemeClr val="tx1"/>
            </a:solidFill>
            <a:miter lim="800000"/>
            <a:headEnd/>
            <a:tailEnd/>
          </a:ln>
        </p:spPr>
      </p:pic>
      <p:pic>
        <p:nvPicPr>
          <p:cNvPr id="34824" name="Picture 8" descr="no_match"/>
          <p:cNvPicPr>
            <a:picLocks noChangeAspect="1" noChangeArrowheads="1"/>
          </p:cNvPicPr>
          <p:nvPr/>
        </p:nvPicPr>
        <p:blipFill>
          <a:blip r:embed="rId6"/>
          <a:srcRect/>
          <a:stretch>
            <a:fillRect/>
          </a:stretch>
        </p:blipFill>
        <p:spPr bwMode="auto">
          <a:xfrm>
            <a:off x="4406900" y="3732213"/>
            <a:ext cx="3449638" cy="2344737"/>
          </a:xfrm>
          <a:prstGeom prst="rect">
            <a:avLst/>
          </a:prstGeom>
          <a:noFill/>
          <a:ln w="9525" algn="ctr">
            <a:solidFill>
              <a:schemeClr val="tx1"/>
            </a:solidFill>
            <a:miter lim="800000"/>
            <a:headEnd/>
            <a:tailEnd/>
          </a:ln>
          <a:effectLst/>
        </p:spPr>
      </p:pic>
      <p:sp>
        <p:nvSpPr>
          <p:cNvPr id="34825" name="Text Box 9"/>
          <p:cNvSpPr txBox="1">
            <a:spLocks noChangeArrowheads="1"/>
          </p:cNvSpPr>
          <p:nvPr/>
        </p:nvSpPr>
        <p:spPr bwMode="auto">
          <a:xfrm>
            <a:off x="730250" y="6105525"/>
            <a:ext cx="3332792" cy="400110"/>
          </a:xfrm>
          <a:prstGeom prst="rect">
            <a:avLst/>
          </a:prstGeom>
          <a:noFill/>
          <a:ln w="9525">
            <a:noFill/>
            <a:miter lim="800000"/>
            <a:headEnd/>
            <a:tailEnd/>
          </a:ln>
          <a:effectLst/>
        </p:spPr>
        <p:txBody>
          <a:bodyPr wrap="square">
            <a:spAutoFit/>
          </a:bodyPr>
          <a:lstStyle/>
          <a:p>
            <a:pPr defTabSz="914400">
              <a:spcBef>
                <a:spcPct val="50000"/>
              </a:spcBef>
            </a:pPr>
            <a:r>
              <a:rPr lang="en-US" altLang="zh-CN" sz="1000" b="1" dirty="0">
                <a:solidFill>
                  <a:srgbClr val="080808"/>
                </a:solidFill>
              </a:rPr>
              <a:t>Dam “Vandiver Bros Lake” is close to NHD flowline but far from NHDPlus flowline, it is on a tiny stream</a:t>
            </a:r>
            <a:endParaRPr lang="en-US" altLang="zh-TW" sz="1000" b="1" dirty="0">
              <a:solidFill>
                <a:srgbClr val="080808"/>
              </a:solidFill>
            </a:endParaRPr>
          </a:p>
        </p:txBody>
      </p:sp>
      <p:sp>
        <p:nvSpPr>
          <p:cNvPr id="34826" name="Text Box 10"/>
          <p:cNvSpPr txBox="1">
            <a:spLocks noChangeArrowheads="1"/>
          </p:cNvSpPr>
          <p:nvPr/>
        </p:nvSpPr>
        <p:spPr bwMode="auto">
          <a:xfrm>
            <a:off x="4494213" y="6127750"/>
            <a:ext cx="3313112" cy="396875"/>
          </a:xfrm>
          <a:prstGeom prst="rect">
            <a:avLst/>
          </a:prstGeom>
          <a:noFill/>
          <a:ln w="9525" algn="ctr">
            <a:noFill/>
            <a:miter lim="800000"/>
            <a:headEnd/>
            <a:tailEnd/>
          </a:ln>
          <a:effectLst/>
        </p:spPr>
        <p:txBody>
          <a:bodyPr>
            <a:spAutoFit/>
          </a:bodyPr>
          <a:lstStyle/>
          <a:p>
            <a:pPr defTabSz="914400">
              <a:spcBef>
                <a:spcPct val="50000"/>
              </a:spcBef>
            </a:pPr>
            <a:r>
              <a:rPr lang="en-US" altLang="zh-CN" sz="1000" b="1" dirty="0">
                <a:solidFill>
                  <a:srgbClr val="080808"/>
                </a:solidFill>
              </a:rPr>
              <a:t>Dam “Crane Lake” is not close to any NHD flowline or NHDPlus flowline, it can’t be linked to any stream</a:t>
            </a:r>
            <a:endParaRPr lang="en-US" altLang="zh-TW" sz="1000" b="1" dirty="0">
              <a:solidFill>
                <a:srgbClr val="080808"/>
              </a:solidFill>
            </a:endParaRPr>
          </a:p>
        </p:txBody>
      </p:sp>
      <p:sp>
        <p:nvSpPr>
          <p:cNvPr id="34827" name="Line 11"/>
          <p:cNvSpPr>
            <a:spLocks noChangeShapeType="1"/>
          </p:cNvSpPr>
          <p:nvPr/>
        </p:nvSpPr>
        <p:spPr bwMode="auto">
          <a:xfrm>
            <a:off x="7986713" y="4129088"/>
            <a:ext cx="619125" cy="0"/>
          </a:xfrm>
          <a:prstGeom prst="line">
            <a:avLst/>
          </a:prstGeom>
          <a:noFill/>
          <a:ln w="25400">
            <a:solidFill>
              <a:srgbClr val="0070FF"/>
            </a:solidFill>
            <a:round/>
            <a:headEnd/>
            <a:tailEnd/>
          </a:ln>
          <a:effectLst/>
        </p:spPr>
        <p:txBody>
          <a:bodyPr/>
          <a:lstStyle/>
          <a:p>
            <a:endParaRPr lang="en-US" dirty="0"/>
          </a:p>
        </p:txBody>
      </p:sp>
      <p:sp>
        <p:nvSpPr>
          <p:cNvPr id="34828" name="Line 12"/>
          <p:cNvSpPr>
            <a:spLocks noChangeShapeType="1"/>
          </p:cNvSpPr>
          <p:nvPr/>
        </p:nvSpPr>
        <p:spPr bwMode="auto">
          <a:xfrm>
            <a:off x="7996238" y="4784725"/>
            <a:ext cx="619125" cy="0"/>
          </a:xfrm>
          <a:prstGeom prst="line">
            <a:avLst/>
          </a:prstGeom>
          <a:noFill/>
          <a:ln w="25400">
            <a:solidFill>
              <a:srgbClr val="FF7F7F"/>
            </a:solidFill>
            <a:round/>
            <a:headEnd/>
            <a:tailEnd/>
          </a:ln>
          <a:effectLst/>
        </p:spPr>
        <p:txBody>
          <a:bodyPr/>
          <a:lstStyle/>
          <a:p>
            <a:endParaRPr lang="en-US" dirty="0"/>
          </a:p>
        </p:txBody>
      </p:sp>
      <p:sp>
        <p:nvSpPr>
          <p:cNvPr id="34829" name="Text Box 13"/>
          <p:cNvSpPr txBox="1">
            <a:spLocks noChangeArrowheads="1"/>
          </p:cNvSpPr>
          <p:nvPr/>
        </p:nvSpPr>
        <p:spPr bwMode="auto">
          <a:xfrm>
            <a:off x="7899400" y="4149725"/>
            <a:ext cx="1097951" cy="338554"/>
          </a:xfrm>
          <a:prstGeom prst="rect">
            <a:avLst/>
          </a:prstGeom>
          <a:noFill/>
          <a:ln w="9525">
            <a:noFill/>
            <a:miter lim="800000"/>
            <a:headEnd/>
            <a:tailEnd/>
          </a:ln>
          <a:effectLst/>
        </p:spPr>
        <p:txBody>
          <a:bodyPr wrap="square">
            <a:spAutoFit/>
          </a:bodyPr>
          <a:lstStyle/>
          <a:p>
            <a:pPr>
              <a:spcBef>
                <a:spcPct val="50000"/>
              </a:spcBef>
            </a:pPr>
            <a:r>
              <a:rPr lang="en-US" altLang="zh-CN" sz="800" b="1" dirty="0">
                <a:solidFill>
                  <a:srgbClr val="080808"/>
                </a:solidFill>
              </a:rPr>
              <a:t>NHD Flowline (High Resolution)</a:t>
            </a:r>
            <a:endParaRPr lang="en-US" altLang="zh-TW" sz="800" b="1" dirty="0">
              <a:solidFill>
                <a:srgbClr val="080808"/>
              </a:solidFill>
            </a:endParaRPr>
          </a:p>
        </p:txBody>
      </p:sp>
      <p:sp>
        <p:nvSpPr>
          <p:cNvPr id="34830" name="Text Box 14"/>
          <p:cNvSpPr txBox="1">
            <a:spLocks noChangeArrowheads="1"/>
          </p:cNvSpPr>
          <p:nvPr/>
        </p:nvSpPr>
        <p:spPr bwMode="auto">
          <a:xfrm>
            <a:off x="7887122" y="4813300"/>
            <a:ext cx="1222374" cy="338554"/>
          </a:xfrm>
          <a:prstGeom prst="rect">
            <a:avLst/>
          </a:prstGeom>
          <a:noFill/>
          <a:ln w="9525">
            <a:noFill/>
            <a:miter lim="800000"/>
            <a:headEnd/>
            <a:tailEnd/>
          </a:ln>
          <a:effectLst/>
        </p:spPr>
        <p:txBody>
          <a:bodyPr wrap="square">
            <a:spAutoFit/>
          </a:bodyPr>
          <a:lstStyle/>
          <a:p>
            <a:pPr>
              <a:spcBef>
                <a:spcPct val="50000"/>
              </a:spcBef>
            </a:pPr>
            <a:r>
              <a:rPr lang="en-US" altLang="zh-CN" sz="800" b="1" dirty="0">
                <a:solidFill>
                  <a:srgbClr val="080808"/>
                </a:solidFill>
              </a:rPr>
              <a:t>NHD</a:t>
            </a:r>
            <a:r>
              <a:rPr lang="en-US" altLang="zh-TW" sz="800" b="1" dirty="0">
                <a:solidFill>
                  <a:srgbClr val="080808"/>
                </a:solidFill>
              </a:rPr>
              <a:t>-</a:t>
            </a:r>
            <a:r>
              <a:rPr lang="en-US" altLang="zh-CN" sz="800" b="1" dirty="0">
                <a:solidFill>
                  <a:srgbClr val="080808"/>
                </a:solidFill>
              </a:rPr>
              <a:t>Plus Flowline (Medium Resolution)</a:t>
            </a:r>
            <a:endParaRPr lang="en-US" altLang="zh-TW" sz="800" b="1" dirty="0">
              <a:solidFill>
                <a:srgbClr val="080808"/>
              </a:solidFill>
            </a:endParaRPr>
          </a:p>
        </p:txBody>
      </p:sp>
      <p:pic>
        <p:nvPicPr>
          <p:cNvPr id="34831" name="Picture 15" descr="dam"/>
          <p:cNvPicPr>
            <a:picLocks noChangeAspect="1" noChangeArrowheads="1"/>
          </p:cNvPicPr>
          <p:nvPr/>
        </p:nvPicPr>
        <p:blipFill>
          <a:blip r:embed="rId7"/>
          <a:srcRect/>
          <a:stretch>
            <a:fillRect/>
          </a:stretch>
        </p:blipFill>
        <p:spPr bwMode="auto">
          <a:xfrm>
            <a:off x="8037513" y="5413375"/>
            <a:ext cx="211137" cy="211138"/>
          </a:xfrm>
          <a:prstGeom prst="rect">
            <a:avLst/>
          </a:prstGeom>
          <a:noFill/>
        </p:spPr>
      </p:pic>
      <p:sp>
        <p:nvSpPr>
          <p:cNvPr id="34832" name="Text Box 16"/>
          <p:cNvSpPr txBox="1">
            <a:spLocks noChangeArrowheads="1"/>
          </p:cNvSpPr>
          <p:nvPr/>
        </p:nvSpPr>
        <p:spPr bwMode="auto">
          <a:xfrm>
            <a:off x="7940675" y="5651500"/>
            <a:ext cx="750888" cy="214313"/>
          </a:xfrm>
          <a:prstGeom prst="rect">
            <a:avLst/>
          </a:prstGeom>
          <a:noFill/>
          <a:ln w="9525">
            <a:noFill/>
            <a:miter lim="800000"/>
            <a:headEnd/>
            <a:tailEnd/>
          </a:ln>
          <a:effectLst/>
        </p:spPr>
        <p:txBody>
          <a:bodyPr>
            <a:spAutoFit/>
          </a:bodyPr>
          <a:lstStyle/>
          <a:p>
            <a:pPr>
              <a:spcBef>
                <a:spcPct val="50000"/>
              </a:spcBef>
            </a:pPr>
            <a:r>
              <a:rPr lang="en-US" altLang="zh-CN" sz="800" b="1" dirty="0">
                <a:solidFill>
                  <a:srgbClr val="080808"/>
                </a:solidFill>
              </a:rPr>
              <a:t>NID Dam</a:t>
            </a:r>
            <a:endParaRPr lang="en-US" altLang="zh-TW" sz="800" b="1" dirty="0">
              <a:solidFill>
                <a:srgbClr val="080808"/>
              </a:solidFill>
            </a:endParaRPr>
          </a:p>
        </p:txBody>
      </p:sp>
      <p:pic>
        <p:nvPicPr>
          <p:cNvPr id="34833" name="Picture 2"/>
          <p:cNvPicPr>
            <a:picLocks noChangeAspect="1" noChangeArrowheads="1"/>
          </p:cNvPicPr>
          <p:nvPr/>
        </p:nvPicPr>
        <p:blipFill>
          <a:blip r:embed="rId8"/>
          <a:srcRect/>
          <a:stretch>
            <a:fillRect/>
          </a:stretch>
        </p:blipFill>
        <p:spPr bwMode="auto">
          <a:xfrm>
            <a:off x="4071938" y="6619875"/>
            <a:ext cx="1900237" cy="2270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r>
              <a:rPr lang="en-US" altLang="zh-TW" b="1" dirty="0" smtClean="0">
                <a:ea typeface="ＭＳ Ｐゴシック" pitchFamily="34" charset="-128"/>
              </a:rPr>
              <a:t>Estimate Hydraulic Head (ΔH) for power generation</a:t>
            </a:r>
          </a:p>
        </p:txBody>
      </p:sp>
      <p:sp>
        <p:nvSpPr>
          <p:cNvPr id="36867" name="Rectangle 3"/>
          <p:cNvSpPr>
            <a:spLocks noGrp="1"/>
          </p:cNvSpPr>
          <p:nvPr>
            <p:ph type="body" idx="1"/>
          </p:nvPr>
        </p:nvSpPr>
        <p:spPr>
          <a:xfrm>
            <a:off x="228600" y="1127183"/>
            <a:ext cx="8686800" cy="3953770"/>
          </a:xfrm>
        </p:spPr>
        <p:txBody>
          <a:bodyPr/>
          <a:lstStyle/>
          <a:p>
            <a:pPr>
              <a:buFontTx/>
              <a:buBlip>
                <a:blip r:embed="rId3"/>
              </a:buBlip>
            </a:pPr>
            <a:r>
              <a:rPr lang="en-US" altLang="zh-CN" sz="2000" b="1" dirty="0" smtClean="0">
                <a:solidFill>
                  <a:srgbClr val="000000"/>
                </a:solidFill>
                <a:latin typeface="Arial" pitchFamily="34" charset="0"/>
                <a:ea typeface="新細明體" pitchFamily="18" charset="-120"/>
                <a:cs typeface="Arial" pitchFamily="34" charset="0"/>
              </a:rPr>
              <a:t>Start with 55,707 non-powered dams of interest</a:t>
            </a:r>
            <a:endParaRPr lang="en-US" altLang="zh-TW" sz="2000" b="1" dirty="0" smtClean="0">
              <a:solidFill>
                <a:srgbClr val="000000"/>
              </a:solidFill>
              <a:latin typeface="Arial" pitchFamily="34" charset="0"/>
              <a:ea typeface="新細明體" pitchFamily="18" charset="-120"/>
              <a:cs typeface="Arial" pitchFamily="34" charset="0"/>
            </a:endParaRPr>
          </a:p>
          <a:p>
            <a:pPr lvl="1">
              <a:buBlip>
                <a:blip r:embed="rId4"/>
              </a:buBlip>
            </a:pPr>
            <a:r>
              <a:rPr lang="en-US" altLang="zh-TW" sz="1800" dirty="0" smtClean="0">
                <a:solidFill>
                  <a:srgbClr val="080808"/>
                </a:solidFill>
                <a:latin typeface="Arial" pitchFamily="34" charset="0"/>
                <a:ea typeface="Arial Unicode MS" pitchFamily="34" charset="-120"/>
                <a:cs typeface="Arial" pitchFamily="34" charset="0"/>
              </a:rPr>
              <a:t>Given the large amount of candidates, exhaustive survey of actual hydraulic head of all dams is considered impossible.</a:t>
            </a:r>
          </a:p>
          <a:p>
            <a:pPr>
              <a:buFontTx/>
              <a:buBlip>
                <a:blip r:embed="rId3"/>
              </a:buBlip>
            </a:pPr>
            <a:r>
              <a:rPr lang="en-US" altLang="zh-TW" sz="2000" b="1" dirty="0" smtClean="0">
                <a:solidFill>
                  <a:srgbClr val="000000"/>
                </a:solidFill>
                <a:latin typeface="Arial" pitchFamily="34" charset="0"/>
                <a:ea typeface="新細明體" pitchFamily="18" charset="-120"/>
                <a:cs typeface="Arial" pitchFamily="34" charset="0"/>
              </a:rPr>
              <a:t>Basic estimate</a:t>
            </a:r>
          </a:p>
          <a:p>
            <a:pPr lvl="1">
              <a:buBlip>
                <a:blip r:embed="rId4"/>
              </a:buBlip>
            </a:pPr>
            <a:r>
              <a:rPr lang="en-US" altLang="zh-TW" sz="1800" dirty="0" smtClean="0">
                <a:solidFill>
                  <a:srgbClr val="080808"/>
                </a:solidFill>
                <a:latin typeface="Arial" pitchFamily="34" charset="0"/>
                <a:ea typeface="ＭＳ Ｐゴシック" pitchFamily="34" charset="-128"/>
                <a:cs typeface="Arial" pitchFamily="34" charset="0"/>
              </a:rPr>
              <a:t>For any dam with NID_Height: </a:t>
            </a:r>
            <a:r>
              <a:rPr lang="en-US" altLang="zh-TW" sz="1800" dirty="0" smtClean="0">
                <a:solidFill>
                  <a:srgbClr val="080808"/>
                </a:solidFill>
                <a:latin typeface="Arial" pitchFamily="34" charset="0"/>
                <a:ea typeface="Arial Unicode MS" pitchFamily="34" charset="-120"/>
                <a:cs typeface="Arial" pitchFamily="34" charset="0"/>
              </a:rPr>
              <a:t>Δ</a:t>
            </a:r>
            <a:r>
              <a:rPr lang="en-US" altLang="zh-TW" sz="1800" dirty="0" smtClean="0">
                <a:solidFill>
                  <a:srgbClr val="080808"/>
                </a:solidFill>
                <a:latin typeface="Arial" pitchFamily="34" charset="0"/>
                <a:ea typeface="ＭＳ Ｐゴシック" pitchFamily="34" charset="-128"/>
                <a:cs typeface="Arial" pitchFamily="34" charset="0"/>
              </a:rPr>
              <a:t>H = 0.7 * NID_Height</a:t>
            </a:r>
          </a:p>
          <a:p>
            <a:pPr lvl="1">
              <a:buBlip>
                <a:blip r:embed="rId4"/>
              </a:buBlip>
            </a:pPr>
            <a:r>
              <a:rPr lang="en-US" altLang="zh-TW" sz="1800" dirty="0" smtClean="0">
                <a:solidFill>
                  <a:srgbClr val="080808"/>
                </a:solidFill>
                <a:latin typeface="Arial" pitchFamily="34" charset="0"/>
                <a:ea typeface="ＭＳ Ｐゴシック" pitchFamily="34" charset="-128"/>
                <a:cs typeface="Arial" pitchFamily="34" charset="0"/>
              </a:rPr>
              <a:t>NID_Height is the maximum of three different heights (</a:t>
            </a:r>
            <a:r>
              <a:rPr lang="en-US" altLang="zh-TW" sz="1200" dirty="0" smtClean="0">
                <a:solidFill>
                  <a:srgbClr val="080808"/>
                </a:solidFill>
                <a:latin typeface="Arial" pitchFamily="34" charset="0"/>
                <a:ea typeface="ＭＳ Ｐゴシック" pitchFamily="34" charset="-128"/>
                <a:cs typeface="Arial" pitchFamily="34" charset="0"/>
              </a:rPr>
              <a:t>see box below, NID definitions</a:t>
            </a:r>
            <a:r>
              <a:rPr lang="en-US" altLang="zh-TW" sz="1800" dirty="0" smtClean="0">
                <a:solidFill>
                  <a:srgbClr val="080808"/>
                </a:solidFill>
                <a:latin typeface="Arial" pitchFamily="34" charset="0"/>
                <a:ea typeface="ＭＳ Ｐゴシック" pitchFamily="34" charset="-128"/>
                <a:cs typeface="Arial" pitchFamily="34" charset="0"/>
              </a:rPr>
              <a:t>)</a:t>
            </a:r>
          </a:p>
          <a:p>
            <a:pPr>
              <a:buFontTx/>
              <a:buBlip>
                <a:blip r:embed="rId3"/>
              </a:buBlip>
            </a:pPr>
            <a:r>
              <a:rPr lang="en-US" altLang="zh-TW" sz="2000" b="1" dirty="0" smtClean="0">
                <a:solidFill>
                  <a:srgbClr val="000000"/>
                </a:solidFill>
                <a:latin typeface="Arial" pitchFamily="34" charset="0"/>
                <a:ea typeface="新細明體" pitchFamily="18" charset="-120"/>
                <a:cs typeface="Arial" pitchFamily="34" charset="0"/>
              </a:rPr>
              <a:t>More accurate estimate</a:t>
            </a:r>
            <a:endParaRPr lang="zh-TW" altLang="en-US" sz="2000" b="1" dirty="0" smtClean="0">
              <a:solidFill>
                <a:srgbClr val="000000"/>
              </a:solidFill>
              <a:latin typeface="Arial" pitchFamily="34" charset="0"/>
              <a:ea typeface="新細明體" pitchFamily="18" charset="-120"/>
              <a:cs typeface="Arial" pitchFamily="34" charset="0"/>
            </a:endParaRPr>
          </a:p>
          <a:p>
            <a:pPr lvl="1">
              <a:buBlip>
                <a:blip r:embed="rId4"/>
              </a:buBlip>
            </a:pPr>
            <a:r>
              <a:rPr lang="en-US" altLang="zh-TW" sz="1800" dirty="0" smtClean="0">
                <a:solidFill>
                  <a:srgbClr val="080808"/>
                </a:solidFill>
                <a:latin typeface="Arial" pitchFamily="34" charset="0"/>
                <a:ea typeface="Arial Unicode MS" pitchFamily="34" charset="-120"/>
                <a:cs typeface="Arial" pitchFamily="34" charset="0"/>
              </a:rPr>
              <a:t>Δ</a:t>
            </a:r>
            <a:r>
              <a:rPr lang="en-US" altLang="zh-TW" sz="1800" dirty="0" smtClean="0">
                <a:solidFill>
                  <a:srgbClr val="080808"/>
                </a:solidFill>
                <a:latin typeface="Arial" pitchFamily="34" charset="0"/>
                <a:ea typeface="ＭＳ Ｐゴシック" pitchFamily="34" charset="-128"/>
                <a:cs typeface="Arial" pitchFamily="34" charset="0"/>
              </a:rPr>
              <a:t>H = Hydraulic_Height: (</a:t>
            </a:r>
            <a:r>
              <a:rPr lang="en-US" altLang="zh-TW" sz="1400" dirty="0" smtClean="0">
                <a:solidFill>
                  <a:srgbClr val="080808"/>
                </a:solidFill>
                <a:latin typeface="Arial" pitchFamily="34" charset="0"/>
                <a:ea typeface="ＭＳ Ｐゴシック" pitchFamily="34" charset="-128"/>
                <a:cs typeface="Arial" pitchFamily="34" charset="0"/>
              </a:rPr>
              <a:t>not included is the </a:t>
            </a:r>
            <a:r>
              <a:rPr lang="en-US" altLang="zh-TW" sz="1400" dirty="0" err="1" smtClean="0">
                <a:solidFill>
                  <a:srgbClr val="080808"/>
                </a:solidFill>
                <a:latin typeface="Arial" pitchFamily="34" charset="0"/>
                <a:ea typeface="ＭＳ Ｐゴシック" pitchFamily="34" charset="-128"/>
                <a:cs typeface="Arial" pitchFamily="34" charset="0"/>
              </a:rPr>
              <a:t>tailwater</a:t>
            </a:r>
            <a:r>
              <a:rPr lang="en-US" altLang="zh-TW" sz="1400" dirty="0" smtClean="0">
                <a:solidFill>
                  <a:srgbClr val="080808"/>
                </a:solidFill>
                <a:latin typeface="Arial" pitchFamily="34" charset="0"/>
                <a:ea typeface="ＭＳ Ｐゴシック" pitchFamily="34" charset="-128"/>
                <a:cs typeface="Arial" pitchFamily="34" charset="0"/>
              </a:rPr>
              <a:t> depth</a:t>
            </a:r>
            <a:r>
              <a:rPr lang="en-US" altLang="zh-TW" sz="1800" dirty="0" smtClean="0">
                <a:solidFill>
                  <a:srgbClr val="080808"/>
                </a:solidFill>
                <a:latin typeface="Arial" pitchFamily="34" charset="0"/>
                <a:ea typeface="ＭＳ Ｐゴシック" pitchFamily="34" charset="-128"/>
                <a:cs typeface="Arial" pitchFamily="34" charset="0"/>
              </a:rPr>
              <a:t>)</a:t>
            </a:r>
          </a:p>
          <a:p>
            <a:pPr lvl="2">
              <a:buFont typeface="Wingdings" pitchFamily="2" charset="2"/>
              <a:buChar char="ü"/>
            </a:pPr>
            <a:r>
              <a:rPr lang="en-US" sz="1400" dirty="0" smtClean="0">
                <a:solidFill>
                  <a:srgbClr val="080808"/>
                </a:solidFill>
                <a:latin typeface="Arial" pitchFamily="34" charset="0"/>
                <a:ea typeface="ＭＳ Ｐゴシック" pitchFamily="34" charset="-128"/>
                <a:cs typeface="Arial" pitchFamily="34" charset="0"/>
              </a:rPr>
              <a:t>I</a:t>
            </a:r>
            <a:r>
              <a:rPr lang="en-US" sz="1400" dirty="0" smtClean="0">
                <a:solidFill>
                  <a:srgbClr val="080808"/>
                </a:solidFill>
                <a:latin typeface="Arial" pitchFamily="34" charset="0"/>
                <a:cs typeface="Arial" pitchFamily="34" charset="0"/>
              </a:rPr>
              <a:t>f Hydraulic_Height and NID_Height are both provided and Hydraulic_Height &lt; NID_Height</a:t>
            </a:r>
            <a:endParaRPr lang="en-US" altLang="zh-TW" sz="1400" dirty="0" smtClean="0">
              <a:solidFill>
                <a:srgbClr val="080808"/>
              </a:solidFill>
              <a:latin typeface="Arial" pitchFamily="34" charset="0"/>
              <a:ea typeface="ＭＳ Ｐゴシック" pitchFamily="34" charset="-128"/>
              <a:cs typeface="Arial" pitchFamily="34" charset="0"/>
            </a:endParaRPr>
          </a:p>
          <a:p>
            <a:pPr lvl="1">
              <a:buBlip>
                <a:blip r:embed="rId4"/>
              </a:buBlip>
            </a:pPr>
            <a:r>
              <a:rPr lang="en-US" altLang="zh-TW" sz="1800" dirty="0" smtClean="0">
                <a:solidFill>
                  <a:srgbClr val="080808"/>
                </a:solidFill>
                <a:latin typeface="Arial" pitchFamily="34" charset="0"/>
                <a:ea typeface="ＭＳ Ｐゴシック" pitchFamily="34" charset="-128"/>
                <a:cs typeface="Arial" pitchFamily="34" charset="0"/>
              </a:rPr>
              <a:t>Over-estimate for run-of-river dams and navigation locks</a:t>
            </a:r>
          </a:p>
          <a:p>
            <a:pPr>
              <a:buFontTx/>
              <a:buBlip>
                <a:blip r:embed="rId3"/>
              </a:buBlip>
            </a:pPr>
            <a:r>
              <a:rPr lang="en-US" altLang="zh-TW" sz="2000" b="1" dirty="0" smtClean="0">
                <a:solidFill>
                  <a:srgbClr val="000000"/>
                </a:solidFill>
                <a:latin typeface="Arial" pitchFamily="34" charset="0"/>
                <a:ea typeface="新細明體" pitchFamily="18" charset="-120"/>
                <a:cs typeface="Arial" pitchFamily="34" charset="0"/>
              </a:rPr>
              <a:t>Most</a:t>
            </a:r>
            <a:r>
              <a:rPr lang="zh-TW" altLang="en-US" sz="2000" b="1" dirty="0" smtClean="0">
                <a:solidFill>
                  <a:srgbClr val="000000"/>
                </a:solidFill>
                <a:latin typeface="Arial" pitchFamily="34" charset="0"/>
                <a:ea typeface="新細明體" pitchFamily="18" charset="-120"/>
                <a:cs typeface="Arial" pitchFamily="34" charset="0"/>
              </a:rPr>
              <a:t> </a:t>
            </a:r>
            <a:r>
              <a:rPr lang="en-US" altLang="zh-TW" sz="2000" b="1" dirty="0" smtClean="0">
                <a:solidFill>
                  <a:srgbClr val="000000"/>
                </a:solidFill>
                <a:latin typeface="Arial" pitchFamily="34" charset="0"/>
                <a:ea typeface="新細明體" pitchFamily="18" charset="-120"/>
                <a:cs typeface="Arial" pitchFamily="34" charset="0"/>
              </a:rPr>
              <a:t>accurate estimate</a:t>
            </a:r>
            <a:endParaRPr lang="zh-TW" altLang="en-US" sz="2000" b="1" dirty="0" smtClean="0">
              <a:solidFill>
                <a:srgbClr val="000000"/>
              </a:solidFill>
              <a:latin typeface="Arial" pitchFamily="34" charset="0"/>
              <a:ea typeface="新細明體" pitchFamily="18" charset="-120"/>
              <a:cs typeface="Arial" pitchFamily="34" charset="0"/>
            </a:endParaRPr>
          </a:p>
          <a:p>
            <a:pPr lvl="1">
              <a:buBlip>
                <a:blip r:embed="rId4"/>
              </a:buBlip>
            </a:pPr>
            <a:r>
              <a:rPr lang="en-US" altLang="zh-TW" sz="1800" dirty="0" smtClean="0">
                <a:solidFill>
                  <a:srgbClr val="080808"/>
                </a:solidFill>
                <a:latin typeface="Arial" pitchFamily="34" charset="0"/>
                <a:ea typeface="Arial Unicode MS" pitchFamily="34" charset="-120"/>
                <a:cs typeface="Arial" pitchFamily="34" charset="0"/>
              </a:rPr>
              <a:t>Δ</a:t>
            </a:r>
            <a:r>
              <a:rPr lang="en-US" altLang="zh-TW" sz="1800" dirty="0" smtClean="0">
                <a:solidFill>
                  <a:srgbClr val="080808"/>
                </a:solidFill>
                <a:latin typeface="Arial" pitchFamily="34" charset="0"/>
                <a:ea typeface="ＭＳ Ｐゴシック" pitchFamily="34" charset="-128"/>
                <a:cs typeface="Arial" pitchFamily="34" charset="0"/>
              </a:rPr>
              <a:t>H = </a:t>
            </a:r>
            <a:r>
              <a:rPr lang="en-US" altLang="zh-TW" sz="1800" dirty="0" smtClean="0">
                <a:solidFill>
                  <a:srgbClr val="080808"/>
                </a:solidFill>
                <a:latin typeface="Arial" pitchFamily="34" charset="0"/>
                <a:ea typeface="Arial Unicode MS" pitchFamily="34" charset="-120"/>
                <a:cs typeface="Arial" pitchFamily="34" charset="0"/>
              </a:rPr>
              <a:t>USACE lifts</a:t>
            </a:r>
            <a:r>
              <a:rPr lang="zh-TW" altLang="en-US" sz="1800" dirty="0" smtClean="0">
                <a:solidFill>
                  <a:srgbClr val="080808"/>
                </a:solidFill>
                <a:latin typeface="Arial" pitchFamily="34" charset="0"/>
                <a:ea typeface="Arial Unicode MS" pitchFamily="34" charset="-120"/>
                <a:cs typeface="Arial" pitchFamily="34" charset="0"/>
              </a:rPr>
              <a:t> </a:t>
            </a:r>
            <a:r>
              <a:rPr lang="en-US" altLang="zh-TW" sz="1800" dirty="0" smtClean="0">
                <a:solidFill>
                  <a:srgbClr val="080808"/>
                </a:solidFill>
                <a:latin typeface="Arial" pitchFamily="34" charset="0"/>
                <a:ea typeface="Arial Unicode MS" pitchFamily="34" charset="-120"/>
                <a:cs typeface="Arial" pitchFamily="34" charset="0"/>
              </a:rPr>
              <a:t>for all locks and dams =&gt; </a:t>
            </a:r>
            <a:r>
              <a:rPr lang="en-US" altLang="zh-TW" sz="1800" i="1" dirty="0" smtClean="0">
                <a:solidFill>
                  <a:srgbClr val="080808"/>
                </a:solidFill>
                <a:latin typeface="Arial" pitchFamily="34" charset="0"/>
                <a:ea typeface="Arial Unicode MS" pitchFamily="34" charset="-120"/>
                <a:cs typeface="Arial" pitchFamily="34" charset="0"/>
              </a:rPr>
              <a:t>largest potential in NPDs</a:t>
            </a:r>
            <a:endParaRPr lang="zh-TW" altLang="en-US" sz="1800" i="1" dirty="0" smtClean="0">
              <a:solidFill>
                <a:srgbClr val="080808"/>
              </a:solidFill>
              <a:latin typeface="Arial" pitchFamily="34" charset="0"/>
              <a:ea typeface="Arial Unicode MS" pitchFamily="34" charset="-120"/>
              <a:cs typeface="Arial" pitchFamily="34" charset="0"/>
            </a:endParaRPr>
          </a:p>
        </p:txBody>
      </p:sp>
      <p:sp>
        <p:nvSpPr>
          <p:cNvPr id="36868" name="Text Box 4"/>
          <p:cNvSpPr txBox="1">
            <a:spLocks noChangeArrowheads="1"/>
          </p:cNvSpPr>
          <p:nvPr/>
        </p:nvSpPr>
        <p:spPr bwMode="auto">
          <a:xfrm>
            <a:off x="310102" y="5652403"/>
            <a:ext cx="8595359" cy="854080"/>
          </a:xfrm>
          <a:prstGeom prst="rect">
            <a:avLst/>
          </a:prstGeom>
          <a:noFill/>
          <a:ln w="9525">
            <a:solidFill>
              <a:srgbClr val="080808"/>
            </a:solidFill>
            <a:miter lim="800000"/>
            <a:headEnd/>
            <a:tailEnd/>
          </a:ln>
          <a:effectLst/>
        </p:spPr>
        <p:txBody>
          <a:bodyPr wrap="square">
            <a:spAutoFit/>
          </a:bodyPr>
          <a:lstStyle/>
          <a:p>
            <a:pPr>
              <a:spcBef>
                <a:spcPct val="50000"/>
              </a:spcBef>
            </a:pPr>
            <a:r>
              <a:rPr lang="en-US" altLang="zh-TW" sz="900" b="1" dirty="0">
                <a:solidFill>
                  <a:srgbClr val="080808"/>
                </a:solidFill>
              </a:rPr>
              <a:t>Hydraulic_Height</a:t>
            </a:r>
            <a:r>
              <a:rPr lang="en-US" altLang="zh-CN" sz="900" b="1" dirty="0">
                <a:solidFill>
                  <a:srgbClr val="080808"/>
                </a:solidFill>
              </a:rPr>
              <a:t>:</a:t>
            </a:r>
            <a:r>
              <a:rPr lang="en-US" altLang="zh-TW" sz="900" b="1" dirty="0">
                <a:solidFill>
                  <a:srgbClr val="080808"/>
                </a:solidFill>
              </a:rPr>
              <a:t> </a:t>
            </a:r>
            <a:r>
              <a:rPr lang="en-US" altLang="zh-TW" sz="900" dirty="0" smtClean="0">
                <a:solidFill>
                  <a:srgbClr val="080808"/>
                </a:solidFill>
              </a:rPr>
              <a:t>Vertical </a:t>
            </a:r>
            <a:r>
              <a:rPr lang="en-US" altLang="zh-TW" sz="900" dirty="0">
                <a:solidFill>
                  <a:srgbClr val="080808"/>
                </a:solidFill>
              </a:rPr>
              <a:t>difference between the maximum design water level and the lowest point in the original streambed.</a:t>
            </a:r>
            <a:endParaRPr lang="en-US" altLang="zh-CN" sz="900" dirty="0">
              <a:solidFill>
                <a:srgbClr val="080808"/>
              </a:solidFill>
            </a:endParaRPr>
          </a:p>
          <a:p>
            <a:pPr>
              <a:spcBef>
                <a:spcPct val="50000"/>
              </a:spcBef>
            </a:pPr>
            <a:r>
              <a:rPr lang="en-US" altLang="zh-CN" sz="900" b="1" dirty="0">
                <a:solidFill>
                  <a:srgbClr val="080808"/>
                </a:solidFill>
              </a:rPr>
              <a:t>Dam_Height: </a:t>
            </a:r>
            <a:r>
              <a:rPr lang="en-US" altLang="zh-CN" sz="900" dirty="0" smtClean="0">
                <a:solidFill>
                  <a:srgbClr val="080808"/>
                </a:solidFill>
              </a:rPr>
              <a:t>V</a:t>
            </a:r>
            <a:r>
              <a:rPr lang="en-US" altLang="zh-TW" sz="900" dirty="0" smtClean="0">
                <a:solidFill>
                  <a:srgbClr val="080808"/>
                </a:solidFill>
              </a:rPr>
              <a:t>ertical </a:t>
            </a:r>
            <a:r>
              <a:rPr lang="en-US" altLang="zh-TW" sz="900" dirty="0">
                <a:solidFill>
                  <a:srgbClr val="080808"/>
                </a:solidFill>
              </a:rPr>
              <a:t>distance between the lowest point on the crest of the dam and the lowest point in the original streambed.</a:t>
            </a:r>
            <a:endParaRPr lang="en-US" altLang="zh-CN" sz="900" dirty="0">
              <a:solidFill>
                <a:srgbClr val="080808"/>
              </a:solidFill>
            </a:endParaRPr>
          </a:p>
          <a:p>
            <a:pPr>
              <a:spcBef>
                <a:spcPct val="50000"/>
              </a:spcBef>
            </a:pPr>
            <a:r>
              <a:rPr lang="en-US" altLang="zh-CN" sz="900" b="1" dirty="0">
                <a:solidFill>
                  <a:srgbClr val="080808"/>
                </a:solidFill>
              </a:rPr>
              <a:t>Structural_Height: </a:t>
            </a:r>
            <a:r>
              <a:rPr lang="en-US" altLang="zh-CN" sz="900" dirty="0" smtClean="0">
                <a:solidFill>
                  <a:srgbClr val="080808"/>
                </a:solidFill>
              </a:rPr>
              <a:t>V</a:t>
            </a:r>
            <a:r>
              <a:rPr lang="en-US" altLang="zh-TW" sz="900" dirty="0" smtClean="0">
                <a:solidFill>
                  <a:srgbClr val="080808"/>
                </a:solidFill>
              </a:rPr>
              <a:t>ertical </a:t>
            </a:r>
            <a:r>
              <a:rPr lang="en-US" altLang="zh-TW" sz="900" dirty="0">
                <a:solidFill>
                  <a:srgbClr val="080808"/>
                </a:solidFill>
              </a:rPr>
              <a:t>distance from the lowest point of the excavated foundation to the top of the dam. Top of dam refers to the parapet wall and not the crest.</a:t>
            </a:r>
            <a:endParaRPr lang="en-US" altLang="zh-CN" sz="900" dirty="0">
              <a:solidFill>
                <a:srgbClr val="080808"/>
              </a:solidFill>
            </a:endParaRPr>
          </a:p>
          <a:p>
            <a:pPr>
              <a:spcBef>
                <a:spcPct val="50000"/>
              </a:spcBef>
            </a:pPr>
            <a:r>
              <a:rPr lang="en-US" altLang="zh-CN" sz="900" b="1" dirty="0">
                <a:solidFill>
                  <a:srgbClr val="080808"/>
                </a:solidFill>
              </a:rPr>
              <a:t>NID_Height: </a:t>
            </a:r>
            <a:r>
              <a:rPr lang="en-US" altLang="zh-CN" sz="900" dirty="0">
                <a:solidFill>
                  <a:srgbClr val="080808"/>
                </a:solidFill>
              </a:rPr>
              <a:t>Maximum value among </a:t>
            </a:r>
            <a:r>
              <a:rPr lang="en-US" altLang="zh-TW" sz="900" dirty="0">
                <a:solidFill>
                  <a:srgbClr val="080808"/>
                </a:solidFill>
              </a:rPr>
              <a:t>Hydraulic_Height</a:t>
            </a:r>
            <a:r>
              <a:rPr lang="en-US" altLang="zh-CN" sz="900" dirty="0">
                <a:solidFill>
                  <a:srgbClr val="080808"/>
                </a:solidFill>
              </a:rPr>
              <a:t>, Dam_Height, and Structural_Height.</a:t>
            </a:r>
            <a:endParaRPr lang="en-US" altLang="zh-TW" sz="900" dirty="0">
              <a:solidFill>
                <a:srgbClr val="080808"/>
              </a:solidFill>
            </a:endParaRPr>
          </a:p>
        </p:txBody>
      </p:sp>
      <p:pic>
        <p:nvPicPr>
          <p:cNvPr id="36869" name="Picture 2"/>
          <p:cNvPicPr>
            <a:picLocks noChangeAspect="1" noChangeArrowheads="1"/>
          </p:cNvPicPr>
          <p:nvPr/>
        </p:nvPicPr>
        <p:blipFill>
          <a:blip r:embed="rId5"/>
          <a:srcRect/>
          <a:stretch>
            <a:fillRect/>
          </a:stretch>
        </p:blipFill>
        <p:spPr bwMode="auto">
          <a:xfrm>
            <a:off x="4071938" y="6619875"/>
            <a:ext cx="1900237" cy="2270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a:lstStyle/>
          <a:p>
            <a:r>
              <a:rPr lang="en-US" altLang="zh-TW" b="1" dirty="0" smtClean="0">
                <a:ea typeface="ＭＳ Ｐゴシック" pitchFamily="34" charset="-128"/>
              </a:rPr>
              <a:t>Estimate flow (Q) for power generation (I)</a:t>
            </a:r>
          </a:p>
        </p:txBody>
      </p:sp>
      <p:sp>
        <p:nvSpPr>
          <p:cNvPr id="38915" name="Rectangle 3"/>
          <p:cNvSpPr>
            <a:spLocks noGrp="1"/>
          </p:cNvSpPr>
          <p:nvPr>
            <p:ph type="body" idx="1"/>
          </p:nvPr>
        </p:nvSpPr>
        <p:spPr>
          <a:xfrm>
            <a:off x="228600" y="1055688"/>
            <a:ext cx="8763000" cy="2964221"/>
          </a:xfrm>
        </p:spPr>
        <p:txBody>
          <a:bodyPr/>
          <a:lstStyle/>
          <a:p>
            <a:pPr marL="457200" indent="-457200">
              <a:lnSpc>
                <a:spcPct val="90000"/>
              </a:lnSpc>
              <a:buFontTx/>
              <a:buBlip>
                <a:blip r:embed="rId3"/>
              </a:buBlip>
            </a:pPr>
            <a:r>
              <a:rPr lang="en-US" altLang="zh-TW" sz="2000" b="1" i="1" dirty="0" smtClean="0">
                <a:solidFill>
                  <a:srgbClr val="080808"/>
                </a:solidFill>
                <a:latin typeface="Arial" pitchFamily="34" charset="0"/>
                <a:ea typeface="新細明體" pitchFamily="18" charset="-120"/>
                <a:cs typeface="Arial" pitchFamily="34" charset="0"/>
              </a:rPr>
              <a:t>Challenge</a:t>
            </a:r>
            <a:r>
              <a:rPr lang="en-US" altLang="zh-TW" sz="2000" b="1" dirty="0" smtClean="0">
                <a:solidFill>
                  <a:srgbClr val="080808"/>
                </a:solidFill>
                <a:latin typeface="Arial" pitchFamily="34" charset="0"/>
                <a:ea typeface="新細明體" pitchFamily="18" charset="-120"/>
                <a:cs typeface="Arial" pitchFamily="34" charset="0"/>
              </a:rPr>
              <a:t>: Daily flow-duration curves are unlikely to be developed for 55,707 NPDs given the current timeline, resources, and lack of flow information </a:t>
            </a:r>
            <a:r>
              <a:rPr lang="en-US" altLang="zh-TW" sz="2000" dirty="0" smtClean="0">
                <a:solidFill>
                  <a:srgbClr val="080808"/>
                </a:solidFill>
                <a:latin typeface="Arial" pitchFamily="34" charset="0"/>
                <a:ea typeface="ＭＳ Ｐゴシック" pitchFamily="34" charset="-128"/>
                <a:cs typeface="Arial" pitchFamily="34" charset="0"/>
              </a:rPr>
              <a:t>=&gt; Seek for alternatives on the national scale</a:t>
            </a:r>
            <a:endParaRPr lang="zh-CN" altLang="en-US" sz="2000" dirty="0" smtClean="0">
              <a:solidFill>
                <a:srgbClr val="080808"/>
              </a:solidFill>
              <a:latin typeface="Arial" pitchFamily="34" charset="0"/>
              <a:ea typeface="新細明體" pitchFamily="18" charset="-120"/>
              <a:cs typeface="Arial" pitchFamily="34" charset="0"/>
            </a:endParaRPr>
          </a:p>
          <a:p>
            <a:pPr marL="457200" indent="-457200">
              <a:lnSpc>
                <a:spcPct val="90000"/>
              </a:lnSpc>
              <a:buFontTx/>
              <a:buBlip>
                <a:blip r:embed="rId3"/>
              </a:buBlip>
            </a:pPr>
            <a:r>
              <a:rPr lang="en-US" altLang="zh-TW" sz="2000" b="1" dirty="0" smtClean="0">
                <a:solidFill>
                  <a:srgbClr val="080808"/>
                </a:solidFill>
                <a:latin typeface="Arial" pitchFamily="34" charset="0"/>
                <a:ea typeface="新細明體" pitchFamily="18" charset="-120"/>
                <a:cs typeface="Arial" pitchFamily="34" charset="0"/>
              </a:rPr>
              <a:t>Collect drainage area for candidate dams</a:t>
            </a:r>
            <a:endParaRPr lang="en-US" altLang="zh-CN" sz="2000" b="1" dirty="0" smtClean="0">
              <a:solidFill>
                <a:srgbClr val="080808"/>
              </a:solidFill>
              <a:latin typeface="Arial" pitchFamily="34" charset="0"/>
              <a:ea typeface="新細明體" pitchFamily="18" charset="-120"/>
              <a:cs typeface="Arial" pitchFamily="34" charset="0"/>
            </a:endParaRPr>
          </a:p>
          <a:p>
            <a:pPr marL="838200" lvl="1" indent="-381000">
              <a:lnSpc>
                <a:spcPct val="90000"/>
              </a:lnSpc>
              <a:buBlip>
                <a:blip r:embed="rId4"/>
              </a:buBlip>
            </a:pPr>
            <a:r>
              <a:rPr lang="en-US" altLang="zh-CN" sz="1800" dirty="0" smtClean="0">
                <a:solidFill>
                  <a:srgbClr val="080808"/>
                </a:solidFill>
                <a:latin typeface="Arial" pitchFamily="34" charset="0"/>
                <a:ea typeface="ＭＳ Ｐゴシック" pitchFamily="34" charset="-128"/>
                <a:cs typeface="Arial" pitchFamily="34" charset="0"/>
              </a:rPr>
              <a:t>Link a NID dam to the correct </a:t>
            </a:r>
            <a:r>
              <a:rPr lang="en-US" altLang="zh-TW" sz="1800" dirty="0" smtClean="0">
                <a:solidFill>
                  <a:srgbClr val="080808"/>
                </a:solidFill>
                <a:latin typeface="Arial" pitchFamily="34" charset="0"/>
                <a:ea typeface="ＭＳ Ｐゴシック" pitchFamily="34" charset="-128"/>
                <a:cs typeface="Arial" pitchFamily="34" charset="0"/>
              </a:rPr>
              <a:t>NHD-Plus</a:t>
            </a:r>
            <a:r>
              <a:rPr lang="en-US" altLang="zh-CN" sz="1800" dirty="0" smtClean="0">
                <a:solidFill>
                  <a:srgbClr val="080808"/>
                </a:solidFill>
                <a:latin typeface="Arial" pitchFamily="34" charset="0"/>
                <a:ea typeface="ＭＳ Ｐゴシック" pitchFamily="34" charset="-128"/>
                <a:cs typeface="Arial" pitchFamily="34" charset="0"/>
              </a:rPr>
              <a:t> flowline and use the accumulative drainage area as the </a:t>
            </a:r>
            <a:r>
              <a:rPr lang="en-US" altLang="zh-TW" sz="1800" dirty="0" smtClean="0">
                <a:solidFill>
                  <a:srgbClr val="080808"/>
                </a:solidFill>
                <a:latin typeface="Arial" pitchFamily="34" charset="0"/>
                <a:ea typeface="ＭＳ Ｐゴシック" pitchFamily="34" charset="-128"/>
                <a:cs typeface="Arial" pitchFamily="34" charset="0"/>
              </a:rPr>
              <a:t>NPD</a:t>
            </a:r>
            <a:r>
              <a:rPr lang="en-US" altLang="zh-CN" sz="1800" dirty="0" smtClean="0">
                <a:solidFill>
                  <a:srgbClr val="080808"/>
                </a:solidFill>
                <a:latin typeface="Arial" pitchFamily="34" charset="0"/>
                <a:ea typeface="ＭＳ Ｐゴシック" pitchFamily="34" charset="-128"/>
                <a:cs typeface="Arial" pitchFamily="34" charset="0"/>
              </a:rPr>
              <a:t> drainage area</a:t>
            </a:r>
          </a:p>
          <a:p>
            <a:pPr marL="838200" lvl="1" indent="-381000">
              <a:lnSpc>
                <a:spcPct val="90000"/>
              </a:lnSpc>
              <a:buBlip>
                <a:blip r:embed="rId4"/>
              </a:buBlip>
            </a:pPr>
            <a:r>
              <a:rPr lang="en-US" altLang="zh-CN" sz="1800" dirty="0" smtClean="0">
                <a:solidFill>
                  <a:srgbClr val="080808"/>
                </a:solidFill>
                <a:latin typeface="Arial" pitchFamily="34" charset="0"/>
                <a:ea typeface="ＭＳ Ｐゴシック" pitchFamily="34" charset="-128"/>
                <a:cs typeface="Arial" pitchFamily="34" charset="0"/>
              </a:rPr>
              <a:t>If a NID dam can’t be linked to a NHD</a:t>
            </a:r>
            <a:r>
              <a:rPr lang="en-US" altLang="zh-TW" sz="1800" dirty="0" smtClean="0">
                <a:solidFill>
                  <a:srgbClr val="080808"/>
                </a:solidFill>
                <a:latin typeface="Arial" pitchFamily="34" charset="0"/>
                <a:ea typeface="ＭＳ Ｐゴシック" pitchFamily="34" charset="-128"/>
                <a:cs typeface="Arial" pitchFamily="34" charset="0"/>
              </a:rPr>
              <a:t>-</a:t>
            </a:r>
            <a:r>
              <a:rPr lang="en-US" altLang="zh-CN" sz="1800" dirty="0" smtClean="0">
                <a:solidFill>
                  <a:srgbClr val="080808"/>
                </a:solidFill>
                <a:latin typeface="Arial" pitchFamily="34" charset="0"/>
                <a:ea typeface="ＭＳ Ｐゴシック" pitchFamily="34" charset="-128"/>
                <a:cs typeface="Arial" pitchFamily="34" charset="0"/>
              </a:rPr>
              <a:t>Plus flowline, then use </a:t>
            </a:r>
            <a:r>
              <a:rPr lang="en-US" altLang="zh-TW" sz="1800" dirty="0" smtClean="0">
                <a:solidFill>
                  <a:srgbClr val="080808"/>
                </a:solidFill>
                <a:latin typeface="Arial" pitchFamily="34" charset="0"/>
                <a:ea typeface="ＭＳ Ｐゴシック" pitchFamily="34" charset="-128"/>
                <a:cs typeface="Arial" pitchFamily="34" charset="0"/>
              </a:rPr>
              <a:t>the NID drainage area</a:t>
            </a:r>
            <a:r>
              <a:rPr lang="zh-CN" altLang="en-US" sz="1800" dirty="0" smtClean="0">
                <a:solidFill>
                  <a:srgbClr val="080808"/>
                </a:solidFill>
                <a:latin typeface="Arial" pitchFamily="34" charset="0"/>
                <a:ea typeface="ＭＳ Ｐゴシック" pitchFamily="34" charset="-128"/>
                <a:cs typeface="Arial" pitchFamily="34" charset="0"/>
              </a:rPr>
              <a:t> </a:t>
            </a:r>
            <a:r>
              <a:rPr lang="en-US" altLang="zh-TW" sz="1800" dirty="0" smtClean="0">
                <a:solidFill>
                  <a:srgbClr val="080808"/>
                </a:solidFill>
                <a:latin typeface="Arial" pitchFamily="34" charset="0"/>
                <a:ea typeface="ＭＳ Ｐゴシック" pitchFamily="34" charset="-128"/>
                <a:cs typeface="Arial" pitchFamily="34" charset="0"/>
              </a:rPr>
              <a:t>when available</a:t>
            </a:r>
            <a:endParaRPr lang="en-US" altLang="zh-CN" sz="1800" dirty="0" smtClean="0">
              <a:solidFill>
                <a:srgbClr val="080808"/>
              </a:solidFill>
              <a:latin typeface="Arial" pitchFamily="34" charset="0"/>
              <a:ea typeface="ＭＳ Ｐゴシック" pitchFamily="34" charset="-128"/>
              <a:cs typeface="Arial" pitchFamily="34" charset="0"/>
            </a:endParaRPr>
          </a:p>
          <a:p>
            <a:pPr marL="838200" lvl="1" indent="-381000">
              <a:lnSpc>
                <a:spcPct val="90000"/>
              </a:lnSpc>
              <a:buBlip>
                <a:blip r:embed="rId4"/>
              </a:buBlip>
            </a:pPr>
            <a:r>
              <a:rPr lang="en-US" altLang="zh-CN" sz="1800" dirty="0" smtClean="0">
                <a:solidFill>
                  <a:srgbClr val="080808"/>
                </a:solidFill>
                <a:latin typeface="Arial" pitchFamily="34" charset="0"/>
                <a:ea typeface="ＭＳ Ｐゴシック" pitchFamily="34" charset="-128"/>
                <a:cs typeface="Arial" pitchFamily="34" charset="0"/>
              </a:rPr>
              <a:t>There are 906 dams with no drainage area information from </a:t>
            </a:r>
            <a:r>
              <a:rPr lang="en-US" altLang="zh-TW" sz="1800" dirty="0" smtClean="0">
                <a:solidFill>
                  <a:srgbClr val="080808"/>
                </a:solidFill>
                <a:latin typeface="Arial" pitchFamily="34" charset="0"/>
                <a:ea typeface="ＭＳ Ｐゴシック" pitchFamily="34" charset="-128"/>
                <a:cs typeface="Arial" pitchFamily="34" charset="0"/>
              </a:rPr>
              <a:t>both</a:t>
            </a:r>
            <a:r>
              <a:rPr lang="en-US" altLang="zh-CN" sz="1800" dirty="0" smtClean="0">
                <a:solidFill>
                  <a:srgbClr val="080808"/>
                </a:solidFill>
                <a:latin typeface="Arial" pitchFamily="34" charset="0"/>
                <a:ea typeface="ＭＳ Ｐゴシック" pitchFamily="34" charset="-128"/>
                <a:cs typeface="Arial" pitchFamily="34" charset="0"/>
              </a:rPr>
              <a:t> NID </a:t>
            </a:r>
            <a:r>
              <a:rPr lang="en-US" altLang="zh-TW" sz="1800" dirty="0" smtClean="0">
                <a:solidFill>
                  <a:srgbClr val="080808"/>
                </a:solidFill>
                <a:latin typeface="Arial" pitchFamily="34" charset="0"/>
                <a:ea typeface="ＭＳ Ｐゴシック" pitchFamily="34" charset="-128"/>
                <a:cs typeface="Arial" pitchFamily="34" charset="0"/>
              </a:rPr>
              <a:t>and</a:t>
            </a:r>
            <a:r>
              <a:rPr lang="en-US" altLang="zh-CN" sz="1800" dirty="0" smtClean="0">
                <a:solidFill>
                  <a:srgbClr val="080808"/>
                </a:solidFill>
                <a:latin typeface="Arial" pitchFamily="34" charset="0"/>
                <a:ea typeface="ＭＳ Ｐゴシック" pitchFamily="34" charset="-128"/>
                <a:cs typeface="Arial" pitchFamily="34" charset="0"/>
              </a:rPr>
              <a:t> NHD</a:t>
            </a:r>
            <a:r>
              <a:rPr lang="en-US" altLang="zh-TW" sz="1800" dirty="0" smtClean="0">
                <a:solidFill>
                  <a:srgbClr val="080808"/>
                </a:solidFill>
                <a:latin typeface="Arial" pitchFamily="34" charset="0"/>
                <a:ea typeface="ＭＳ Ｐゴシック" pitchFamily="34" charset="-128"/>
                <a:cs typeface="Arial" pitchFamily="34" charset="0"/>
              </a:rPr>
              <a:t>-</a:t>
            </a:r>
            <a:r>
              <a:rPr lang="en-US" altLang="zh-CN" sz="1800" dirty="0" smtClean="0">
                <a:solidFill>
                  <a:srgbClr val="080808"/>
                </a:solidFill>
                <a:latin typeface="Arial" pitchFamily="34" charset="0"/>
                <a:ea typeface="ＭＳ Ｐゴシック" pitchFamily="34" charset="-128"/>
                <a:cs typeface="Arial" pitchFamily="34" charset="0"/>
              </a:rPr>
              <a:t>Plus</a:t>
            </a:r>
            <a:endParaRPr lang="en-US" altLang="zh-TW" sz="1800" dirty="0" smtClean="0">
              <a:solidFill>
                <a:srgbClr val="080808"/>
              </a:solidFill>
              <a:latin typeface="Arial" pitchFamily="34" charset="0"/>
              <a:ea typeface="ＭＳ Ｐゴシック" pitchFamily="34" charset="-128"/>
              <a:cs typeface="Arial" pitchFamily="34" charset="0"/>
            </a:endParaRPr>
          </a:p>
        </p:txBody>
      </p:sp>
      <p:pic>
        <p:nvPicPr>
          <p:cNvPr id="38916" name="Picture 4" descr="livingston_dam"/>
          <p:cNvPicPr>
            <a:picLocks noChangeAspect="1" noChangeArrowheads="1"/>
          </p:cNvPicPr>
          <p:nvPr/>
        </p:nvPicPr>
        <p:blipFill>
          <a:blip r:embed="rId5"/>
          <a:srcRect/>
          <a:stretch>
            <a:fillRect/>
          </a:stretch>
        </p:blipFill>
        <p:spPr bwMode="auto">
          <a:xfrm>
            <a:off x="2286000" y="4114800"/>
            <a:ext cx="3562350" cy="2416175"/>
          </a:xfrm>
          <a:prstGeom prst="rect">
            <a:avLst/>
          </a:prstGeom>
          <a:noFill/>
          <a:ln w="9525">
            <a:solidFill>
              <a:schemeClr val="tx1"/>
            </a:solidFill>
            <a:miter lim="800000"/>
            <a:headEnd/>
            <a:tailEnd/>
          </a:ln>
        </p:spPr>
      </p:pic>
      <p:sp>
        <p:nvSpPr>
          <p:cNvPr id="38917" name="Text Box 5"/>
          <p:cNvSpPr txBox="1">
            <a:spLocks noChangeArrowheads="1"/>
          </p:cNvSpPr>
          <p:nvPr/>
        </p:nvSpPr>
        <p:spPr bwMode="auto">
          <a:xfrm>
            <a:off x="6019800" y="4648200"/>
            <a:ext cx="2968925" cy="1015663"/>
          </a:xfrm>
          <a:prstGeom prst="rect">
            <a:avLst/>
          </a:prstGeom>
          <a:noFill/>
          <a:ln w="9525" algn="ctr">
            <a:noFill/>
            <a:miter lim="800000"/>
            <a:headEnd/>
            <a:tailEnd/>
          </a:ln>
          <a:effectLst/>
        </p:spPr>
        <p:txBody>
          <a:bodyPr wrap="square">
            <a:spAutoFit/>
          </a:bodyPr>
          <a:lstStyle/>
          <a:p>
            <a:pPr>
              <a:spcBef>
                <a:spcPct val="50000"/>
              </a:spcBef>
            </a:pPr>
            <a:r>
              <a:rPr lang="en-US" altLang="zh-CN" sz="1000" b="1" dirty="0"/>
              <a:t>Dam “Livingston Dam” is linked to an NHD</a:t>
            </a:r>
            <a:r>
              <a:rPr lang="en-US" altLang="zh-TW" sz="1000" b="1" dirty="0"/>
              <a:t>-</a:t>
            </a:r>
            <a:r>
              <a:rPr lang="en-US" altLang="zh-CN" sz="1000" b="1" dirty="0"/>
              <a:t>Plus flowline (in red color), which represents the Trinity River. The </a:t>
            </a:r>
            <a:r>
              <a:rPr lang="en-US" altLang="zh-CN" sz="1000" b="1" dirty="0" smtClean="0"/>
              <a:t>cumulative </a:t>
            </a:r>
            <a:r>
              <a:rPr lang="en-US" altLang="zh-CN" sz="1000" b="1" dirty="0"/>
              <a:t>drainage area for this NHD</a:t>
            </a:r>
            <a:r>
              <a:rPr lang="en-US" altLang="zh-TW" sz="1000" b="1" dirty="0"/>
              <a:t>-</a:t>
            </a:r>
            <a:r>
              <a:rPr lang="en-US" altLang="zh-CN" sz="1000" b="1" dirty="0"/>
              <a:t>Plus flowline is </a:t>
            </a:r>
            <a:r>
              <a:rPr lang="en-US" altLang="zh-CN" sz="1000" b="1" dirty="0" smtClean="0"/>
              <a:t>16,572 </a:t>
            </a:r>
            <a:r>
              <a:rPr lang="en-US" altLang="zh-CN" sz="1000" b="1" dirty="0"/>
              <a:t>square miles, which will be used as the dam’s drainage area</a:t>
            </a:r>
            <a:endParaRPr lang="en-US" altLang="zh-TW" sz="1000" b="1" dirty="0"/>
          </a:p>
        </p:txBody>
      </p:sp>
      <p:sp>
        <p:nvSpPr>
          <p:cNvPr id="38918" name="Line 6"/>
          <p:cNvSpPr>
            <a:spLocks noChangeShapeType="1"/>
          </p:cNvSpPr>
          <p:nvPr/>
        </p:nvSpPr>
        <p:spPr bwMode="auto">
          <a:xfrm>
            <a:off x="773113" y="4398963"/>
            <a:ext cx="619125" cy="0"/>
          </a:xfrm>
          <a:prstGeom prst="line">
            <a:avLst/>
          </a:prstGeom>
          <a:noFill/>
          <a:ln w="25400">
            <a:solidFill>
              <a:srgbClr val="0070FF"/>
            </a:solidFill>
            <a:round/>
            <a:headEnd/>
            <a:tailEnd/>
          </a:ln>
          <a:effectLst/>
        </p:spPr>
        <p:txBody>
          <a:bodyPr/>
          <a:lstStyle/>
          <a:p>
            <a:endParaRPr lang="en-US" dirty="0"/>
          </a:p>
        </p:txBody>
      </p:sp>
      <p:sp>
        <p:nvSpPr>
          <p:cNvPr id="38919" name="Line 7"/>
          <p:cNvSpPr>
            <a:spLocks noChangeShapeType="1"/>
          </p:cNvSpPr>
          <p:nvPr/>
        </p:nvSpPr>
        <p:spPr bwMode="auto">
          <a:xfrm>
            <a:off x="782638" y="5054600"/>
            <a:ext cx="619125" cy="0"/>
          </a:xfrm>
          <a:prstGeom prst="line">
            <a:avLst/>
          </a:prstGeom>
          <a:noFill/>
          <a:ln w="25400">
            <a:solidFill>
              <a:srgbClr val="FF7F7F"/>
            </a:solidFill>
            <a:round/>
            <a:headEnd/>
            <a:tailEnd/>
          </a:ln>
          <a:effectLst/>
        </p:spPr>
        <p:txBody>
          <a:bodyPr/>
          <a:lstStyle/>
          <a:p>
            <a:endParaRPr lang="en-US" dirty="0"/>
          </a:p>
        </p:txBody>
      </p:sp>
      <p:sp>
        <p:nvSpPr>
          <p:cNvPr id="38920" name="Text Box 8"/>
          <p:cNvSpPr txBox="1">
            <a:spLocks noChangeArrowheads="1"/>
          </p:cNvSpPr>
          <p:nvPr/>
        </p:nvSpPr>
        <p:spPr bwMode="auto">
          <a:xfrm>
            <a:off x="685800" y="4419600"/>
            <a:ext cx="1143000" cy="338554"/>
          </a:xfrm>
          <a:prstGeom prst="rect">
            <a:avLst/>
          </a:prstGeom>
          <a:noFill/>
          <a:ln w="9525">
            <a:noFill/>
            <a:miter lim="800000"/>
            <a:headEnd/>
            <a:tailEnd/>
          </a:ln>
          <a:effectLst/>
        </p:spPr>
        <p:txBody>
          <a:bodyPr wrap="square">
            <a:spAutoFit/>
          </a:bodyPr>
          <a:lstStyle/>
          <a:p>
            <a:pPr>
              <a:spcBef>
                <a:spcPct val="50000"/>
              </a:spcBef>
            </a:pPr>
            <a:r>
              <a:rPr lang="en-US" altLang="zh-CN" sz="800" b="1" dirty="0">
                <a:solidFill>
                  <a:srgbClr val="080808"/>
                </a:solidFill>
              </a:rPr>
              <a:t>NHD Flowline (High Resolution)</a:t>
            </a:r>
            <a:endParaRPr lang="en-US" altLang="zh-TW" sz="800" b="1" dirty="0">
              <a:solidFill>
                <a:srgbClr val="080808"/>
              </a:solidFill>
            </a:endParaRPr>
          </a:p>
        </p:txBody>
      </p:sp>
      <p:sp>
        <p:nvSpPr>
          <p:cNvPr id="38921" name="Text Box 9"/>
          <p:cNvSpPr txBox="1">
            <a:spLocks noChangeArrowheads="1"/>
          </p:cNvSpPr>
          <p:nvPr/>
        </p:nvSpPr>
        <p:spPr bwMode="auto">
          <a:xfrm>
            <a:off x="708025" y="5083175"/>
            <a:ext cx="1222375" cy="336550"/>
          </a:xfrm>
          <a:prstGeom prst="rect">
            <a:avLst/>
          </a:prstGeom>
          <a:noFill/>
          <a:ln w="9525">
            <a:noFill/>
            <a:miter lim="800000"/>
            <a:headEnd/>
            <a:tailEnd/>
          </a:ln>
          <a:effectLst/>
        </p:spPr>
        <p:txBody>
          <a:bodyPr>
            <a:spAutoFit/>
          </a:bodyPr>
          <a:lstStyle/>
          <a:p>
            <a:pPr>
              <a:spcBef>
                <a:spcPct val="50000"/>
              </a:spcBef>
            </a:pPr>
            <a:r>
              <a:rPr lang="en-US" altLang="zh-CN" sz="800" b="1" dirty="0">
                <a:solidFill>
                  <a:srgbClr val="080808"/>
                </a:solidFill>
              </a:rPr>
              <a:t>NHD</a:t>
            </a:r>
            <a:r>
              <a:rPr lang="en-US" altLang="zh-TW" sz="800" b="1" dirty="0">
                <a:solidFill>
                  <a:srgbClr val="080808"/>
                </a:solidFill>
              </a:rPr>
              <a:t>-</a:t>
            </a:r>
            <a:r>
              <a:rPr lang="en-US" altLang="zh-CN" sz="800" b="1" dirty="0">
                <a:solidFill>
                  <a:srgbClr val="080808"/>
                </a:solidFill>
              </a:rPr>
              <a:t>Plus Flowline (Medium Resolution)</a:t>
            </a:r>
            <a:endParaRPr lang="en-US" altLang="zh-TW" sz="800" b="1" dirty="0">
              <a:solidFill>
                <a:srgbClr val="080808"/>
              </a:solidFill>
            </a:endParaRPr>
          </a:p>
        </p:txBody>
      </p:sp>
      <p:pic>
        <p:nvPicPr>
          <p:cNvPr id="38922" name="Picture 10" descr="dam"/>
          <p:cNvPicPr>
            <a:picLocks noChangeAspect="1" noChangeArrowheads="1"/>
          </p:cNvPicPr>
          <p:nvPr/>
        </p:nvPicPr>
        <p:blipFill>
          <a:blip r:embed="rId6"/>
          <a:srcRect/>
          <a:stretch>
            <a:fillRect/>
          </a:stretch>
        </p:blipFill>
        <p:spPr bwMode="auto">
          <a:xfrm>
            <a:off x="823913" y="5683250"/>
            <a:ext cx="211137" cy="211138"/>
          </a:xfrm>
          <a:prstGeom prst="rect">
            <a:avLst/>
          </a:prstGeom>
          <a:noFill/>
        </p:spPr>
      </p:pic>
      <p:sp>
        <p:nvSpPr>
          <p:cNvPr id="38923" name="Text Box 11"/>
          <p:cNvSpPr txBox="1">
            <a:spLocks noChangeArrowheads="1"/>
          </p:cNvSpPr>
          <p:nvPr/>
        </p:nvSpPr>
        <p:spPr bwMode="auto">
          <a:xfrm>
            <a:off x="727075" y="5921375"/>
            <a:ext cx="750888" cy="214313"/>
          </a:xfrm>
          <a:prstGeom prst="rect">
            <a:avLst/>
          </a:prstGeom>
          <a:noFill/>
          <a:ln w="9525">
            <a:noFill/>
            <a:miter lim="800000"/>
            <a:headEnd/>
            <a:tailEnd/>
          </a:ln>
          <a:effectLst/>
        </p:spPr>
        <p:txBody>
          <a:bodyPr>
            <a:spAutoFit/>
          </a:bodyPr>
          <a:lstStyle/>
          <a:p>
            <a:pPr>
              <a:spcBef>
                <a:spcPct val="50000"/>
              </a:spcBef>
            </a:pPr>
            <a:r>
              <a:rPr lang="en-US" altLang="zh-CN" sz="800" b="1" dirty="0">
                <a:solidFill>
                  <a:srgbClr val="080808"/>
                </a:solidFill>
              </a:rPr>
              <a:t>NID Dam</a:t>
            </a:r>
            <a:endParaRPr lang="en-US" altLang="zh-TW" sz="800" b="1" dirty="0">
              <a:solidFill>
                <a:srgbClr val="080808"/>
              </a:solidFill>
            </a:endParaRPr>
          </a:p>
        </p:txBody>
      </p:sp>
      <p:pic>
        <p:nvPicPr>
          <p:cNvPr id="38924" name="Picture 2"/>
          <p:cNvPicPr>
            <a:picLocks noChangeAspect="1" noChangeArrowheads="1"/>
          </p:cNvPicPr>
          <p:nvPr/>
        </p:nvPicPr>
        <p:blipFill>
          <a:blip r:embed="rId7"/>
          <a:srcRect/>
          <a:stretch>
            <a:fillRect/>
          </a:stretch>
        </p:blipFill>
        <p:spPr bwMode="auto">
          <a:xfrm>
            <a:off x="4071938" y="6619875"/>
            <a:ext cx="1900237" cy="2270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2"/>
          <p:cNvSpPr>
            <a:spLocks noGrp="1"/>
          </p:cNvSpPr>
          <p:nvPr>
            <p:ph type="title"/>
          </p:nvPr>
        </p:nvSpPr>
        <p:spPr/>
        <p:txBody>
          <a:bodyPr/>
          <a:lstStyle/>
          <a:p>
            <a:r>
              <a:rPr lang="en-US" altLang="zh-TW" b="1" dirty="0" smtClean="0">
                <a:ea typeface="ＭＳ Ｐゴシック" pitchFamily="34" charset="-128"/>
              </a:rPr>
              <a:t>Estimate flow (Q) for power generation (III)</a:t>
            </a:r>
          </a:p>
        </p:txBody>
      </p:sp>
      <p:sp>
        <p:nvSpPr>
          <p:cNvPr id="47107" name="Rectangle 3"/>
          <p:cNvSpPr>
            <a:spLocks noGrp="1"/>
          </p:cNvSpPr>
          <p:nvPr>
            <p:ph type="body" idx="1"/>
          </p:nvPr>
        </p:nvSpPr>
        <p:spPr>
          <a:xfrm>
            <a:off x="457200" y="1055688"/>
            <a:ext cx="8229600" cy="5500387"/>
          </a:xfrm>
        </p:spPr>
        <p:txBody>
          <a:bodyPr/>
          <a:lstStyle/>
          <a:p>
            <a:pPr marL="457200" indent="-457200">
              <a:buFontTx/>
              <a:buBlip>
                <a:blip r:embed="rId3"/>
              </a:buBlip>
            </a:pPr>
            <a:r>
              <a:rPr lang="en-US" altLang="zh-TW" sz="2000" b="1" dirty="0" smtClean="0">
                <a:solidFill>
                  <a:srgbClr val="000000"/>
                </a:solidFill>
                <a:latin typeface="Arial" pitchFamily="34" charset="0"/>
                <a:ea typeface="新細明體" pitchFamily="18" charset="-120"/>
                <a:cs typeface="Arial" pitchFamily="34" charset="0"/>
              </a:rPr>
              <a:t>Compute runoff (cfs per square mile) from USGS NWIS gauges</a:t>
            </a:r>
          </a:p>
          <a:p>
            <a:pPr marL="457200" indent="-457200">
              <a:buNone/>
            </a:pPr>
            <a:endParaRPr lang="en-US" altLang="zh-CN" sz="2000" b="1" dirty="0" smtClean="0">
              <a:solidFill>
                <a:srgbClr val="000000"/>
              </a:solidFill>
              <a:latin typeface="Arial" pitchFamily="34" charset="0"/>
              <a:ea typeface="新細明體" pitchFamily="18" charset="-120"/>
              <a:cs typeface="Arial" pitchFamily="34" charset="0"/>
            </a:endParaRPr>
          </a:p>
          <a:p>
            <a:pPr marL="838200" lvl="1" indent="-381000">
              <a:buBlip>
                <a:blip r:embed="rId4"/>
              </a:buBlip>
            </a:pPr>
            <a:r>
              <a:rPr lang="en-US" altLang="zh-CN" sz="1800" dirty="0" smtClean="0">
                <a:solidFill>
                  <a:srgbClr val="080808"/>
                </a:solidFill>
                <a:latin typeface="Arial" pitchFamily="34" charset="0"/>
                <a:ea typeface="ＭＳ Ｐゴシック" pitchFamily="34" charset="-128"/>
                <a:cs typeface="Arial" pitchFamily="34" charset="0"/>
              </a:rPr>
              <a:t>Select </a:t>
            </a:r>
            <a:r>
              <a:rPr lang="en-US" altLang="zh-TW" sz="1800" dirty="0" smtClean="0">
                <a:solidFill>
                  <a:srgbClr val="080808"/>
                </a:solidFill>
                <a:latin typeface="Arial" pitchFamily="34" charset="0"/>
                <a:ea typeface="ＭＳ Ｐゴシック" pitchFamily="34" charset="-128"/>
                <a:cs typeface="Arial" pitchFamily="34" charset="0"/>
              </a:rPr>
              <a:t>5,595</a:t>
            </a:r>
            <a:r>
              <a:rPr lang="en-US" altLang="zh-CN" sz="1800" dirty="0" smtClean="0">
                <a:solidFill>
                  <a:srgbClr val="080808"/>
                </a:solidFill>
                <a:latin typeface="Arial" pitchFamily="34" charset="0"/>
                <a:ea typeface="ＭＳ Ｐゴシック" pitchFamily="34" charset="-128"/>
                <a:cs typeface="Arial" pitchFamily="34" charset="0"/>
              </a:rPr>
              <a:t> USGS gauge stations with continuous streamflow observations between 1999 and 2008</a:t>
            </a:r>
          </a:p>
          <a:p>
            <a:pPr marL="838200" lvl="1" indent="-381000">
              <a:buBlip>
                <a:blip r:embed="rId4"/>
              </a:buBlip>
            </a:pPr>
            <a:r>
              <a:rPr lang="en-US" altLang="zh-CN" sz="1800" dirty="0" smtClean="0">
                <a:solidFill>
                  <a:srgbClr val="080808"/>
                </a:solidFill>
                <a:latin typeface="Arial" pitchFamily="34" charset="0"/>
                <a:ea typeface="ＭＳ Ｐゴシック" pitchFamily="34" charset="-128"/>
                <a:cs typeface="Arial" pitchFamily="34" charset="0"/>
              </a:rPr>
              <a:t>Derive monthly mean runoff (cfs per square mile) for each HUC06 unit (basin level) based on the observed flow, location, and drainage area of the selected gauge stations</a:t>
            </a:r>
            <a:endParaRPr lang="en-US" altLang="zh-TW" sz="1800" dirty="0" smtClean="0">
              <a:solidFill>
                <a:srgbClr val="080808"/>
              </a:solidFill>
              <a:latin typeface="Arial" pitchFamily="34" charset="0"/>
              <a:ea typeface="ＭＳ Ｐゴシック" pitchFamily="34" charset="-128"/>
              <a:cs typeface="Arial" pitchFamily="34" charset="0"/>
            </a:endParaRPr>
          </a:p>
          <a:p>
            <a:pPr marL="838200" lvl="1" indent="-381000">
              <a:buBlip>
                <a:blip r:embed="rId4"/>
              </a:buBlip>
            </a:pPr>
            <a:r>
              <a:rPr lang="en-US" altLang="zh-TW" sz="1800" dirty="0" smtClean="0">
                <a:solidFill>
                  <a:srgbClr val="080808"/>
                </a:solidFill>
                <a:latin typeface="Arial" pitchFamily="34" charset="0"/>
                <a:ea typeface="ＭＳ Ｐゴシック" pitchFamily="34" charset="-128"/>
                <a:cs typeface="Arial" pitchFamily="34" charset="0"/>
              </a:rPr>
              <a:t>Temporary</a:t>
            </a:r>
            <a:r>
              <a:rPr lang="zh-TW" altLang="en-US" sz="1800" dirty="0" smtClean="0">
                <a:solidFill>
                  <a:srgbClr val="080808"/>
                </a:solidFill>
                <a:latin typeface="Arial" pitchFamily="34" charset="0"/>
                <a:ea typeface="ＭＳ Ｐゴシック" pitchFamily="34" charset="-128"/>
                <a:cs typeface="Arial" pitchFamily="34" charset="0"/>
              </a:rPr>
              <a:t> </a:t>
            </a:r>
            <a:r>
              <a:rPr lang="en-US" altLang="zh-TW" sz="1800" dirty="0" smtClean="0">
                <a:solidFill>
                  <a:srgbClr val="080808"/>
                </a:solidFill>
                <a:latin typeface="Arial" pitchFamily="34" charset="0"/>
                <a:ea typeface="ＭＳ Ｐゴシック" pitchFamily="34" charset="-128"/>
                <a:cs typeface="Arial" pitchFamily="34" charset="0"/>
              </a:rPr>
              <a:t>solution until the new NHD-Plus is released</a:t>
            </a:r>
            <a:endParaRPr lang="zh-TW" altLang="en-US" sz="1800" dirty="0" smtClean="0">
              <a:solidFill>
                <a:srgbClr val="080808"/>
              </a:solidFill>
              <a:latin typeface="Arial" pitchFamily="34" charset="0"/>
              <a:ea typeface="新細明體" pitchFamily="18" charset="-120"/>
              <a:cs typeface="Arial" pitchFamily="34" charset="0"/>
            </a:endParaRPr>
          </a:p>
        </p:txBody>
      </p:sp>
      <p:pic>
        <p:nvPicPr>
          <p:cNvPr id="47108" name="Picture 4" descr="CFSperSQML_USGSStationspng"/>
          <p:cNvPicPr>
            <a:picLocks noChangeAspect="1" noChangeArrowheads="1"/>
          </p:cNvPicPr>
          <p:nvPr/>
        </p:nvPicPr>
        <p:blipFill>
          <a:blip r:embed="rId5"/>
          <a:srcRect/>
          <a:stretch>
            <a:fillRect/>
          </a:stretch>
        </p:blipFill>
        <p:spPr bwMode="auto">
          <a:xfrm>
            <a:off x="983822" y="3561171"/>
            <a:ext cx="3373866" cy="2609041"/>
          </a:xfrm>
          <a:prstGeom prst="rect">
            <a:avLst/>
          </a:prstGeom>
          <a:noFill/>
        </p:spPr>
      </p:pic>
      <p:pic>
        <p:nvPicPr>
          <p:cNvPr id="47109" name="Picture 5" descr="CFSperSQMLbyBasin_Low"/>
          <p:cNvPicPr>
            <a:picLocks noChangeAspect="1" noChangeArrowheads="1"/>
          </p:cNvPicPr>
          <p:nvPr/>
        </p:nvPicPr>
        <p:blipFill>
          <a:blip r:embed="rId6"/>
          <a:srcRect/>
          <a:stretch>
            <a:fillRect/>
          </a:stretch>
        </p:blipFill>
        <p:spPr bwMode="auto">
          <a:xfrm>
            <a:off x="4733521" y="3538329"/>
            <a:ext cx="3395797" cy="2623931"/>
          </a:xfrm>
          <a:prstGeom prst="rect">
            <a:avLst/>
          </a:prstGeom>
          <a:noFill/>
        </p:spPr>
      </p:pic>
      <p:sp>
        <p:nvSpPr>
          <p:cNvPr id="47110" name="AutoShape 6"/>
          <p:cNvSpPr>
            <a:spLocks noChangeArrowheads="1"/>
          </p:cNvSpPr>
          <p:nvPr/>
        </p:nvSpPr>
        <p:spPr bwMode="auto">
          <a:xfrm>
            <a:off x="4359859" y="4756150"/>
            <a:ext cx="418875" cy="381000"/>
          </a:xfrm>
          <a:prstGeom prst="rightArrow">
            <a:avLst>
              <a:gd name="adj1" fmla="val 50000"/>
              <a:gd name="adj2" fmla="val 25000"/>
            </a:avLst>
          </a:prstGeom>
          <a:solidFill>
            <a:srgbClr val="00B0F0"/>
          </a:solidFill>
          <a:ln w="9525" algn="ctr">
            <a:solidFill>
              <a:schemeClr val="tx1"/>
            </a:solidFill>
            <a:miter lim="800000"/>
            <a:headEnd/>
            <a:tailEnd/>
          </a:ln>
          <a:effectLst/>
        </p:spPr>
        <p:txBody>
          <a:bodyPr wrap="none" anchor="ctr"/>
          <a:lstStyle/>
          <a:p>
            <a:endParaRPr lang="en-US" dirty="0"/>
          </a:p>
        </p:txBody>
      </p:sp>
      <p:sp>
        <p:nvSpPr>
          <p:cNvPr id="47113" name="Text Box 9"/>
          <p:cNvSpPr txBox="1">
            <a:spLocks noChangeArrowheads="1"/>
          </p:cNvSpPr>
          <p:nvPr/>
        </p:nvSpPr>
        <p:spPr bwMode="auto">
          <a:xfrm>
            <a:off x="1584481" y="6074716"/>
            <a:ext cx="2533650" cy="461665"/>
          </a:xfrm>
          <a:prstGeom prst="rect">
            <a:avLst/>
          </a:prstGeom>
          <a:noFill/>
          <a:ln w="9525">
            <a:noFill/>
            <a:miter lim="800000"/>
            <a:headEnd/>
            <a:tailEnd/>
          </a:ln>
          <a:effectLst/>
        </p:spPr>
        <p:txBody>
          <a:bodyPr>
            <a:spAutoFit/>
          </a:bodyPr>
          <a:lstStyle/>
          <a:p>
            <a:pPr algn="ctr">
              <a:spcBef>
                <a:spcPct val="50000"/>
              </a:spcBef>
            </a:pPr>
            <a:r>
              <a:rPr lang="en-US" altLang="zh-TW" sz="1200" b="1" dirty="0">
                <a:solidFill>
                  <a:srgbClr val="080808"/>
                </a:solidFill>
                <a:ea typeface="新細明體" pitchFamily="18" charset="-120"/>
              </a:rPr>
              <a:t>Observed </a:t>
            </a:r>
            <a:r>
              <a:rPr lang="en-US" altLang="zh-CN" sz="1200" b="1" dirty="0">
                <a:solidFill>
                  <a:srgbClr val="080808"/>
                </a:solidFill>
                <a:ea typeface="宋体" pitchFamily="2" charset="-122"/>
              </a:rPr>
              <a:t>f</a:t>
            </a:r>
            <a:r>
              <a:rPr lang="en-US" altLang="zh-TW" sz="1200" b="1" dirty="0">
                <a:solidFill>
                  <a:srgbClr val="080808"/>
                </a:solidFill>
                <a:ea typeface="新細明體" pitchFamily="18" charset="-120"/>
              </a:rPr>
              <a:t>low</a:t>
            </a:r>
            <a:r>
              <a:rPr lang="en-US" altLang="zh-CN" sz="1200" b="1" dirty="0">
                <a:solidFill>
                  <a:srgbClr val="080808"/>
                </a:solidFill>
                <a:ea typeface="宋体" pitchFamily="2" charset="-122"/>
              </a:rPr>
              <a:t> for selected USGS gauge stations</a:t>
            </a:r>
            <a:endParaRPr lang="en-US" altLang="zh-TW" sz="1200" b="1" dirty="0">
              <a:solidFill>
                <a:srgbClr val="080808"/>
              </a:solidFill>
              <a:ea typeface="新細明體" pitchFamily="18" charset="-120"/>
            </a:endParaRPr>
          </a:p>
        </p:txBody>
      </p:sp>
      <p:sp>
        <p:nvSpPr>
          <p:cNvPr id="47114" name="Text Box 10"/>
          <p:cNvSpPr txBox="1">
            <a:spLocks noChangeArrowheads="1"/>
          </p:cNvSpPr>
          <p:nvPr/>
        </p:nvSpPr>
        <p:spPr bwMode="auto">
          <a:xfrm>
            <a:off x="5431230" y="6125287"/>
            <a:ext cx="2209800" cy="276999"/>
          </a:xfrm>
          <a:prstGeom prst="rect">
            <a:avLst/>
          </a:prstGeom>
          <a:noFill/>
          <a:ln w="9525">
            <a:noFill/>
            <a:miter lim="800000"/>
            <a:headEnd/>
            <a:tailEnd/>
          </a:ln>
          <a:effectLst/>
        </p:spPr>
        <p:txBody>
          <a:bodyPr>
            <a:spAutoFit/>
          </a:bodyPr>
          <a:lstStyle/>
          <a:p>
            <a:pPr algn="ctr">
              <a:spcBef>
                <a:spcPct val="50000"/>
              </a:spcBef>
            </a:pPr>
            <a:r>
              <a:rPr lang="en-US" altLang="zh-TW" sz="1200" b="1" dirty="0">
                <a:solidFill>
                  <a:srgbClr val="080808"/>
                </a:solidFill>
                <a:ea typeface="新細明體" pitchFamily="18" charset="-120"/>
              </a:rPr>
              <a:t>Runoff (CFS/Square_Miles)</a:t>
            </a:r>
          </a:p>
        </p:txBody>
      </p:sp>
      <p:pic>
        <p:nvPicPr>
          <p:cNvPr id="47115" name="Picture 2"/>
          <p:cNvPicPr>
            <a:picLocks noChangeAspect="1" noChangeArrowheads="1"/>
          </p:cNvPicPr>
          <p:nvPr/>
        </p:nvPicPr>
        <p:blipFill>
          <a:blip r:embed="rId7"/>
          <a:srcRect/>
          <a:stretch>
            <a:fillRect/>
          </a:stretch>
        </p:blipFill>
        <p:spPr bwMode="auto">
          <a:xfrm>
            <a:off x="4071938" y="6619875"/>
            <a:ext cx="1900237" cy="2270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2"/>
          <p:cNvSpPr>
            <a:spLocks noGrp="1"/>
          </p:cNvSpPr>
          <p:nvPr>
            <p:ph type="title"/>
          </p:nvPr>
        </p:nvSpPr>
        <p:spPr/>
        <p:txBody>
          <a:bodyPr/>
          <a:lstStyle/>
          <a:p>
            <a:r>
              <a:rPr lang="en-US" altLang="zh-TW" b="1" dirty="0" smtClean="0">
                <a:ea typeface="ＭＳ Ｐゴシック" pitchFamily="34" charset="-128"/>
              </a:rPr>
              <a:t>Compute Potential Capacity</a:t>
            </a:r>
          </a:p>
        </p:txBody>
      </p:sp>
      <p:sp>
        <p:nvSpPr>
          <p:cNvPr id="43011" name="Rectangle 3"/>
          <p:cNvSpPr>
            <a:spLocks noGrp="1"/>
          </p:cNvSpPr>
          <p:nvPr>
            <p:ph type="body" sz="half" idx="1"/>
          </p:nvPr>
        </p:nvSpPr>
        <p:spPr>
          <a:xfrm>
            <a:off x="129396" y="989166"/>
            <a:ext cx="8709804" cy="5592790"/>
          </a:xfrm>
        </p:spPr>
        <p:txBody>
          <a:bodyPr/>
          <a:lstStyle/>
          <a:p>
            <a:pPr marL="457200" indent="-457200">
              <a:buFontTx/>
              <a:buBlip>
                <a:blip r:embed="rId4"/>
              </a:buBlip>
            </a:pPr>
            <a:r>
              <a:rPr lang="en-US" altLang="zh-TW" b="1" dirty="0" smtClean="0">
                <a:solidFill>
                  <a:srgbClr val="000000"/>
                </a:solidFill>
                <a:latin typeface="Arial" pitchFamily="34" charset="0"/>
                <a:ea typeface="新細明體" pitchFamily="18" charset="-120"/>
                <a:cs typeface="Arial" pitchFamily="34" charset="0"/>
              </a:rPr>
              <a:t>Estimate potential capacity from potential generation</a:t>
            </a:r>
          </a:p>
          <a:p>
            <a:pPr marL="838200" lvl="1" indent="-381000">
              <a:buBlip>
                <a:blip r:embed="rId5"/>
              </a:buBlip>
            </a:pPr>
            <a:r>
              <a:rPr lang="en-US" altLang="zh-TW" sz="1800" dirty="0" smtClean="0">
                <a:solidFill>
                  <a:srgbClr val="080808"/>
                </a:solidFill>
                <a:latin typeface="Arial" pitchFamily="34" charset="0"/>
                <a:ea typeface="ＭＳ Ｐゴシック" pitchFamily="34" charset="-128"/>
                <a:cs typeface="Arial" pitchFamily="34" charset="0"/>
              </a:rPr>
              <a:t>The NHAAP generation-weighted capacity factor (C</a:t>
            </a:r>
            <a:r>
              <a:rPr lang="en-US" altLang="zh-TW" sz="1800" baseline="-25000" dirty="0" smtClean="0">
                <a:solidFill>
                  <a:srgbClr val="080808"/>
                </a:solidFill>
                <a:latin typeface="Arial" pitchFamily="34" charset="0"/>
                <a:ea typeface="ＭＳ Ｐゴシック" pitchFamily="34" charset="-128"/>
                <a:cs typeface="Arial" pitchFamily="34" charset="0"/>
              </a:rPr>
              <a:t>f</a:t>
            </a:r>
            <a:r>
              <a:rPr lang="en-US" altLang="zh-TW" sz="1800" dirty="0" smtClean="0">
                <a:solidFill>
                  <a:srgbClr val="080808"/>
                </a:solidFill>
                <a:latin typeface="Arial" pitchFamily="34" charset="0"/>
                <a:ea typeface="ＭＳ Ｐゴシック" pitchFamily="34" charset="-128"/>
                <a:cs typeface="Arial" pitchFamily="34" charset="0"/>
              </a:rPr>
              <a:t> ) for each hydrological region (HUC02) is utilized to compute the NPD Potential capacity (MW). </a:t>
            </a:r>
          </a:p>
          <a:p>
            <a:pPr marL="1238250" lvl="2" indent="-381000">
              <a:buNone/>
            </a:pPr>
            <a:endParaRPr lang="en-US" altLang="zh-TW" sz="1400" dirty="0" smtClean="0">
              <a:solidFill>
                <a:srgbClr val="080808"/>
              </a:solidFill>
              <a:latin typeface="Arial" pitchFamily="34" charset="0"/>
              <a:ea typeface="ＭＳ Ｐゴシック" pitchFamily="34" charset="-128"/>
              <a:cs typeface="Arial" pitchFamily="34" charset="0"/>
            </a:endParaRPr>
          </a:p>
          <a:p>
            <a:pPr marL="838200" lvl="1" indent="-381000">
              <a:buBlip>
                <a:blip r:embed="rId5"/>
              </a:buBlip>
            </a:pPr>
            <a:r>
              <a:rPr lang="en-US" altLang="zh-TW" sz="1800" dirty="0" err="1" smtClean="0">
                <a:solidFill>
                  <a:srgbClr val="080808"/>
                </a:solidFill>
                <a:latin typeface="Arial" pitchFamily="34" charset="0"/>
                <a:ea typeface="ＭＳ Ｐゴシック" pitchFamily="34" charset="-128"/>
                <a:cs typeface="Arial" pitchFamily="34" charset="0"/>
              </a:rPr>
              <a:t>C</a:t>
            </a:r>
            <a:r>
              <a:rPr lang="en-US" altLang="zh-TW" sz="1800" baseline="-25000" dirty="0" err="1" smtClean="0">
                <a:solidFill>
                  <a:srgbClr val="080808"/>
                </a:solidFill>
                <a:latin typeface="Arial" pitchFamily="34" charset="0"/>
                <a:ea typeface="ＭＳ Ｐゴシック" pitchFamily="34" charset="-128"/>
                <a:cs typeface="Arial" pitchFamily="34" charset="0"/>
              </a:rPr>
              <a:t>f</a:t>
            </a:r>
            <a:r>
              <a:rPr lang="en-US" altLang="zh-TW" sz="1800" dirty="0" smtClean="0">
                <a:solidFill>
                  <a:srgbClr val="080808"/>
                </a:solidFill>
                <a:latin typeface="Arial" pitchFamily="34" charset="0"/>
                <a:ea typeface="ＭＳ Ｐゴシック" pitchFamily="34" charset="-128"/>
                <a:cs typeface="Arial" pitchFamily="34" charset="0"/>
              </a:rPr>
              <a:t> is computed based on all EIA hydropower capacity and generation data from 2001 to 2008.</a:t>
            </a:r>
          </a:p>
        </p:txBody>
      </p:sp>
      <p:graphicFrame>
        <p:nvGraphicFramePr>
          <p:cNvPr id="43021" name="Object 13"/>
          <p:cNvGraphicFramePr>
            <a:graphicFrameLocks noGrp="1" noChangeAspect="1"/>
          </p:cNvGraphicFramePr>
          <p:nvPr>
            <p:ph sz="half" idx="2"/>
          </p:nvPr>
        </p:nvGraphicFramePr>
        <p:xfrm>
          <a:off x="1219200" y="2971800"/>
          <a:ext cx="6705600" cy="3803650"/>
        </p:xfrm>
        <a:graphic>
          <a:graphicData uri="http://schemas.openxmlformats.org/presentationml/2006/ole">
            <mc:AlternateContent xmlns:mc="http://schemas.openxmlformats.org/markup-compatibility/2006">
              <mc:Choice xmlns:v="urn:schemas-microsoft-com:vml" Requires="v">
                <p:oleObj spid="_x0000_s25606" name="Chart" r:id="rId6" imgW="9496425" imgH="5391150" progId="Excel.Sheet.8">
                  <p:embed/>
                </p:oleObj>
              </mc:Choice>
              <mc:Fallback>
                <p:oleObj name="Chart" r:id="rId6" imgW="9496425" imgH="5391150" progId="Excel.Sheet.8">
                  <p:embed/>
                  <p:pic>
                    <p:nvPicPr>
                      <p:cNvPr id="0" name="Picture 5"/>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2971800"/>
                        <a:ext cx="6705600" cy="380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3023" name="Picture 2"/>
          <p:cNvPicPr>
            <a:picLocks noChangeAspect="1" noChangeArrowheads="1"/>
          </p:cNvPicPr>
          <p:nvPr/>
        </p:nvPicPr>
        <p:blipFill>
          <a:blip r:embed="rId8"/>
          <a:srcRect/>
          <a:stretch>
            <a:fillRect/>
          </a:stretch>
        </p:blipFill>
        <p:spPr bwMode="auto">
          <a:xfrm>
            <a:off x="4071938" y="6619875"/>
            <a:ext cx="1900237" cy="2270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4995" name="Picture 3"/>
          <p:cNvPicPr>
            <a:picLocks noChangeAspect="1" noChangeArrowheads="1"/>
          </p:cNvPicPr>
          <p:nvPr/>
        </p:nvPicPr>
        <p:blipFill>
          <a:blip r:embed="rId2"/>
          <a:srcRect/>
          <a:stretch>
            <a:fillRect/>
          </a:stretch>
        </p:blipFill>
        <p:spPr bwMode="auto">
          <a:xfrm>
            <a:off x="644082" y="987361"/>
            <a:ext cx="7544670" cy="5138397"/>
          </a:xfrm>
          <a:prstGeom prst="rect">
            <a:avLst/>
          </a:prstGeom>
          <a:noFill/>
          <a:ln w="9525">
            <a:noFill/>
            <a:miter lim="800000"/>
            <a:headEnd/>
            <a:tailEnd/>
          </a:ln>
          <a:effectLst/>
        </p:spPr>
      </p:pic>
      <p:sp>
        <p:nvSpPr>
          <p:cNvPr id="5" name="Rectangle 4"/>
          <p:cNvSpPr/>
          <p:nvPr/>
        </p:nvSpPr>
        <p:spPr>
          <a:xfrm>
            <a:off x="159026" y="6210351"/>
            <a:ext cx="8802094" cy="292388"/>
          </a:xfrm>
          <a:prstGeom prst="rect">
            <a:avLst/>
          </a:prstGeom>
          <a:solidFill>
            <a:schemeClr val="bg1">
              <a:lumMod val="75000"/>
            </a:schemeClr>
          </a:solidFill>
          <a:scene3d>
            <a:camera prst="orthographicFront"/>
            <a:lightRig rig="threePt" dir="t"/>
          </a:scene3d>
          <a:sp3d>
            <a:bevelT/>
          </a:sp3d>
        </p:spPr>
        <p:txBody>
          <a:bodyPr wrap="square">
            <a:spAutoFit/>
          </a:bodyPr>
          <a:lstStyle/>
          <a:p>
            <a:pPr>
              <a:spcBef>
                <a:spcPct val="20000"/>
              </a:spcBef>
            </a:pPr>
            <a:r>
              <a:rPr lang="en-US" altLang="zh-TW" sz="1300" b="1" dirty="0">
                <a:solidFill>
                  <a:srgbClr val="000000"/>
                </a:solidFill>
              </a:rPr>
              <a:t>The Top </a:t>
            </a:r>
            <a:r>
              <a:rPr lang="en-US" altLang="zh-TW" sz="1300" b="1" dirty="0" smtClean="0">
                <a:solidFill>
                  <a:srgbClr val="000000"/>
                </a:solidFill>
              </a:rPr>
              <a:t>600 </a:t>
            </a:r>
            <a:r>
              <a:rPr lang="en-US" altLang="zh-TW" sz="1300" b="1" dirty="0">
                <a:solidFill>
                  <a:srgbClr val="000000"/>
                </a:solidFill>
              </a:rPr>
              <a:t>Non-Powered Represent 90% of the </a:t>
            </a:r>
            <a:r>
              <a:rPr lang="en-US" altLang="zh-TW" sz="1300" b="1" dirty="0" smtClean="0">
                <a:solidFill>
                  <a:srgbClr val="000000"/>
                </a:solidFill>
              </a:rPr>
              <a:t>Non-Powered Dams total </a:t>
            </a:r>
            <a:r>
              <a:rPr lang="en-US" altLang="zh-TW" sz="1300" b="1" dirty="0">
                <a:solidFill>
                  <a:srgbClr val="000000"/>
                </a:solidFill>
              </a:rPr>
              <a:t>potential capacity </a:t>
            </a:r>
            <a:r>
              <a:rPr lang="en-US" altLang="zh-TW" sz="1300" b="1" dirty="0" smtClean="0">
                <a:solidFill>
                  <a:srgbClr val="000000"/>
                </a:solidFill>
              </a:rPr>
              <a:t>(54,384 </a:t>
            </a:r>
            <a:r>
              <a:rPr lang="en-US" altLang="zh-TW" sz="1300" b="1" dirty="0">
                <a:solidFill>
                  <a:srgbClr val="000000"/>
                </a:solidFill>
              </a:rPr>
              <a:t>dams) </a:t>
            </a:r>
            <a:endParaRPr lang="en-US" altLang="zh-TW" sz="1300" dirty="0">
              <a:solidFill>
                <a:srgbClr val="000000"/>
              </a:solidFill>
            </a:endParaRPr>
          </a:p>
        </p:txBody>
      </p:sp>
      <p:pic>
        <p:nvPicPr>
          <p:cNvPr id="30725" name="Picture 2"/>
          <p:cNvPicPr>
            <a:picLocks noChangeAspect="1" noChangeArrowheads="1"/>
          </p:cNvPicPr>
          <p:nvPr/>
        </p:nvPicPr>
        <p:blipFill>
          <a:blip r:embed="rId3"/>
          <a:srcRect/>
          <a:stretch>
            <a:fillRect/>
          </a:stretch>
        </p:blipFill>
        <p:spPr bwMode="auto">
          <a:xfrm>
            <a:off x="4071938" y="6619875"/>
            <a:ext cx="1900237" cy="227013"/>
          </a:xfrm>
          <a:prstGeom prst="rect">
            <a:avLst/>
          </a:prstGeom>
          <a:noFill/>
          <a:ln w="9525">
            <a:noFill/>
            <a:miter lim="800000"/>
            <a:headEnd/>
            <a:tailEnd/>
          </a:ln>
        </p:spPr>
      </p:pic>
      <p:sp>
        <p:nvSpPr>
          <p:cNvPr id="30729" name="Rectangle 9"/>
          <p:cNvSpPr>
            <a:spLocks/>
          </p:cNvSpPr>
          <p:nvPr/>
        </p:nvSpPr>
        <p:spPr bwMode="auto">
          <a:xfrm>
            <a:off x="47709" y="146304"/>
            <a:ext cx="6090700" cy="687629"/>
          </a:xfrm>
          <a:prstGeom prst="rect">
            <a:avLst/>
          </a:prstGeom>
          <a:noFill/>
          <a:ln w="9525">
            <a:noFill/>
            <a:miter lim="800000"/>
            <a:headEnd/>
            <a:tailEnd/>
          </a:ln>
        </p:spPr>
        <p:txBody>
          <a:bodyPr anchor="ctr"/>
          <a:lstStyle/>
          <a:p>
            <a:pPr algn="ctr" eaLnBrk="0" hangingPunct="0">
              <a:lnSpc>
                <a:spcPts val="2800"/>
              </a:lnSpc>
            </a:pPr>
            <a:r>
              <a:rPr lang="en-US" altLang="zh-TW" sz="2600" b="1" dirty="0" smtClean="0">
                <a:solidFill>
                  <a:srgbClr val="FFFFFF"/>
                </a:solidFill>
              </a:rPr>
              <a:t>Accomplishment and Results </a:t>
            </a:r>
          </a:p>
          <a:p>
            <a:pPr eaLnBrk="0" hangingPunct="0">
              <a:lnSpc>
                <a:spcPts val="2800"/>
              </a:lnSpc>
            </a:pPr>
            <a:r>
              <a:rPr lang="en-US" altLang="zh-TW" sz="1500" b="1" dirty="0" smtClean="0">
                <a:solidFill>
                  <a:schemeClr val="bg1"/>
                </a:solidFill>
                <a:cs typeface="ＭＳ Ｐゴシック" pitchFamily="-106" charset="-128"/>
              </a:rPr>
              <a:t>NPD Hydropower Potential in the U. S. :  12.6 GW at 54,384 Dams</a:t>
            </a:r>
          </a:p>
        </p:txBody>
      </p:sp>
      <p:sp>
        <p:nvSpPr>
          <p:cNvPr id="7" name="Rectangle 6"/>
          <p:cNvSpPr/>
          <p:nvPr/>
        </p:nvSpPr>
        <p:spPr>
          <a:xfrm>
            <a:off x="760781" y="5859475"/>
            <a:ext cx="1338681" cy="219456"/>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Rectangle 2"/>
          <p:cNvSpPr>
            <a:spLocks noGrp="1"/>
          </p:cNvSpPr>
          <p:nvPr>
            <p:ph type="title"/>
          </p:nvPr>
        </p:nvSpPr>
        <p:spPr/>
        <p:txBody>
          <a:bodyPr/>
          <a:lstStyle/>
          <a:p>
            <a:r>
              <a:rPr lang="en-US" altLang="zh-TW" b="1" dirty="0" smtClean="0">
                <a:ea typeface="ＭＳ Ｐゴシック" pitchFamily="34" charset="-128"/>
              </a:rPr>
              <a:t>Quality Control</a:t>
            </a:r>
          </a:p>
        </p:txBody>
      </p:sp>
      <p:sp>
        <p:nvSpPr>
          <p:cNvPr id="65539" name="Rectangle 3"/>
          <p:cNvSpPr>
            <a:spLocks noGrp="1"/>
          </p:cNvSpPr>
          <p:nvPr>
            <p:ph type="body" sz="half" idx="1"/>
          </p:nvPr>
        </p:nvSpPr>
        <p:spPr>
          <a:xfrm>
            <a:off x="152400" y="1066799"/>
            <a:ext cx="8839200" cy="5489275"/>
          </a:xfrm>
        </p:spPr>
        <p:txBody>
          <a:bodyPr/>
          <a:lstStyle/>
          <a:p>
            <a:pPr marL="457200" indent="-457200">
              <a:lnSpc>
                <a:spcPct val="90000"/>
              </a:lnSpc>
              <a:buFontTx/>
              <a:buBlip>
                <a:blip r:embed="rId3"/>
              </a:buBlip>
            </a:pPr>
            <a:r>
              <a:rPr lang="en-US" altLang="zh-TW" sz="2000" b="1" dirty="0" smtClean="0">
                <a:solidFill>
                  <a:srgbClr val="000000"/>
                </a:solidFill>
                <a:latin typeface="Arial" pitchFamily="34" charset="0"/>
                <a:ea typeface="新細明體" pitchFamily="18" charset="-120"/>
                <a:cs typeface="Arial" pitchFamily="34" charset="0"/>
              </a:rPr>
              <a:t>General observations</a:t>
            </a:r>
          </a:p>
          <a:p>
            <a:pPr marL="838200" lvl="1" indent="-381000">
              <a:lnSpc>
                <a:spcPct val="90000"/>
              </a:lnSpc>
              <a:buBlip>
                <a:blip r:embed="rId4"/>
              </a:buBlip>
            </a:pPr>
            <a:r>
              <a:rPr lang="en-US" altLang="zh-TW" sz="1800" dirty="0" smtClean="0">
                <a:solidFill>
                  <a:srgbClr val="080808"/>
                </a:solidFill>
                <a:latin typeface="Arial" pitchFamily="34" charset="0"/>
                <a:ea typeface="ＭＳ Ｐゴシック" pitchFamily="34" charset="-128"/>
                <a:cs typeface="Arial" pitchFamily="34" charset="0"/>
              </a:rPr>
              <a:t>No single set of rules can be used to fully-automate the analysis.</a:t>
            </a:r>
          </a:p>
          <a:p>
            <a:pPr marL="838200" lvl="1" indent="-381000">
              <a:lnSpc>
                <a:spcPct val="90000"/>
              </a:lnSpc>
              <a:buBlip>
                <a:blip r:embed="rId4"/>
              </a:buBlip>
            </a:pPr>
            <a:r>
              <a:rPr lang="en-US" altLang="zh-TW" sz="1800" dirty="0" smtClean="0">
                <a:solidFill>
                  <a:srgbClr val="080808"/>
                </a:solidFill>
                <a:latin typeface="Arial" pitchFamily="34" charset="0"/>
                <a:ea typeface="ＭＳ Ｐゴシック" pitchFamily="34" charset="-128"/>
                <a:cs typeface="Arial" pitchFamily="34" charset="0"/>
              </a:rPr>
              <a:t>Quality control through manual check is crucial, but it is an extremely time-consuming process.</a:t>
            </a:r>
          </a:p>
          <a:p>
            <a:pPr marL="838200" lvl="1" indent="-381000">
              <a:lnSpc>
                <a:spcPct val="90000"/>
              </a:lnSpc>
              <a:buBlip>
                <a:blip r:embed="rId4"/>
              </a:buBlip>
            </a:pPr>
            <a:r>
              <a:rPr lang="en-US" altLang="zh-TW" sz="1800" dirty="0" smtClean="0">
                <a:solidFill>
                  <a:srgbClr val="080808"/>
                </a:solidFill>
                <a:latin typeface="Arial" pitchFamily="34" charset="0"/>
                <a:ea typeface="ＭＳ Ｐゴシック" pitchFamily="34" charset="-128"/>
                <a:cs typeface="Arial" pitchFamily="34" charset="0"/>
              </a:rPr>
              <a:t>The current quality control was performed following the descending order of power potential (from large to small NPDs to control over-estimation).</a:t>
            </a:r>
            <a:endParaRPr lang="en-US" altLang="zh-TW" sz="1800" b="1" dirty="0" smtClean="0">
              <a:solidFill>
                <a:srgbClr val="080808"/>
              </a:solidFill>
              <a:latin typeface="Arial" pitchFamily="34" charset="0"/>
              <a:ea typeface="新細明體" pitchFamily="18" charset="-120"/>
              <a:cs typeface="Arial" pitchFamily="34" charset="0"/>
            </a:endParaRPr>
          </a:p>
          <a:p>
            <a:pPr marL="457200" indent="-457200">
              <a:lnSpc>
                <a:spcPct val="90000"/>
              </a:lnSpc>
              <a:buFontTx/>
              <a:buBlip>
                <a:blip r:embed="rId3"/>
              </a:buBlip>
            </a:pPr>
            <a:r>
              <a:rPr lang="en-US" altLang="zh-TW" sz="2000" b="1" dirty="0" smtClean="0">
                <a:solidFill>
                  <a:srgbClr val="000000"/>
                </a:solidFill>
                <a:latin typeface="Arial" pitchFamily="34" charset="0"/>
                <a:ea typeface="新細明體" pitchFamily="18" charset="-120"/>
                <a:cs typeface="Arial" pitchFamily="34" charset="0"/>
              </a:rPr>
              <a:t>Known major issues</a:t>
            </a:r>
          </a:p>
          <a:p>
            <a:pPr marL="838200" lvl="1" indent="-381000">
              <a:lnSpc>
                <a:spcPct val="90000"/>
              </a:lnSpc>
              <a:buBlip>
                <a:blip r:embed="rId4"/>
              </a:buBlip>
            </a:pPr>
            <a:r>
              <a:rPr lang="en-US" altLang="zh-TW" sz="1800" dirty="0" smtClean="0">
                <a:solidFill>
                  <a:srgbClr val="080808"/>
                </a:solidFill>
                <a:latin typeface="Arial" pitchFamily="34" charset="0"/>
                <a:ea typeface="ＭＳ Ｐゴシック" pitchFamily="34" charset="-128"/>
                <a:cs typeface="Arial" pitchFamily="34" charset="0"/>
              </a:rPr>
              <a:t>The NID hydropower dam notation could be outdated and inaccurate.</a:t>
            </a:r>
          </a:p>
          <a:p>
            <a:pPr marL="838200" lvl="1" indent="-381000">
              <a:lnSpc>
                <a:spcPct val="90000"/>
              </a:lnSpc>
              <a:buBlip>
                <a:blip r:embed="rId4"/>
              </a:buBlip>
            </a:pPr>
            <a:r>
              <a:rPr lang="en-US" altLang="zh-TW" sz="1800" dirty="0" smtClean="0">
                <a:solidFill>
                  <a:srgbClr val="080808"/>
                </a:solidFill>
                <a:latin typeface="Arial" pitchFamily="34" charset="0"/>
                <a:ea typeface="ＭＳ Ｐゴシック" pitchFamily="34" charset="-128"/>
                <a:cs typeface="Arial" pitchFamily="34" charset="0"/>
              </a:rPr>
              <a:t>Around half of the NID coordinates have not been corrected by HR-NHD.</a:t>
            </a:r>
          </a:p>
          <a:p>
            <a:pPr marL="838200" lvl="1" indent="-381000">
              <a:lnSpc>
                <a:spcPct val="90000"/>
              </a:lnSpc>
              <a:buBlip>
                <a:blip r:embed="rId4"/>
              </a:buBlip>
            </a:pPr>
            <a:r>
              <a:rPr lang="en-US" altLang="zh-TW" sz="1800" dirty="0" smtClean="0">
                <a:solidFill>
                  <a:srgbClr val="080808"/>
                </a:solidFill>
                <a:latin typeface="Arial" pitchFamily="34" charset="0"/>
                <a:ea typeface="ＭＳ Ｐゴシック" pitchFamily="34" charset="-128"/>
                <a:cs typeface="Arial" pitchFamily="34" charset="0"/>
              </a:rPr>
              <a:t>Small dams next to major rivers could easily lead to</a:t>
            </a:r>
            <a:r>
              <a:rPr lang="zh-TW" altLang="en-US" sz="1800" dirty="0" smtClean="0">
                <a:solidFill>
                  <a:srgbClr val="080808"/>
                </a:solidFill>
                <a:latin typeface="Arial" pitchFamily="34" charset="0"/>
                <a:ea typeface="ＭＳ Ｐゴシック" pitchFamily="34" charset="-128"/>
                <a:cs typeface="Arial" pitchFamily="34" charset="0"/>
              </a:rPr>
              <a:t> </a:t>
            </a:r>
            <a:r>
              <a:rPr lang="en-US" altLang="zh-TW" sz="1800" dirty="0" smtClean="0">
                <a:solidFill>
                  <a:srgbClr val="080808"/>
                </a:solidFill>
                <a:latin typeface="Arial" pitchFamily="34" charset="0"/>
                <a:ea typeface="ＭＳ Ｐゴシック" pitchFamily="34" charset="-128"/>
                <a:cs typeface="Arial" pitchFamily="34" charset="0"/>
              </a:rPr>
              <a:t>serious overestimation.</a:t>
            </a:r>
          </a:p>
          <a:p>
            <a:pPr marL="838200" lvl="1" indent="-381000">
              <a:lnSpc>
                <a:spcPct val="90000"/>
              </a:lnSpc>
              <a:buBlip>
                <a:blip r:embed="rId4"/>
              </a:buBlip>
            </a:pPr>
            <a:r>
              <a:rPr lang="en-US" altLang="zh-TW" sz="1800" dirty="0" smtClean="0">
                <a:solidFill>
                  <a:srgbClr val="080808"/>
                </a:solidFill>
                <a:latin typeface="Arial" pitchFamily="34" charset="0"/>
                <a:ea typeface="ＭＳ Ｐゴシック" pitchFamily="34" charset="-128"/>
                <a:cs typeface="Arial" pitchFamily="34" charset="0"/>
              </a:rPr>
              <a:t>NID heights tend to over-estimate the head for run-off-river dams.</a:t>
            </a:r>
            <a:endParaRPr lang="zh-TW" altLang="en-US" sz="1800" dirty="0" smtClean="0">
              <a:solidFill>
                <a:srgbClr val="080808"/>
              </a:solidFill>
              <a:latin typeface="Arial" pitchFamily="34" charset="0"/>
              <a:ea typeface="新細明體" pitchFamily="18" charset="-120"/>
              <a:cs typeface="Arial" pitchFamily="34" charset="0"/>
            </a:endParaRPr>
          </a:p>
          <a:p>
            <a:pPr marL="457200" indent="-457200">
              <a:lnSpc>
                <a:spcPct val="90000"/>
              </a:lnSpc>
              <a:buFontTx/>
              <a:buBlip>
                <a:blip r:embed="rId3"/>
              </a:buBlip>
            </a:pPr>
            <a:r>
              <a:rPr lang="en-US" altLang="zh-TW" sz="2000" b="1" dirty="0" smtClean="0">
                <a:solidFill>
                  <a:srgbClr val="000000"/>
                </a:solidFill>
                <a:latin typeface="Arial" pitchFamily="34" charset="0"/>
                <a:ea typeface="新細明體" pitchFamily="18" charset="-120"/>
                <a:cs typeface="Arial" pitchFamily="34" charset="0"/>
              </a:rPr>
              <a:t>Evolvement of the ORNL NPD Resource Assessment</a:t>
            </a:r>
            <a:endParaRPr lang="zh-TW" altLang="en-US" sz="2000" b="1" dirty="0" smtClean="0">
              <a:solidFill>
                <a:srgbClr val="000000"/>
              </a:solidFill>
              <a:latin typeface="Arial" pitchFamily="34" charset="0"/>
              <a:ea typeface="新細明體" pitchFamily="18" charset="-120"/>
              <a:cs typeface="Arial" pitchFamily="34" charset="0"/>
            </a:endParaRPr>
          </a:p>
          <a:p>
            <a:pPr marL="838200" lvl="1" indent="-381000">
              <a:lnSpc>
                <a:spcPct val="90000"/>
              </a:lnSpc>
              <a:buBlip>
                <a:blip r:embed="rId4"/>
              </a:buBlip>
            </a:pPr>
            <a:r>
              <a:rPr lang="en-US" altLang="zh-TW" sz="1800" dirty="0" smtClean="0">
                <a:solidFill>
                  <a:srgbClr val="080808"/>
                </a:solidFill>
                <a:latin typeface="Arial" pitchFamily="34" charset="0"/>
                <a:ea typeface="ＭＳ Ｐゴシック" pitchFamily="34" charset="-128"/>
                <a:cs typeface="Arial" pitchFamily="34" charset="0"/>
              </a:rPr>
              <a:t>First estimate: </a:t>
            </a:r>
          </a:p>
          <a:p>
            <a:pPr marL="1695450" lvl="3" indent="-381000">
              <a:lnSpc>
                <a:spcPct val="90000"/>
              </a:lnSpc>
              <a:buFont typeface="Wingdings" pitchFamily="2" charset="2"/>
              <a:buChar char="ü"/>
            </a:pPr>
            <a:r>
              <a:rPr lang="en-US" altLang="zh-TW" sz="1600" b="1" dirty="0" smtClean="0">
                <a:solidFill>
                  <a:srgbClr val="080808"/>
                </a:solidFill>
                <a:latin typeface="Arial" pitchFamily="34" charset="0"/>
                <a:ea typeface="ＭＳ Ｐゴシック" pitchFamily="34" charset="-128"/>
                <a:cs typeface="Arial" pitchFamily="34" charset="0"/>
              </a:rPr>
              <a:t>54,801 NPD with 43.5 GW potential capacity</a:t>
            </a:r>
          </a:p>
          <a:p>
            <a:pPr marL="838200" lvl="1" indent="-381000">
              <a:lnSpc>
                <a:spcPct val="90000"/>
              </a:lnSpc>
              <a:buBlip>
                <a:blip r:embed="rId4"/>
              </a:buBlip>
            </a:pPr>
            <a:r>
              <a:rPr lang="en-US" altLang="zh-TW" sz="1800" dirty="0" smtClean="0">
                <a:solidFill>
                  <a:srgbClr val="080808"/>
                </a:solidFill>
                <a:latin typeface="Arial" pitchFamily="34" charset="0"/>
                <a:ea typeface="ＭＳ Ｐゴシック" pitchFamily="34" charset="-128"/>
                <a:cs typeface="Arial" pitchFamily="34" charset="0"/>
              </a:rPr>
              <a:t>Preliminary quality control (not including USACE L&amp;D correction):</a:t>
            </a:r>
          </a:p>
          <a:p>
            <a:pPr marL="1695450" lvl="3" indent="-381000">
              <a:lnSpc>
                <a:spcPct val="90000"/>
              </a:lnSpc>
              <a:buFont typeface="Wingdings" pitchFamily="2" charset="2"/>
              <a:buChar char="ü"/>
            </a:pPr>
            <a:r>
              <a:rPr lang="en-US" altLang="zh-TW" sz="1600" b="1" dirty="0" smtClean="0">
                <a:solidFill>
                  <a:srgbClr val="080808"/>
                </a:solidFill>
                <a:latin typeface="Arial" pitchFamily="34" charset="0"/>
                <a:ea typeface="ＭＳ Ｐゴシック" pitchFamily="34" charset="-128"/>
                <a:cs typeface="Arial" pitchFamily="34" charset="0"/>
              </a:rPr>
              <a:t>54,561 NPD with </a:t>
            </a:r>
            <a:r>
              <a:rPr lang="en-US" altLang="zh-CN" sz="1600" b="1" dirty="0" smtClean="0">
                <a:solidFill>
                  <a:srgbClr val="080808"/>
                </a:solidFill>
                <a:latin typeface="Arial" pitchFamily="34" charset="0"/>
                <a:ea typeface="ＭＳ Ｐゴシック" pitchFamily="34" charset="-128"/>
                <a:cs typeface="Arial" pitchFamily="34" charset="0"/>
              </a:rPr>
              <a:t>19</a:t>
            </a:r>
            <a:r>
              <a:rPr lang="en-US" altLang="zh-TW" sz="1600" b="1" dirty="0" smtClean="0">
                <a:solidFill>
                  <a:srgbClr val="080808"/>
                </a:solidFill>
                <a:latin typeface="Arial" pitchFamily="34" charset="0"/>
                <a:ea typeface="ＭＳ Ｐゴシック" pitchFamily="34" charset="-128"/>
                <a:cs typeface="Arial" pitchFamily="34" charset="0"/>
              </a:rPr>
              <a:t>.</a:t>
            </a:r>
            <a:r>
              <a:rPr lang="en-US" altLang="zh-CN" sz="1600" b="1" dirty="0" smtClean="0">
                <a:solidFill>
                  <a:srgbClr val="080808"/>
                </a:solidFill>
                <a:latin typeface="Arial" pitchFamily="34" charset="0"/>
                <a:ea typeface="ＭＳ Ｐゴシック" pitchFamily="34" charset="-128"/>
                <a:cs typeface="Arial" pitchFamily="34" charset="0"/>
              </a:rPr>
              <a:t>7</a:t>
            </a:r>
            <a:r>
              <a:rPr lang="en-US" altLang="zh-TW" sz="1600" b="1" dirty="0" smtClean="0">
                <a:solidFill>
                  <a:srgbClr val="080808"/>
                </a:solidFill>
                <a:latin typeface="Arial" pitchFamily="34" charset="0"/>
                <a:ea typeface="ＭＳ Ｐゴシック" pitchFamily="34" charset="-128"/>
                <a:cs typeface="Arial" pitchFamily="34" charset="0"/>
              </a:rPr>
              <a:t> GW</a:t>
            </a:r>
            <a:r>
              <a:rPr lang="en-US" altLang="zh-CN" sz="1600" b="1" dirty="0" smtClean="0">
                <a:solidFill>
                  <a:srgbClr val="080808"/>
                </a:solidFill>
                <a:latin typeface="Arial" pitchFamily="34" charset="0"/>
                <a:ea typeface="ＭＳ Ｐゴシック" pitchFamily="34" charset="-128"/>
                <a:cs typeface="Arial" pitchFamily="34" charset="0"/>
              </a:rPr>
              <a:t> </a:t>
            </a:r>
            <a:r>
              <a:rPr lang="en-US" altLang="zh-TW" sz="1600" b="1" dirty="0" smtClean="0">
                <a:solidFill>
                  <a:srgbClr val="080808"/>
                </a:solidFill>
                <a:latin typeface="Arial" pitchFamily="34" charset="0"/>
                <a:ea typeface="ＭＳ Ｐゴシック" pitchFamily="34" charset="-128"/>
                <a:cs typeface="Arial" pitchFamily="34" charset="0"/>
              </a:rPr>
              <a:t>potential capacity</a:t>
            </a:r>
          </a:p>
          <a:p>
            <a:pPr marL="838200" lvl="1" indent="-381000">
              <a:lnSpc>
                <a:spcPct val="90000"/>
              </a:lnSpc>
              <a:buBlip>
                <a:blip r:embed="rId4"/>
              </a:buBlip>
            </a:pPr>
            <a:r>
              <a:rPr lang="en-US" altLang="zh-TW" sz="1800" dirty="0" smtClean="0">
                <a:solidFill>
                  <a:srgbClr val="080808"/>
                </a:solidFill>
                <a:latin typeface="Arial" pitchFamily="34" charset="0"/>
                <a:ea typeface="ＭＳ Ｐゴシック" pitchFamily="34" charset="-128"/>
                <a:cs typeface="Arial" pitchFamily="34" charset="0"/>
              </a:rPr>
              <a:t>Current estimate (all NPDs greater than 1MW were checked):</a:t>
            </a:r>
          </a:p>
          <a:p>
            <a:pPr marL="1695450" lvl="3" indent="-381000">
              <a:lnSpc>
                <a:spcPct val="90000"/>
              </a:lnSpc>
              <a:buFont typeface="Wingdings" pitchFamily="2" charset="2"/>
              <a:buChar char="ü"/>
            </a:pPr>
            <a:r>
              <a:rPr lang="en-US" altLang="zh-TW" sz="1600" b="1" dirty="0" smtClean="0">
                <a:solidFill>
                  <a:srgbClr val="080808"/>
                </a:solidFill>
                <a:latin typeface="Arial" pitchFamily="34" charset="0"/>
                <a:ea typeface="ＭＳ Ｐゴシック" pitchFamily="34" charset="-128"/>
                <a:cs typeface="Arial" pitchFamily="34" charset="0"/>
              </a:rPr>
              <a:t>54,384 NPD with 12.6 GW potential capacity</a:t>
            </a:r>
          </a:p>
        </p:txBody>
      </p:sp>
      <p:pic>
        <p:nvPicPr>
          <p:cNvPr id="65541" name="Picture 2"/>
          <p:cNvPicPr>
            <a:picLocks noChangeAspect="1" noChangeArrowheads="1"/>
          </p:cNvPicPr>
          <p:nvPr/>
        </p:nvPicPr>
        <p:blipFill>
          <a:blip r:embed="rId5"/>
          <a:srcRect/>
          <a:stretch>
            <a:fillRect/>
          </a:stretch>
        </p:blipFill>
        <p:spPr bwMode="auto">
          <a:xfrm>
            <a:off x="4071938" y="6619875"/>
            <a:ext cx="1900237" cy="2270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srcRect/>
          <a:stretch>
            <a:fillRect/>
          </a:stretch>
        </p:blipFill>
        <p:spPr bwMode="auto">
          <a:xfrm>
            <a:off x="164233" y="1202420"/>
            <a:ext cx="8258290" cy="4123826"/>
          </a:xfrm>
          <a:prstGeom prst="rect">
            <a:avLst/>
          </a:prstGeom>
          <a:noFill/>
          <a:ln w="9525">
            <a:noFill/>
            <a:miter lim="800000"/>
            <a:headEnd/>
            <a:tailEnd/>
          </a:ln>
          <a:effectLst/>
        </p:spPr>
      </p:pic>
      <p:pic>
        <p:nvPicPr>
          <p:cNvPr id="84996" name="Picture 4"/>
          <p:cNvPicPr>
            <a:picLocks noChangeAspect="1" noChangeArrowheads="1"/>
          </p:cNvPicPr>
          <p:nvPr/>
        </p:nvPicPr>
        <p:blipFill>
          <a:blip r:embed="rId3"/>
          <a:srcRect/>
          <a:stretch>
            <a:fillRect/>
          </a:stretch>
        </p:blipFill>
        <p:spPr bwMode="auto">
          <a:xfrm>
            <a:off x="6186115" y="3114902"/>
            <a:ext cx="2670904" cy="3483606"/>
          </a:xfrm>
          <a:prstGeom prst="rect">
            <a:avLst/>
          </a:prstGeom>
          <a:noFill/>
          <a:ln w="9525">
            <a:noFill/>
            <a:miter lim="800000"/>
            <a:headEnd/>
            <a:tailEnd/>
          </a:ln>
          <a:effectLst/>
        </p:spPr>
      </p:pic>
      <p:sp>
        <p:nvSpPr>
          <p:cNvPr id="5" name="Rectangle 4"/>
          <p:cNvSpPr/>
          <p:nvPr/>
        </p:nvSpPr>
        <p:spPr>
          <a:xfrm>
            <a:off x="250466" y="132047"/>
            <a:ext cx="4572000" cy="707886"/>
          </a:xfrm>
          <a:prstGeom prst="rect">
            <a:avLst/>
          </a:prstGeom>
        </p:spPr>
        <p:txBody>
          <a:bodyPr>
            <a:spAutoFit/>
          </a:bodyPr>
          <a:lstStyle/>
          <a:p>
            <a:r>
              <a:rPr lang="en-US" altLang="zh-TW" sz="2000" b="1" dirty="0" smtClean="0">
                <a:solidFill>
                  <a:schemeClr val="bg1"/>
                </a:solidFill>
              </a:rPr>
              <a:t>Using NHAAP to Estimate flow (Q) for power generation (II)</a:t>
            </a:r>
            <a:endParaRPr lang="en-US" sz="2000" b="1" dirty="0">
              <a:solidFill>
                <a:schemeClr val="bg1"/>
              </a:solidFill>
            </a:endParaRPr>
          </a:p>
        </p:txBody>
      </p:sp>
      <p:cxnSp>
        <p:nvCxnSpPr>
          <p:cNvPr id="7" name="Straight Arrow Connector 6"/>
          <p:cNvCxnSpPr/>
          <p:nvPr/>
        </p:nvCxnSpPr>
        <p:spPr>
          <a:xfrm flipV="1">
            <a:off x="842838" y="4126727"/>
            <a:ext cx="4031312" cy="1097280"/>
          </a:xfrm>
          <a:prstGeom prst="straightConnector1">
            <a:avLst/>
          </a:prstGeom>
          <a:ln w="9525">
            <a:solidFill>
              <a:srgbClr val="080808"/>
            </a:solidFill>
            <a:headEnd type="none"/>
            <a:tailEnd type="triangle" w="sm" len="lg"/>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10800000">
            <a:off x="4913909" y="4150584"/>
            <a:ext cx="1264255" cy="882593"/>
          </a:xfrm>
          <a:prstGeom prst="straightConnector1">
            <a:avLst/>
          </a:prstGeom>
          <a:ln w="9525">
            <a:solidFill>
              <a:srgbClr val="080808"/>
            </a:solidFill>
            <a:headEnd type="none"/>
            <a:tailEnd type="triangle" w="sm" len="lg"/>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2880" y="5653376"/>
            <a:ext cx="5891917" cy="691766"/>
          </a:xfrm>
          <a:prstGeom prst="rect">
            <a:avLst/>
          </a:prstGeom>
        </p:spPr>
        <p:txBody>
          <a:bodyPr vert="horz" wrap="none" lIns="91440" tIns="45720" rIns="91440" bIns="45720" rtlCol="0">
            <a:noAutofit/>
          </a:bodyPr>
          <a:lstStyle/>
          <a:p>
            <a:pPr fontAlgn="auto">
              <a:spcBef>
                <a:spcPct val="20000"/>
              </a:spcBef>
              <a:spcAft>
                <a:spcPts val="0"/>
              </a:spcAft>
            </a:pPr>
            <a:r>
              <a:rPr lang="en-US" altLang="zh-CN" sz="1200" b="1" dirty="0" smtClean="0">
                <a:solidFill>
                  <a:srgbClr val="000000"/>
                </a:solidFill>
              </a:rPr>
              <a:t>Livingston Dam, a Non-Powered Dam on Trinity River, Texas.  The USGS gauge</a:t>
            </a:r>
          </a:p>
          <a:p>
            <a:pPr fontAlgn="auto">
              <a:spcBef>
                <a:spcPct val="20000"/>
              </a:spcBef>
              <a:spcAft>
                <a:spcPts val="0"/>
              </a:spcAft>
            </a:pPr>
            <a:r>
              <a:rPr lang="en-US" altLang="zh-CN" sz="1200" b="1" dirty="0" smtClean="0">
                <a:solidFill>
                  <a:srgbClr val="000000"/>
                </a:solidFill>
              </a:rPr>
              <a:t>station just downstream of the dam with a monthly measured flow record</a:t>
            </a:r>
          </a:p>
          <a:p>
            <a:pPr fontAlgn="auto">
              <a:spcBef>
                <a:spcPct val="20000"/>
              </a:spcBef>
              <a:spcAft>
                <a:spcPts val="0"/>
              </a:spcAft>
            </a:pPr>
            <a:r>
              <a:rPr lang="en-US" altLang="zh-CN" sz="1200" b="1" dirty="0" smtClean="0">
                <a:solidFill>
                  <a:srgbClr val="000000"/>
                </a:solidFill>
              </a:rPr>
              <a:t>was used to estimate the potential power generation. </a:t>
            </a:r>
            <a:endParaRPr kumimoji="0" lang="en-US" sz="1200" b="1" i="0" u="none" strike="noStrike" kern="1200" cap="none" spc="0" normalizeH="0" baseline="0" noProof="0" dirty="0" smtClean="0">
              <a:ln>
                <a:noFill/>
              </a:ln>
              <a:solidFill>
                <a:srgbClr val="000000"/>
              </a:solidFill>
              <a:effectLst/>
              <a:uLnTx/>
              <a:uFillTx/>
              <a:latin typeface="Arial Narrow"/>
              <a:ea typeface="+mn-ea"/>
              <a:cs typeface="Arial Narrow"/>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2"/>
          <p:cNvSpPr>
            <a:spLocks noGrp="1"/>
          </p:cNvSpPr>
          <p:nvPr>
            <p:ph type="title"/>
          </p:nvPr>
        </p:nvSpPr>
        <p:spPr/>
        <p:txBody>
          <a:bodyPr/>
          <a:lstStyle/>
          <a:p>
            <a:r>
              <a:rPr lang="en-US" altLang="zh-TW" b="1" dirty="0" smtClean="0">
                <a:ea typeface="ＭＳ Ｐゴシック" pitchFamily="34" charset="-128"/>
              </a:rPr>
              <a:t>Estimate flow (Q) for power generation (IV)</a:t>
            </a:r>
          </a:p>
        </p:txBody>
      </p:sp>
      <p:sp>
        <p:nvSpPr>
          <p:cNvPr id="49155" name="Rectangle 3"/>
          <p:cNvSpPr>
            <a:spLocks noGrp="1"/>
          </p:cNvSpPr>
          <p:nvPr>
            <p:ph type="body" idx="1"/>
          </p:nvPr>
        </p:nvSpPr>
        <p:spPr>
          <a:xfrm>
            <a:off x="228600" y="1143000"/>
            <a:ext cx="8686800" cy="5337175"/>
          </a:xfrm>
        </p:spPr>
        <p:txBody>
          <a:bodyPr/>
          <a:lstStyle/>
          <a:p>
            <a:pPr marL="457200" indent="-457200">
              <a:buFontTx/>
              <a:buBlip>
                <a:blip r:embed="rId3"/>
              </a:buBlip>
            </a:pPr>
            <a:r>
              <a:rPr lang="en-US" altLang="zh-CN" sz="2000" b="1" dirty="0" smtClean="0">
                <a:solidFill>
                  <a:srgbClr val="000000"/>
                </a:solidFill>
                <a:latin typeface="Arial" pitchFamily="34" charset="0"/>
                <a:ea typeface="新細明體" pitchFamily="18" charset="-120"/>
                <a:cs typeface="Arial" pitchFamily="34" charset="0"/>
              </a:rPr>
              <a:t>Calculate</a:t>
            </a:r>
            <a:r>
              <a:rPr lang="en-US" altLang="zh-TW" sz="2000" b="1" dirty="0" smtClean="0">
                <a:solidFill>
                  <a:srgbClr val="000000"/>
                </a:solidFill>
                <a:latin typeface="Arial" pitchFamily="34" charset="0"/>
                <a:ea typeface="新細明體" pitchFamily="18" charset="-120"/>
                <a:cs typeface="Arial" pitchFamily="34" charset="0"/>
              </a:rPr>
              <a:t> the </a:t>
            </a:r>
            <a:r>
              <a:rPr lang="en-US" altLang="zh-CN" sz="2000" b="1" dirty="0" smtClean="0">
                <a:solidFill>
                  <a:srgbClr val="000000"/>
                </a:solidFill>
                <a:latin typeface="Arial" pitchFamily="34" charset="0"/>
                <a:ea typeface="新細明體" pitchFamily="18" charset="-120"/>
                <a:cs typeface="Arial" pitchFamily="34" charset="0"/>
              </a:rPr>
              <a:t>monthly mean </a:t>
            </a:r>
            <a:r>
              <a:rPr lang="en-US" altLang="zh-TW" sz="2000" b="1" dirty="0" smtClean="0">
                <a:solidFill>
                  <a:srgbClr val="000000"/>
                </a:solidFill>
                <a:latin typeface="Arial" pitchFamily="34" charset="0"/>
                <a:ea typeface="新細明體" pitchFamily="18" charset="-120"/>
                <a:cs typeface="Arial" pitchFamily="34" charset="0"/>
              </a:rPr>
              <a:t>flow</a:t>
            </a:r>
          </a:p>
          <a:p>
            <a:pPr marL="838200" lvl="1" indent="-381000">
              <a:buBlip>
                <a:blip r:embed="rId4"/>
              </a:buBlip>
            </a:pPr>
            <a:r>
              <a:rPr lang="en-US" altLang="zh-CN" sz="1800" dirty="0" smtClean="0">
                <a:solidFill>
                  <a:srgbClr val="080808"/>
                </a:solidFill>
                <a:latin typeface="Arial" pitchFamily="34" charset="0"/>
                <a:ea typeface="ＭＳ Ｐゴシック" pitchFamily="34" charset="-128"/>
                <a:cs typeface="Arial" pitchFamily="34" charset="0"/>
              </a:rPr>
              <a:t>For each non-powered dam of interest, identify</a:t>
            </a:r>
            <a:r>
              <a:rPr lang="en-US" altLang="zh-TW" sz="1800" dirty="0" smtClean="0">
                <a:solidFill>
                  <a:srgbClr val="080808"/>
                </a:solidFill>
                <a:latin typeface="Arial" pitchFamily="34" charset="0"/>
                <a:ea typeface="ＭＳ Ｐゴシック" pitchFamily="34" charset="-128"/>
                <a:cs typeface="Arial" pitchFamily="34" charset="0"/>
              </a:rPr>
              <a:t> which </a:t>
            </a:r>
            <a:r>
              <a:rPr lang="en-US" altLang="zh-CN" sz="1800" dirty="0" smtClean="0">
                <a:solidFill>
                  <a:srgbClr val="080808"/>
                </a:solidFill>
                <a:latin typeface="Arial" pitchFamily="34" charset="0"/>
                <a:ea typeface="ＭＳ Ｐゴシック" pitchFamily="34" charset="-128"/>
                <a:cs typeface="Arial" pitchFamily="34" charset="0"/>
              </a:rPr>
              <a:t>basin </a:t>
            </a:r>
            <a:r>
              <a:rPr lang="en-US" altLang="zh-TW" sz="1800" dirty="0" smtClean="0">
                <a:solidFill>
                  <a:srgbClr val="080808"/>
                </a:solidFill>
                <a:latin typeface="Arial" pitchFamily="34" charset="0"/>
                <a:ea typeface="ＭＳ Ｐゴシック" pitchFamily="34" charset="-128"/>
                <a:cs typeface="Arial" pitchFamily="34" charset="0"/>
              </a:rPr>
              <a:t>(HUC06) </a:t>
            </a:r>
            <a:r>
              <a:rPr lang="en-US" altLang="zh-CN" sz="1800" dirty="0" smtClean="0">
                <a:solidFill>
                  <a:srgbClr val="080808"/>
                </a:solidFill>
                <a:latin typeface="Arial" pitchFamily="34" charset="0"/>
                <a:ea typeface="ＭＳ Ｐゴシック" pitchFamily="34" charset="-128"/>
                <a:cs typeface="Arial" pitchFamily="34" charset="0"/>
              </a:rPr>
              <a:t>it is located, then use </a:t>
            </a:r>
            <a:r>
              <a:rPr lang="en-US" altLang="zh-TW" sz="1800" dirty="0" smtClean="0">
                <a:solidFill>
                  <a:srgbClr val="080808"/>
                </a:solidFill>
                <a:latin typeface="Arial" pitchFamily="34" charset="0"/>
                <a:ea typeface="ＭＳ Ｐゴシック" pitchFamily="34" charset="-128"/>
                <a:cs typeface="Arial" pitchFamily="34" charset="0"/>
              </a:rPr>
              <a:t>the corresponding</a:t>
            </a:r>
            <a:r>
              <a:rPr lang="en-US" altLang="zh-CN" sz="1800" dirty="0" smtClean="0">
                <a:solidFill>
                  <a:srgbClr val="080808"/>
                </a:solidFill>
                <a:latin typeface="Arial" pitchFamily="34" charset="0"/>
                <a:ea typeface="ＭＳ Ｐゴシック" pitchFamily="34" charset="-128"/>
                <a:cs typeface="Arial" pitchFamily="34" charset="0"/>
              </a:rPr>
              <a:t> monthly mean runoff and drainage area to calculate </a:t>
            </a:r>
            <a:r>
              <a:rPr lang="en-US" altLang="zh-TW" sz="1800" dirty="0" smtClean="0">
                <a:solidFill>
                  <a:srgbClr val="080808"/>
                </a:solidFill>
                <a:latin typeface="Arial" pitchFamily="34" charset="0"/>
                <a:ea typeface="ＭＳ Ｐゴシック" pitchFamily="34" charset="-128"/>
                <a:cs typeface="Arial" pitchFamily="34" charset="0"/>
              </a:rPr>
              <a:t>the</a:t>
            </a:r>
            <a:r>
              <a:rPr lang="en-US" altLang="zh-CN" sz="1800" dirty="0" smtClean="0">
                <a:solidFill>
                  <a:srgbClr val="080808"/>
                </a:solidFill>
                <a:latin typeface="Arial" pitchFamily="34" charset="0"/>
                <a:ea typeface="ＭＳ Ｐゴシック" pitchFamily="34" charset="-128"/>
                <a:cs typeface="Arial" pitchFamily="34" charset="0"/>
              </a:rPr>
              <a:t> monthly mean flow.</a:t>
            </a:r>
          </a:p>
          <a:p>
            <a:pPr marL="838200" lvl="1" indent="-381000">
              <a:buBlip>
                <a:blip r:embed="rId4"/>
              </a:buBlip>
            </a:pPr>
            <a:r>
              <a:rPr lang="en-US" altLang="zh-TW" sz="1800" dirty="0" smtClean="0">
                <a:solidFill>
                  <a:srgbClr val="080808"/>
                </a:solidFill>
                <a:latin typeface="Arial" pitchFamily="34" charset="0"/>
                <a:ea typeface="ＭＳ Ｐゴシック" pitchFamily="34" charset="-128"/>
                <a:cs typeface="Arial" pitchFamily="34" charset="0"/>
              </a:rPr>
              <a:t>If the computed annual mean flow is not within 10% difference of NHD-Plus flow, the monthly mean flow</a:t>
            </a:r>
            <a:r>
              <a:rPr lang="zh-TW" altLang="en-US" sz="1800" dirty="0" smtClean="0">
                <a:solidFill>
                  <a:srgbClr val="080808"/>
                </a:solidFill>
                <a:latin typeface="Arial" pitchFamily="34" charset="0"/>
                <a:ea typeface="ＭＳ Ｐゴシック" pitchFamily="34" charset="-128"/>
                <a:cs typeface="Arial" pitchFamily="34" charset="0"/>
              </a:rPr>
              <a:t> </a:t>
            </a:r>
            <a:r>
              <a:rPr lang="en-US" altLang="zh-TW" sz="1800" dirty="0" smtClean="0">
                <a:solidFill>
                  <a:srgbClr val="080808"/>
                </a:solidFill>
                <a:latin typeface="Arial" pitchFamily="34" charset="0"/>
                <a:ea typeface="ＭＳ Ｐゴシック" pitchFamily="34" charset="-128"/>
                <a:cs typeface="Arial" pitchFamily="34" charset="0"/>
              </a:rPr>
              <a:t>is adjusted</a:t>
            </a:r>
            <a:r>
              <a:rPr lang="zh-TW" altLang="en-US" sz="1800" dirty="0" smtClean="0">
                <a:solidFill>
                  <a:srgbClr val="080808"/>
                </a:solidFill>
                <a:latin typeface="Arial" pitchFamily="34" charset="0"/>
                <a:ea typeface="ＭＳ Ｐゴシック" pitchFamily="34" charset="-128"/>
                <a:cs typeface="Arial" pitchFamily="34" charset="0"/>
              </a:rPr>
              <a:t> </a:t>
            </a:r>
            <a:r>
              <a:rPr lang="en-US" altLang="zh-TW" sz="1800" dirty="0" smtClean="0">
                <a:solidFill>
                  <a:srgbClr val="080808"/>
                </a:solidFill>
                <a:latin typeface="Arial" pitchFamily="34" charset="0"/>
                <a:ea typeface="ＭＳ Ｐゴシック" pitchFamily="34" charset="-128"/>
                <a:cs typeface="Arial" pitchFamily="34" charset="0"/>
              </a:rPr>
              <a:t>proportionally.</a:t>
            </a:r>
          </a:p>
          <a:p>
            <a:pPr marL="838200" lvl="1" indent="-381000">
              <a:buBlip>
                <a:blip r:embed="rId4"/>
              </a:buBlip>
            </a:pPr>
            <a:r>
              <a:rPr lang="en-US" altLang="zh-TW" sz="1800" dirty="0" smtClean="0">
                <a:solidFill>
                  <a:srgbClr val="080808"/>
                </a:solidFill>
                <a:latin typeface="Arial" pitchFamily="34" charset="0"/>
                <a:ea typeface="ＭＳ Ｐゴシック" pitchFamily="34" charset="-128"/>
                <a:cs typeface="Arial" pitchFamily="34" charset="0"/>
              </a:rPr>
              <a:t>Subject to further site-by-site checking</a:t>
            </a:r>
            <a:endParaRPr lang="zh-TW" altLang="en-US" sz="1800" dirty="0" smtClean="0">
              <a:solidFill>
                <a:srgbClr val="080808"/>
              </a:solidFill>
              <a:latin typeface="Arial" pitchFamily="34" charset="0"/>
              <a:ea typeface="新細明體" pitchFamily="18" charset="-120"/>
              <a:cs typeface="Arial" pitchFamily="34" charset="0"/>
            </a:endParaRPr>
          </a:p>
          <a:p>
            <a:pPr marL="457200" indent="-457200">
              <a:buFontTx/>
              <a:buBlip>
                <a:blip r:embed="rId3"/>
              </a:buBlip>
            </a:pPr>
            <a:r>
              <a:rPr lang="en-US" altLang="zh-TW" sz="2000" b="1" dirty="0" smtClean="0">
                <a:solidFill>
                  <a:srgbClr val="000000"/>
                </a:solidFill>
                <a:latin typeface="Arial" pitchFamily="34" charset="0"/>
                <a:ea typeface="新細明體" pitchFamily="18" charset="-120"/>
                <a:cs typeface="Arial" pitchFamily="34" charset="0"/>
              </a:rPr>
              <a:t>Apply monthly mean flow 	to compute power generation</a:t>
            </a:r>
          </a:p>
          <a:p>
            <a:pPr marL="838200" lvl="1" indent="-381000">
              <a:buNone/>
            </a:pPr>
            <a:endParaRPr lang="zh-TW" altLang="en-US" dirty="0" smtClean="0">
              <a:latin typeface="Arial" pitchFamily="34" charset="0"/>
              <a:ea typeface="ＭＳ Ｐゴシック" pitchFamily="34" charset="-128"/>
              <a:cs typeface="Arial" pitchFamily="34" charset="0"/>
            </a:endParaRPr>
          </a:p>
        </p:txBody>
      </p:sp>
      <p:pic>
        <p:nvPicPr>
          <p:cNvPr id="49156" name="Picture 4" descr="john_sevier_streamflow"/>
          <p:cNvPicPr>
            <a:picLocks noChangeAspect="1" noChangeArrowheads="1"/>
          </p:cNvPicPr>
          <p:nvPr/>
        </p:nvPicPr>
        <p:blipFill>
          <a:blip r:embed="rId5"/>
          <a:srcRect/>
          <a:stretch>
            <a:fillRect/>
          </a:stretch>
        </p:blipFill>
        <p:spPr bwMode="auto">
          <a:xfrm>
            <a:off x="2139351" y="3830456"/>
            <a:ext cx="4369279" cy="2628394"/>
          </a:xfrm>
          <a:prstGeom prst="rect">
            <a:avLst/>
          </a:prstGeom>
          <a:noFill/>
          <a:ln>
            <a:solidFill>
              <a:srgbClr val="080808"/>
            </a:solidFill>
          </a:ln>
        </p:spPr>
      </p:pic>
      <p:pic>
        <p:nvPicPr>
          <p:cNvPr id="49157" name="Picture 2"/>
          <p:cNvPicPr>
            <a:picLocks noChangeAspect="1" noChangeArrowheads="1"/>
          </p:cNvPicPr>
          <p:nvPr/>
        </p:nvPicPr>
        <p:blipFill>
          <a:blip r:embed="rId6"/>
          <a:srcRect/>
          <a:stretch>
            <a:fillRect/>
          </a:stretch>
        </p:blipFill>
        <p:spPr bwMode="auto">
          <a:xfrm>
            <a:off x="4071938" y="6619875"/>
            <a:ext cx="1900237" cy="2270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zh-TW" dirty="0" smtClean="0">
                <a:ea typeface="ＭＳ Ｐゴシック" pitchFamily="34" charset="-128"/>
              </a:rPr>
              <a:t>Purpose, Objectives, &amp; Integration</a:t>
            </a:r>
          </a:p>
        </p:txBody>
      </p:sp>
      <p:sp>
        <p:nvSpPr>
          <p:cNvPr id="5123" name="Content Placeholder 2"/>
          <p:cNvSpPr>
            <a:spLocks noGrp="1"/>
          </p:cNvSpPr>
          <p:nvPr>
            <p:ph idx="1"/>
          </p:nvPr>
        </p:nvSpPr>
        <p:spPr>
          <a:xfrm>
            <a:off x="90684" y="1357685"/>
            <a:ext cx="8955075" cy="4914645"/>
          </a:xfrm>
        </p:spPr>
        <p:txBody>
          <a:bodyPr/>
          <a:lstStyle/>
          <a:p>
            <a:pPr>
              <a:buNone/>
            </a:pPr>
            <a:r>
              <a:rPr lang="en-US" altLang="zh-TW" b="1" dirty="0" smtClean="0">
                <a:solidFill>
                  <a:srgbClr val="0033CC"/>
                </a:solidFill>
                <a:latin typeface="Arial" pitchFamily="34" charset="0"/>
                <a:ea typeface="ＭＳ Ｐゴシック" pitchFamily="34" charset="-128"/>
                <a:cs typeface="Arial" pitchFamily="34" charset="0"/>
              </a:rPr>
              <a:t>Purpose:</a:t>
            </a:r>
            <a:r>
              <a:rPr lang="en-US" altLang="zh-TW" b="1" dirty="0" smtClean="0">
                <a:solidFill>
                  <a:srgbClr val="000000"/>
                </a:solidFill>
                <a:latin typeface="Arial" pitchFamily="34" charset="0"/>
                <a:ea typeface="ＭＳ Ｐゴシック" pitchFamily="34" charset="-128"/>
                <a:cs typeface="Arial" pitchFamily="34" charset="0"/>
              </a:rPr>
              <a:t> </a:t>
            </a:r>
          </a:p>
          <a:p>
            <a:pPr lvl="2">
              <a:buBlip>
                <a:blip r:embed="rId3"/>
              </a:buBlip>
            </a:pPr>
            <a:r>
              <a:rPr lang="en-US" altLang="zh-TW" dirty="0" smtClean="0">
                <a:solidFill>
                  <a:srgbClr val="000000"/>
                </a:solidFill>
                <a:latin typeface="Arial" pitchFamily="34" charset="0"/>
                <a:ea typeface="ＭＳ Ｐゴシック" pitchFamily="34" charset="-128"/>
                <a:cs typeface="Arial" pitchFamily="34" charset="0"/>
              </a:rPr>
              <a:t>Quantify the potential for new capacity and production at non-powered dams throughout the U.S.</a:t>
            </a:r>
          </a:p>
          <a:p>
            <a:pPr>
              <a:buNone/>
            </a:pPr>
            <a:r>
              <a:rPr lang="en-US" altLang="zh-TW" b="1" dirty="0" smtClean="0">
                <a:solidFill>
                  <a:srgbClr val="0033CC"/>
                </a:solidFill>
                <a:latin typeface="Arial" pitchFamily="34" charset="0"/>
                <a:ea typeface="ＭＳ Ｐゴシック" pitchFamily="34" charset="-128"/>
                <a:cs typeface="Arial" pitchFamily="34" charset="0"/>
              </a:rPr>
              <a:t>Objective:</a:t>
            </a:r>
            <a:endParaRPr lang="en-US" altLang="zh-TW" dirty="0" smtClean="0">
              <a:solidFill>
                <a:srgbClr val="000000"/>
              </a:solidFill>
              <a:latin typeface="Arial" pitchFamily="34" charset="0"/>
              <a:ea typeface="ＭＳ Ｐゴシック" pitchFamily="34" charset="-128"/>
              <a:cs typeface="Arial" pitchFamily="34" charset="0"/>
            </a:endParaRPr>
          </a:p>
          <a:p>
            <a:pPr lvl="2">
              <a:buBlip>
                <a:blip r:embed="rId3"/>
              </a:buBlip>
            </a:pPr>
            <a:r>
              <a:rPr lang="en-US" dirty="0" smtClean="0">
                <a:solidFill>
                  <a:srgbClr val="000000"/>
                </a:solidFill>
              </a:rPr>
              <a:t>Inform research and policy planning to address opportunities and needs for development at non-powered dams</a:t>
            </a:r>
            <a:endParaRPr lang="en-US" altLang="zh-TW" dirty="0" smtClean="0">
              <a:solidFill>
                <a:srgbClr val="000000"/>
              </a:solidFill>
              <a:latin typeface="Arial" pitchFamily="34" charset="0"/>
              <a:ea typeface="ＭＳ Ｐゴシック" pitchFamily="34" charset="-128"/>
              <a:cs typeface="Arial" pitchFamily="34" charset="0"/>
            </a:endParaRPr>
          </a:p>
          <a:p>
            <a:pPr lvl="2">
              <a:buBlip>
                <a:blip r:embed="rId3"/>
              </a:buBlip>
            </a:pPr>
            <a:r>
              <a:rPr lang="en-US" altLang="zh-TW" dirty="0" smtClean="0">
                <a:solidFill>
                  <a:srgbClr val="000000"/>
                </a:solidFill>
                <a:latin typeface="Arial" pitchFamily="34" charset="0"/>
                <a:ea typeface="ＭＳ Ｐゴシック" pitchFamily="34" charset="-128"/>
                <a:cs typeface="Arial" pitchFamily="34" charset="0"/>
              </a:rPr>
              <a:t>Stimulate interest among stakeholders to initiate detailed studies and reconnaissance</a:t>
            </a:r>
          </a:p>
          <a:p>
            <a:pPr lvl="2">
              <a:buBlip>
                <a:blip r:embed="rId3"/>
              </a:buBlip>
            </a:pPr>
            <a:r>
              <a:rPr lang="en-US" altLang="zh-TW" dirty="0" smtClean="0">
                <a:solidFill>
                  <a:srgbClr val="000000"/>
                </a:solidFill>
                <a:latin typeface="Arial" pitchFamily="34" charset="0"/>
                <a:ea typeface="ＭＳ Ｐゴシック" pitchFamily="34" charset="-128"/>
                <a:cs typeface="Arial" pitchFamily="34" charset="0"/>
              </a:rPr>
              <a:t>Prioritize opportunities according cost and environmental impacts</a:t>
            </a:r>
          </a:p>
          <a:p>
            <a:pPr>
              <a:buNone/>
            </a:pPr>
            <a:r>
              <a:rPr lang="en-US" altLang="zh-TW" b="1" dirty="0" smtClean="0">
                <a:solidFill>
                  <a:srgbClr val="0033CC"/>
                </a:solidFill>
                <a:latin typeface="Arial" pitchFamily="34" charset="0"/>
                <a:ea typeface="ＭＳ Ｐゴシック" pitchFamily="34" charset="-128"/>
                <a:cs typeface="Arial" pitchFamily="34" charset="0"/>
              </a:rPr>
              <a:t>Integration:</a:t>
            </a:r>
            <a:r>
              <a:rPr lang="en-US" altLang="zh-TW" b="1" dirty="0" smtClean="0">
                <a:solidFill>
                  <a:srgbClr val="000000"/>
                </a:solidFill>
                <a:latin typeface="Arial" pitchFamily="34" charset="0"/>
                <a:ea typeface="ＭＳ Ｐゴシック" pitchFamily="34" charset="-128"/>
                <a:cs typeface="Arial" pitchFamily="34" charset="0"/>
              </a:rPr>
              <a:t> </a:t>
            </a:r>
          </a:p>
          <a:p>
            <a:pPr lvl="2">
              <a:buBlip>
                <a:blip r:embed="rId3"/>
              </a:buBlip>
            </a:pPr>
            <a:r>
              <a:rPr lang="en-US" altLang="zh-TW" sz="1600" dirty="0" smtClean="0">
                <a:solidFill>
                  <a:srgbClr val="000000"/>
                </a:solidFill>
                <a:latin typeface="Arial" pitchFamily="34" charset="0"/>
                <a:ea typeface="ＭＳ Ｐゴシック" pitchFamily="34" charset="-128"/>
                <a:cs typeface="Arial" pitchFamily="34" charset="0"/>
              </a:rPr>
              <a:t>Included in the National Hydropower Asset Assessment Program for comparison and aggregation with existing asset upgrade opportunities and new hydropower development results forthcoming in FY2012.  Result will be combined with future program cost and supply curve research to enable inclusion of updated quantitative hydropower growth in national and regional energy planning models</a:t>
            </a:r>
            <a:r>
              <a:rPr lang="en-US" altLang="zh-TW" dirty="0" smtClean="0">
                <a:solidFill>
                  <a:srgbClr val="000000"/>
                </a:solidFill>
                <a:latin typeface="Arial" pitchFamily="34" charset="0"/>
                <a:ea typeface="ＭＳ Ｐゴシック" pitchFamily="34" charset="-128"/>
                <a:cs typeface="Arial" pitchFamily="34" charset="0"/>
              </a:rPr>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3971" name="Picture 3" descr="C:\Users\bhj\Documents\ORNL\NHAAP\Maps\nameplate_capacity.png"/>
          <p:cNvPicPr>
            <a:picLocks noChangeAspect="1" noChangeArrowheads="1"/>
          </p:cNvPicPr>
          <p:nvPr/>
        </p:nvPicPr>
        <p:blipFill>
          <a:blip r:embed="rId2"/>
          <a:srcRect/>
          <a:stretch>
            <a:fillRect/>
          </a:stretch>
        </p:blipFill>
        <p:spPr bwMode="auto">
          <a:xfrm>
            <a:off x="0" y="1007004"/>
            <a:ext cx="5264150" cy="4067753"/>
          </a:xfrm>
          <a:prstGeom prst="rect">
            <a:avLst/>
          </a:prstGeom>
          <a:noFill/>
        </p:spPr>
      </p:pic>
      <p:pic>
        <p:nvPicPr>
          <p:cNvPr id="83970" name="Picture 2"/>
          <p:cNvPicPr>
            <a:picLocks noChangeAspect="1" noChangeArrowheads="1"/>
          </p:cNvPicPr>
          <p:nvPr/>
        </p:nvPicPr>
        <p:blipFill>
          <a:blip r:embed="rId3"/>
          <a:srcRect/>
          <a:stretch>
            <a:fillRect/>
          </a:stretch>
        </p:blipFill>
        <p:spPr bwMode="auto">
          <a:xfrm>
            <a:off x="5397501" y="1410859"/>
            <a:ext cx="3610022" cy="2617562"/>
          </a:xfrm>
          <a:prstGeom prst="rect">
            <a:avLst/>
          </a:prstGeom>
          <a:noFill/>
          <a:ln w="9525">
            <a:noFill/>
            <a:miter lim="800000"/>
            <a:headEnd/>
            <a:tailEnd/>
          </a:ln>
          <a:effectLst/>
        </p:spPr>
      </p:pic>
      <p:sp>
        <p:nvSpPr>
          <p:cNvPr id="5" name="Title 1"/>
          <p:cNvSpPr txBox="1">
            <a:spLocks/>
          </p:cNvSpPr>
          <p:nvPr/>
        </p:nvSpPr>
        <p:spPr>
          <a:xfrm>
            <a:off x="143685" y="95535"/>
            <a:ext cx="5657266" cy="679872"/>
          </a:xfrm>
          <a:prstGeom prst="rect">
            <a:avLst/>
          </a:prstGeom>
        </p:spPr>
        <p:txBody>
          <a:bodyPr/>
          <a:lstStyle/>
          <a:p>
            <a:pPr eaLnBrk="0" hangingPunct="0">
              <a:lnSpc>
                <a:spcPts val="2800"/>
              </a:lnSpc>
              <a:defRPr/>
            </a:pPr>
            <a:r>
              <a:rPr lang="en-US" altLang="zh-TW" sz="2000" b="1" dirty="0" smtClean="0">
                <a:solidFill>
                  <a:srgbClr val="FFFFFF"/>
                </a:solidFill>
                <a:latin typeface="+mj-lt"/>
                <a:cs typeface="ＭＳ Ｐゴシック" pitchFamily="-106" charset="-128"/>
              </a:rPr>
              <a:t>Existing Hydropower Generation Distribution and Future Potential</a:t>
            </a:r>
            <a:endParaRPr lang="en-US" altLang="zh-TW" sz="2000" b="1" dirty="0">
              <a:solidFill>
                <a:srgbClr val="FFFFFF"/>
              </a:solidFill>
              <a:latin typeface="+mj-lt"/>
              <a:cs typeface="ＭＳ Ｐゴシック" pitchFamily="-106" charset="-128"/>
            </a:endParaRPr>
          </a:p>
        </p:txBody>
      </p:sp>
      <p:sp>
        <p:nvSpPr>
          <p:cNvPr id="6" name="Rectangle 3"/>
          <p:cNvSpPr txBox="1">
            <a:spLocks/>
          </p:cNvSpPr>
          <p:nvPr/>
        </p:nvSpPr>
        <p:spPr>
          <a:xfrm>
            <a:off x="5656998" y="1051931"/>
            <a:ext cx="3398292" cy="422028"/>
          </a:xfrm>
          <a:prstGeom prst="rect">
            <a:avLst/>
          </a:prstGeom>
        </p:spPr>
        <p:txBody>
          <a:bodyPr/>
          <a:lstStyle/>
          <a:p>
            <a:pPr marL="457200" indent="-457200" eaLnBrk="0" hangingPunct="0">
              <a:spcBef>
                <a:spcPct val="20000"/>
              </a:spcBef>
            </a:pPr>
            <a:r>
              <a:rPr kumimoji="0" lang="en-US" altLang="zh-TW" sz="1000" b="1" i="0" u="none" strike="noStrike" kern="1200" cap="none" spc="0" normalizeH="0" baseline="0" noProof="0" dirty="0" smtClean="0">
                <a:ln>
                  <a:noFill/>
                </a:ln>
                <a:solidFill>
                  <a:srgbClr val="000000"/>
                </a:solidFill>
                <a:effectLst/>
                <a:uLnTx/>
                <a:uFillTx/>
                <a:latin typeface="Arial" pitchFamily="34" charset="0"/>
                <a:ea typeface="新細明體" pitchFamily="18" charset="-120"/>
                <a:cs typeface="Arial" pitchFamily="34" charset="0"/>
              </a:rPr>
              <a:t>…….. Will help t</a:t>
            </a:r>
            <a:r>
              <a:rPr lang="en-US" altLang="zh-TW" sz="1000" b="1" dirty="0" smtClean="0">
                <a:solidFill>
                  <a:srgbClr val="000000"/>
                </a:solidFill>
                <a:latin typeface="Arial" pitchFamily="34" charset="0"/>
                <a:ea typeface="新細明體" pitchFamily="18" charset="-120"/>
                <a:cs typeface="Arial" pitchFamily="34" charset="0"/>
              </a:rPr>
              <a:t>he </a:t>
            </a:r>
            <a:r>
              <a:rPr kumimoji="0" lang="en-US" altLang="zh-TW" sz="1000" b="1" i="0" u="none" strike="noStrike" kern="1200" cap="none" spc="0" normalizeH="0" baseline="0" noProof="0" dirty="0" smtClean="0">
                <a:ln>
                  <a:noFill/>
                </a:ln>
                <a:solidFill>
                  <a:srgbClr val="000000"/>
                </a:solidFill>
                <a:effectLst/>
                <a:uLnTx/>
                <a:uFillTx/>
                <a:latin typeface="Arial" pitchFamily="34" charset="0"/>
                <a:ea typeface="新細明體" pitchFamily="18" charset="-120"/>
                <a:cs typeface="Arial" pitchFamily="34" charset="0"/>
              </a:rPr>
              <a:t>current  hydropower distribution in the US</a:t>
            </a:r>
          </a:p>
          <a:p>
            <a:pPr marL="457200" indent="-457200" eaLnBrk="0" hangingPunct="0">
              <a:spcBef>
                <a:spcPct val="20000"/>
              </a:spcBef>
            </a:pPr>
            <a:endParaRPr kumimoji="0" lang="en-US" altLang="zh-TW" sz="1000" b="0" i="0" u="none" strike="noStrike" kern="1200" cap="none" spc="0" normalizeH="0" baseline="0" noProof="0" dirty="0" smtClean="0">
              <a:ln>
                <a:noFill/>
              </a:ln>
              <a:solidFill>
                <a:srgbClr val="000000"/>
              </a:solidFill>
              <a:effectLst/>
              <a:uLnTx/>
              <a:uFillTx/>
              <a:latin typeface="Arial" pitchFamily="34" charset="0"/>
              <a:ea typeface="新細明體" pitchFamily="18" charset="-120"/>
              <a:cs typeface="Arial" pitchFamily="34" charset="0"/>
            </a:endParaRPr>
          </a:p>
        </p:txBody>
      </p:sp>
      <p:pic>
        <p:nvPicPr>
          <p:cNvPr id="83973" name="Picture 5"/>
          <p:cNvPicPr>
            <a:picLocks noChangeAspect="1" noChangeArrowheads="1"/>
          </p:cNvPicPr>
          <p:nvPr/>
        </p:nvPicPr>
        <p:blipFill>
          <a:blip r:embed="rId4"/>
          <a:srcRect/>
          <a:stretch>
            <a:fillRect/>
          </a:stretch>
        </p:blipFill>
        <p:spPr bwMode="auto">
          <a:xfrm>
            <a:off x="5448300" y="4028557"/>
            <a:ext cx="3540103" cy="2566866"/>
          </a:xfrm>
          <a:prstGeom prst="rect">
            <a:avLst/>
          </a:prstGeom>
          <a:noFill/>
          <a:ln w="9525">
            <a:noFill/>
            <a:miter lim="800000"/>
            <a:headEnd/>
            <a:tailEnd/>
          </a:ln>
          <a:effectLst/>
        </p:spPr>
      </p:pic>
      <p:pic>
        <p:nvPicPr>
          <p:cNvPr id="83974" name="Picture 6"/>
          <p:cNvPicPr>
            <a:picLocks noChangeAspect="1" noChangeArrowheads="1"/>
          </p:cNvPicPr>
          <p:nvPr/>
        </p:nvPicPr>
        <p:blipFill>
          <a:blip r:embed="rId5"/>
          <a:srcRect/>
          <a:stretch>
            <a:fillRect/>
          </a:stretch>
        </p:blipFill>
        <p:spPr bwMode="auto">
          <a:xfrm>
            <a:off x="1111250" y="4370895"/>
            <a:ext cx="3060700" cy="222169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r>
              <a:rPr lang="en-US" altLang="zh-TW" dirty="0" smtClean="0">
                <a:ea typeface="ＭＳ Ｐゴシック" pitchFamily="34" charset="-128"/>
              </a:rPr>
              <a:t>Technical Approach</a:t>
            </a:r>
          </a:p>
        </p:txBody>
      </p:sp>
      <p:sp>
        <p:nvSpPr>
          <p:cNvPr id="31798" name="Content Placeholder 2"/>
          <p:cNvSpPr>
            <a:spLocks/>
          </p:cNvSpPr>
          <p:nvPr/>
        </p:nvSpPr>
        <p:spPr bwMode="auto">
          <a:xfrm>
            <a:off x="166977" y="1007805"/>
            <a:ext cx="8849802" cy="5708399"/>
          </a:xfrm>
          <a:prstGeom prst="rect">
            <a:avLst/>
          </a:prstGeom>
          <a:noFill/>
          <a:ln w="9525">
            <a:noFill/>
            <a:miter lim="800000"/>
            <a:headEnd/>
            <a:tailEnd/>
          </a:ln>
        </p:spPr>
        <p:txBody>
          <a:bodyPr/>
          <a:lstStyle/>
          <a:p>
            <a:pPr marL="342900" indent="-342900" eaLnBrk="0" hangingPunct="0">
              <a:spcBef>
                <a:spcPct val="20000"/>
              </a:spcBef>
              <a:buBlip>
                <a:blip r:embed="rId3"/>
              </a:buBlip>
            </a:pPr>
            <a:r>
              <a:rPr lang="en-US" altLang="zh-TW" sz="1400" b="1" dirty="0" smtClean="0">
                <a:solidFill>
                  <a:srgbClr val="000000"/>
                </a:solidFill>
                <a:ea typeface="新細明體" pitchFamily="18" charset="-120"/>
              </a:rPr>
              <a:t>Federally-chartered data sources (NID, NHD) </a:t>
            </a:r>
          </a:p>
          <a:p>
            <a:pPr marL="1143000" lvl="2" indent="-228600" eaLnBrk="0" hangingPunct="0">
              <a:spcBef>
                <a:spcPct val="20000"/>
              </a:spcBef>
              <a:buBlip>
                <a:blip r:embed="rId4"/>
              </a:buBlip>
            </a:pPr>
            <a:r>
              <a:rPr lang="en-US" altLang="en-US" sz="1400" dirty="0">
                <a:solidFill>
                  <a:srgbClr val="000000"/>
                </a:solidFill>
                <a:ea typeface="新細明體" pitchFamily="18" charset="-120"/>
              </a:rPr>
              <a:t>Elimination of erroneous and powered dams as opportunities</a:t>
            </a:r>
          </a:p>
          <a:p>
            <a:pPr marL="1143000" lvl="2" indent="-228600" eaLnBrk="0" hangingPunct="0">
              <a:spcBef>
                <a:spcPct val="20000"/>
              </a:spcBef>
              <a:buBlip>
                <a:blip r:embed="rId4"/>
              </a:buBlip>
            </a:pPr>
            <a:r>
              <a:rPr lang="en-US" altLang="en-US" sz="1400" dirty="0">
                <a:solidFill>
                  <a:srgbClr val="000000"/>
                </a:solidFill>
                <a:ea typeface="新細明體" pitchFamily="18" charset="-120"/>
              </a:rPr>
              <a:t>Accurate </a:t>
            </a:r>
            <a:r>
              <a:rPr lang="en-US" altLang="en-US" sz="1400" dirty="0" smtClean="0">
                <a:solidFill>
                  <a:srgbClr val="000000"/>
                </a:solidFill>
                <a:ea typeface="新細明體" pitchFamily="18" charset="-120"/>
              </a:rPr>
              <a:t>snapping of dams </a:t>
            </a:r>
            <a:r>
              <a:rPr lang="en-US" altLang="en-US" sz="1400" dirty="0">
                <a:solidFill>
                  <a:srgbClr val="000000"/>
                </a:solidFill>
                <a:ea typeface="新細明體" pitchFamily="18" charset="-120"/>
              </a:rPr>
              <a:t>to stream segments</a:t>
            </a:r>
          </a:p>
          <a:p>
            <a:pPr marL="342900" indent="-342900" eaLnBrk="0" hangingPunct="0">
              <a:spcBef>
                <a:spcPct val="20000"/>
              </a:spcBef>
              <a:buBlip>
                <a:blip r:embed="rId3"/>
              </a:buBlip>
            </a:pPr>
            <a:r>
              <a:rPr lang="en-US" altLang="zh-TW" sz="1400" b="1" dirty="0" smtClean="0">
                <a:solidFill>
                  <a:srgbClr val="000000"/>
                </a:solidFill>
                <a:ea typeface="新細明體" pitchFamily="18" charset="-120"/>
              </a:rPr>
              <a:t>Appropriateness for hydropower-specific analysis</a:t>
            </a:r>
          </a:p>
          <a:p>
            <a:pPr marL="1143000" lvl="2" indent="-228600" eaLnBrk="0" hangingPunct="0">
              <a:spcBef>
                <a:spcPct val="20000"/>
              </a:spcBef>
              <a:buBlip>
                <a:blip r:embed="rId4"/>
              </a:buBlip>
            </a:pPr>
            <a:r>
              <a:rPr lang="en-US" altLang="en-US" sz="1400" dirty="0" smtClean="0">
                <a:solidFill>
                  <a:srgbClr val="000000"/>
                </a:solidFill>
                <a:ea typeface="新細明體" pitchFamily="18" charset="-120"/>
              </a:rPr>
              <a:t>Accurate estimation of potential energy (head) – TW and HW info</a:t>
            </a:r>
          </a:p>
          <a:p>
            <a:pPr marL="1143000" lvl="2" indent="-228600" eaLnBrk="0" hangingPunct="0">
              <a:spcBef>
                <a:spcPct val="20000"/>
              </a:spcBef>
              <a:buBlip>
                <a:blip r:embed="rId4"/>
              </a:buBlip>
            </a:pPr>
            <a:r>
              <a:rPr lang="en-US" altLang="zh-TW" sz="1400" dirty="0" smtClean="0">
                <a:solidFill>
                  <a:srgbClr val="000000"/>
                </a:solidFill>
                <a:ea typeface="新細明體" pitchFamily="18" charset="-120"/>
              </a:rPr>
              <a:t>Accurate estimate annual and </a:t>
            </a:r>
            <a:r>
              <a:rPr lang="en-US" altLang="zh-TW" sz="1400" u="sng" dirty="0" smtClean="0">
                <a:solidFill>
                  <a:srgbClr val="000000"/>
                </a:solidFill>
                <a:ea typeface="新細明體" pitchFamily="18" charset="-120"/>
              </a:rPr>
              <a:t>seasonal</a:t>
            </a:r>
            <a:r>
              <a:rPr lang="en-US" altLang="zh-TW" sz="1400" dirty="0" smtClean="0">
                <a:solidFill>
                  <a:srgbClr val="000000"/>
                </a:solidFill>
                <a:ea typeface="新細明體" pitchFamily="18" charset="-120"/>
              </a:rPr>
              <a:t> flows for </a:t>
            </a:r>
            <a:r>
              <a:rPr lang="en-US" altLang="zh-TW" sz="1400" dirty="0">
                <a:solidFill>
                  <a:srgbClr val="000000"/>
                </a:solidFill>
                <a:ea typeface="新細明體" pitchFamily="18" charset="-120"/>
              </a:rPr>
              <a:t>power generation</a:t>
            </a:r>
          </a:p>
          <a:p>
            <a:pPr marL="1143000" lvl="2" indent="-228600" eaLnBrk="0" hangingPunct="0">
              <a:spcBef>
                <a:spcPct val="20000"/>
              </a:spcBef>
              <a:buBlip>
                <a:blip r:embed="rId4"/>
              </a:buBlip>
            </a:pPr>
            <a:r>
              <a:rPr lang="en-US" altLang="en-US" sz="1400" dirty="0" smtClean="0">
                <a:solidFill>
                  <a:srgbClr val="000000"/>
                </a:solidFill>
                <a:ea typeface="新細明體" pitchFamily="18" charset="-120"/>
              </a:rPr>
              <a:t>Regional, empirical capacity </a:t>
            </a:r>
            <a:r>
              <a:rPr lang="en-US" altLang="en-US" sz="1400" dirty="0">
                <a:solidFill>
                  <a:srgbClr val="000000"/>
                </a:solidFill>
                <a:ea typeface="新細明體" pitchFamily="18" charset="-120"/>
              </a:rPr>
              <a:t>factor </a:t>
            </a:r>
            <a:r>
              <a:rPr lang="en-US" altLang="en-US" sz="1400" dirty="0" smtClean="0">
                <a:solidFill>
                  <a:srgbClr val="000000"/>
                </a:solidFill>
                <a:ea typeface="新細明體" pitchFamily="18" charset="-120"/>
              </a:rPr>
              <a:t>used to convert estimated annual production (</a:t>
            </a:r>
            <a:r>
              <a:rPr lang="en-US" altLang="en-US" sz="1400" dirty="0" err="1" smtClean="0">
                <a:solidFill>
                  <a:srgbClr val="000000"/>
                </a:solidFill>
                <a:ea typeface="新細明體" pitchFamily="18" charset="-120"/>
              </a:rPr>
              <a:t>MWh</a:t>
            </a:r>
            <a:r>
              <a:rPr lang="en-US" altLang="en-US" sz="1400" dirty="0" smtClean="0">
                <a:solidFill>
                  <a:srgbClr val="000000"/>
                </a:solidFill>
                <a:ea typeface="新細明體" pitchFamily="18" charset="-120"/>
              </a:rPr>
              <a:t>) to Rated Capacity (MW)</a:t>
            </a:r>
          </a:p>
          <a:p>
            <a:pPr marL="342900" indent="-342900" eaLnBrk="0" hangingPunct="0">
              <a:spcBef>
                <a:spcPct val="20000"/>
              </a:spcBef>
              <a:buBlip>
                <a:blip r:embed="rId3"/>
              </a:buBlip>
            </a:pPr>
            <a:r>
              <a:rPr lang="en-US" altLang="zh-TW" sz="1400" b="1" dirty="0" smtClean="0">
                <a:solidFill>
                  <a:srgbClr val="000000"/>
                </a:solidFill>
                <a:ea typeface="新細明體" pitchFamily="18" charset="-120"/>
              </a:rPr>
              <a:t>Communication and Collaboration </a:t>
            </a:r>
          </a:p>
          <a:p>
            <a:pPr marL="1143000" lvl="2" indent="-228600" eaLnBrk="0" hangingPunct="0">
              <a:spcBef>
                <a:spcPct val="20000"/>
              </a:spcBef>
              <a:buBlip>
                <a:blip r:embed="rId4"/>
              </a:buBlip>
            </a:pPr>
            <a:r>
              <a:rPr lang="en-US" altLang="en-US" sz="1400" dirty="0" smtClean="0">
                <a:solidFill>
                  <a:srgbClr val="000000"/>
                </a:solidFill>
                <a:ea typeface="新細明體" pitchFamily="18" charset="-120"/>
              </a:rPr>
              <a:t>Bureau: Review of  resource assessment</a:t>
            </a:r>
          </a:p>
          <a:p>
            <a:pPr marL="1143000" lvl="2" indent="-228600" eaLnBrk="0" hangingPunct="0">
              <a:spcBef>
                <a:spcPct val="20000"/>
              </a:spcBef>
              <a:buBlip>
                <a:blip r:embed="rId4"/>
              </a:buBlip>
            </a:pPr>
            <a:r>
              <a:rPr lang="en-US" altLang="en-US" sz="1400" dirty="0" smtClean="0">
                <a:solidFill>
                  <a:srgbClr val="000000"/>
                </a:solidFill>
                <a:ea typeface="新細明體" pitchFamily="18" charset="-120"/>
              </a:rPr>
              <a:t>USACOE: Hydraulic head on all locks &amp; Dams</a:t>
            </a:r>
          </a:p>
          <a:p>
            <a:pPr marL="1143000" lvl="2" indent="-228600" eaLnBrk="0" hangingPunct="0">
              <a:spcBef>
                <a:spcPct val="20000"/>
              </a:spcBef>
              <a:buBlip>
                <a:blip r:embed="rId4"/>
              </a:buBlip>
            </a:pPr>
            <a:r>
              <a:rPr lang="en-US" altLang="en-US" sz="1400" dirty="0" smtClean="0">
                <a:solidFill>
                  <a:srgbClr val="000000"/>
                </a:solidFill>
                <a:ea typeface="新細明體" pitchFamily="18" charset="-120"/>
              </a:rPr>
              <a:t>TVA: Database</a:t>
            </a:r>
          </a:p>
          <a:p>
            <a:pPr marL="1143000" lvl="2" indent="-228600" eaLnBrk="0" hangingPunct="0">
              <a:spcBef>
                <a:spcPct val="20000"/>
              </a:spcBef>
              <a:buBlip>
                <a:blip r:embed="rId4"/>
              </a:buBlip>
            </a:pPr>
            <a:r>
              <a:rPr lang="en-US" altLang="en-US" sz="1400" dirty="0" smtClean="0">
                <a:solidFill>
                  <a:srgbClr val="000000"/>
                </a:solidFill>
                <a:ea typeface="新細明體" pitchFamily="18" charset="-120"/>
              </a:rPr>
              <a:t>FERC Database</a:t>
            </a:r>
          </a:p>
        </p:txBody>
      </p:sp>
      <p:grpSp>
        <p:nvGrpSpPr>
          <p:cNvPr id="10" name="Group 9"/>
          <p:cNvGrpSpPr/>
          <p:nvPr/>
        </p:nvGrpSpPr>
        <p:grpSpPr>
          <a:xfrm>
            <a:off x="863271" y="4323860"/>
            <a:ext cx="7216734" cy="1722585"/>
            <a:chOff x="266931" y="4270852"/>
            <a:chExt cx="7216734" cy="1722585"/>
          </a:xfrm>
        </p:grpSpPr>
        <p:pic>
          <p:nvPicPr>
            <p:cNvPr id="5" name="Picture 4" descr="CFSperSQML_USGSStationspng"/>
            <p:cNvPicPr>
              <a:picLocks noChangeAspect="1" noChangeArrowheads="1"/>
            </p:cNvPicPr>
            <p:nvPr/>
          </p:nvPicPr>
          <p:blipFill>
            <a:blip r:embed="rId5"/>
            <a:srcRect/>
            <a:stretch>
              <a:fillRect/>
            </a:stretch>
          </p:blipFill>
          <p:spPr bwMode="auto">
            <a:xfrm>
              <a:off x="266931" y="4270852"/>
              <a:ext cx="2227551" cy="1722585"/>
            </a:xfrm>
            <a:prstGeom prst="rect">
              <a:avLst/>
            </a:prstGeom>
            <a:noFill/>
          </p:spPr>
        </p:pic>
        <p:pic>
          <p:nvPicPr>
            <p:cNvPr id="7" name="Picture 7" descr="on_tiny"/>
            <p:cNvPicPr>
              <a:picLocks noChangeAspect="1" noChangeArrowheads="1"/>
            </p:cNvPicPr>
            <p:nvPr/>
          </p:nvPicPr>
          <p:blipFill>
            <a:blip r:embed="rId6"/>
            <a:srcRect/>
            <a:stretch>
              <a:fillRect/>
            </a:stretch>
          </p:blipFill>
          <p:spPr bwMode="auto">
            <a:xfrm>
              <a:off x="2636151" y="4302869"/>
              <a:ext cx="2307394" cy="1561570"/>
            </a:xfrm>
            <a:prstGeom prst="rect">
              <a:avLst/>
            </a:prstGeom>
            <a:noFill/>
            <a:ln w="9525">
              <a:solidFill>
                <a:schemeClr val="tx1"/>
              </a:solidFill>
              <a:miter lim="800000"/>
              <a:headEnd/>
              <a:tailEnd/>
            </a:ln>
          </p:spPr>
        </p:pic>
        <p:pic>
          <p:nvPicPr>
            <p:cNvPr id="8" name="Picture 8" descr="no_match"/>
            <p:cNvPicPr>
              <a:picLocks noChangeAspect="1" noChangeArrowheads="1"/>
            </p:cNvPicPr>
            <p:nvPr/>
          </p:nvPicPr>
          <p:blipFill>
            <a:blip r:embed="rId7"/>
            <a:srcRect/>
            <a:stretch>
              <a:fillRect/>
            </a:stretch>
          </p:blipFill>
          <p:spPr bwMode="auto">
            <a:xfrm>
              <a:off x="5179430" y="4311488"/>
              <a:ext cx="2304235" cy="1566201"/>
            </a:xfrm>
            <a:prstGeom prst="rect">
              <a:avLst/>
            </a:prstGeom>
            <a:noFill/>
            <a:ln w="9525" algn="ctr">
              <a:solidFill>
                <a:schemeClr val="tx1"/>
              </a:solidFill>
              <a:miter lim="800000"/>
              <a:headEnd/>
              <a:tailEnd/>
            </a:ln>
            <a:effectLst/>
          </p:spPr>
        </p:pic>
      </p:grpSp>
      <p:sp>
        <p:nvSpPr>
          <p:cNvPr id="9" name="TextBox 8"/>
          <p:cNvSpPr txBox="1"/>
          <p:nvPr/>
        </p:nvSpPr>
        <p:spPr>
          <a:xfrm>
            <a:off x="304799" y="6109253"/>
            <a:ext cx="4094923" cy="477077"/>
          </a:xfrm>
          <a:prstGeom prst="rect">
            <a:avLst/>
          </a:prstGeom>
        </p:spPr>
        <p:txBody>
          <a:bodyPr vert="horz" wrap="non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200" i="0" u="none" strike="noStrike" kern="1200" cap="none" spc="0" normalizeH="0" baseline="0" noProof="0" dirty="0" smtClean="0">
                <a:ln>
                  <a:noFill/>
                </a:ln>
                <a:solidFill>
                  <a:srgbClr val="000000"/>
                </a:solidFill>
                <a:effectLst/>
                <a:uLnTx/>
                <a:uFillTx/>
                <a:latin typeface="Arial Narrow"/>
                <a:ea typeface="+mn-ea"/>
                <a:cs typeface="Arial Narrow"/>
              </a:rPr>
              <a:t>NID: National</a:t>
            </a:r>
            <a:r>
              <a:rPr kumimoji="0" lang="en-US" sz="1200" i="0" u="none" strike="noStrike" kern="1200" cap="none" spc="0" normalizeH="0" noProof="0" dirty="0" smtClean="0">
                <a:ln>
                  <a:noFill/>
                </a:ln>
                <a:solidFill>
                  <a:srgbClr val="000000"/>
                </a:solidFill>
                <a:effectLst/>
                <a:uLnTx/>
                <a:uFillTx/>
                <a:latin typeface="Arial Narrow"/>
                <a:ea typeface="+mn-ea"/>
                <a:cs typeface="Arial Narrow"/>
              </a:rPr>
              <a:t> Inventory of Dams: Maintained by COE for Dam Safety</a:t>
            </a:r>
          </a:p>
          <a:p>
            <a:pPr marL="0" marR="0" indent="0" algn="l" defTabSz="457200" rtl="0" eaLnBrk="1" fontAlgn="auto" latinLnBrk="0" hangingPunct="1">
              <a:lnSpc>
                <a:spcPct val="100000"/>
              </a:lnSpc>
              <a:spcBef>
                <a:spcPct val="20000"/>
              </a:spcBef>
              <a:spcAft>
                <a:spcPts val="0"/>
              </a:spcAft>
              <a:buClrTx/>
              <a:buSzTx/>
              <a:buFont typeface="Arial"/>
              <a:buNone/>
              <a:tabLst/>
            </a:pPr>
            <a:r>
              <a:rPr lang="en-US" sz="1200" baseline="0" dirty="0" smtClean="0">
                <a:solidFill>
                  <a:srgbClr val="000000"/>
                </a:solidFill>
                <a:latin typeface="Arial Narrow"/>
                <a:ea typeface="+mn-ea"/>
                <a:cs typeface="Arial Narrow"/>
              </a:rPr>
              <a:t>NHD: National</a:t>
            </a:r>
            <a:r>
              <a:rPr lang="en-US" sz="1200" dirty="0" smtClean="0">
                <a:solidFill>
                  <a:srgbClr val="000000"/>
                </a:solidFill>
                <a:latin typeface="Arial Narrow"/>
                <a:ea typeface="+mn-ea"/>
                <a:cs typeface="Arial Narrow"/>
              </a:rPr>
              <a:t> </a:t>
            </a:r>
            <a:r>
              <a:rPr lang="en-US" sz="1200" baseline="0" dirty="0" err="1" smtClean="0">
                <a:solidFill>
                  <a:srgbClr val="000000"/>
                </a:solidFill>
                <a:latin typeface="Arial Narrow"/>
                <a:ea typeface="+mn-ea"/>
                <a:cs typeface="Arial Narrow"/>
              </a:rPr>
              <a:t>Hydrography</a:t>
            </a:r>
            <a:r>
              <a:rPr lang="en-US" sz="1200" baseline="0" dirty="0" smtClean="0">
                <a:solidFill>
                  <a:srgbClr val="000000"/>
                </a:solidFill>
                <a:latin typeface="Arial Narrow"/>
                <a:ea typeface="+mn-ea"/>
                <a:cs typeface="Arial Narrow"/>
              </a:rPr>
              <a:t> Dataset</a:t>
            </a:r>
            <a:endParaRPr kumimoji="0" lang="en-US" sz="1200" i="0" u="none" strike="noStrike" kern="1200" cap="none" spc="0" normalizeH="0" baseline="0" noProof="0" dirty="0" smtClean="0">
              <a:ln>
                <a:noFill/>
              </a:ln>
              <a:solidFill>
                <a:srgbClr val="000000"/>
              </a:solidFill>
              <a:effectLst/>
              <a:uLnTx/>
              <a:uFillTx/>
              <a:latin typeface="Arial Narrow"/>
              <a:ea typeface="+mn-ea"/>
              <a:cs typeface="Arial Narrow"/>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zh-TW" dirty="0" smtClean="0">
                <a:ea typeface="ＭＳ Ｐゴシック" pitchFamily="34" charset="-128"/>
              </a:rPr>
              <a:t>Plan, Schedule, &amp; Budget</a:t>
            </a:r>
          </a:p>
        </p:txBody>
      </p:sp>
      <p:sp>
        <p:nvSpPr>
          <p:cNvPr id="3" name="Content Placeholder 2"/>
          <p:cNvSpPr>
            <a:spLocks noGrp="1"/>
          </p:cNvSpPr>
          <p:nvPr>
            <p:ph idx="1"/>
          </p:nvPr>
        </p:nvSpPr>
        <p:spPr>
          <a:xfrm>
            <a:off x="98241" y="1302106"/>
            <a:ext cx="8985302" cy="3632091"/>
          </a:xfrm>
        </p:spPr>
        <p:txBody>
          <a:bodyPr>
            <a:noAutofit/>
          </a:bodyPr>
          <a:lstStyle/>
          <a:p>
            <a:pPr>
              <a:buNone/>
              <a:defRPr/>
            </a:pPr>
            <a:r>
              <a:rPr lang="en-US" sz="1400" b="1" dirty="0" smtClean="0">
                <a:solidFill>
                  <a:srgbClr val="0000FF"/>
                </a:solidFill>
                <a:latin typeface="Arial" pitchFamily="34" charset="0"/>
                <a:cs typeface="Arial" pitchFamily="34" charset="0"/>
              </a:rPr>
              <a:t>Schedule:</a:t>
            </a:r>
          </a:p>
          <a:p>
            <a:pPr>
              <a:buBlip>
                <a:blip r:embed="rId3"/>
              </a:buBlip>
              <a:defRPr/>
            </a:pPr>
            <a:r>
              <a:rPr lang="en-US" sz="1400" b="1" dirty="0" smtClean="0">
                <a:solidFill>
                  <a:srgbClr val="000000"/>
                </a:solidFill>
                <a:latin typeface="Arial" pitchFamily="34" charset="0"/>
                <a:cs typeface="Arial" pitchFamily="34" charset="0"/>
              </a:rPr>
              <a:t>Initiation date: September 2009</a:t>
            </a:r>
          </a:p>
          <a:p>
            <a:pPr>
              <a:buBlip>
                <a:blip r:embed="rId3"/>
              </a:buBlip>
              <a:defRPr/>
            </a:pPr>
            <a:r>
              <a:rPr lang="en-US" sz="1400" b="1" dirty="0" smtClean="0">
                <a:solidFill>
                  <a:srgbClr val="000000"/>
                </a:solidFill>
                <a:latin typeface="Arial" pitchFamily="34" charset="0"/>
                <a:cs typeface="Arial" pitchFamily="34" charset="0"/>
              </a:rPr>
              <a:t>Completion date: September 2011</a:t>
            </a:r>
          </a:p>
          <a:p>
            <a:pPr>
              <a:buNone/>
            </a:pPr>
            <a:r>
              <a:rPr lang="en-US" sz="800" dirty="0" smtClean="0">
                <a:latin typeface="Arial" pitchFamily="34" charset="0"/>
                <a:cs typeface="Arial" pitchFamily="34" charset="0"/>
              </a:rPr>
              <a:t> </a:t>
            </a:r>
            <a:endParaRPr lang="en-US" sz="800" b="1" dirty="0" smtClean="0">
              <a:latin typeface="Arial" pitchFamily="34" charset="0"/>
              <a:cs typeface="Arial" pitchFamily="34" charset="0"/>
            </a:endParaRPr>
          </a:p>
          <a:p>
            <a:pPr lvl="1">
              <a:buFont typeface="Wingdings" pitchFamily="2" charset="2"/>
              <a:buChar char="ü"/>
            </a:pPr>
            <a:r>
              <a:rPr lang="en-US" sz="1100" b="1" dirty="0" smtClean="0">
                <a:solidFill>
                  <a:srgbClr val="000000"/>
                </a:solidFill>
                <a:latin typeface="Arial" pitchFamily="34" charset="0"/>
                <a:cs typeface="Arial" pitchFamily="34" charset="0"/>
              </a:rPr>
              <a:t>Update the existing geospatial assessment of NPD, validate locations, screen for development feasibility,  Aug. 2010</a:t>
            </a:r>
          </a:p>
          <a:p>
            <a:pPr lvl="1">
              <a:buFont typeface="Wingdings" pitchFamily="2" charset="2"/>
              <a:buChar char="ü"/>
            </a:pPr>
            <a:r>
              <a:rPr lang="en-US" sz="1100" b="1" dirty="0" smtClean="0">
                <a:solidFill>
                  <a:srgbClr val="000000"/>
                </a:solidFill>
                <a:latin typeface="Arial" pitchFamily="34" charset="0"/>
                <a:cs typeface="Arial" pitchFamily="34" charset="0"/>
              </a:rPr>
              <a:t>Aggregate existing GIS-based environmental information, Aug. 2010 </a:t>
            </a:r>
          </a:p>
          <a:p>
            <a:pPr lvl="1">
              <a:buFont typeface="Wingdings" pitchFamily="2" charset="2"/>
              <a:buChar char="ü"/>
            </a:pPr>
            <a:r>
              <a:rPr lang="en-US" sz="1100" b="1" dirty="0" smtClean="0">
                <a:solidFill>
                  <a:srgbClr val="000000"/>
                </a:solidFill>
                <a:latin typeface="Arial" pitchFamily="34" charset="0"/>
                <a:cs typeface="Arial" pitchFamily="34" charset="0"/>
              </a:rPr>
              <a:t>Produce a statistical model to assess Monthly, seasonal and yearly variability of streamflow, Aug. 2010</a:t>
            </a:r>
          </a:p>
          <a:p>
            <a:pPr lvl="1">
              <a:buFont typeface="Wingdings" pitchFamily="2" charset="2"/>
              <a:buChar char="ü"/>
            </a:pPr>
            <a:r>
              <a:rPr lang="en-US" sz="1100" b="1" dirty="0" smtClean="0">
                <a:solidFill>
                  <a:srgbClr val="000000"/>
                </a:solidFill>
                <a:latin typeface="Arial" pitchFamily="34" charset="0"/>
                <a:cs typeface="Arial" pitchFamily="34" charset="0"/>
              </a:rPr>
              <a:t>Code and convert preliminary environmental indices as GIS layer attributes for analysis, Nov. 2010 </a:t>
            </a:r>
          </a:p>
          <a:p>
            <a:pPr lvl="1">
              <a:buFont typeface="Wingdings" pitchFamily="2" charset="2"/>
              <a:buChar char="ü"/>
            </a:pPr>
            <a:r>
              <a:rPr lang="en-US" sz="1100" b="1" dirty="0" smtClean="0">
                <a:solidFill>
                  <a:srgbClr val="000000"/>
                </a:solidFill>
                <a:latin typeface="Arial" pitchFamily="34" charset="0"/>
                <a:cs typeface="Arial" pitchFamily="34" charset="0"/>
              </a:rPr>
              <a:t>Produce GIS layers for site characteristics/power potential for non-powered dams,  Jan. 2011 </a:t>
            </a:r>
          </a:p>
          <a:p>
            <a:pPr lvl="1">
              <a:buFont typeface="Wingdings" pitchFamily="2" charset="2"/>
              <a:buChar char="ü"/>
            </a:pPr>
            <a:r>
              <a:rPr lang="en-US" sz="1100" b="1" dirty="0" smtClean="0">
                <a:solidFill>
                  <a:srgbClr val="000000"/>
                </a:solidFill>
                <a:latin typeface="Arial" pitchFamily="34" charset="0"/>
                <a:cs typeface="Arial" pitchFamily="34" charset="0"/>
              </a:rPr>
              <a:t>Submitted for expert panel reviewers, March 2011</a:t>
            </a:r>
          </a:p>
          <a:p>
            <a:pPr lvl="1">
              <a:buFont typeface="Wingdings" pitchFamily="2" charset="2"/>
              <a:buChar char="ü"/>
            </a:pPr>
            <a:r>
              <a:rPr lang="en-US" sz="1100" b="1" dirty="0" smtClean="0">
                <a:solidFill>
                  <a:srgbClr val="000000"/>
                </a:solidFill>
                <a:latin typeface="Arial" pitchFamily="34" charset="0"/>
                <a:cs typeface="Arial" pitchFamily="34" charset="0"/>
              </a:rPr>
              <a:t>Capacity results published at 2011 NHA Annual Meeting, April 2011</a:t>
            </a:r>
          </a:p>
          <a:p>
            <a:pPr lvl="1">
              <a:buFont typeface="Wingdings" pitchFamily="2" charset="2"/>
              <a:buChar char="ü"/>
            </a:pPr>
            <a:r>
              <a:rPr lang="en-US" sz="1100" b="1" dirty="0" smtClean="0">
                <a:solidFill>
                  <a:srgbClr val="000000"/>
                </a:solidFill>
                <a:latin typeface="Arial" pitchFamily="34" charset="0"/>
                <a:cs typeface="Arial" pitchFamily="34" charset="0"/>
              </a:rPr>
              <a:t>Finalized draft of resource assessment report to DOE, Sep. 2011</a:t>
            </a:r>
          </a:p>
          <a:p>
            <a:pPr lvl="1">
              <a:buFont typeface="Wingdings" pitchFamily="2" charset="2"/>
              <a:buChar char="ü"/>
            </a:pPr>
            <a:r>
              <a:rPr lang="en-US" sz="1100" b="1" dirty="0" smtClean="0">
                <a:solidFill>
                  <a:srgbClr val="000000"/>
                </a:solidFill>
                <a:latin typeface="Arial" pitchFamily="34" charset="0"/>
                <a:cs typeface="Arial" pitchFamily="34" charset="0"/>
              </a:rPr>
              <a:t>Results available via NHAAP Public Portal November 2011</a:t>
            </a:r>
          </a:p>
          <a:p>
            <a:pPr lvl="1">
              <a:buFont typeface="Wingdings" pitchFamily="2" charset="2"/>
              <a:buChar char="ü"/>
            </a:pPr>
            <a:r>
              <a:rPr lang="en-US" sz="1100" b="1" dirty="0" smtClean="0">
                <a:solidFill>
                  <a:srgbClr val="000000"/>
                </a:solidFill>
                <a:latin typeface="Arial" pitchFamily="34" charset="0"/>
                <a:cs typeface="Arial" pitchFamily="34" charset="0"/>
              </a:rPr>
              <a:t>DOE Report to be published in November 2011</a:t>
            </a:r>
          </a:p>
          <a:p>
            <a:pPr lvl="1">
              <a:buFont typeface="Wingdings" pitchFamily="2" charset="2"/>
              <a:buChar char="ü"/>
            </a:pPr>
            <a:endParaRPr lang="en-US" sz="1100" b="1" dirty="0" smtClean="0">
              <a:solidFill>
                <a:srgbClr val="000000"/>
              </a:solidFill>
              <a:latin typeface="Arial" pitchFamily="34" charset="0"/>
              <a:cs typeface="Arial" pitchFamily="34" charset="0"/>
            </a:endParaRPr>
          </a:p>
          <a:p>
            <a:pPr>
              <a:buNone/>
              <a:defRPr/>
            </a:pPr>
            <a:r>
              <a:rPr lang="en-US" sz="1400" b="1" dirty="0" smtClean="0">
                <a:solidFill>
                  <a:srgbClr val="0000FF"/>
                </a:solidFill>
                <a:latin typeface="Arial" pitchFamily="34" charset="0"/>
                <a:cs typeface="Arial" pitchFamily="34" charset="0"/>
              </a:rPr>
              <a:t>Budget:</a:t>
            </a:r>
            <a:r>
              <a:rPr lang="en-US" sz="1000" b="1" dirty="0" smtClean="0">
                <a:solidFill>
                  <a:srgbClr val="000000"/>
                </a:solidFill>
                <a:latin typeface="Arial" pitchFamily="34" charset="0"/>
                <a:cs typeface="Arial"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751309217"/>
              </p:ext>
            </p:extLst>
          </p:nvPr>
        </p:nvGraphicFramePr>
        <p:xfrm>
          <a:off x="226713" y="4747524"/>
          <a:ext cx="8578842" cy="1477088"/>
        </p:xfrm>
        <a:graphic>
          <a:graphicData uri="http://schemas.openxmlformats.org/drawingml/2006/table">
            <a:tbl>
              <a:tblPr firstRow="1" bandRow="1">
                <a:tableStyleId>{F5AB1C69-6EDB-4FF4-983F-18BD219EF322}</a:tableStyleId>
              </a:tblPr>
              <a:tblGrid>
                <a:gridCol w="1429807"/>
                <a:gridCol w="1429807"/>
                <a:gridCol w="1429807"/>
                <a:gridCol w="1429807"/>
                <a:gridCol w="1429807"/>
                <a:gridCol w="1429807"/>
              </a:tblGrid>
              <a:tr h="369272">
                <a:tc gridSpan="6">
                  <a:txBody>
                    <a:bodyPr/>
                    <a:lstStyle/>
                    <a:p>
                      <a:pPr marL="0" marR="0" algn="ctr">
                        <a:spcBef>
                          <a:spcPts val="0"/>
                        </a:spcBef>
                        <a:spcAft>
                          <a:spcPts val="0"/>
                        </a:spcAft>
                      </a:pPr>
                      <a:r>
                        <a:rPr lang="en-US" sz="1600" dirty="0" smtClean="0"/>
                        <a:t>Budget History</a:t>
                      </a:r>
                      <a:endParaRPr lang="en-US" sz="1600" dirty="0">
                        <a:solidFill>
                          <a:schemeClr val="bg1"/>
                        </a:solidFill>
                        <a:latin typeface="Arial"/>
                        <a:ea typeface="Arial"/>
                        <a:cs typeface="Times New Roman"/>
                      </a:endParaRPr>
                    </a:p>
                  </a:txBody>
                  <a:tcPr marL="68579" marR="68579" marT="0" marB="0" anchor="ctr"/>
                </a:tc>
                <a:tc hMerge="1">
                  <a:txBody>
                    <a:bodyPr/>
                    <a:lstStyle/>
                    <a:p>
                      <a:endParaRPr lang="en-US"/>
                    </a:p>
                  </a:txBody>
                  <a:tcPr/>
                </a:tc>
                <a:tc hMerge="1">
                  <a:txBody>
                    <a:bodyPr/>
                    <a:lstStyle/>
                    <a:p>
                      <a:pPr marL="0" marR="0" algn="ctr">
                        <a:spcBef>
                          <a:spcPts val="0"/>
                        </a:spcBef>
                        <a:spcAft>
                          <a:spcPts val="0"/>
                        </a:spcAft>
                      </a:pPr>
                      <a:endParaRPr lang="en-US" sz="1200">
                        <a:solidFill>
                          <a:srgbClr val="5E6A71"/>
                        </a:solidFill>
                        <a:latin typeface="Arial"/>
                        <a:ea typeface="Arial"/>
                        <a:cs typeface="Times New Roman"/>
                      </a:endParaRPr>
                    </a:p>
                  </a:txBody>
                  <a:tcPr marL="68580" marR="68580" marT="0" marB="0"/>
                </a:tc>
                <a:tc hMerge="1">
                  <a:txBody>
                    <a:bodyPr/>
                    <a:lstStyle/>
                    <a:p>
                      <a:endParaRPr lang="en-US"/>
                    </a:p>
                  </a:txBody>
                  <a:tcPr/>
                </a:tc>
                <a:tc hMerge="1">
                  <a:txBody>
                    <a:bodyPr/>
                    <a:lstStyle/>
                    <a:p>
                      <a:pPr marL="0" marR="0" algn="ctr">
                        <a:spcBef>
                          <a:spcPts val="0"/>
                        </a:spcBef>
                        <a:spcAft>
                          <a:spcPts val="0"/>
                        </a:spcAft>
                      </a:pPr>
                      <a:endParaRPr lang="en-US" sz="1200" dirty="0">
                        <a:solidFill>
                          <a:srgbClr val="5E6A71"/>
                        </a:solidFill>
                        <a:latin typeface="Arial"/>
                        <a:ea typeface="Arial"/>
                        <a:cs typeface="Times New Roman"/>
                      </a:endParaRPr>
                    </a:p>
                  </a:txBody>
                  <a:tcPr marL="68580" marR="68580" marT="0" marB="0"/>
                </a:tc>
                <a:tc hMerge="1">
                  <a:txBody>
                    <a:bodyPr/>
                    <a:lstStyle/>
                    <a:p>
                      <a:endParaRPr lang="en-US"/>
                    </a:p>
                  </a:txBody>
                  <a:tcPr/>
                </a:tc>
              </a:tr>
              <a:tr h="369272">
                <a:tc gridSpan="2">
                  <a:txBody>
                    <a:bodyPr/>
                    <a:lstStyle/>
                    <a:p>
                      <a:pPr marL="0" marR="0" algn="ctr">
                        <a:spcBef>
                          <a:spcPts val="0"/>
                        </a:spcBef>
                        <a:spcAft>
                          <a:spcPts val="0"/>
                        </a:spcAft>
                      </a:pPr>
                      <a:r>
                        <a:rPr lang="en-US" sz="1200" dirty="0" smtClean="0"/>
                        <a:t>FY2009</a:t>
                      </a:r>
                      <a:endParaRPr lang="en-US" sz="1200" dirty="0">
                        <a:solidFill>
                          <a:srgbClr val="5E6A71"/>
                        </a:solidFill>
                        <a:latin typeface="Arial"/>
                        <a:ea typeface="Arial"/>
                        <a:cs typeface="Times New Roman"/>
                      </a:endParaRPr>
                    </a:p>
                  </a:txBody>
                  <a:tcPr marL="68579" marR="68579" marT="0" marB="0" anchor="ctr"/>
                </a:tc>
                <a:tc hMerge="1">
                  <a:txBody>
                    <a:bodyPr/>
                    <a:lstStyle/>
                    <a:p>
                      <a:endParaRPr lang="en-US"/>
                    </a:p>
                  </a:txBody>
                  <a:tcPr/>
                </a:tc>
                <a:tc gridSpan="2">
                  <a:txBody>
                    <a:bodyPr/>
                    <a:lstStyle/>
                    <a:p>
                      <a:pPr marL="0" marR="0" algn="ctr">
                        <a:spcBef>
                          <a:spcPts val="0"/>
                        </a:spcBef>
                        <a:spcAft>
                          <a:spcPts val="0"/>
                        </a:spcAft>
                      </a:pPr>
                      <a:r>
                        <a:rPr lang="en-US" sz="1200" dirty="0" smtClean="0"/>
                        <a:t>FY2010</a:t>
                      </a:r>
                      <a:endParaRPr lang="en-US" sz="1200" dirty="0">
                        <a:solidFill>
                          <a:srgbClr val="5E6A71"/>
                        </a:solidFill>
                        <a:latin typeface="Arial"/>
                        <a:ea typeface="Arial"/>
                        <a:cs typeface="Times New Roman"/>
                      </a:endParaRPr>
                    </a:p>
                  </a:txBody>
                  <a:tcPr marL="68579" marR="68579" marT="0" marB="0" anchor="ctr"/>
                </a:tc>
                <a:tc hMerge="1">
                  <a:txBody>
                    <a:bodyPr/>
                    <a:lstStyle/>
                    <a:p>
                      <a:endParaRPr lang="en-US"/>
                    </a:p>
                  </a:txBody>
                  <a:tcPr/>
                </a:tc>
                <a:tc gridSpan="2">
                  <a:txBody>
                    <a:bodyPr/>
                    <a:lstStyle/>
                    <a:p>
                      <a:pPr marL="0" marR="0" algn="ctr">
                        <a:spcBef>
                          <a:spcPts val="0"/>
                        </a:spcBef>
                        <a:spcAft>
                          <a:spcPts val="0"/>
                        </a:spcAft>
                      </a:pPr>
                      <a:r>
                        <a:rPr lang="en-US" sz="1200" dirty="0" smtClean="0"/>
                        <a:t>FY2011</a:t>
                      </a:r>
                      <a:endParaRPr lang="en-US" sz="1200" dirty="0">
                        <a:solidFill>
                          <a:srgbClr val="5E6A71"/>
                        </a:solidFill>
                        <a:latin typeface="Arial"/>
                        <a:ea typeface="Arial"/>
                        <a:cs typeface="Times New Roman"/>
                      </a:endParaRPr>
                    </a:p>
                  </a:txBody>
                  <a:tcPr marL="68579" marR="68579" marT="0" marB="0" anchor="ctr"/>
                </a:tc>
                <a:tc hMerge="1">
                  <a:txBody>
                    <a:bodyPr/>
                    <a:lstStyle/>
                    <a:p>
                      <a:endParaRPr lang="en-US"/>
                    </a:p>
                  </a:txBody>
                  <a:tcPr/>
                </a:tc>
              </a:tr>
              <a:tr h="369272">
                <a:tc>
                  <a:txBody>
                    <a:bodyPr/>
                    <a:lstStyle/>
                    <a:p>
                      <a:pPr marL="0" marR="0" algn="ctr">
                        <a:spcBef>
                          <a:spcPts val="0"/>
                        </a:spcBef>
                        <a:spcAft>
                          <a:spcPts val="0"/>
                        </a:spcAft>
                      </a:pPr>
                      <a:r>
                        <a:rPr lang="en-US" sz="1200" dirty="0"/>
                        <a:t>DOE</a:t>
                      </a:r>
                      <a:endParaRPr lang="en-US" sz="1200" dirty="0">
                        <a:solidFill>
                          <a:srgbClr val="5E6A71"/>
                        </a:solidFill>
                        <a:latin typeface="Arial"/>
                        <a:ea typeface="Arial"/>
                        <a:cs typeface="Times New Roman"/>
                      </a:endParaRPr>
                    </a:p>
                  </a:txBody>
                  <a:tcPr marL="68579" marR="68579" marT="0" marB="0" anchor="ctr"/>
                </a:tc>
                <a:tc>
                  <a:txBody>
                    <a:bodyPr/>
                    <a:lstStyle/>
                    <a:p>
                      <a:pPr marL="0" marR="0" algn="ctr">
                        <a:spcBef>
                          <a:spcPts val="0"/>
                        </a:spcBef>
                        <a:spcAft>
                          <a:spcPts val="0"/>
                        </a:spcAft>
                      </a:pPr>
                      <a:r>
                        <a:rPr lang="en-US" sz="1200" dirty="0"/>
                        <a:t>Cost-share</a:t>
                      </a:r>
                      <a:endParaRPr lang="en-US" sz="1200" dirty="0">
                        <a:solidFill>
                          <a:srgbClr val="5E6A71"/>
                        </a:solidFill>
                        <a:latin typeface="Arial"/>
                        <a:ea typeface="Arial"/>
                        <a:cs typeface="Times New Roman"/>
                      </a:endParaRPr>
                    </a:p>
                  </a:txBody>
                  <a:tcPr marL="68579" marR="68579" marT="0" marB="0" anchor="ctr"/>
                </a:tc>
                <a:tc>
                  <a:txBody>
                    <a:bodyPr/>
                    <a:lstStyle/>
                    <a:p>
                      <a:pPr marL="0" marR="0" algn="ctr">
                        <a:spcBef>
                          <a:spcPts val="0"/>
                        </a:spcBef>
                        <a:spcAft>
                          <a:spcPts val="0"/>
                        </a:spcAft>
                      </a:pPr>
                      <a:r>
                        <a:rPr lang="en-US" sz="1200" dirty="0"/>
                        <a:t>DOE</a:t>
                      </a:r>
                      <a:endParaRPr lang="en-US" sz="1200" dirty="0">
                        <a:solidFill>
                          <a:srgbClr val="5E6A71"/>
                        </a:solidFill>
                        <a:latin typeface="Arial"/>
                        <a:ea typeface="Arial"/>
                        <a:cs typeface="Times New Roman"/>
                      </a:endParaRPr>
                    </a:p>
                  </a:txBody>
                  <a:tcPr marL="68579" marR="68579" marT="0" marB="0" anchor="ctr"/>
                </a:tc>
                <a:tc>
                  <a:txBody>
                    <a:bodyPr/>
                    <a:lstStyle/>
                    <a:p>
                      <a:pPr marL="0" marR="0" algn="ctr">
                        <a:spcBef>
                          <a:spcPts val="0"/>
                        </a:spcBef>
                        <a:spcAft>
                          <a:spcPts val="0"/>
                        </a:spcAft>
                      </a:pPr>
                      <a:r>
                        <a:rPr lang="en-US" sz="1200" dirty="0"/>
                        <a:t>Cost-share</a:t>
                      </a:r>
                      <a:endParaRPr lang="en-US" sz="1200" dirty="0">
                        <a:solidFill>
                          <a:srgbClr val="5E6A71"/>
                        </a:solidFill>
                        <a:latin typeface="Arial"/>
                        <a:ea typeface="Arial"/>
                        <a:cs typeface="Times New Roman"/>
                      </a:endParaRPr>
                    </a:p>
                  </a:txBody>
                  <a:tcPr marL="68579" marR="68579" marT="0" marB="0" anchor="ctr"/>
                </a:tc>
                <a:tc>
                  <a:txBody>
                    <a:bodyPr/>
                    <a:lstStyle/>
                    <a:p>
                      <a:pPr marL="0" marR="0" algn="ctr">
                        <a:spcBef>
                          <a:spcPts val="0"/>
                        </a:spcBef>
                        <a:spcAft>
                          <a:spcPts val="0"/>
                        </a:spcAft>
                      </a:pPr>
                      <a:r>
                        <a:rPr lang="en-US" sz="1200" dirty="0"/>
                        <a:t>DOE</a:t>
                      </a:r>
                      <a:endParaRPr lang="en-US" sz="1200" dirty="0">
                        <a:solidFill>
                          <a:srgbClr val="5E6A71"/>
                        </a:solidFill>
                        <a:latin typeface="Arial"/>
                        <a:ea typeface="Arial"/>
                        <a:cs typeface="Times New Roman"/>
                      </a:endParaRPr>
                    </a:p>
                  </a:txBody>
                  <a:tcPr marL="68579" marR="68579" marT="0" marB="0" anchor="ctr"/>
                </a:tc>
                <a:tc>
                  <a:txBody>
                    <a:bodyPr/>
                    <a:lstStyle/>
                    <a:p>
                      <a:pPr marL="0" marR="0" algn="ctr">
                        <a:spcBef>
                          <a:spcPts val="0"/>
                        </a:spcBef>
                        <a:spcAft>
                          <a:spcPts val="0"/>
                        </a:spcAft>
                      </a:pPr>
                      <a:r>
                        <a:rPr lang="en-US" sz="1200" dirty="0"/>
                        <a:t>Cost-share</a:t>
                      </a:r>
                      <a:endParaRPr lang="en-US" sz="1200" dirty="0">
                        <a:solidFill>
                          <a:srgbClr val="5E6A71"/>
                        </a:solidFill>
                        <a:latin typeface="Arial"/>
                        <a:ea typeface="Arial"/>
                        <a:cs typeface="Times New Roman"/>
                      </a:endParaRPr>
                    </a:p>
                  </a:txBody>
                  <a:tcPr marL="68579" marR="68579" marT="0" marB="0" anchor="ctr"/>
                </a:tc>
              </a:tr>
              <a:tr h="369272">
                <a:tc>
                  <a:txBody>
                    <a:bodyPr/>
                    <a:lstStyle/>
                    <a:p>
                      <a:pPr marL="0" marR="0">
                        <a:spcBef>
                          <a:spcPts val="0"/>
                        </a:spcBef>
                        <a:spcAft>
                          <a:spcPts val="0"/>
                        </a:spcAft>
                      </a:pPr>
                      <a:endParaRPr lang="en-US" sz="1200" dirty="0">
                        <a:solidFill>
                          <a:srgbClr val="5E6A71"/>
                        </a:solidFill>
                        <a:latin typeface="Arial"/>
                        <a:ea typeface="Arial"/>
                        <a:cs typeface="Times New Roman"/>
                      </a:endParaRPr>
                    </a:p>
                  </a:txBody>
                  <a:tcPr marL="68579" marR="68579" marT="0" marB="0" anchor="ctr"/>
                </a:tc>
                <a:tc>
                  <a:txBody>
                    <a:bodyPr/>
                    <a:lstStyle/>
                    <a:p>
                      <a:pPr marL="0" marR="0">
                        <a:spcBef>
                          <a:spcPts val="0"/>
                        </a:spcBef>
                        <a:spcAft>
                          <a:spcPts val="0"/>
                        </a:spcAft>
                      </a:pPr>
                      <a:endParaRPr lang="en-US" sz="1200" dirty="0">
                        <a:solidFill>
                          <a:srgbClr val="5E6A71"/>
                        </a:solidFill>
                        <a:latin typeface="Arial"/>
                        <a:ea typeface="Arial"/>
                        <a:cs typeface="Times New Roman"/>
                      </a:endParaRPr>
                    </a:p>
                  </a:txBody>
                  <a:tcPr marL="68579" marR="68579"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mn-lt"/>
                          <a:ea typeface="Arial"/>
                          <a:cs typeface="Times New Roman"/>
                        </a:rPr>
                        <a:t>$589K</a:t>
                      </a:r>
                    </a:p>
                  </a:txBody>
                  <a:tcPr marL="68579" marR="68579" marT="0" marB="0" anchor="ctr"/>
                </a:tc>
                <a:tc>
                  <a:txBody>
                    <a:bodyPr/>
                    <a:lstStyle/>
                    <a:p>
                      <a:pPr marL="0" marR="0">
                        <a:spcBef>
                          <a:spcPts val="0"/>
                        </a:spcBef>
                        <a:spcAft>
                          <a:spcPts val="0"/>
                        </a:spcAft>
                      </a:pPr>
                      <a:endParaRPr lang="en-US" sz="1200" dirty="0">
                        <a:solidFill>
                          <a:srgbClr val="5E6A71"/>
                        </a:solidFill>
                        <a:latin typeface="Arial"/>
                        <a:ea typeface="Arial"/>
                        <a:cs typeface="Times New Roman"/>
                      </a:endParaRPr>
                    </a:p>
                  </a:txBody>
                  <a:tcPr marL="68579" marR="68579"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latin typeface="+mn-lt"/>
                        <a:ea typeface="Arial"/>
                        <a:cs typeface="Times New Roman"/>
                      </a:endParaRPr>
                    </a:p>
                  </a:txBody>
                  <a:tcPr marL="68579" marR="68579"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latin typeface="+mn-lt"/>
                        <a:ea typeface="Arial"/>
                        <a:cs typeface="Times New Roman"/>
                      </a:endParaRPr>
                    </a:p>
                  </a:txBody>
                  <a:tcPr marL="68579" marR="68579" marT="0" marB="0" anchor="ctr"/>
                </a:tc>
              </a:tr>
            </a:tbl>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Users\bhj\AppData\Local\Microsoft\Windows\Temporary Internet Files\Content.Outlook\ZF36241M\Pretty_Maps_for_Hydro_1M_NPD.png"/>
          <p:cNvPicPr>
            <a:picLocks noChangeAspect="1" noChangeArrowheads="1"/>
          </p:cNvPicPr>
          <p:nvPr/>
        </p:nvPicPr>
        <p:blipFill>
          <a:blip r:embed="rId2" cstate="print"/>
          <a:srcRect/>
          <a:stretch>
            <a:fillRect/>
          </a:stretch>
        </p:blipFill>
        <p:spPr bwMode="auto">
          <a:xfrm>
            <a:off x="5733918" y="1114382"/>
            <a:ext cx="3228976" cy="1945996"/>
          </a:xfrm>
          <a:prstGeom prst="rect">
            <a:avLst/>
          </a:prstGeom>
          <a:noFill/>
        </p:spPr>
      </p:pic>
      <p:sp>
        <p:nvSpPr>
          <p:cNvPr id="3" name="Title 1"/>
          <p:cNvSpPr txBox="1">
            <a:spLocks/>
          </p:cNvSpPr>
          <p:nvPr/>
        </p:nvSpPr>
        <p:spPr>
          <a:xfrm>
            <a:off x="0" y="171963"/>
            <a:ext cx="5961888" cy="555953"/>
          </a:xfrm>
          <a:prstGeom prst="rect">
            <a:avLst/>
          </a:prstGeom>
        </p:spPr>
        <p:txBody>
          <a:bodyPr/>
          <a:lstStyle/>
          <a:p>
            <a:pPr eaLnBrk="0" hangingPunct="0">
              <a:lnSpc>
                <a:spcPts val="2800"/>
              </a:lnSpc>
              <a:defRPr/>
            </a:pPr>
            <a:r>
              <a:rPr lang="en-US" sz="2600" b="1" dirty="0">
                <a:solidFill>
                  <a:srgbClr val="FFFFFF"/>
                </a:solidFill>
                <a:latin typeface="+mj-lt"/>
                <a:ea typeface="ＭＳ Ｐゴシック" pitchFamily="-106" charset="-128"/>
                <a:cs typeface="ＭＳ Ｐゴシック" pitchFamily="-106" charset="-128"/>
              </a:rPr>
              <a:t>Accomplishments and </a:t>
            </a:r>
            <a:r>
              <a:rPr lang="en-US" sz="2600" b="1" dirty="0" smtClean="0">
                <a:solidFill>
                  <a:srgbClr val="FFFFFF"/>
                </a:solidFill>
                <a:latin typeface="+mj-lt"/>
                <a:ea typeface="ＭＳ Ｐゴシック" pitchFamily="-106" charset="-128"/>
                <a:cs typeface="ＭＳ Ｐゴシック" pitchFamily="-106" charset="-128"/>
              </a:rPr>
              <a:t>Results</a:t>
            </a:r>
          </a:p>
          <a:p>
            <a:pPr algn="ctr" eaLnBrk="0" hangingPunct="0">
              <a:lnSpc>
                <a:spcPts val="2800"/>
              </a:lnSpc>
              <a:defRPr/>
            </a:pPr>
            <a:r>
              <a:rPr lang="en-US" sz="2600" b="1" dirty="0" smtClean="0">
                <a:solidFill>
                  <a:srgbClr val="FFFFFF"/>
                </a:solidFill>
                <a:latin typeface="+mj-lt"/>
                <a:ea typeface="ＭＳ Ｐゴシック" pitchFamily="-106" charset="-128"/>
                <a:cs typeface="ＭＳ Ｐゴシック" pitchFamily="-106" charset="-128"/>
              </a:rPr>
              <a:t>Potential National = 12.6 GW</a:t>
            </a:r>
            <a:endParaRPr lang="en-US" altLang="zh-TW" sz="2600" b="1" dirty="0">
              <a:solidFill>
                <a:srgbClr val="FFFFFF"/>
              </a:solidFill>
              <a:latin typeface="+mj-lt"/>
              <a:ea typeface="ＭＳ Ｐゴシック" pitchFamily="-106" charset="-128"/>
              <a:cs typeface="ＭＳ Ｐゴシック" pitchFamily="-106" charset="-128"/>
            </a:endParaRPr>
          </a:p>
        </p:txBody>
      </p:sp>
      <p:sp>
        <p:nvSpPr>
          <p:cNvPr id="2" name="TextBox 1"/>
          <p:cNvSpPr txBox="1"/>
          <p:nvPr/>
        </p:nvSpPr>
        <p:spPr>
          <a:xfrm>
            <a:off x="296441" y="1255718"/>
            <a:ext cx="5847755" cy="5139869"/>
          </a:xfrm>
          <a:prstGeom prst="rect">
            <a:avLst/>
          </a:prstGeom>
          <a:noFill/>
        </p:spPr>
        <p:txBody>
          <a:bodyPr wrap="none" rtlCol="0">
            <a:spAutoFit/>
          </a:bodyPr>
          <a:lstStyle/>
          <a:p>
            <a:r>
              <a:rPr lang="en-US" b="1" dirty="0" smtClean="0">
                <a:solidFill>
                  <a:srgbClr val="000000"/>
                </a:solidFill>
              </a:rPr>
              <a:t>The NPD Top 10:</a:t>
            </a:r>
          </a:p>
          <a:p>
            <a:pPr marL="342900" indent="-342900">
              <a:buBlip>
                <a:blip r:embed="rId3"/>
              </a:buBlip>
            </a:pPr>
            <a:r>
              <a:rPr lang="en-US" b="1" dirty="0" smtClean="0">
                <a:solidFill>
                  <a:srgbClr val="000000"/>
                </a:solidFill>
              </a:rPr>
              <a:t>3 GW at Corps of Engineers Facilities</a:t>
            </a:r>
          </a:p>
          <a:p>
            <a:pPr marL="800100" lvl="1" indent="-342900">
              <a:buFont typeface="Wingdings" pitchFamily="2" charset="2"/>
              <a:buChar char="ü"/>
            </a:pPr>
            <a:r>
              <a:rPr lang="en-US" b="1" dirty="0" smtClean="0">
                <a:solidFill>
                  <a:srgbClr val="000000"/>
                </a:solidFill>
              </a:rPr>
              <a:t>4 Ohio River Dams</a:t>
            </a:r>
          </a:p>
          <a:p>
            <a:pPr marL="800100" lvl="1" indent="-342900">
              <a:buFont typeface="Wingdings" pitchFamily="2" charset="2"/>
              <a:buChar char="ü"/>
            </a:pPr>
            <a:r>
              <a:rPr lang="en-US" b="1" dirty="0" smtClean="0">
                <a:solidFill>
                  <a:srgbClr val="000000"/>
                </a:solidFill>
              </a:rPr>
              <a:t>1 Mississippi River Facility</a:t>
            </a:r>
          </a:p>
          <a:p>
            <a:pPr marL="800100" lvl="1" indent="-342900">
              <a:buFont typeface="Wingdings" pitchFamily="2" charset="2"/>
              <a:buChar char="ü"/>
            </a:pPr>
            <a:r>
              <a:rPr lang="en-US" b="1" dirty="0" smtClean="0">
                <a:solidFill>
                  <a:srgbClr val="000000"/>
                </a:solidFill>
              </a:rPr>
              <a:t>1 Alabama River Facility</a:t>
            </a:r>
          </a:p>
          <a:p>
            <a:pPr marL="800100" lvl="1" indent="-342900">
              <a:buFont typeface="Wingdings" pitchFamily="2" charset="2"/>
              <a:buChar char="ü"/>
            </a:pPr>
            <a:r>
              <a:rPr lang="en-US" b="1" dirty="0" smtClean="0">
                <a:solidFill>
                  <a:srgbClr val="000000"/>
                </a:solidFill>
              </a:rPr>
              <a:t>2 Tombigbee River Facilities</a:t>
            </a:r>
          </a:p>
          <a:p>
            <a:pPr marL="800100" lvl="1" indent="-342900">
              <a:buFont typeface="Wingdings" pitchFamily="2" charset="2"/>
              <a:buChar char="ü"/>
            </a:pPr>
            <a:r>
              <a:rPr lang="en-US" b="1" dirty="0" smtClean="0">
                <a:solidFill>
                  <a:srgbClr val="000000"/>
                </a:solidFill>
              </a:rPr>
              <a:t>1 Arkansas River Facility</a:t>
            </a:r>
            <a:endParaRPr lang="en-US" b="1" dirty="0">
              <a:solidFill>
                <a:srgbClr val="000000"/>
              </a:solidFill>
            </a:endParaRPr>
          </a:p>
          <a:p>
            <a:pPr marL="800100" lvl="1" indent="-342900">
              <a:buFont typeface="Wingdings" pitchFamily="2" charset="2"/>
              <a:buChar char="ü"/>
            </a:pPr>
            <a:r>
              <a:rPr lang="en-US" b="1" dirty="0" smtClean="0">
                <a:solidFill>
                  <a:srgbClr val="000000"/>
                </a:solidFill>
              </a:rPr>
              <a:t>1 Red River Facility</a:t>
            </a:r>
          </a:p>
          <a:p>
            <a:pPr marL="800100" lvl="1" indent="-342900">
              <a:buFont typeface="Arial" pitchFamily="34" charset="0"/>
              <a:buChar char="•"/>
            </a:pPr>
            <a:endParaRPr lang="en-US" sz="2000" b="1" dirty="0">
              <a:solidFill>
                <a:srgbClr val="000000"/>
              </a:solidFill>
            </a:endParaRPr>
          </a:p>
          <a:p>
            <a:pPr>
              <a:buBlip>
                <a:blip r:embed="rId3"/>
              </a:buBlip>
            </a:pPr>
            <a:r>
              <a:rPr lang="en-US" b="1" dirty="0" smtClean="0">
                <a:solidFill>
                  <a:srgbClr val="000000"/>
                </a:solidFill>
              </a:rPr>
              <a:t> The NPD Top 100 includes 8 GW</a:t>
            </a:r>
          </a:p>
          <a:p>
            <a:pPr marL="800100" lvl="1" indent="-342900">
              <a:buFont typeface="Wingdings" pitchFamily="2" charset="2"/>
              <a:buChar char="ü"/>
            </a:pPr>
            <a:r>
              <a:rPr lang="en-US" b="1" dirty="0" smtClean="0">
                <a:solidFill>
                  <a:srgbClr val="000000"/>
                </a:solidFill>
              </a:rPr>
              <a:t>Including 81 Federal (Corps) facilities</a:t>
            </a:r>
          </a:p>
          <a:p>
            <a:pPr marL="342900" indent="-342900"/>
            <a:endParaRPr lang="en-US" b="1" dirty="0">
              <a:solidFill>
                <a:srgbClr val="000000"/>
              </a:solidFill>
            </a:endParaRPr>
          </a:p>
          <a:p>
            <a:pPr>
              <a:buBlip>
                <a:blip r:embed="rId3"/>
              </a:buBlip>
            </a:pPr>
            <a:r>
              <a:rPr lang="en-US" b="1" dirty="0" smtClean="0">
                <a:solidFill>
                  <a:srgbClr val="000000"/>
                </a:solidFill>
              </a:rPr>
              <a:t> Reclamation facilities: 260 MW </a:t>
            </a:r>
          </a:p>
          <a:p>
            <a:endParaRPr lang="en-US" b="1" dirty="0">
              <a:solidFill>
                <a:srgbClr val="000000"/>
              </a:solidFill>
            </a:endParaRPr>
          </a:p>
          <a:p>
            <a:pPr>
              <a:buBlip>
                <a:blip r:embed="rId3"/>
              </a:buBlip>
            </a:pPr>
            <a:r>
              <a:rPr lang="en-US" b="1" dirty="0" smtClean="0">
                <a:solidFill>
                  <a:srgbClr val="000000"/>
                </a:solidFill>
              </a:rPr>
              <a:t> In Construction:(not included in the assessment)</a:t>
            </a:r>
          </a:p>
          <a:p>
            <a:pPr marL="742950" lvl="1" indent="-285750">
              <a:buFont typeface="Wingdings" pitchFamily="2" charset="2"/>
              <a:buChar char="ü"/>
            </a:pPr>
            <a:r>
              <a:rPr lang="en-US" b="1" dirty="0" err="1">
                <a:solidFill>
                  <a:srgbClr val="000000"/>
                </a:solidFill>
              </a:rPr>
              <a:t>Cannelton</a:t>
            </a:r>
            <a:r>
              <a:rPr lang="en-US" b="1" dirty="0">
                <a:solidFill>
                  <a:srgbClr val="000000"/>
                </a:solidFill>
              </a:rPr>
              <a:t>: 2-unit (44 </a:t>
            </a:r>
            <a:r>
              <a:rPr lang="en-US" b="1" dirty="0" smtClean="0">
                <a:solidFill>
                  <a:srgbClr val="000000"/>
                </a:solidFill>
              </a:rPr>
              <a:t>MW)</a:t>
            </a:r>
          </a:p>
          <a:p>
            <a:pPr marL="742950" lvl="1" indent="-285750">
              <a:buFont typeface="Wingdings" pitchFamily="2" charset="2"/>
              <a:buChar char="ü"/>
            </a:pPr>
            <a:r>
              <a:rPr lang="en-US" b="1" dirty="0" smtClean="0">
                <a:solidFill>
                  <a:srgbClr val="000000"/>
                </a:solidFill>
              </a:rPr>
              <a:t>Smithland</a:t>
            </a:r>
            <a:r>
              <a:rPr lang="en-US" b="1" dirty="0">
                <a:solidFill>
                  <a:srgbClr val="000000"/>
                </a:solidFill>
              </a:rPr>
              <a:t>: 2-unit (48 MW</a:t>
            </a:r>
            <a:r>
              <a:rPr lang="en-US" b="1" dirty="0" smtClean="0">
                <a:solidFill>
                  <a:srgbClr val="000000"/>
                </a:solidFill>
              </a:rPr>
              <a:t>)</a:t>
            </a:r>
            <a:endParaRPr lang="en-US" b="1" dirty="0">
              <a:solidFill>
                <a:srgbClr val="000000"/>
              </a:solidFill>
            </a:endParaRPr>
          </a:p>
          <a:p>
            <a:pPr marL="742950" lvl="1" indent="-285750">
              <a:buFont typeface="Wingdings" pitchFamily="2" charset="2"/>
              <a:buChar char="ü"/>
            </a:pPr>
            <a:r>
              <a:rPr lang="en-US" b="1" dirty="0" err="1" smtClean="0">
                <a:solidFill>
                  <a:srgbClr val="000000"/>
                </a:solidFill>
              </a:rPr>
              <a:t>Meldahl</a:t>
            </a:r>
            <a:r>
              <a:rPr lang="en-US" b="1" dirty="0">
                <a:solidFill>
                  <a:srgbClr val="000000"/>
                </a:solidFill>
              </a:rPr>
              <a:t>: </a:t>
            </a:r>
            <a:r>
              <a:rPr lang="en-US" b="1" dirty="0" smtClean="0">
                <a:solidFill>
                  <a:srgbClr val="000000"/>
                </a:solidFill>
              </a:rPr>
              <a:t>    3-unit </a:t>
            </a:r>
            <a:r>
              <a:rPr lang="en-US" b="1" dirty="0">
                <a:solidFill>
                  <a:srgbClr val="000000"/>
                </a:solidFill>
              </a:rPr>
              <a:t>(111 MW</a:t>
            </a:r>
            <a:r>
              <a:rPr lang="en-US" b="1" dirty="0" smtClean="0">
                <a:solidFill>
                  <a:srgbClr val="000000"/>
                </a:solidFill>
              </a:rPr>
              <a:t>)</a:t>
            </a:r>
            <a:endParaRPr lang="en-US" sz="2000" b="1" dirty="0">
              <a:solidFill>
                <a:srgbClr val="000000"/>
              </a:solidFill>
            </a:endParaRPr>
          </a:p>
        </p:txBody>
      </p:sp>
      <p:sp>
        <p:nvSpPr>
          <p:cNvPr id="4" name="Rectangle 3"/>
          <p:cNvSpPr/>
          <p:nvPr/>
        </p:nvSpPr>
        <p:spPr>
          <a:xfrm>
            <a:off x="4813402" y="5435868"/>
            <a:ext cx="4091777" cy="923330"/>
          </a:xfrm>
          <a:prstGeom prst="rect">
            <a:avLst/>
          </a:prstGeom>
        </p:spPr>
        <p:txBody>
          <a:bodyPr wrap="square">
            <a:spAutoFit/>
          </a:bodyPr>
          <a:lstStyle/>
          <a:p>
            <a:pPr>
              <a:buBlip>
                <a:blip r:embed="rId3"/>
              </a:buBlip>
            </a:pPr>
            <a:r>
              <a:rPr lang="en-US" b="1" dirty="0" smtClean="0">
                <a:solidFill>
                  <a:srgbClr val="000000"/>
                </a:solidFill>
              </a:rPr>
              <a:t> In Planning or Design:</a:t>
            </a:r>
          </a:p>
          <a:p>
            <a:pPr marL="742950" lvl="1" indent="-285750">
              <a:buFont typeface="Wingdings" pitchFamily="2" charset="2"/>
              <a:buChar char="ü"/>
            </a:pPr>
            <a:r>
              <a:rPr lang="en-US" b="1" dirty="0" smtClean="0">
                <a:solidFill>
                  <a:srgbClr val="000000"/>
                </a:solidFill>
              </a:rPr>
              <a:t>Willow </a:t>
            </a:r>
            <a:r>
              <a:rPr lang="en-US" b="1" dirty="0">
                <a:solidFill>
                  <a:srgbClr val="000000"/>
                </a:solidFill>
              </a:rPr>
              <a:t>Island: 3-unit (84 MW</a:t>
            </a:r>
            <a:r>
              <a:rPr lang="en-US" b="1" dirty="0" smtClean="0">
                <a:solidFill>
                  <a:srgbClr val="000000"/>
                </a:solidFill>
              </a:rPr>
              <a:t>) </a:t>
            </a:r>
            <a:endParaRPr lang="en-US" b="1" dirty="0">
              <a:solidFill>
                <a:srgbClr val="000000"/>
              </a:solidFill>
            </a:endParaRPr>
          </a:p>
          <a:p>
            <a:pPr marL="742950" lvl="1" indent="-285750">
              <a:buFont typeface="Wingdings" pitchFamily="2" charset="2"/>
              <a:buChar char="ü"/>
            </a:pPr>
            <a:r>
              <a:rPr lang="en-US" b="1" dirty="0" smtClean="0">
                <a:solidFill>
                  <a:srgbClr val="000000"/>
                </a:solidFill>
              </a:rPr>
              <a:t>RC </a:t>
            </a:r>
            <a:r>
              <a:rPr lang="en-US" b="1" dirty="0">
                <a:solidFill>
                  <a:srgbClr val="000000"/>
                </a:solidFill>
              </a:rPr>
              <a:t>Byrd: </a:t>
            </a:r>
            <a:r>
              <a:rPr lang="en-US" b="1" dirty="0" smtClean="0">
                <a:solidFill>
                  <a:srgbClr val="000000"/>
                </a:solidFill>
              </a:rPr>
              <a:t>        3-unit </a:t>
            </a:r>
            <a:r>
              <a:rPr lang="en-US" b="1" dirty="0">
                <a:solidFill>
                  <a:srgbClr val="000000"/>
                </a:solidFill>
              </a:rPr>
              <a:t>(76 MW</a:t>
            </a:r>
            <a:r>
              <a:rPr lang="en-US" b="1" dirty="0" smtClean="0">
                <a:solidFill>
                  <a:srgbClr val="000000"/>
                </a:solidFill>
              </a:rPr>
              <a:t>)</a:t>
            </a:r>
            <a:endParaRPr lang="en-US" b="1" dirty="0">
              <a:solidFill>
                <a:srgbClr val="000000"/>
              </a:solidFill>
            </a:endParaRP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1785" y="3073686"/>
            <a:ext cx="3102501" cy="2183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5004439" y="1667865"/>
            <a:ext cx="1343946" cy="1815713"/>
            <a:chOff x="5182388" y="2110637"/>
            <a:chExt cx="1801559" cy="2177504"/>
          </a:xfrm>
        </p:grpSpPr>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172485">
              <a:off x="5182388" y="2110637"/>
              <a:ext cx="1652894" cy="2177504"/>
            </a:xfrm>
            <a:prstGeom prst="rect">
              <a:avLst/>
            </a:prstGeom>
            <a:noFill/>
            <a:ln w="1651">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rot="20172485">
              <a:off x="5643242" y="3593782"/>
              <a:ext cx="1340705" cy="369103"/>
            </a:xfrm>
            <a:prstGeom prst="rect">
              <a:avLst/>
            </a:prstGeom>
            <a:noFill/>
          </p:spPr>
          <p:txBody>
            <a:bodyPr wrap="square" rtlCol="0">
              <a:spAutoFit/>
            </a:bodyPr>
            <a:lstStyle/>
            <a:p>
              <a:r>
                <a:rPr lang="en-US" sz="1400" b="1" dirty="0" smtClean="0"/>
                <a:t>Nov 2011</a:t>
              </a:r>
              <a:endParaRPr lang="en-US" sz="1400" b="1" dirty="0"/>
            </a:p>
          </p:txBody>
        </p:sp>
      </p:grpSp>
    </p:spTree>
    <p:extLst>
      <p:ext uri="{BB962C8B-B14F-4D97-AF65-F5344CB8AC3E}">
        <p14:creationId xmlns:p14="http://schemas.microsoft.com/office/powerpoint/2010/main" val="142950477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tLang="zh-TW" b="1" dirty="0" smtClean="0">
                <a:ea typeface="ＭＳ Ｐゴシック" pitchFamily="34" charset="-128"/>
              </a:rPr>
              <a:t>Challenges to Date</a:t>
            </a:r>
          </a:p>
        </p:txBody>
      </p:sp>
      <p:sp>
        <p:nvSpPr>
          <p:cNvPr id="25602" name="Content Placeholder 2"/>
          <p:cNvSpPr>
            <a:spLocks noGrp="1"/>
          </p:cNvSpPr>
          <p:nvPr>
            <p:ph idx="1"/>
          </p:nvPr>
        </p:nvSpPr>
        <p:spPr>
          <a:xfrm>
            <a:off x="0" y="1185062"/>
            <a:ext cx="9144000" cy="5234787"/>
          </a:xfrm>
        </p:spPr>
        <p:txBody>
          <a:bodyPr/>
          <a:lstStyle/>
          <a:p>
            <a:pPr>
              <a:buFont typeface="Arial" charset="0"/>
              <a:buBlip>
                <a:blip r:embed="rId3"/>
              </a:buBlip>
            </a:pPr>
            <a:r>
              <a:rPr lang="en-US" altLang="zh-TW" sz="1600" b="1" dirty="0" smtClean="0">
                <a:solidFill>
                  <a:srgbClr val="000000"/>
                </a:solidFill>
                <a:latin typeface="Arial" pitchFamily="34" charset="0"/>
                <a:ea typeface="ＭＳ Ｐゴシック" pitchFamily="34" charset="-128"/>
                <a:cs typeface="Arial" pitchFamily="34" charset="0"/>
              </a:rPr>
              <a:t>Accuracy of the dam features</a:t>
            </a:r>
            <a:endParaRPr lang="zh-TW" altLang="en-US" sz="1600" b="1" dirty="0" smtClean="0">
              <a:solidFill>
                <a:srgbClr val="000000"/>
              </a:solidFill>
              <a:latin typeface="Arial" pitchFamily="34" charset="0"/>
              <a:ea typeface="新細明體" pitchFamily="18" charset="-120"/>
              <a:cs typeface="Arial" pitchFamily="34" charset="0"/>
            </a:endParaRPr>
          </a:p>
          <a:p>
            <a:pPr lvl="1">
              <a:buFont typeface="Arial" charset="0"/>
              <a:buBlip>
                <a:blip r:embed="rId4"/>
              </a:buBlip>
            </a:pPr>
            <a:r>
              <a:rPr lang="en-US" altLang="zh-TW" sz="1400" dirty="0" smtClean="0">
                <a:solidFill>
                  <a:srgbClr val="000000"/>
                </a:solidFill>
                <a:latin typeface="Arial" pitchFamily="34" charset="0"/>
                <a:ea typeface="ＭＳ Ｐゴシック" pitchFamily="34" charset="-128"/>
                <a:cs typeface="Arial" pitchFamily="34" charset="0"/>
              </a:rPr>
              <a:t>NID dam coordinates have not been fully checked and linked to NHD flowlines by the USGS NHD team.</a:t>
            </a:r>
          </a:p>
          <a:p>
            <a:pPr lvl="1">
              <a:buBlip>
                <a:blip r:embed="rId4"/>
              </a:buBlip>
            </a:pPr>
            <a:r>
              <a:rPr lang="en-US" altLang="zh-TW" sz="1400" dirty="0">
                <a:solidFill>
                  <a:srgbClr val="000000"/>
                </a:solidFill>
                <a:latin typeface="Arial" pitchFamily="34" charset="0"/>
                <a:ea typeface="ＭＳ Ｐゴシック" pitchFamily="34" charset="-128"/>
                <a:cs typeface="Arial" pitchFamily="34" charset="0"/>
              </a:rPr>
              <a:t>NID classification of hydroelectricity dams are not fully accurate.</a:t>
            </a:r>
          </a:p>
          <a:p>
            <a:pPr lvl="1">
              <a:buBlip>
                <a:blip r:embed="rId4"/>
              </a:buBlip>
            </a:pPr>
            <a:r>
              <a:rPr lang="en-US" altLang="zh-TW" sz="1400" dirty="0">
                <a:solidFill>
                  <a:srgbClr val="000000"/>
                </a:solidFill>
                <a:latin typeface="Arial" pitchFamily="34" charset="0"/>
                <a:ea typeface="ＭＳ Ｐゴシック" pitchFamily="34" charset="-128"/>
                <a:cs typeface="Arial" pitchFamily="34" charset="0"/>
              </a:rPr>
              <a:t>Some NID attributes (e.g., dam heights, drainage area) are missing or inaccurate.</a:t>
            </a:r>
          </a:p>
          <a:p>
            <a:pPr lvl="1">
              <a:buBlip>
                <a:blip r:embed="rId4"/>
              </a:buBlip>
            </a:pPr>
            <a:r>
              <a:rPr lang="en-US" altLang="zh-TW" sz="1400" dirty="0" smtClean="0">
                <a:solidFill>
                  <a:srgbClr val="000000"/>
                </a:solidFill>
                <a:latin typeface="Arial" pitchFamily="34" charset="0"/>
                <a:ea typeface="ＭＳ Ｐゴシック" pitchFamily="34" charset="-128"/>
                <a:cs typeface="Arial" pitchFamily="34" charset="0"/>
              </a:rPr>
              <a:t>Some </a:t>
            </a:r>
            <a:r>
              <a:rPr lang="en-US" altLang="zh-TW" sz="1400" dirty="0">
                <a:solidFill>
                  <a:srgbClr val="000000"/>
                </a:solidFill>
                <a:latin typeface="Arial" pitchFamily="34" charset="0"/>
                <a:ea typeface="ＭＳ Ｐゴシック" pitchFamily="34" charset="-128"/>
                <a:cs typeface="Arial" pitchFamily="34" charset="0"/>
              </a:rPr>
              <a:t>of the Reclamation’s dams are not included in NID (e.g., Hoover).</a:t>
            </a:r>
          </a:p>
          <a:p>
            <a:pPr>
              <a:buBlip>
                <a:blip r:embed="rId3"/>
              </a:buBlip>
            </a:pPr>
            <a:r>
              <a:rPr lang="en-US" altLang="zh-TW" sz="1600" b="1" dirty="0">
                <a:solidFill>
                  <a:srgbClr val="000000"/>
                </a:solidFill>
                <a:latin typeface="Arial" pitchFamily="34" charset="0"/>
                <a:ea typeface="ＭＳ Ｐゴシック" pitchFamily="34" charset="-128"/>
                <a:cs typeface="Arial" pitchFamily="34" charset="0"/>
              </a:rPr>
              <a:t>Accuracy of the hydraulic head for power generation</a:t>
            </a:r>
          </a:p>
          <a:p>
            <a:pPr lvl="1">
              <a:buBlip>
                <a:blip r:embed="rId4"/>
              </a:buBlip>
            </a:pPr>
            <a:r>
              <a:rPr lang="en-US" altLang="zh-TW" sz="1400" dirty="0">
                <a:solidFill>
                  <a:srgbClr val="000000"/>
                </a:solidFill>
                <a:latin typeface="Arial" pitchFamily="34" charset="0"/>
                <a:ea typeface="ＭＳ Ｐゴシック" pitchFamily="34" charset="-128"/>
                <a:cs typeface="Arial" pitchFamily="34" charset="0"/>
              </a:rPr>
              <a:t>Lack of measurements of hydraulic head at all NPD</a:t>
            </a:r>
          </a:p>
          <a:p>
            <a:pPr lvl="1">
              <a:buBlip>
                <a:blip r:embed="rId4"/>
              </a:buBlip>
            </a:pPr>
            <a:r>
              <a:rPr lang="en-US" altLang="zh-TW" sz="1400" dirty="0">
                <a:solidFill>
                  <a:srgbClr val="000000"/>
                </a:solidFill>
                <a:latin typeface="Arial" pitchFamily="34" charset="0"/>
                <a:ea typeface="ＭＳ Ｐゴシック" pitchFamily="34" charset="-128"/>
                <a:cs typeface="Arial" pitchFamily="34" charset="0"/>
              </a:rPr>
              <a:t>The backwater effects of run-off-river dams cannot be reflected by using the NID heights. This problem was partially solved by including all USACE locks and dams hydraulic height.</a:t>
            </a:r>
          </a:p>
          <a:p>
            <a:pPr>
              <a:buBlip>
                <a:blip r:embed="rId3"/>
              </a:buBlip>
            </a:pPr>
            <a:r>
              <a:rPr lang="en-US" altLang="zh-TW" sz="1600" b="1" dirty="0">
                <a:solidFill>
                  <a:srgbClr val="000000"/>
                </a:solidFill>
                <a:latin typeface="Arial" pitchFamily="34" charset="0"/>
                <a:ea typeface="ＭＳ Ｐゴシック" pitchFamily="34" charset="-128"/>
                <a:cs typeface="Arial" pitchFamily="34" charset="0"/>
              </a:rPr>
              <a:t>Accuracy of the flow estimates</a:t>
            </a:r>
          </a:p>
          <a:p>
            <a:pPr lvl="1">
              <a:buBlip>
                <a:blip r:embed="rId4"/>
              </a:buBlip>
            </a:pPr>
            <a:r>
              <a:rPr lang="en-US" altLang="zh-TW" sz="1400" dirty="0">
                <a:solidFill>
                  <a:srgbClr val="000000"/>
                </a:solidFill>
                <a:latin typeface="Arial" pitchFamily="34" charset="0"/>
                <a:ea typeface="ＭＳ Ｐゴシック" pitchFamily="34" charset="-128"/>
                <a:cs typeface="Arial" pitchFamily="34" charset="0"/>
              </a:rPr>
              <a:t>Lack of measurements of flow at all NPD</a:t>
            </a:r>
            <a:endParaRPr lang="en-US" altLang="en-US" sz="1400" dirty="0">
              <a:solidFill>
                <a:srgbClr val="000000"/>
              </a:solidFill>
              <a:latin typeface="Arial" pitchFamily="34" charset="0"/>
              <a:ea typeface="ＭＳ Ｐゴシック" pitchFamily="34" charset="-128"/>
              <a:cs typeface="Arial" pitchFamily="34" charset="0"/>
            </a:endParaRPr>
          </a:p>
          <a:p>
            <a:pPr lvl="1">
              <a:buBlip>
                <a:blip r:embed="rId4"/>
              </a:buBlip>
            </a:pPr>
            <a:r>
              <a:rPr lang="en-US" altLang="zh-TW" sz="1400" dirty="0">
                <a:solidFill>
                  <a:srgbClr val="000000"/>
                </a:solidFill>
                <a:latin typeface="Arial" pitchFamily="34" charset="0"/>
                <a:ea typeface="ＭＳ Ｐゴシック" pitchFamily="34" charset="-128"/>
                <a:cs typeface="Arial" pitchFamily="34" charset="0"/>
              </a:rPr>
              <a:t>Derive daily-based flow-duration curves for 55,707 dams is a challenging task.</a:t>
            </a:r>
            <a:endParaRPr lang="zh-TW" altLang="en-US" sz="1400" dirty="0">
              <a:solidFill>
                <a:srgbClr val="000000"/>
              </a:solidFill>
              <a:latin typeface="Arial" pitchFamily="34" charset="0"/>
              <a:ea typeface="ＭＳ Ｐゴシック" pitchFamily="34" charset="-128"/>
              <a:cs typeface="Arial" pitchFamily="34" charset="0"/>
            </a:endParaRPr>
          </a:p>
          <a:p>
            <a:pPr lvl="1">
              <a:buBlip>
                <a:blip r:embed="rId4"/>
              </a:buBlip>
            </a:pPr>
            <a:r>
              <a:rPr lang="en-US" altLang="zh-TW" sz="1400" dirty="0">
                <a:solidFill>
                  <a:srgbClr val="000000"/>
                </a:solidFill>
                <a:latin typeface="Arial" pitchFamily="34" charset="0"/>
                <a:ea typeface="ＭＳ Ｐゴシック" pitchFamily="34" charset="-128"/>
                <a:cs typeface="Arial" pitchFamily="34" charset="0"/>
              </a:rPr>
              <a:t>No single flow estimation method can be solely used.</a:t>
            </a:r>
          </a:p>
          <a:p>
            <a:pPr lvl="1">
              <a:buBlip>
                <a:blip r:embed="rId4"/>
              </a:buBlip>
            </a:pPr>
            <a:r>
              <a:rPr lang="en-US" altLang="zh-TW" sz="1400" dirty="0">
                <a:solidFill>
                  <a:srgbClr val="000000"/>
                </a:solidFill>
                <a:latin typeface="Arial" pitchFamily="34" charset="0"/>
                <a:ea typeface="ＭＳ Ｐゴシック" pitchFamily="34" charset="-128"/>
                <a:cs typeface="Arial" pitchFamily="34" charset="0"/>
              </a:rPr>
              <a:t>Further close collaboration with USGS could improve the flow estimates.</a:t>
            </a:r>
          </a:p>
          <a:p>
            <a:pPr lvl="1">
              <a:buBlip>
                <a:blip r:embed="rId4"/>
              </a:buBlip>
            </a:pPr>
            <a:r>
              <a:rPr lang="en-US" altLang="zh-TW" sz="1400" dirty="0">
                <a:solidFill>
                  <a:srgbClr val="000000"/>
                </a:solidFill>
                <a:latin typeface="Arial" pitchFamily="34" charset="0"/>
                <a:ea typeface="ＭＳ Ｐゴシック" pitchFamily="34" charset="-128"/>
                <a:cs typeface="Arial" pitchFamily="34" charset="0"/>
              </a:rPr>
              <a:t>How to estimate the parameters consistently and exhaustively for the entire US</a:t>
            </a:r>
          </a:p>
          <a:p>
            <a:pPr>
              <a:buBlip>
                <a:blip r:embed="rId3"/>
              </a:buBlip>
            </a:pPr>
            <a:r>
              <a:rPr lang="en-US" altLang="zh-TW" sz="1600" b="1" dirty="0">
                <a:solidFill>
                  <a:srgbClr val="000000"/>
                </a:solidFill>
                <a:latin typeface="Arial" pitchFamily="34" charset="0"/>
                <a:ea typeface="ＭＳ Ｐゴシック" pitchFamily="34" charset="-128"/>
                <a:cs typeface="Arial" pitchFamily="34" charset="0"/>
              </a:rPr>
              <a:t>Accurate stream datasets are essential</a:t>
            </a:r>
          </a:p>
          <a:p>
            <a:pPr lvl="1">
              <a:buBlip>
                <a:blip r:embed="rId4"/>
              </a:buBlip>
            </a:pPr>
            <a:r>
              <a:rPr lang="en-US" altLang="zh-TW" sz="1400" dirty="0">
                <a:solidFill>
                  <a:srgbClr val="000000"/>
                </a:solidFill>
                <a:latin typeface="Arial" pitchFamily="34" charset="0"/>
                <a:ea typeface="ＭＳ Ｐゴシック" pitchFamily="34" charset="-128"/>
                <a:cs typeface="Arial" pitchFamily="34" charset="0"/>
              </a:rPr>
              <a:t>“Tiny” NID dams will be placed on major</a:t>
            </a:r>
            <a:r>
              <a:rPr lang="zh-TW" altLang="en-US" sz="1400" dirty="0">
                <a:solidFill>
                  <a:srgbClr val="000000"/>
                </a:solidFill>
                <a:latin typeface="Arial" pitchFamily="34" charset="0"/>
                <a:ea typeface="ＭＳ Ｐゴシック" pitchFamily="34" charset="-128"/>
                <a:cs typeface="Arial" pitchFamily="34" charset="0"/>
              </a:rPr>
              <a:t> </a:t>
            </a:r>
            <a:r>
              <a:rPr lang="en-US" altLang="zh-TW" sz="1400" dirty="0">
                <a:solidFill>
                  <a:srgbClr val="000000"/>
                </a:solidFill>
                <a:latin typeface="Arial" pitchFamily="34" charset="0"/>
                <a:ea typeface="ＭＳ Ｐゴシック" pitchFamily="34" charset="-128"/>
                <a:cs typeface="Arial" pitchFamily="34" charset="0"/>
              </a:rPr>
              <a:t>rivers if the stream datasets are not fine enough</a:t>
            </a:r>
          </a:p>
          <a:p>
            <a:pPr lvl="1">
              <a:buBlip>
                <a:blip r:embed="rId4"/>
              </a:buBlip>
            </a:pPr>
            <a:r>
              <a:rPr lang="en-US" altLang="zh-TW" sz="1400" dirty="0">
                <a:solidFill>
                  <a:srgbClr val="000000"/>
                </a:solidFill>
                <a:latin typeface="Arial" pitchFamily="34" charset="0"/>
                <a:ea typeface="ＭＳ Ｐゴシック" pitchFamily="34" charset="-128"/>
                <a:cs typeface="Arial" pitchFamily="34" charset="0"/>
              </a:rPr>
              <a:t>Combined usage of HR-NHD and MR-</a:t>
            </a:r>
            <a:r>
              <a:rPr lang="en-US" altLang="zh-TW" sz="1400" dirty="0" err="1">
                <a:solidFill>
                  <a:srgbClr val="000000"/>
                </a:solidFill>
                <a:latin typeface="Arial" pitchFamily="34" charset="0"/>
                <a:ea typeface="ＭＳ Ｐゴシック" pitchFamily="34" charset="-128"/>
                <a:cs typeface="Arial" pitchFamily="34" charset="0"/>
              </a:rPr>
              <a:t>NHDPlus</a:t>
            </a:r>
            <a:endParaRPr lang="en-US" altLang="zh-TW" sz="1400" dirty="0">
              <a:solidFill>
                <a:srgbClr val="000000"/>
              </a:solidFill>
              <a:latin typeface="Arial" pitchFamily="34" charset="0"/>
              <a:ea typeface="ＭＳ Ｐゴシック" pitchFamily="34" charset="-128"/>
              <a:cs typeface="Arial" pitchFamily="34" charset="0"/>
            </a:endParaRPr>
          </a:p>
          <a:p>
            <a:pPr marL="457200" lvl="1" indent="0">
              <a:buNone/>
            </a:pPr>
            <a:endParaRPr lang="en-US" altLang="zh-TW" sz="1200" dirty="0" smtClean="0">
              <a:solidFill>
                <a:srgbClr val="000000"/>
              </a:solidFill>
              <a:ea typeface="新細明體" pitchFamily="18" charset="-120"/>
            </a:endParaRPr>
          </a:p>
        </p:txBody>
      </p:sp>
      <p:pic>
        <p:nvPicPr>
          <p:cNvPr id="25603" name="Picture 2"/>
          <p:cNvPicPr>
            <a:picLocks noChangeAspect="1" noChangeArrowheads="1"/>
          </p:cNvPicPr>
          <p:nvPr/>
        </p:nvPicPr>
        <p:blipFill>
          <a:blip r:embed="rId5"/>
          <a:srcRect/>
          <a:stretch>
            <a:fillRect/>
          </a:stretch>
        </p:blipFill>
        <p:spPr bwMode="auto">
          <a:xfrm>
            <a:off x="4071938" y="6619875"/>
            <a:ext cx="1900237" cy="227013"/>
          </a:xfrm>
          <a:prstGeom prst="rect">
            <a:avLst/>
          </a:prstGeom>
          <a:noFill/>
          <a:ln w="9525">
            <a:noFill/>
            <a:miter lim="800000"/>
            <a:headEnd/>
            <a:tailEnd/>
          </a:ln>
        </p:spPr>
      </p:pic>
      <p:sp>
        <p:nvSpPr>
          <p:cNvPr id="5" name="TextBox 4"/>
          <p:cNvSpPr txBox="1"/>
          <p:nvPr/>
        </p:nvSpPr>
        <p:spPr>
          <a:xfrm>
            <a:off x="185529" y="6255027"/>
            <a:ext cx="4055165" cy="251791"/>
          </a:xfrm>
          <a:prstGeom prst="rect">
            <a:avLst/>
          </a:prstGeom>
        </p:spPr>
        <p:txBody>
          <a:bodyPr vert="horz" wrap="none" lIns="91440" tIns="45720" rIns="91440" bIns="45720" rtlCol="0">
            <a:normAutofit fontScale="92500" lnSpcReduction="1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200" b="1" i="0" u="none" strike="noStrike" kern="1200" cap="none" spc="0" normalizeH="0" baseline="0" noProof="0" dirty="0" smtClean="0">
                <a:ln>
                  <a:noFill/>
                </a:ln>
                <a:solidFill>
                  <a:srgbClr val="000000"/>
                </a:solidFill>
                <a:effectLst/>
                <a:uLnTx/>
                <a:uFillTx/>
                <a:latin typeface="Arial Narrow"/>
                <a:ea typeface="+mn-ea"/>
                <a:cs typeface="Arial Narrow"/>
              </a:rPr>
              <a:t>HR</a:t>
            </a:r>
            <a:r>
              <a:rPr kumimoji="0" lang="en-US" sz="1200" b="1" i="0" u="none" strike="noStrike" kern="1200" cap="none" spc="0" normalizeH="0" noProof="0" dirty="0" smtClean="0">
                <a:ln>
                  <a:noFill/>
                </a:ln>
                <a:solidFill>
                  <a:srgbClr val="000000"/>
                </a:solidFill>
                <a:effectLst/>
                <a:uLnTx/>
                <a:uFillTx/>
                <a:latin typeface="Arial Narrow"/>
                <a:ea typeface="+mn-ea"/>
                <a:cs typeface="Arial Narrow"/>
              </a:rPr>
              <a:t> and MR</a:t>
            </a:r>
            <a:r>
              <a:rPr kumimoji="0" lang="en-US" sz="1200" b="1" i="0" u="none" strike="noStrike" kern="1200" cap="none" spc="0" normalizeH="0" baseline="0" noProof="0" dirty="0" smtClean="0">
                <a:ln>
                  <a:noFill/>
                </a:ln>
                <a:solidFill>
                  <a:srgbClr val="000000"/>
                </a:solidFill>
                <a:effectLst/>
                <a:uLnTx/>
                <a:uFillTx/>
                <a:latin typeface="Arial Narrow"/>
                <a:ea typeface="+mn-ea"/>
                <a:cs typeface="Arial Narrow"/>
              </a:rPr>
              <a:t>: High Resolution and Medium Resolution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59193" t="7057" r="13810" b="27346"/>
          <a:stretch/>
        </p:blipFill>
        <p:spPr bwMode="auto">
          <a:xfrm>
            <a:off x="7198156" y="1155801"/>
            <a:ext cx="1755649" cy="128016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74629" y="23499"/>
            <a:ext cx="5433718" cy="877163"/>
          </a:xfrm>
        </p:spPr>
        <p:txBody>
          <a:bodyPr/>
          <a:lstStyle/>
          <a:p>
            <a:r>
              <a:rPr lang="en-US" dirty="0" smtClean="0"/>
              <a:t>Next Steps </a:t>
            </a:r>
            <a:endParaRPr lang="en-US" dirty="0"/>
          </a:p>
        </p:txBody>
      </p:sp>
      <p:sp>
        <p:nvSpPr>
          <p:cNvPr id="3" name="Content Placeholder 2"/>
          <p:cNvSpPr>
            <a:spLocks noGrp="1"/>
          </p:cNvSpPr>
          <p:nvPr>
            <p:ph idx="1"/>
          </p:nvPr>
        </p:nvSpPr>
        <p:spPr>
          <a:xfrm>
            <a:off x="105279" y="1344823"/>
            <a:ext cx="7223176" cy="5069229"/>
          </a:xfrm>
        </p:spPr>
        <p:txBody>
          <a:bodyPr/>
          <a:lstStyle/>
          <a:p>
            <a:pPr>
              <a:buBlip>
                <a:blip r:embed="rId3"/>
              </a:buBlip>
            </a:pPr>
            <a:r>
              <a:rPr lang="en-US" sz="2000" dirty="0" smtClean="0">
                <a:solidFill>
                  <a:srgbClr val="000000"/>
                </a:solidFill>
              </a:rPr>
              <a:t>NPD Results are now in the NHAAP</a:t>
            </a:r>
          </a:p>
          <a:p>
            <a:pPr>
              <a:buBlip>
                <a:blip r:embed="rId3"/>
              </a:buBlip>
            </a:pPr>
            <a:endParaRPr lang="en-US" sz="2000" dirty="0" smtClean="0">
              <a:solidFill>
                <a:srgbClr val="000000"/>
              </a:solidFill>
            </a:endParaRPr>
          </a:p>
          <a:p>
            <a:pPr>
              <a:buBlip>
                <a:blip r:embed="rId3"/>
              </a:buBlip>
            </a:pPr>
            <a:r>
              <a:rPr lang="en-US" sz="2000" dirty="0" smtClean="0">
                <a:solidFill>
                  <a:srgbClr val="000000"/>
                </a:solidFill>
              </a:rPr>
              <a:t>FY2012 work related to NPD is included in the NHAAP Baseline and Environmental Attribution Efforts</a:t>
            </a:r>
          </a:p>
          <a:p>
            <a:pPr lvl="1">
              <a:buBlip>
                <a:blip r:embed="rId3"/>
              </a:buBlip>
            </a:pPr>
            <a:r>
              <a:rPr lang="en-US" sz="1800" dirty="0">
                <a:solidFill>
                  <a:srgbClr val="000000"/>
                </a:solidFill>
              </a:rPr>
              <a:t>Fact-based environmental data overlays and statistics (Critical species, Impaired streams, </a:t>
            </a:r>
            <a:r>
              <a:rPr lang="en-US" sz="1800" dirty="0" smtClean="0">
                <a:solidFill>
                  <a:srgbClr val="000000"/>
                </a:solidFill>
              </a:rPr>
              <a:t>…) for all resource classes (NPD, PSH, new hydro, constructed waterways)</a:t>
            </a:r>
          </a:p>
          <a:p>
            <a:pPr lvl="1">
              <a:buBlip>
                <a:blip r:embed="rId3"/>
              </a:buBlip>
            </a:pPr>
            <a:r>
              <a:rPr lang="en-US" sz="1800" dirty="0" smtClean="0">
                <a:solidFill>
                  <a:srgbClr val="000000"/>
                </a:solidFill>
              </a:rPr>
              <a:t>Enhanced flow statistics for all resource classes</a:t>
            </a:r>
          </a:p>
          <a:p>
            <a:pPr marL="342900" lvl="1" indent="-342900">
              <a:buBlip>
                <a:blip r:embed="rId3"/>
              </a:buBlip>
            </a:pPr>
            <a:endParaRPr lang="en-US" dirty="0" smtClean="0">
              <a:solidFill>
                <a:srgbClr val="000000"/>
              </a:solidFill>
              <a:cs typeface="ＭＳ Ｐゴシック" pitchFamily="-106" charset="-128"/>
            </a:endParaRPr>
          </a:p>
          <a:p>
            <a:pPr marL="342900" lvl="1" indent="-342900">
              <a:buBlip>
                <a:blip r:embed="rId3"/>
              </a:buBlip>
            </a:pPr>
            <a:r>
              <a:rPr lang="en-US" dirty="0" smtClean="0">
                <a:solidFill>
                  <a:srgbClr val="000000"/>
                </a:solidFill>
                <a:cs typeface="ＭＳ Ｐゴシック" pitchFamily="-106" charset="-128"/>
              </a:rPr>
              <a:t>Future needs</a:t>
            </a:r>
          </a:p>
          <a:p>
            <a:pPr lvl="1">
              <a:buFont typeface="Wingdings" pitchFamily="2" charset="2"/>
              <a:buChar char="Ø"/>
            </a:pPr>
            <a:r>
              <a:rPr lang="en-US" sz="1800" dirty="0" smtClean="0">
                <a:solidFill>
                  <a:srgbClr val="000000"/>
                </a:solidFill>
              </a:rPr>
              <a:t>Interface with Corps of Engineers on detailed assessment of Top 100 (primarily gross/net head)</a:t>
            </a:r>
          </a:p>
          <a:p>
            <a:pPr lvl="1">
              <a:buFont typeface="Wingdings" pitchFamily="2" charset="2"/>
              <a:buChar char="Ø"/>
            </a:pPr>
            <a:r>
              <a:rPr lang="en-US" sz="1800" dirty="0" smtClean="0">
                <a:solidFill>
                  <a:srgbClr val="000000"/>
                </a:solidFill>
              </a:rPr>
              <a:t>Intelligent penstock diversion model for mountainous regions</a:t>
            </a:r>
          </a:p>
          <a:p>
            <a:pPr lvl="1">
              <a:buFont typeface="Wingdings" pitchFamily="2" charset="2"/>
              <a:buChar char="Ø"/>
            </a:pPr>
            <a:r>
              <a:rPr lang="en-US" sz="1800" dirty="0" smtClean="0">
                <a:solidFill>
                  <a:srgbClr val="000000"/>
                </a:solidFill>
              </a:rPr>
              <a:t>Updated cost estimators for powerhouse construction</a:t>
            </a:r>
          </a:p>
        </p:txBody>
      </p:sp>
      <p:pic>
        <p:nvPicPr>
          <p:cNvPr id="5" name="Picture 4"/>
          <p:cNvPicPr/>
          <p:nvPr/>
        </p:nvPicPr>
        <p:blipFill>
          <a:blip r:embed="rId4" cstate="print"/>
          <a:srcRect/>
          <a:stretch>
            <a:fillRect/>
          </a:stretch>
        </p:blipFill>
        <p:spPr bwMode="auto">
          <a:xfrm>
            <a:off x="7198155" y="3518611"/>
            <a:ext cx="1849389" cy="1309421"/>
          </a:xfrm>
          <a:prstGeom prst="rect">
            <a:avLst/>
          </a:prstGeom>
          <a:ln>
            <a:noFill/>
          </a:ln>
          <a:effectLst>
            <a:outerShdw dir="2700000" algn="tl" rotWithShape="0">
              <a:srgbClr val="333333">
                <a:alpha val="65000"/>
              </a:srgbClr>
            </a:outerShdw>
          </a:effectLst>
        </p:spPr>
      </p:pic>
      <p:pic>
        <p:nvPicPr>
          <p:cNvPr id="6" name="Picture 8" descr="Critical_Habita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5409" y="2493272"/>
            <a:ext cx="948396" cy="9224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40009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381000" y="2514600"/>
            <a:ext cx="8229600" cy="1143000"/>
          </a:xfrm>
        </p:spPr>
        <p:txBody>
          <a:bodyPr/>
          <a:lstStyle/>
          <a:p>
            <a:r>
              <a:rPr lang="en-US" b="1" smtClean="0">
                <a:ea typeface="ＭＳ Ｐゴシック" pitchFamily="-108" charset="-128"/>
              </a:rPr>
              <a:t>Additional Slides</a:t>
            </a:r>
          </a:p>
        </p:txBody>
      </p:sp>
      <p:sp>
        <p:nvSpPr>
          <p:cNvPr id="11267" name="Rectangle 3"/>
          <p:cNvSpPr>
            <a:spLocks/>
          </p:cNvSpPr>
          <p:nvPr/>
        </p:nvSpPr>
        <p:spPr bwMode="auto">
          <a:xfrm>
            <a:off x="508000" y="2247900"/>
            <a:ext cx="8166100" cy="779463"/>
          </a:xfrm>
          <a:prstGeom prst="rect">
            <a:avLst/>
          </a:prstGeom>
          <a:noFill/>
          <a:ln w="9525">
            <a:noFill/>
            <a:miter lim="800000"/>
            <a:headEnd/>
            <a:tailEnd/>
          </a:ln>
        </p:spPr>
        <p:txBody>
          <a:bodyPr/>
          <a:lstStyle/>
          <a:p>
            <a:pPr marL="342900" indent="-342900" algn="ctr" eaLnBrk="0" hangingPunct="0">
              <a:spcBef>
                <a:spcPct val="20000"/>
              </a:spcBef>
              <a:buFont typeface="Arial" charset="0"/>
              <a:buNone/>
            </a:pPr>
            <a:r>
              <a:rPr lang="en-US" sz="2400" b="1">
                <a:solidFill>
                  <a:srgbClr val="FF3300"/>
                </a:solidFill>
              </a:rPr>
              <a:t>The following slides are for information purposes only</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 name="Right Arrow 38"/>
          <p:cNvSpPr/>
          <p:nvPr/>
        </p:nvSpPr>
        <p:spPr>
          <a:xfrm>
            <a:off x="1471956" y="2537310"/>
            <a:ext cx="7461222" cy="2155509"/>
          </a:xfrm>
          <a:prstGeom prst="rightArrow">
            <a:avLst>
              <a:gd name="adj1" fmla="val 100000"/>
              <a:gd name="adj2" fmla="val 1439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855978" y="1257617"/>
            <a:ext cx="2107950" cy="1237345"/>
          </a:xfrm>
          <a:prstGeom prst="rightArrow">
            <a:avLst>
              <a:gd name="adj1" fmla="val 67073"/>
              <a:gd name="adj2" fmla="val 50000"/>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29800"/>
          <a:stretch/>
        </p:blipFill>
        <p:spPr bwMode="auto">
          <a:xfrm>
            <a:off x="5723779" y="1601969"/>
            <a:ext cx="2050818"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ight Arrow 14"/>
          <p:cNvSpPr/>
          <p:nvPr/>
        </p:nvSpPr>
        <p:spPr>
          <a:xfrm>
            <a:off x="4681894" y="1215267"/>
            <a:ext cx="1983913" cy="1322044"/>
          </a:xfrm>
          <a:prstGeom prst="rightArrow">
            <a:avLst>
              <a:gd name="adj1" fmla="val 74084"/>
              <a:gd name="adj2"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2290" y="1481343"/>
            <a:ext cx="794940" cy="789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3257563" y="1096600"/>
            <a:ext cx="2077465" cy="1559379"/>
          </a:xfrm>
          <a:prstGeom prst="rightArrow">
            <a:avLst>
              <a:gd name="adj1" fmla="val 74084"/>
              <a:gd name="adj2" fmla="val 5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607535019@30032011-351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116" t="14251" r="6219" b="11286"/>
          <a:stretch/>
        </p:blipFill>
        <p:spPr bwMode="auto">
          <a:xfrm>
            <a:off x="3782339" y="1423739"/>
            <a:ext cx="1011583" cy="90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Arrow 8"/>
          <p:cNvSpPr/>
          <p:nvPr/>
        </p:nvSpPr>
        <p:spPr>
          <a:xfrm>
            <a:off x="1469759" y="927190"/>
            <a:ext cx="2534491" cy="1898198"/>
          </a:xfrm>
          <a:prstGeom prst="rightArrow">
            <a:avLst>
              <a:gd name="adj1" fmla="val 79247"/>
              <a:gd name="adj2" fmla="val 44839"/>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4833" y="53120"/>
            <a:ext cx="5597527" cy="877163"/>
          </a:xfrm>
        </p:spPr>
        <p:txBody>
          <a:bodyPr/>
          <a:lstStyle/>
          <a:p>
            <a:r>
              <a:rPr lang="en-US" dirty="0" smtClean="0"/>
              <a:t>Hydropower Assessment &amp; Development Paradigm</a:t>
            </a:r>
            <a:endParaRPr lang="en-US" dirty="0"/>
          </a:p>
        </p:txBody>
      </p:sp>
      <p:pic>
        <p:nvPicPr>
          <p:cNvPr id="14" name="Picture 5" descr="CFSperSQMLbyBasin_Low"/>
          <p:cNvPicPr>
            <a:picLocks noChangeAspect="1" noChangeArrowheads="1"/>
          </p:cNvPicPr>
          <p:nvPr/>
        </p:nvPicPr>
        <p:blipFill rotWithShape="1">
          <a:blip r:embed="rId5">
            <a:clrChange>
              <a:clrFrom>
                <a:srgbClr val="FFFFFF"/>
              </a:clrFrom>
              <a:clrTo>
                <a:srgbClr val="FFFFFF">
                  <a:alpha val="0"/>
                </a:srgbClr>
              </a:clrTo>
            </a:clrChange>
          </a:blip>
          <a:srcRect l="1284" t="11082" r="1780" b="8768"/>
          <a:stretch/>
        </p:blipFill>
        <p:spPr bwMode="auto">
          <a:xfrm>
            <a:off x="1596511" y="1277803"/>
            <a:ext cx="1873522" cy="1196973"/>
          </a:xfrm>
          <a:prstGeom prst="rect">
            <a:avLst/>
          </a:prstGeom>
          <a:noFill/>
        </p:spPr>
      </p:pic>
      <p:sp>
        <p:nvSpPr>
          <p:cNvPr id="16" name="TextBox 15"/>
          <p:cNvSpPr txBox="1"/>
          <p:nvPr/>
        </p:nvSpPr>
        <p:spPr>
          <a:xfrm>
            <a:off x="393268" y="1691623"/>
            <a:ext cx="889987" cy="369332"/>
          </a:xfrm>
          <a:prstGeom prst="rect">
            <a:avLst/>
          </a:prstGeom>
          <a:noFill/>
        </p:spPr>
        <p:txBody>
          <a:bodyPr wrap="none" rtlCol="0">
            <a:spAutoFit/>
          </a:bodyPr>
          <a:lstStyle/>
          <a:p>
            <a:r>
              <a:rPr lang="en-US" b="1" dirty="0" smtClean="0">
                <a:solidFill>
                  <a:schemeClr val="accent1">
                    <a:lumMod val="50000"/>
                  </a:schemeClr>
                </a:solidFill>
                <a:latin typeface="Arial Black" pitchFamily="34" charset="0"/>
              </a:rPr>
              <a:t>Scale</a:t>
            </a:r>
            <a:endParaRPr lang="en-US" b="1" dirty="0">
              <a:solidFill>
                <a:schemeClr val="accent1">
                  <a:lumMod val="50000"/>
                </a:schemeClr>
              </a:solidFill>
              <a:latin typeface="Arial Black" pitchFamily="34" charset="0"/>
            </a:endParaRPr>
          </a:p>
        </p:txBody>
      </p:sp>
      <p:sp>
        <p:nvSpPr>
          <p:cNvPr id="17" name="TextBox 16"/>
          <p:cNvSpPr txBox="1"/>
          <p:nvPr/>
        </p:nvSpPr>
        <p:spPr>
          <a:xfrm>
            <a:off x="452786" y="3592604"/>
            <a:ext cx="184731" cy="369332"/>
          </a:xfrm>
          <a:prstGeom prst="rect">
            <a:avLst/>
          </a:prstGeom>
          <a:noFill/>
        </p:spPr>
        <p:txBody>
          <a:bodyPr wrap="none" rtlCol="0">
            <a:spAutoFit/>
          </a:bodyPr>
          <a:lstStyle/>
          <a:p>
            <a:endParaRPr lang="en-US"/>
          </a:p>
        </p:txBody>
      </p:sp>
      <p:sp>
        <p:nvSpPr>
          <p:cNvPr id="18" name="TextBox 17"/>
          <p:cNvSpPr txBox="1"/>
          <p:nvPr/>
        </p:nvSpPr>
        <p:spPr>
          <a:xfrm>
            <a:off x="393268" y="3143991"/>
            <a:ext cx="1076491" cy="923330"/>
          </a:xfrm>
          <a:prstGeom prst="rect">
            <a:avLst/>
          </a:prstGeom>
          <a:noFill/>
        </p:spPr>
        <p:txBody>
          <a:bodyPr wrap="square" rtlCol="0">
            <a:spAutoFit/>
          </a:bodyPr>
          <a:lstStyle/>
          <a:p>
            <a:r>
              <a:rPr lang="en-US" b="1" dirty="0" smtClean="0">
                <a:solidFill>
                  <a:schemeClr val="accent1">
                    <a:lumMod val="50000"/>
                  </a:schemeClr>
                </a:solidFill>
                <a:latin typeface="Arial Black" pitchFamily="34" charset="0"/>
              </a:rPr>
              <a:t>Users &amp; Uses</a:t>
            </a:r>
            <a:endParaRPr lang="en-US" b="1" dirty="0">
              <a:solidFill>
                <a:schemeClr val="accent1">
                  <a:lumMod val="50000"/>
                </a:schemeClr>
              </a:solidFill>
              <a:latin typeface="Arial Black" pitchFamily="34" charset="0"/>
            </a:endParaRPr>
          </a:p>
        </p:txBody>
      </p:sp>
      <p:sp>
        <p:nvSpPr>
          <p:cNvPr id="5" name="TextBox 4"/>
          <p:cNvSpPr txBox="1"/>
          <p:nvPr/>
        </p:nvSpPr>
        <p:spPr>
          <a:xfrm>
            <a:off x="1489481" y="3686164"/>
            <a:ext cx="2621230" cy="923330"/>
          </a:xfrm>
          <a:prstGeom prst="rect">
            <a:avLst/>
          </a:prstGeom>
          <a:noFill/>
        </p:spPr>
        <p:txBody>
          <a:bodyPr wrap="none" rtlCol="0">
            <a:spAutoFit/>
          </a:bodyPr>
          <a:lstStyle/>
          <a:p>
            <a:r>
              <a:rPr lang="en-US" dirty="0" smtClean="0"/>
              <a:t>Policy Analysis</a:t>
            </a:r>
          </a:p>
          <a:p>
            <a:r>
              <a:rPr lang="en-US" dirty="0" smtClean="0"/>
              <a:t>Research Programming</a:t>
            </a:r>
          </a:p>
          <a:p>
            <a:r>
              <a:rPr lang="en-US" dirty="0" smtClean="0"/>
              <a:t>Transmission Planning</a:t>
            </a:r>
            <a:endParaRPr lang="en-US" dirty="0"/>
          </a:p>
        </p:txBody>
      </p:sp>
      <p:grpSp>
        <p:nvGrpSpPr>
          <p:cNvPr id="6" name="Group 5"/>
          <p:cNvGrpSpPr/>
          <p:nvPr/>
        </p:nvGrpSpPr>
        <p:grpSpPr>
          <a:xfrm>
            <a:off x="1521973" y="2773518"/>
            <a:ext cx="1449155" cy="913564"/>
            <a:chOff x="1412210" y="4145309"/>
            <a:chExt cx="2374919" cy="1536759"/>
          </a:xfrm>
        </p:grpSpPr>
        <p:pic>
          <p:nvPicPr>
            <p:cNvPr id="19" name="Picture 36" descr="C:\Users\uts\AppData\Local\Microsoft\Windows\Temporary Internet Files\Content.IE5\PM1QLFVB\MC900202982[1].wmf"/>
            <p:cNvPicPr>
              <a:picLocks noChangeAspect="1" noChangeArrowheads="1"/>
            </p:cNvPicPr>
            <p:nvPr/>
          </p:nvPicPr>
          <p:blipFill>
            <a:blip r:embed="rId6" cstate="print">
              <a:clrChange>
                <a:clrFrom>
                  <a:srgbClr val="FFCFFF"/>
                </a:clrFrom>
                <a:clrTo>
                  <a:srgbClr val="FFCFFF">
                    <a:alpha val="0"/>
                  </a:srgbClr>
                </a:clrTo>
              </a:clrChange>
            </a:blip>
            <a:srcRect/>
            <a:stretch>
              <a:fillRect/>
            </a:stretch>
          </p:blipFill>
          <p:spPr bwMode="auto">
            <a:xfrm>
              <a:off x="1412210" y="4453779"/>
              <a:ext cx="1449155" cy="1228289"/>
            </a:xfrm>
            <a:prstGeom prst="rect">
              <a:avLst/>
            </a:prstGeom>
            <a:noFill/>
          </p:spPr>
        </p:pic>
        <p:pic>
          <p:nvPicPr>
            <p:cNvPr id="20" name="Picture 38" descr="C:\Users\uts\AppData\Local\Microsoft\Windows\Temporary Internet Files\Content.IE5\J1BIGZE7\MC900045250[1].wmf"/>
            <p:cNvPicPr>
              <a:picLocks noChangeAspect="1" noChangeArrowheads="1"/>
            </p:cNvPicPr>
            <p:nvPr/>
          </p:nvPicPr>
          <p:blipFill>
            <a:blip r:embed="rId7" cstate="print">
              <a:clrChange>
                <a:clrFrom>
                  <a:srgbClr val="84D8FF"/>
                </a:clrFrom>
                <a:clrTo>
                  <a:srgbClr val="84D8FF">
                    <a:alpha val="0"/>
                  </a:srgbClr>
                </a:clrTo>
              </a:clrChange>
            </a:blip>
            <a:srcRect l="12571" t="9891" r="12571" b="9891"/>
            <a:stretch>
              <a:fillRect/>
            </a:stretch>
          </p:blipFill>
          <p:spPr bwMode="auto">
            <a:xfrm>
              <a:off x="2655342" y="4145309"/>
              <a:ext cx="1131787" cy="1451327"/>
            </a:xfrm>
            <a:prstGeom prst="rect">
              <a:avLst/>
            </a:prstGeom>
            <a:noFill/>
          </p:spPr>
        </p:pic>
        <p:pic>
          <p:nvPicPr>
            <p:cNvPr id="21" name="Picture 70" descr="C:\Users\uts\AppData\Local\Microsoft\Windows\Temporary Internet Files\Content.IE5\PM1QLFVB\MC900233342[1].wmf"/>
            <p:cNvPicPr>
              <a:picLocks noChangeAspect="1" noChangeArrowheads="1"/>
            </p:cNvPicPr>
            <p:nvPr/>
          </p:nvPicPr>
          <p:blipFill>
            <a:blip r:embed="rId8" cstate="print"/>
            <a:srcRect/>
            <a:stretch>
              <a:fillRect/>
            </a:stretch>
          </p:blipFill>
          <p:spPr bwMode="auto">
            <a:xfrm>
              <a:off x="2055381" y="4289368"/>
              <a:ext cx="945516" cy="958272"/>
            </a:xfrm>
            <a:prstGeom prst="rect">
              <a:avLst/>
            </a:prstGeom>
            <a:noFill/>
          </p:spPr>
        </p:pic>
      </p:grpSp>
      <p:pic>
        <p:nvPicPr>
          <p:cNvPr id="22" name="Picture 16" descr="C:\Users\uts\AppData\Local\Microsoft\Windows\Temporary Internet Files\Content.IE5\J1BIGZE7\MC900312142[1].wmf"/>
          <p:cNvPicPr>
            <a:picLocks noChangeAspect="1" noChangeArrowheads="1"/>
          </p:cNvPicPr>
          <p:nvPr/>
        </p:nvPicPr>
        <p:blipFill>
          <a:blip r:embed="rId9" cstate="print">
            <a:clrChange>
              <a:clrFrom>
                <a:srgbClr val="AFF7FF"/>
              </a:clrFrom>
              <a:clrTo>
                <a:srgbClr val="AFF7FF">
                  <a:alpha val="0"/>
                </a:srgbClr>
              </a:clrTo>
            </a:clrChange>
          </a:blip>
          <a:srcRect/>
          <a:stretch>
            <a:fillRect/>
          </a:stretch>
        </p:blipFill>
        <p:spPr bwMode="auto">
          <a:xfrm>
            <a:off x="2737004" y="3041852"/>
            <a:ext cx="1076136" cy="802588"/>
          </a:xfrm>
          <a:prstGeom prst="rect">
            <a:avLst/>
          </a:prstGeom>
          <a:noFill/>
        </p:spPr>
      </p:pic>
      <p:sp>
        <p:nvSpPr>
          <p:cNvPr id="23" name="TextBox 22"/>
          <p:cNvSpPr txBox="1"/>
          <p:nvPr/>
        </p:nvSpPr>
        <p:spPr>
          <a:xfrm>
            <a:off x="3917689" y="2770384"/>
            <a:ext cx="2710999" cy="1200329"/>
          </a:xfrm>
          <a:prstGeom prst="rect">
            <a:avLst/>
          </a:prstGeom>
          <a:noFill/>
        </p:spPr>
        <p:txBody>
          <a:bodyPr wrap="none" rtlCol="0">
            <a:spAutoFit/>
          </a:bodyPr>
          <a:lstStyle/>
          <a:p>
            <a:r>
              <a:rPr lang="en-US" dirty="0" smtClean="0"/>
              <a:t>Environmental Planning</a:t>
            </a:r>
          </a:p>
          <a:p>
            <a:r>
              <a:rPr lang="en-US" dirty="0" smtClean="0"/>
              <a:t>Generation Planning</a:t>
            </a:r>
          </a:p>
          <a:p>
            <a:r>
              <a:rPr lang="en-US" dirty="0" smtClean="0"/>
              <a:t>Project Developers</a:t>
            </a:r>
          </a:p>
          <a:p>
            <a:r>
              <a:rPr lang="en-US" dirty="0" smtClean="0"/>
              <a:t> </a:t>
            </a:r>
            <a:endParaRPr lang="en-US" dirty="0"/>
          </a:p>
        </p:txBody>
      </p:sp>
      <p:sp>
        <p:nvSpPr>
          <p:cNvPr id="24" name="TextBox 23"/>
          <p:cNvSpPr txBox="1"/>
          <p:nvPr/>
        </p:nvSpPr>
        <p:spPr>
          <a:xfrm>
            <a:off x="6146849" y="3769490"/>
            <a:ext cx="2646943" cy="923330"/>
          </a:xfrm>
          <a:prstGeom prst="rect">
            <a:avLst/>
          </a:prstGeom>
          <a:noFill/>
        </p:spPr>
        <p:txBody>
          <a:bodyPr wrap="none" rtlCol="0">
            <a:spAutoFit/>
          </a:bodyPr>
          <a:lstStyle/>
          <a:p>
            <a:r>
              <a:rPr lang="en-US" dirty="0" smtClean="0"/>
              <a:t>Site-Specific Feasibility</a:t>
            </a:r>
          </a:p>
          <a:p>
            <a:r>
              <a:rPr lang="en-US" dirty="0" smtClean="0"/>
              <a:t>Technology Deployment</a:t>
            </a:r>
          </a:p>
          <a:p>
            <a:r>
              <a:rPr lang="en-US" dirty="0" smtClean="0"/>
              <a:t>Project Developers</a:t>
            </a:r>
            <a:endParaRPr lang="en-US" dirty="0"/>
          </a:p>
        </p:txBody>
      </p:sp>
      <p:grpSp>
        <p:nvGrpSpPr>
          <p:cNvPr id="25" name="Group 24"/>
          <p:cNvGrpSpPr/>
          <p:nvPr/>
        </p:nvGrpSpPr>
        <p:grpSpPr>
          <a:xfrm>
            <a:off x="3952659" y="3643886"/>
            <a:ext cx="2256985" cy="1104700"/>
            <a:chOff x="-2298684" y="2973065"/>
            <a:chExt cx="2256985" cy="1104700"/>
          </a:xfrm>
        </p:grpSpPr>
        <p:pic>
          <p:nvPicPr>
            <p:cNvPr id="26" name="Picture 55" descr="C:\Users\uts\AppData\Local\Microsoft\Windows\Temporary Internet Files\Content.IE5\3URQMCIO\MM900283597[1].gif"/>
            <p:cNvPicPr>
              <a:picLocks noChangeAspect="1" noChangeArrowheads="1" noCrop="1"/>
            </p:cNvPicPr>
            <p:nvPr/>
          </p:nvPicPr>
          <p:blipFill>
            <a:blip r:embed="rId10" cstate="print">
              <a:clrChange>
                <a:clrFrom>
                  <a:srgbClr val="66CCFF"/>
                </a:clrFrom>
                <a:clrTo>
                  <a:srgbClr val="66CCFF">
                    <a:alpha val="0"/>
                  </a:srgbClr>
                </a:clrTo>
              </a:clrChange>
            </a:blip>
            <a:srcRect/>
            <a:stretch>
              <a:fillRect/>
            </a:stretch>
          </p:blipFill>
          <p:spPr bwMode="auto">
            <a:xfrm>
              <a:off x="-1506683" y="2973065"/>
              <a:ext cx="562468" cy="567004"/>
            </a:xfrm>
            <a:prstGeom prst="rect">
              <a:avLst/>
            </a:prstGeom>
            <a:noFill/>
          </p:spPr>
        </p:pic>
        <p:pic>
          <p:nvPicPr>
            <p:cNvPr id="27" name="Picture 29" descr="C:\Users\uts\AppData\Local\Microsoft\Windows\Temporary Internet Files\Content.IE5\J1BIGZE7\MC900312668[1].wmf"/>
            <p:cNvPicPr>
              <a:picLocks noChangeAspect="1" noChangeArrowheads="1"/>
            </p:cNvPicPr>
            <p:nvPr/>
          </p:nvPicPr>
          <p:blipFill>
            <a:blip r:embed="rId11" cstate="print"/>
            <a:srcRect/>
            <a:stretch>
              <a:fillRect/>
            </a:stretch>
          </p:blipFill>
          <p:spPr bwMode="auto">
            <a:xfrm>
              <a:off x="-1121129" y="3054228"/>
              <a:ext cx="645545" cy="492607"/>
            </a:xfrm>
            <a:prstGeom prst="rect">
              <a:avLst/>
            </a:prstGeom>
            <a:noFill/>
          </p:spPr>
        </p:pic>
        <p:sp>
          <p:nvSpPr>
            <p:cNvPr id="28" name="Rounded Rectangle 27"/>
            <p:cNvSpPr/>
            <p:nvPr/>
          </p:nvSpPr>
          <p:spPr bwMode="auto">
            <a:xfrm>
              <a:off x="-658577" y="3414622"/>
              <a:ext cx="519188" cy="341710"/>
            </a:xfrm>
            <a:prstGeom prst="roundRect">
              <a:avLst/>
            </a:prstGeom>
            <a:solidFill>
              <a:srgbClr val="94FE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pic>
          <p:nvPicPr>
            <p:cNvPr id="29" name="Picture 11" descr="C:\Users\uts\AppData\Local\Microsoft\Windows\Temporary Internet Files\Content.IE5\J1BIGZE7\MC900297997[1].wmf"/>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298684" y="3316980"/>
              <a:ext cx="1421370" cy="587863"/>
            </a:xfrm>
            <a:prstGeom prst="rect">
              <a:avLst/>
            </a:prstGeom>
            <a:noFill/>
          </p:spPr>
        </p:pic>
        <p:pic>
          <p:nvPicPr>
            <p:cNvPr id="30" name="Picture 14" descr="C:\Users\uts\AppData\Local\Microsoft\Windows\Temporary Internet Files\Content.IE5\BF2WVT7J\MC900297991[1].wmf"/>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1013672" y="3389791"/>
              <a:ext cx="971973" cy="687974"/>
            </a:xfrm>
            <a:prstGeom prst="rect">
              <a:avLst/>
            </a:prstGeom>
            <a:noFill/>
          </p:spPr>
        </p:pic>
        <p:pic>
          <p:nvPicPr>
            <p:cNvPr id="31" name="Picture 27" descr="C:\Users\uts\AppData\Local\Microsoft\Windows\Temporary Internet Files\Content.IE5\PM1QLFVB\MC900250590[1].wmf"/>
            <p:cNvPicPr>
              <a:picLocks noChangeAspect="1" noChangeArrowheads="1"/>
            </p:cNvPicPr>
            <p:nvPr/>
          </p:nvPicPr>
          <p:blipFill>
            <a:blip r:embed="rId14" cstate="print">
              <a:clrChange>
                <a:clrFrom>
                  <a:srgbClr val="FFC266"/>
                </a:clrFrom>
                <a:clrTo>
                  <a:srgbClr val="FFC266">
                    <a:alpha val="0"/>
                  </a:srgbClr>
                </a:clrTo>
              </a:clrChange>
            </a:blip>
            <a:srcRect/>
            <a:stretch>
              <a:fillRect/>
            </a:stretch>
          </p:blipFill>
          <p:spPr bwMode="auto">
            <a:xfrm>
              <a:off x="-648620" y="3135437"/>
              <a:ext cx="346072" cy="363085"/>
            </a:xfrm>
            <a:prstGeom prst="rect">
              <a:avLst/>
            </a:prstGeom>
            <a:noFill/>
          </p:spPr>
        </p:pic>
      </p:grpSp>
      <p:pic>
        <p:nvPicPr>
          <p:cNvPr id="10" name="Picture 3" descr="C:\Program Files (x86)\Microsoft Office\MEDIA\CAGCAT10\j0222015.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18842" y="2860634"/>
            <a:ext cx="890169" cy="8933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ts\AppData\Local\Microsoft\Windows\Temporary Internet Files\Content.IE5\1UNRFI5A\MC900287359[1].wm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553024" y="2825388"/>
            <a:ext cx="794151" cy="1021631"/>
          </a:xfrm>
          <a:prstGeom prst="rect">
            <a:avLst/>
          </a:prstGeom>
          <a:noFill/>
          <a:extLst>
            <a:ext uri="{909E8E84-426E-40DD-AFC4-6F175D3DCCD1}">
              <a14:hiddenFill xmlns:a14="http://schemas.microsoft.com/office/drawing/2010/main">
                <a:solidFill>
                  <a:srgbClr val="FFFFFF"/>
                </a:solidFill>
              </a14:hiddenFill>
            </a:ext>
          </a:extLst>
        </p:spPr>
      </p:pic>
      <p:sp>
        <p:nvSpPr>
          <p:cNvPr id="35" name="Right Arrow 34"/>
          <p:cNvSpPr/>
          <p:nvPr/>
        </p:nvSpPr>
        <p:spPr>
          <a:xfrm>
            <a:off x="1525291" y="4685675"/>
            <a:ext cx="7139815" cy="1097778"/>
          </a:xfrm>
          <a:prstGeom prst="rightArrow">
            <a:avLst>
              <a:gd name="adj1" fmla="val 72589"/>
              <a:gd name="adj2" fmla="val 72176"/>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Increasing Detail</a:t>
            </a:r>
          </a:p>
          <a:p>
            <a:pPr algn="ctr"/>
            <a:r>
              <a:rPr lang="en-US" b="1" dirty="0" smtClean="0"/>
              <a:t>Decreasing Uncertainty</a:t>
            </a:r>
            <a:endParaRPr lang="en-US" b="1" dirty="0"/>
          </a:p>
        </p:txBody>
      </p:sp>
      <p:sp>
        <p:nvSpPr>
          <p:cNvPr id="36" name="TextBox 35"/>
          <p:cNvSpPr txBox="1"/>
          <p:nvPr/>
        </p:nvSpPr>
        <p:spPr>
          <a:xfrm>
            <a:off x="497756" y="5928272"/>
            <a:ext cx="1076491" cy="369332"/>
          </a:xfrm>
          <a:prstGeom prst="rect">
            <a:avLst/>
          </a:prstGeom>
          <a:noFill/>
        </p:spPr>
        <p:txBody>
          <a:bodyPr wrap="square" rtlCol="0">
            <a:spAutoFit/>
          </a:bodyPr>
          <a:lstStyle/>
          <a:p>
            <a:r>
              <a:rPr lang="en-US" b="1" dirty="0" smtClean="0">
                <a:solidFill>
                  <a:schemeClr val="accent1">
                    <a:lumMod val="50000"/>
                  </a:schemeClr>
                </a:solidFill>
                <a:latin typeface="Arial Black" pitchFamily="34" charset="0"/>
              </a:rPr>
              <a:t>Roles</a:t>
            </a:r>
            <a:endParaRPr lang="en-US" b="1" dirty="0">
              <a:solidFill>
                <a:schemeClr val="accent1">
                  <a:lumMod val="50000"/>
                </a:schemeClr>
              </a:solidFill>
              <a:latin typeface="Arial Black" pitchFamily="34" charset="0"/>
            </a:endParaRPr>
          </a:p>
        </p:txBody>
      </p:sp>
      <p:sp>
        <p:nvSpPr>
          <p:cNvPr id="32" name="TextBox 31"/>
          <p:cNvSpPr txBox="1"/>
          <p:nvPr/>
        </p:nvSpPr>
        <p:spPr>
          <a:xfrm>
            <a:off x="1527790" y="4902312"/>
            <a:ext cx="1992853" cy="646331"/>
          </a:xfrm>
          <a:prstGeom prst="rect">
            <a:avLst/>
          </a:prstGeom>
          <a:noFill/>
        </p:spPr>
        <p:txBody>
          <a:bodyPr wrap="none" rtlCol="0">
            <a:spAutoFit/>
          </a:bodyPr>
          <a:lstStyle/>
          <a:p>
            <a:r>
              <a:rPr lang="en-US" b="1" i="1" dirty="0" smtClean="0">
                <a:solidFill>
                  <a:schemeClr val="bg1"/>
                </a:solidFill>
              </a:rPr>
              <a:t>Modeling &amp;</a:t>
            </a:r>
          </a:p>
          <a:p>
            <a:r>
              <a:rPr lang="en-US" b="1" i="1" dirty="0" smtClean="0">
                <a:solidFill>
                  <a:schemeClr val="bg1"/>
                </a:solidFill>
              </a:rPr>
              <a:t>Remote Sensing</a:t>
            </a:r>
            <a:endParaRPr lang="en-US" b="1" i="1" dirty="0">
              <a:solidFill>
                <a:schemeClr val="bg1"/>
              </a:solidFill>
            </a:endParaRPr>
          </a:p>
        </p:txBody>
      </p:sp>
      <p:sp>
        <p:nvSpPr>
          <p:cNvPr id="40" name="TextBox 39"/>
          <p:cNvSpPr txBox="1"/>
          <p:nvPr/>
        </p:nvSpPr>
        <p:spPr>
          <a:xfrm>
            <a:off x="6530090" y="4893154"/>
            <a:ext cx="1569660" cy="646331"/>
          </a:xfrm>
          <a:prstGeom prst="rect">
            <a:avLst/>
          </a:prstGeom>
          <a:noFill/>
        </p:spPr>
        <p:txBody>
          <a:bodyPr wrap="none" rtlCol="0">
            <a:spAutoFit/>
          </a:bodyPr>
          <a:lstStyle/>
          <a:p>
            <a:pPr algn="r"/>
            <a:r>
              <a:rPr lang="en-US" b="1" i="1" dirty="0" smtClean="0">
                <a:solidFill>
                  <a:schemeClr val="bg1"/>
                </a:solidFill>
              </a:rPr>
              <a:t>Site-Specific</a:t>
            </a:r>
          </a:p>
          <a:p>
            <a:pPr algn="r"/>
            <a:r>
              <a:rPr lang="en-US" b="1" i="1" dirty="0" smtClean="0">
                <a:solidFill>
                  <a:schemeClr val="bg1"/>
                </a:solidFill>
              </a:rPr>
              <a:t>Assessment</a:t>
            </a:r>
            <a:endParaRPr lang="en-US" b="1" i="1" dirty="0">
              <a:solidFill>
                <a:schemeClr val="bg1"/>
              </a:solidFill>
            </a:endParaRPr>
          </a:p>
        </p:txBody>
      </p:sp>
      <p:grpSp>
        <p:nvGrpSpPr>
          <p:cNvPr id="34" name="Group 33"/>
          <p:cNvGrpSpPr/>
          <p:nvPr/>
        </p:nvGrpSpPr>
        <p:grpSpPr>
          <a:xfrm>
            <a:off x="1498165" y="5852465"/>
            <a:ext cx="7138065" cy="578540"/>
            <a:chOff x="1438205" y="4599914"/>
            <a:chExt cx="7138065" cy="440655"/>
          </a:xfrm>
        </p:grpSpPr>
        <p:sp>
          <p:nvSpPr>
            <p:cNvPr id="33" name="Isosceles Triangle 32"/>
            <p:cNvSpPr/>
            <p:nvPr/>
          </p:nvSpPr>
          <p:spPr>
            <a:xfrm rot="5400000">
              <a:off x="4794659" y="1243460"/>
              <a:ext cx="396741" cy="7109649"/>
            </a:xfrm>
            <a:prstGeom prst="triangle">
              <a:avLst>
                <a:gd name="adj" fmla="val 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Isosceles Triangle 41"/>
            <p:cNvSpPr/>
            <p:nvPr/>
          </p:nvSpPr>
          <p:spPr>
            <a:xfrm rot="5400000" flipH="1" flipV="1">
              <a:off x="4823075" y="1287374"/>
              <a:ext cx="396741" cy="7109649"/>
            </a:xfrm>
            <a:prstGeom prst="triangle">
              <a:avLst>
                <a:gd name="adj" fmla="val 0"/>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395465" y="4978819"/>
            <a:ext cx="1076491" cy="369332"/>
          </a:xfrm>
          <a:prstGeom prst="rect">
            <a:avLst/>
          </a:prstGeom>
          <a:noFill/>
        </p:spPr>
        <p:txBody>
          <a:bodyPr wrap="square" rtlCol="0">
            <a:spAutoFit/>
          </a:bodyPr>
          <a:lstStyle/>
          <a:p>
            <a:r>
              <a:rPr lang="en-US" b="1" dirty="0" smtClean="0">
                <a:solidFill>
                  <a:schemeClr val="accent1">
                    <a:lumMod val="50000"/>
                  </a:schemeClr>
                </a:solidFill>
                <a:latin typeface="Arial Black" pitchFamily="34" charset="0"/>
              </a:rPr>
              <a:t>Clarity</a:t>
            </a:r>
            <a:endParaRPr lang="en-US" b="1" dirty="0">
              <a:solidFill>
                <a:schemeClr val="accent1">
                  <a:lumMod val="50000"/>
                </a:schemeClr>
              </a:solidFill>
              <a:latin typeface="Arial Black" pitchFamily="34" charset="0"/>
            </a:endParaRPr>
          </a:p>
        </p:txBody>
      </p:sp>
      <p:sp>
        <p:nvSpPr>
          <p:cNvPr id="37" name="TextBox 36"/>
          <p:cNvSpPr txBox="1"/>
          <p:nvPr/>
        </p:nvSpPr>
        <p:spPr>
          <a:xfrm>
            <a:off x="1529719" y="5910120"/>
            <a:ext cx="1544012" cy="369332"/>
          </a:xfrm>
          <a:prstGeom prst="rect">
            <a:avLst/>
          </a:prstGeom>
          <a:noFill/>
        </p:spPr>
        <p:txBody>
          <a:bodyPr wrap="none" rtlCol="0">
            <a:spAutoFit/>
          </a:bodyPr>
          <a:lstStyle/>
          <a:p>
            <a:r>
              <a:rPr lang="en-US" b="1" dirty="0" smtClean="0">
                <a:solidFill>
                  <a:schemeClr val="bg1"/>
                </a:solidFill>
              </a:rPr>
              <a:t>Government</a:t>
            </a:r>
            <a:endParaRPr lang="en-US" b="1" dirty="0">
              <a:solidFill>
                <a:schemeClr val="bg1"/>
              </a:solidFill>
            </a:endParaRPr>
          </a:p>
        </p:txBody>
      </p:sp>
      <p:sp>
        <p:nvSpPr>
          <p:cNvPr id="47" name="TextBox 46"/>
          <p:cNvSpPr txBox="1"/>
          <p:nvPr/>
        </p:nvSpPr>
        <p:spPr>
          <a:xfrm>
            <a:off x="7373799" y="6026281"/>
            <a:ext cx="1095172" cy="369332"/>
          </a:xfrm>
          <a:prstGeom prst="rect">
            <a:avLst/>
          </a:prstGeom>
          <a:noFill/>
        </p:spPr>
        <p:txBody>
          <a:bodyPr wrap="none" rtlCol="0">
            <a:spAutoFit/>
          </a:bodyPr>
          <a:lstStyle/>
          <a:p>
            <a:r>
              <a:rPr lang="en-US" b="1" dirty="0" smtClean="0">
                <a:solidFill>
                  <a:schemeClr val="bg1"/>
                </a:solidFill>
              </a:rPr>
              <a:t>Industry</a:t>
            </a:r>
            <a:endParaRPr lang="en-US" b="1" dirty="0">
              <a:solidFill>
                <a:schemeClr val="bg1"/>
              </a:solidFill>
            </a:endParaRPr>
          </a:p>
        </p:txBody>
      </p:sp>
    </p:spTree>
    <p:extLst>
      <p:ext uri="{BB962C8B-B14F-4D97-AF65-F5344CB8AC3E}">
        <p14:creationId xmlns:p14="http://schemas.microsoft.com/office/powerpoint/2010/main" val="1323434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fade">
                                      <p:cBhvr>
                                        <p:cTn id="10" dur="500"/>
                                        <p:tgtEl>
                                          <p:spTgt spid="10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500"/>
                                        <p:tgtEl>
                                          <p:spTgt spid="10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10" presetClass="entr" presetSubtype="0" fill="hold" grpId="0" nodeType="withEffect" nodePh="1">
                                  <p:stCondLst>
                                    <p:cond delay="0"/>
                                  </p:stCondLst>
                                  <p:endCondLst>
                                    <p:cond evt="begin" delay="0">
                                      <p:tn val="37"/>
                                    </p:cond>
                                  </p:end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par>
                                <p:cTn id="46" presetID="10"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par>
                                <p:cTn id="49" presetID="10"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par>
                                <p:cTn id="64" presetID="10" presetClass="entr" presetSubtype="0" fill="hold" nodeType="withEffect">
                                  <p:stCondLst>
                                    <p:cond delay="0"/>
                                  </p:stCondLst>
                                  <p:childTnLst>
                                    <p:set>
                                      <p:cBhvr>
                                        <p:cTn id="65" dur="1" fill="hold">
                                          <p:stCondLst>
                                            <p:cond delay="0"/>
                                          </p:stCondLst>
                                        </p:cTn>
                                        <p:tgtEl>
                                          <p:spTgt spid="1028"/>
                                        </p:tgtEl>
                                        <p:attrNameLst>
                                          <p:attrName>style.visibility</p:attrName>
                                        </p:attrNameLst>
                                      </p:cBhvr>
                                      <p:to>
                                        <p:strVal val="visible"/>
                                      </p:to>
                                    </p:set>
                                    <p:animEffect transition="in" filter="fade">
                                      <p:cBhvr>
                                        <p:cTn id="66" dur="500"/>
                                        <p:tgtEl>
                                          <p:spTgt spid="102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fade">
                                      <p:cBhvr>
                                        <p:cTn id="77" dur="500"/>
                                        <p:tgtEl>
                                          <p:spTgt spid="4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500"/>
                                        <p:tgtEl>
                                          <p:spTgt spid="44"/>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500"/>
                                        <p:tgtEl>
                                          <p:spTgt spid="36"/>
                                        </p:tgtEl>
                                      </p:cBhvr>
                                    </p:animEffect>
                                  </p:childTnLst>
                                </p:cTn>
                              </p:par>
                              <p:par>
                                <p:cTn id="86" presetID="10" presetClass="entr" presetSubtype="0" fill="hold"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500"/>
                                        <p:tgtEl>
                                          <p:spTgt spid="3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fade">
                                      <p:cBhvr>
                                        <p:cTn id="9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7" grpId="0" animBg="1"/>
      <p:bldP spid="15" grpId="0" animBg="1"/>
      <p:bldP spid="8" grpId="0" animBg="1"/>
      <p:bldP spid="9" grpId="0" animBg="1"/>
      <p:bldP spid="16" grpId="0"/>
      <p:bldP spid="17" grpId="0"/>
      <p:bldP spid="18" grpId="0"/>
      <p:bldP spid="5" grpId="0"/>
      <p:bldP spid="23" grpId="0"/>
      <p:bldP spid="24" grpId="0"/>
      <p:bldP spid="35" grpId="0" animBg="1"/>
      <p:bldP spid="36" grpId="0"/>
      <p:bldP spid="32" grpId="0"/>
      <p:bldP spid="40" grpId="0"/>
      <p:bldP spid="44" grpId="0"/>
      <p:bldP spid="37" grpId="0"/>
      <p:bldP spid="47" grpId="0"/>
    </p:bldLst>
  </p:timing>
</p:sld>
</file>

<file path=ppt/theme/theme1.xml><?xml version="1.0" encoding="utf-8"?>
<a:theme xmlns:a="http://schemas.openxmlformats.org/drawingml/2006/main" name="eere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5CED03835BC14687345B4A46D58362" ma:contentTypeVersion="0" ma:contentTypeDescription="Create a new document." ma:contentTypeScope="" ma:versionID="70122fccf1d623e2a1ac0afbede2350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A772F57-D74C-4D59-8204-1D0A1A8E0FB0}">
  <ds:schemaRefs>
    <ds:schemaRef ds:uri="http://schemas.microsoft.com/sharepoint/v3/contenttype/forms"/>
  </ds:schemaRefs>
</ds:datastoreItem>
</file>

<file path=customXml/itemProps2.xml><?xml version="1.0" encoding="utf-8"?>
<ds:datastoreItem xmlns:ds="http://schemas.openxmlformats.org/officeDocument/2006/customXml" ds:itemID="{51695DDE-32FC-412F-AC79-91CB180346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A078F7B-513D-41F6-B104-9DEDB0E3FE03}">
  <ds:schemaRefs>
    <ds:schemaRef ds:uri="http://www.w3.org/XML/1998/namespace"/>
    <ds:schemaRef ds:uri="http://purl.org/dc/terms/"/>
    <ds:schemaRef ds:uri="http://schemas.openxmlformats.org/package/2006/metadata/core-properties"/>
    <ds:schemaRef ds:uri="http://purl.org/dc/elements/1.1/"/>
    <ds:schemaRef ds:uri="http://schemas.microsoft.com/office/2006/metadata/properties"/>
    <ds:schemaRef ds:uri="http://purl.org/dc/dcmitype/"/>
    <ds:schemaRef ds:uri="http://schemas.microsoft.com/office/2006/documentManagement/types"/>
  </ds:schemaRefs>
</ds:datastoreItem>
</file>

<file path=docProps/app.xml><?xml version="1.0" encoding="utf-8"?>
<Properties xmlns="http://schemas.openxmlformats.org/officeDocument/2006/extended-properties" xmlns:vt="http://schemas.openxmlformats.org/officeDocument/2006/docPropsVTypes">
  <Template>eere_template_blue</Template>
  <TotalTime>5097</TotalTime>
  <Words>1859</Words>
  <Application>Microsoft Office PowerPoint</Application>
  <PresentationFormat>On-screen Show (4:3)</PresentationFormat>
  <Paragraphs>241</Paragraphs>
  <Slides>20</Slides>
  <Notes>14</Notes>
  <HiddenSlides>13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eere_template_blue</vt:lpstr>
      <vt:lpstr>Chart</vt:lpstr>
      <vt:lpstr>Water Power Peer Review</vt:lpstr>
      <vt:lpstr>Purpose, Objectives, &amp; Integration</vt:lpstr>
      <vt:lpstr>Technical Approach</vt:lpstr>
      <vt:lpstr>Plan, Schedule, &amp; Budget</vt:lpstr>
      <vt:lpstr>PowerPoint Presentation</vt:lpstr>
      <vt:lpstr>Challenges to Date</vt:lpstr>
      <vt:lpstr>Next Steps </vt:lpstr>
      <vt:lpstr>Additional Slides</vt:lpstr>
      <vt:lpstr>Hydropower Assessment &amp; Development Paradigm</vt:lpstr>
      <vt:lpstr>Selection of Non-Powered Dams (I)</vt:lpstr>
      <vt:lpstr>Selection of Non-Powered Dams (II)</vt:lpstr>
      <vt:lpstr>Estimate Hydraulic Head (ΔH) for power generation</vt:lpstr>
      <vt:lpstr>Estimate flow (Q) for power generation (I)</vt:lpstr>
      <vt:lpstr>Estimate flow (Q) for power generation (III)</vt:lpstr>
      <vt:lpstr>Compute Potential Capacity</vt:lpstr>
      <vt:lpstr>PowerPoint Presentation</vt:lpstr>
      <vt:lpstr>Quality Control</vt:lpstr>
      <vt:lpstr>PowerPoint Presentation</vt:lpstr>
      <vt:lpstr>Estimate flow (Q) for power generation (IV)</vt:lpstr>
      <vt:lpstr>PowerPoint Presentation</vt:lpstr>
    </vt:vector>
  </TitlesOfParts>
  <Company>EERE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An Assessment of Energy Potential at Non-Powered Dams in the United States</dc:title>
  <dc:subject>Presentation from the 2011 Water Program Peer Review.</dc:subject>
  <dc:creator/>
  <cp:lastModifiedBy>Christopher Fry</cp:lastModifiedBy>
  <cp:revision>96</cp:revision>
  <cp:lastPrinted>2011-09-06T16:20:00Z</cp:lastPrinted>
  <dcterms:created xsi:type="dcterms:W3CDTF">2009-11-09T13:58:17Z</dcterms:created>
  <dcterms:modified xsi:type="dcterms:W3CDTF">2012-01-24T22:18:18Z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0x0101000B5CED03835BC14687345B4A46D58362</vt:lpwstr>
  </property>
</Properties>
</file>