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00" r:id="rId5"/>
    <p:sldId id="294" r:id="rId6"/>
    <p:sldId id="311" r:id="rId7"/>
    <p:sldId id="310" r:id="rId8"/>
    <p:sldId id="295" r:id="rId9"/>
    <p:sldId id="307" r:id="rId10"/>
  </p:sldIdLst>
  <p:sldSz cx="9144000" cy="6858000" type="screen4x3"/>
  <p:notesSz cx="7112000" cy="939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B2E"/>
    <a:srgbClr val="00562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825" autoAdjust="0"/>
  </p:normalViewPr>
  <p:slideViewPr>
    <p:cSldViewPr snapToGrid="0">
      <p:cViewPr>
        <p:scale>
          <a:sx n="83" d="100"/>
          <a:sy n="83" d="100"/>
        </p:scale>
        <p:origin x="-1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7488" y="0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EBC3BED0-ADE4-4DFA-862C-C4E36B7CC18B}" type="datetime1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4925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7488" y="8924925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99778ED2-912B-4EB5-88D2-66E518283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5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7488" y="0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41DC5DF0-B00F-4ACF-8752-E1ABE7638391}" type="datetime1">
              <a:rPr lang="en-US"/>
              <a:pPr>
                <a:defRPr/>
              </a:pPr>
              <a:t>1/24/2012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874" tIns="46938" rIns="93874" bIns="4693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464050"/>
            <a:ext cx="5689600" cy="4229100"/>
          </a:xfrm>
          <a:prstGeom prst="rect">
            <a:avLst/>
          </a:prstGeom>
        </p:spPr>
        <p:txBody>
          <a:bodyPr vert="horz" wrap="square" lIns="93874" tIns="46938" rIns="93874" bIns="469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25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7488" y="8924925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94F09360-1801-4E9F-B68D-FF5A6468F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32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42241F97-2E7F-409D-83CE-7D13241506C1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Program Name or Ancillary Text</a:t>
            </a: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1" name="Rectangle 10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4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5" name="Picture 18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5" name="Rectangle 24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28" name="Picture 32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80" y="147797"/>
            <a:ext cx="5626620" cy="6035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054500" y="5206075"/>
            <a:ext cx="308230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054450" y="5543500"/>
            <a:ext cx="3089550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68100" y="5672913"/>
            <a:ext cx="1390650" cy="2886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09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5975"/>
            <a:ext cx="4040188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709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5975"/>
            <a:ext cx="4041775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8250"/>
            <a:ext cx="5111750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8000"/>
            <a:ext cx="3008313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5EE9FA97-2B65-45EB-90AD-37A25886DF6E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Program Name or Ancillary Text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0" name="Rectangle 9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4" name="Picture 18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081845"/>
            <a:ext cx="7772400" cy="10207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6400800" cy="990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02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3"/>
          <p:cNvSpPr>
            <a:spLocks noGrp="1"/>
          </p:cNvSpPr>
          <p:nvPr>
            <p:ph type="title"/>
          </p:nvPr>
        </p:nvSpPr>
        <p:spPr bwMode="auto">
          <a:xfrm>
            <a:off x="177800" y="0"/>
            <a:ext cx="566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457200" y="1590675"/>
            <a:ext cx="82296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B544FF7F-CB06-41A9-BB20-C474E23CDF6B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Wind and Water Power Program</a:t>
            </a:r>
          </a:p>
        </p:txBody>
      </p:sp>
      <p:grpSp>
        <p:nvGrpSpPr>
          <p:cNvPr id="1031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3" name="Rectangle 22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032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033" name="Picture 18" descr="doe_logo_ppt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8" r:id="rId7"/>
    <p:sldLayoutId id="2147483946" r:id="rId8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kern="1200">
          <a:solidFill>
            <a:srgbClr val="FFFFFF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203200" y="147638"/>
            <a:ext cx="5626100" cy="603250"/>
          </a:xfrm>
        </p:spPr>
        <p:txBody>
          <a:bodyPr/>
          <a:lstStyle/>
          <a:p>
            <a:r>
              <a:rPr lang="en-US" sz="2000" smtClean="0">
                <a:latin typeface="Arial Narrow" pitchFamily="34" charset="0"/>
                <a:ea typeface="ＭＳ Ｐゴシック" pitchFamily="34" charset="-128"/>
              </a:rPr>
              <a:t>Water Power Peer Review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163513" y="5253038"/>
            <a:ext cx="4381500" cy="1174750"/>
          </a:xfrm>
        </p:spPr>
        <p:txBody>
          <a:bodyPr/>
          <a:lstStyle/>
          <a:p>
            <a:pPr marL="0" lvl="1" algn="l"/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Sacramento Municipal Utility District</a:t>
            </a:r>
          </a:p>
          <a:p>
            <a:pPr marL="0" lvl="1" algn="l"/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34" charset="-128"/>
              </a:rPr>
              <a:t>Slab Creek Small Hydro Project</a:t>
            </a:r>
          </a:p>
          <a:p>
            <a:endParaRPr lang="en-US" dirty="0" smtClean="0">
              <a:solidFill>
                <a:schemeClr val="bg1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410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4725" y="5205413"/>
            <a:ext cx="3081338" cy="33178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dirty="0" smtClean="0">
                <a:ea typeface="ＭＳ Ｐゴシック" pitchFamily="34" charset="-128"/>
              </a:rPr>
              <a:t>PI: Scott Flake P.E.</a:t>
            </a:r>
          </a:p>
        </p:txBody>
      </p:sp>
      <p:sp>
        <p:nvSpPr>
          <p:cNvPr id="410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54725" y="5543550"/>
            <a:ext cx="3089275" cy="735013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dirty="0" smtClean="0">
                <a:latin typeface="Arial Narrow" pitchFamily="34" charset="0"/>
                <a:ea typeface="ＭＳ Ｐゴシック" pitchFamily="34" charset="-128"/>
              </a:rPr>
              <a:t>Sacramento Municipal Utility District</a:t>
            </a:r>
          </a:p>
          <a:p>
            <a:pPr fontAlgn="base">
              <a:spcAft>
                <a:spcPct val="0"/>
              </a:spcAft>
            </a:pPr>
            <a:r>
              <a:rPr dirty="0" smtClean="0">
                <a:solidFill>
                  <a:srgbClr val="FFFF00"/>
                </a:solidFill>
                <a:latin typeface="Arial Narrow" pitchFamily="34" charset="0"/>
                <a:ea typeface="ＭＳ Ｐゴシック" pitchFamily="34" charset="-128"/>
              </a:rPr>
              <a:t>E-mail: sflake@smud.org</a:t>
            </a:r>
            <a:r>
              <a:rPr dirty="0" smtClean="0">
                <a:latin typeface="Arial Narrow" pitchFamily="34" charset="0"/>
                <a:ea typeface="ＭＳ Ｐゴシック" pitchFamily="34" charset="-128"/>
              </a:rPr>
              <a:t>  (916) 732-6174</a:t>
            </a:r>
          </a:p>
          <a:p>
            <a:pPr fontAlgn="base">
              <a:spcAft>
                <a:spcPct val="0"/>
              </a:spcAft>
            </a:pPr>
            <a:r>
              <a:rPr dirty="0" smtClean="0">
                <a:latin typeface="Arial Narrow" pitchFamily="34" charset="0"/>
                <a:ea typeface="ＭＳ Ｐゴシック" pitchFamily="34" charset="-128"/>
              </a:rPr>
              <a:t>November  2011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 bwMode="auto">
          <a:xfrm>
            <a:off x="1727200" y="1090613"/>
            <a:ext cx="5795963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0" lvl="1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100" b="1" dirty="0" smtClean="0">
                <a:latin typeface="Arial Narrow" pitchFamily="34" charset="0"/>
                <a:ea typeface="ＭＳ Ｐゴシック" pitchFamily="-108" charset="-128"/>
              </a:rPr>
              <a:t>Sacramento Municipal Utility District</a:t>
            </a:r>
          </a:p>
          <a:p>
            <a:pPr marL="0" lvl="1" algn="ctr"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3100" b="1" dirty="0" smtClean="0">
                <a:latin typeface="Arial Narrow" pitchFamily="34" charset="0"/>
                <a:ea typeface="ＭＳ Ｐゴシック" pitchFamily="-108" charset="-128"/>
              </a:rPr>
              <a:t>Slab Creek Small Hydro Project </a:t>
            </a:r>
            <a:endParaRPr lang="en-US" sz="3100" b="1" dirty="0">
              <a:latin typeface="Arial Narrow" pitchFamily="34" charset="0"/>
              <a:ea typeface="ＭＳ Ｐゴシック" pitchFamily="-108" charset="-128"/>
            </a:endParaRPr>
          </a:p>
          <a:p>
            <a:pPr marL="0" lvl="1" algn="ctr"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3100" b="1" dirty="0">
              <a:latin typeface="Arial Narrow" pitchFamily="34" charset="0"/>
              <a:ea typeface="ＭＳ Ｐゴシック" pitchFamily="-108" charset="-128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endParaRPr lang="en-US" sz="2400" b="1" dirty="0">
              <a:solidFill>
                <a:schemeClr val="bg1"/>
              </a:solidFill>
              <a:latin typeface="Arial Narrow" pitchFamily="34" charset="0"/>
              <a:ea typeface="ＭＳ Ｐゴシック" pitchFamily="-108" charset="-128"/>
              <a:cs typeface="Arial Narrow"/>
            </a:endParaRPr>
          </a:p>
        </p:txBody>
      </p:sp>
      <p:sp>
        <p:nvSpPr>
          <p:cNvPr id="4104" name="Subtitle 4"/>
          <p:cNvSpPr txBox="1">
            <a:spLocks/>
          </p:cNvSpPr>
          <p:nvPr/>
        </p:nvSpPr>
        <p:spPr bwMode="auto">
          <a:xfrm>
            <a:off x="1543049" y="4618038"/>
            <a:ext cx="58769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en-US" dirty="0">
                <a:latin typeface="Arial Narrow" pitchFamily="34" charset="0"/>
              </a:rPr>
              <a:t>Water Power 2010 </a:t>
            </a:r>
            <a:r>
              <a:rPr lang="en-US" dirty="0" smtClean="0">
                <a:latin typeface="Arial Narrow" pitchFamily="34" charset="0"/>
              </a:rPr>
              <a:t>Sustainable Small Hydro</a:t>
            </a:r>
            <a:endParaRPr lang="en-US" dirty="0">
              <a:latin typeface="Arial Narrow" pitchFamily="34" charset="0"/>
            </a:endParaRPr>
          </a:p>
          <a:p>
            <a:pPr eaLnBrk="0" hangingPunct="0">
              <a:spcBef>
                <a:spcPct val="20000"/>
              </a:spcBef>
              <a:buFont typeface="Arial" charset="0"/>
              <a:buNone/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Content Placeholder 5" descr="Rock Ren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74260" y="1833434"/>
            <a:ext cx="4092198" cy="279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Purpose, Objectives, &amp; Integration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76224" y="1389063"/>
            <a:ext cx="8556625" cy="49736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ea typeface="ＭＳ Ｐゴシック" pitchFamily="34" charset="-128"/>
              </a:rPr>
              <a:t>Project Purpose: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Demonstrate </a:t>
            </a:r>
            <a:r>
              <a:rPr lang="en-US" sz="1800" smtClean="0"/>
              <a:t>how existing power </a:t>
            </a:r>
            <a:r>
              <a:rPr lang="en-US" sz="1800" dirty="0" smtClean="0"/>
              <a:t>tunnels can be used in the construction of small hydro plants to take advantage of minimum flows when placing the plant at the base of the dam is not feasible</a:t>
            </a:r>
            <a:r>
              <a:rPr lang="en-US" sz="1800" dirty="0" smtClean="0">
                <a:ea typeface="ＭＳ Ｐゴシック" pitchFamily="34" charset="-128"/>
              </a:rPr>
              <a:t> .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>
                <a:ea typeface="ＭＳ Ｐゴシック" pitchFamily="34" charset="-128"/>
              </a:rPr>
              <a:t>Strategy:  Utilize existing infrastructure and technology to demonstrate cost effective ways to develop small hydro at existing dams.</a:t>
            </a:r>
          </a:p>
          <a:p>
            <a:pPr lvl="2">
              <a:buFont typeface="Arial" charset="0"/>
              <a:buNone/>
            </a:pPr>
            <a:endParaRPr lang="en-US" sz="600" dirty="0" smtClean="0">
              <a:ea typeface="ＭＳ Ｐゴシック" pitchFamily="34" charset="-128"/>
            </a:endParaRPr>
          </a:p>
          <a:p>
            <a:pPr>
              <a:buFont typeface="Arial" charset="0"/>
              <a:buNone/>
            </a:pPr>
            <a:r>
              <a:rPr lang="en-US" sz="2200" dirty="0" smtClean="0">
                <a:ea typeface="ＭＳ Ｐゴシック" pitchFamily="34" charset="-128"/>
              </a:rPr>
              <a:t>Relation to Program Objectives:</a:t>
            </a:r>
            <a:endParaRPr lang="en-US" sz="2200" dirty="0" smtClean="0"/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Demonstrate use of existing tunnels and infrastructure to cost effectively develop small hydro at existing dams;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Demonstrate the value of dual Francis turbines to maximize energy production from highly variable minimum releases from hydroelectric dams;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Establish a streamlined approach to hydroelectric license amendment process for small hydro projects added to existing hydro facilities; and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Demonstrate the economically competitive nature of new small hydro projects in comparison to other utility-scale technologies.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Plan View of Slab Creek Powerhouse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51113" y="2286000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673100" y="2317750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323" b="1" dirty="0">
              <a:solidFill>
                <a:srgbClr val="FFFFFF"/>
              </a:solidFill>
              <a:latin typeface="Arial Narrow"/>
              <a:ea typeface="+mn-ea"/>
              <a:cs typeface="Arial Narrow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84950" y="3087688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b="1" dirty="0">
                <a:solidFill>
                  <a:srgbClr val="FFFFFF"/>
                </a:solidFill>
                <a:latin typeface="Arial Narrow"/>
                <a:ea typeface="+mn-ea"/>
                <a:cs typeface="Arial Narrow"/>
              </a:rPr>
              <a:t>Tsunami test</a:t>
            </a:r>
          </a:p>
        </p:txBody>
      </p:sp>
      <p:pic>
        <p:nvPicPr>
          <p:cNvPr id="16" name="Picture 15" descr="053111_Slab Creek PH Site Pl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7240"/>
            <a:ext cx="9143999" cy="608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Visual Simulation of new Slab Creek Powerhouse</a:t>
            </a:r>
          </a:p>
        </p:txBody>
      </p:sp>
      <p:pic>
        <p:nvPicPr>
          <p:cNvPr id="6" name="Content Placeholder 5" descr="Rock Rend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1075"/>
            <a:ext cx="9144000" cy="561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View of Tunnel Adit</a:t>
            </a:r>
          </a:p>
        </p:txBody>
      </p:sp>
      <p:pic>
        <p:nvPicPr>
          <p:cNvPr id="18" name="Picture 17" descr="C:\Documents and Settings\CSzuch\Local Settings\Temporary Internet Files\Content.Outlook\PT7QEZSN\IMG_08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1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Project Schedule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-5" y="1019165"/>
          <a:ext cx="9144009" cy="5581665"/>
        </p:xfrm>
        <a:graphic>
          <a:graphicData uri="http://schemas.openxmlformats.org/drawingml/2006/table">
            <a:tbl>
              <a:tblPr/>
              <a:tblGrid>
                <a:gridCol w="3074473"/>
                <a:gridCol w="567246"/>
                <a:gridCol w="453797"/>
                <a:gridCol w="453797"/>
                <a:gridCol w="453797"/>
                <a:gridCol w="453797"/>
                <a:gridCol w="453797"/>
                <a:gridCol w="453797"/>
                <a:gridCol w="453797"/>
                <a:gridCol w="453797"/>
                <a:gridCol w="453797"/>
                <a:gridCol w="453797"/>
                <a:gridCol w="453797"/>
                <a:gridCol w="510523"/>
              </a:tblGrid>
              <a:tr h="593793">
                <a:tc gridSpan="1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</a:rPr>
                        <a:t>New Slab Creek Powerhouse Project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Arial"/>
                          <a:ea typeface="Times New Roman"/>
                        </a:rPr>
                        <a:t>Preliminary Schedule* of Licensing and Construction</a:t>
                      </a:r>
                      <a:endParaRPr lang="en-US" sz="1800" b="1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8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</a:rPr>
                        <a:t>2011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</a:rPr>
                        <a:t>2012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</a:rPr>
                        <a:t>2013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</a:rPr>
                        <a:t>2014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78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</a:rPr>
                        <a:t>Q4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</a:rPr>
                        <a:t>Q1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</a:rPr>
                        <a:t>Q2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</a:rPr>
                        <a:t>Q3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</a:rPr>
                        <a:t>Q4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</a:rPr>
                        <a:t>Q1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</a:rPr>
                        <a:t>Q2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</a:rPr>
                        <a:t>Q3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</a:rPr>
                        <a:t>Q4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</a:rPr>
                        <a:t>Q1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</a:rPr>
                        <a:t>Q2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</a:rPr>
                        <a:t>Q3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Arial"/>
                          <a:ea typeface="Times New Roman"/>
                        </a:rPr>
                        <a:t>Q4</a:t>
                      </a:r>
                      <a:endParaRPr lang="en-US" sz="120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</a:rPr>
                        <a:t>FERC ISSUES NEW UARP LICENSE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</a:rPr>
                        <a:t>PRE-FILING CONSULTATION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</a:rPr>
                        <a:t>  Distribute Initial Document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</a:rPr>
                        <a:t>  Stakeholder Comment Period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</a:rPr>
                        <a:t>  Conduct </a:t>
                      </a:r>
                      <a:r>
                        <a:rPr lang="en-US" sz="1200" dirty="0" err="1">
                          <a:latin typeface="Arial"/>
                          <a:ea typeface="Times New Roman"/>
                        </a:rPr>
                        <a:t>Add’l</a:t>
                      </a:r>
                      <a:r>
                        <a:rPr lang="en-US" sz="1200" dirty="0">
                          <a:latin typeface="Arial"/>
                          <a:ea typeface="Times New Roman"/>
                        </a:rPr>
                        <a:t>. Studies, if necessary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</a:rPr>
                        <a:t>  File License Amendment Application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</a:rPr>
                        <a:t>  File 401, 404 and 1600 Permit Apps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</a:rPr>
                        <a:t>POST-FILING  NEPA PROCESS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</a:rPr>
                        <a:t>  Prepare and Release Draft EA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</a:rPr>
                        <a:t>  Final EA &amp; License Order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</a:rPr>
                        <a:t>  SMUD CEQA Supplement Analysis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</a:rPr>
                        <a:t>  401, 401 and 1600 Permit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</a:rPr>
                        <a:t>FINAL DESIGN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/>
                          <a:ea typeface="Times New Roman"/>
                        </a:rPr>
                        <a:t>  Geotechnical Investigation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en-US" sz="1200" dirty="0">
                          <a:latin typeface="Arial"/>
                          <a:ea typeface="Times New Roman"/>
                        </a:rPr>
                        <a:t>  Final Designs &amp; Cost Report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</a:rPr>
                        <a:t>  FERC Review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Arial"/>
                          <a:ea typeface="Times New Roman"/>
                        </a:rPr>
                        <a:t>CONSTRUCTION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</a:rPr>
                        <a:t>  Stream Bank Foundation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</a:rPr>
                        <a:t>  Water Conveyance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</a:rPr>
                        <a:t>  Powerhouse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</a:rPr>
                        <a:t>  Equipment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078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Arial"/>
                          <a:ea typeface="Times New Roman"/>
                        </a:rPr>
                        <a:t>  Transmission Line</a:t>
                      </a:r>
                      <a:endParaRPr lang="en-US" sz="1200" dirty="0">
                        <a:latin typeface="Times New Roman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/>
                        <a:ea typeface="Times New Roman"/>
                      </a:endParaRPr>
                    </a:p>
                  </a:txBody>
                  <a:tcPr marL="44081" marR="440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re_template_blue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5CED03835BC14687345B4A46D58362" ma:contentTypeVersion="0" ma:contentTypeDescription="Create a new document." ma:contentTypeScope="" ma:versionID="70122fccf1d623e2a1ac0afbede2350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6BA8CC-1440-4735-9DE2-F068B417BA83}">
  <ds:schemaRefs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F2EB73-2375-41CC-9421-4BD89EA62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53A5D69-1BC7-4817-91DE-7DF28AC512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eere_template_blue</Template>
  <TotalTime>4230</TotalTime>
  <Words>333</Words>
  <Application>Microsoft Office PowerPoint</Application>
  <PresentationFormat>On-screen Show (4:3)</PresentationFormat>
  <Paragraphs>66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eere_template_blue</vt:lpstr>
      <vt:lpstr>Water Power Peer Review</vt:lpstr>
      <vt:lpstr>Purpose, Objectives, &amp; Integration</vt:lpstr>
      <vt:lpstr>Plan View of Slab Creek Powerhouse</vt:lpstr>
      <vt:lpstr>Visual Simulation of new Slab Creek Powerhouse</vt:lpstr>
      <vt:lpstr>View of Tunnel Adit</vt:lpstr>
      <vt:lpstr>Project Schedule</vt:lpstr>
    </vt:vector>
  </TitlesOfParts>
  <Company>EERE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Sacramento Municipal Utility DistrictSlab Creek Small Hydro Project </dc:title>
  <dc:subject>Presentation from the 2011 Water Program Peer Review.</dc:subject>
  <dc:creator/>
  <cp:lastModifiedBy>Christopher Fry</cp:lastModifiedBy>
  <cp:revision>135</cp:revision>
  <cp:lastPrinted>2011-09-06T16:24:09Z</cp:lastPrinted>
  <dcterms:created xsi:type="dcterms:W3CDTF">2009-11-09T13:58:17Z</dcterms:created>
  <dcterms:modified xsi:type="dcterms:W3CDTF">2012-01-24T22:46:02Z</dcterms:modified>
</cp:coreProperties>
</file>