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300" r:id="rId5"/>
    <p:sldId id="294" r:id="rId6"/>
    <p:sldId id="310" r:id="rId7"/>
    <p:sldId id="311" r:id="rId8"/>
    <p:sldId id="295" r:id="rId9"/>
    <p:sldId id="307" r:id="rId10"/>
  </p:sldIdLst>
  <p:sldSz cx="9144000" cy="6858000" type="screen4x3"/>
  <p:notesSz cx="7112000" cy="9398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B2E"/>
    <a:srgbClr val="00562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825" autoAdjust="0"/>
  </p:normalViewPr>
  <p:slideViewPr>
    <p:cSldViewPr snapToGrid="0">
      <p:cViewPr>
        <p:scale>
          <a:sx n="83" d="100"/>
          <a:sy n="83" d="100"/>
        </p:scale>
        <p:origin x="-126" y="6"/>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2925" cy="471488"/>
          </a:xfrm>
          <a:prstGeom prst="rect">
            <a:avLst/>
          </a:prstGeom>
        </p:spPr>
        <p:txBody>
          <a:bodyPr vert="horz" wrap="square" lIns="93874" tIns="46938" rIns="93874" bIns="46938" numCol="1" anchor="t"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sz="quarter" idx="1"/>
          </p:nvPr>
        </p:nvSpPr>
        <p:spPr>
          <a:xfrm>
            <a:off x="4027488" y="0"/>
            <a:ext cx="3082925" cy="471488"/>
          </a:xfrm>
          <a:prstGeom prst="rect">
            <a:avLst/>
          </a:prstGeom>
        </p:spPr>
        <p:txBody>
          <a:bodyPr vert="horz" wrap="square" lIns="93874" tIns="46938" rIns="93874" bIns="46938" numCol="1" anchor="t"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EBC3BED0-ADE4-4DFA-862C-C4E36B7CC18B}" type="datetime1">
              <a:rPr lang="en-US"/>
              <a:pPr>
                <a:defRPr/>
              </a:pPr>
              <a:t>1/24/2012</a:t>
            </a:fld>
            <a:endParaRPr lang="en-US"/>
          </a:p>
        </p:txBody>
      </p:sp>
      <p:sp>
        <p:nvSpPr>
          <p:cNvPr id="4" name="Footer Placeholder 3"/>
          <p:cNvSpPr>
            <a:spLocks noGrp="1"/>
          </p:cNvSpPr>
          <p:nvPr>
            <p:ph type="ftr" sz="quarter" idx="2"/>
          </p:nvPr>
        </p:nvSpPr>
        <p:spPr>
          <a:xfrm>
            <a:off x="0" y="8924925"/>
            <a:ext cx="3082925" cy="471488"/>
          </a:xfrm>
          <a:prstGeom prst="rect">
            <a:avLst/>
          </a:prstGeom>
        </p:spPr>
        <p:txBody>
          <a:bodyPr vert="horz" wrap="square" lIns="93874" tIns="46938" rIns="93874" bIns="46938" numCol="1" anchor="b"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5" name="Slide Number Placeholder 4"/>
          <p:cNvSpPr>
            <a:spLocks noGrp="1"/>
          </p:cNvSpPr>
          <p:nvPr>
            <p:ph type="sldNum" sz="quarter" idx="3"/>
          </p:nvPr>
        </p:nvSpPr>
        <p:spPr>
          <a:xfrm>
            <a:off x="4027488" y="8924925"/>
            <a:ext cx="3082925" cy="471488"/>
          </a:xfrm>
          <a:prstGeom prst="rect">
            <a:avLst/>
          </a:prstGeom>
        </p:spPr>
        <p:txBody>
          <a:bodyPr vert="horz" wrap="square" lIns="93874" tIns="46938" rIns="93874" bIns="46938" numCol="1" anchor="b"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99778ED2-912B-4EB5-88D2-66E518283E77}" type="slidenum">
              <a:rPr lang="en-US"/>
              <a:pPr>
                <a:defRPr/>
              </a:pPr>
              <a:t>‹#›</a:t>
            </a:fld>
            <a:endParaRPr lang="en-US"/>
          </a:p>
        </p:txBody>
      </p:sp>
    </p:spTree>
    <p:extLst>
      <p:ext uri="{BB962C8B-B14F-4D97-AF65-F5344CB8AC3E}">
        <p14:creationId xmlns:p14="http://schemas.microsoft.com/office/powerpoint/2010/main" val="2869029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2925" cy="471488"/>
          </a:xfrm>
          <a:prstGeom prst="rect">
            <a:avLst/>
          </a:prstGeom>
        </p:spPr>
        <p:txBody>
          <a:bodyPr vert="horz" wrap="square" lIns="93874" tIns="46938" rIns="93874" bIns="46938" numCol="1" anchor="t"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idx="1"/>
          </p:nvPr>
        </p:nvSpPr>
        <p:spPr>
          <a:xfrm>
            <a:off x="4027488" y="0"/>
            <a:ext cx="3082925" cy="471488"/>
          </a:xfrm>
          <a:prstGeom prst="rect">
            <a:avLst/>
          </a:prstGeom>
        </p:spPr>
        <p:txBody>
          <a:bodyPr vert="horz" wrap="square" lIns="93874" tIns="46938" rIns="93874" bIns="46938" numCol="1" anchor="t"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41DC5DF0-B00F-4ACF-8752-E1ABE7638391}" type="datetime1">
              <a:rPr lang="en-US"/>
              <a:pPr>
                <a:defRPr/>
              </a:pPr>
              <a:t>1/24/2012</a:t>
            </a:fld>
            <a:endParaRPr lang="en-US"/>
          </a:p>
        </p:txBody>
      </p:sp>
      <p:sp>
        <p:nvSpPr>
          <p:cNvPr id="4" name="Slide Image Placeholder 3"/>
          <p:cNvSpPr>
            <a:spLocks noGrp="1" noRot="1" noChangeAspect="1"/>
          </p:cNvSpPr>
          <p:nvPr>
            <p:ph type="sldImg" idx="2"/>
          </p:nvPr>
        </p:nvSpPr>
        <p:spPr>
          <a:xfrm>
            <a:off x="1208088" y="704850"/>
            <a:ext cx="4695825" cy="3522663"/>
          </a:xfrm>
          <a:prstGeom prst="rect">
            <a:avLst/>
          </a:prstGeom>
          <a:noFill/>
          <a:ln w="12700">
            <a:solidFill>
              <a:prstClr val="black"/>
            </a:solidFill>
          </a:ln>
        </p:spPr>
        <p:txBody>
          <a:bodyPr vert="horz" wrap="square" lIns="93874" tIns="46938" rIns="93874" bIns="46938"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11200" y="4464050"/>
            <a:ext cx="5689600" cy="4229100"/>
          </a:xfrm>
          <a:prstGeom prst="rect">
            <a:avLst/>
          </a:prstGeom>
        </p:spPr>
        <p:txBody>
          <a:bodyPr vert="horz" wrap="square" lIns="93874" tIns="46938" rIns="93874" bIns="46938"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24925"/>
            <a:ext cx="3082925" cy="471488"/>
          </a:xfrm>
          <a:prstGeom prst="rect">
            <a:avLst/>
          </a:prstGeom>
        </p:spPr>
        <p:txBody>
          <a:bodyPr vert="horz" wrap="square" lIns="93874" tIns="46938" rIns="93874" bIns="46938" numCol="1" anchor="b"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7" name="Slide Number Placeholder 6"/>
          <p:cNvSpPr>
            <a:spLocks noGrp="1"/>
          </p:cNvSpPr>
          <p:nvPr>
            <p:ph type="sldNum" sz="quarter" idx="5"/>
          </p:nvPr>
        </p:nvSpPr>
        <p:spPr>
          <a:xfrm>
            <a:off x="4027488" y="8924925"/>
            <a:ext cx="3082925" cy="471488"/>
          </a:xfrm>
          <a:prstGeom prst="rect">
            <a:avLst/>
          </a:prstGeom>
        </p:spPr>
        <p:txBody>
          <a:bodyPr vert="horz" wrap="square" lIns="93874" tIns="46938" rIns="93874" bIns="46938" numCol="1" anchor="b" anchorCtr="0" compatLnSpc="1">
            <a:prstTxWarp prst="textNoShape">
              <a:avLst/>
            </a:prstTxWarp>
          </a:bodyPr>
          <a:lstStyle>
            <a:lvl1pPr algn="r">
              <a:defRPr sz="1200">
                <a:latin typeface="Calibri" pitchFamily="-106" charset="0"/>
                <a:ea typeface="ＭＳ Ｐゴシック" pitchFamily="-106" charset="-128"/>
              </a:defRPr>
            </a:lvl1pPr>
          </a:lstStyle>
          <a:p>
            <a:pPr>
              <a:defRPr/>
            </a:pPr>
            <a:fld id="{94F09360-1801-4E9F-B68D-FF5A6468FD1B}" type="slidenum">
              <a:rPr lang="en-US"/>
              <a:pPr>
                <a:defRPr/>
              </a:pPr>
              <a:t>‹#›</a:t>
            </a:fld>
            <a:endParaRPr lang="en-US"/>
          </a:p>
        </p:txBody>
      </p:sp>
    </p:spTree>
    <p:extLst>
      <p:ext uri="{BB962C8B-B14F-4D97-AF65-F5344CB8AC3E}">
        <p14:creationId xmlns:p14="http://schemas.microsoft.com/office/powerpoint/2010/main" val="42501749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9" name="Text Placeholder 9"/>
          <p:cNvSpPr txBox="1">
            <a:spLocks/>
          </p:cNvSpPr>
          <p:nvPr/>
        </p:nvSpPr>
        <p:spPr bwMode="auto">
          <a:xfrm>
            <a:off x="130175" y="6616700"/>
            <a:ext cx="7286625" cy="241300"/>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lnSpc>
                <a:spcPct val="90000"/>
              </a:lnSpc>
              <a:spcBef>
                <a:spcPct val="20000"/>
              </a:spcBef>
              <a:buFont typeface="Arial" charset="0"/>
              <a:buNone/>
              <a:defRPr/>
            </a:pPr>
            <a:fld id="{42241F97-2E7F-409D-83CE-7D13241506C1}" type="slidenum">
              <a:rPr lang="en-US" sz="1000" smtClean="0">
                <a:solidFill>
                  <a:schemeClr val="bg1"/>
                </a:solidFill>
                <a:cs typeface="Arial" charset="0"/>
              </a:rPr>
              <a:pPr eaLnBrk="1" hangingPunct="1">
                <a:lnSpc>
                  <a:spcPct val="90000"/>
                </a:lnSpc>
                <a:spcBef>
                  <a:spcPct val="20000"/>
                </a:spcBef>
                <a:buFont typeface="Arial" charset="0"/>
                <a:buNone/>
                <a:defRPr/>
              </a:pPr>
              <a:t>‹#›</a:t>
            </a:fld>
            <a:r>
              <a:rPr lang="en-US" sz="1000" smtClean="0">
                <a:solidFill>
                  <a:schemeClr val="bg1"/>
                </a:solidFill>
                <a:cs typeface="Arial" charset="0"/>
              </a:rPr>
              <a:t> | Program Name or Ancillary Text</a:t>
            </a:r>
          </a:p>
        </p:txBody>
      </p:sp>
      <p:grpSp>
        <p:nvGrpSpPr>
          <p:cNvPr id="10" name="Group 20"/>
          <p:cNvGrpSpPr>
            <a:grpSpLocks/>
          </p:cNvGrpSpPr>
          <p:nvPr/>
        </p:nvGrpSpPr>
        <p:grpSpPr bwMode="auto">
          <a:xfrm flipH="1" flipV="1">
            <a:off x="0" y="920750"/>
            <a:ext cx="9144000" cy="55563"/>
            <a:chOff x="0" y="832104"/>
            <a:chExt cx="9144000" cy="54864"/>
          </a:xfrm>
        </p:grpSpPr>
        <p:sp>
          <p:nvSpPr>
            <p:cNvPr id="11" name="Rectangle 10"/>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2" name="Rectangle 11"/>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3" name="Rectangle 12"/>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bwMode="auto">
          <a:xfrm>
            <a:off x="5476875" y="6616700"/>
            <a:ext cx="3667125" cy="241300"/>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r" eaLnBrk="1" hangingPunct="1">
              <a:lnSpc>
                <a:spcPct val="90000"/>
              </a:lnSpc>
              <a:spcBef>
                <a:spcPct val="20000"/>
              </a:spcBef>
              <a:buFont typeface="Arial" charset="0"/>
              <a:buNone/>
              <a:defRPr/>
            </a:pPr>
            <a:r>
              <a:rPr lang="en-US" sz="1000" smtClean="0">
                <a:solidFill>
                  <a:schemeClr val="bg1"/>
                </a:solidFill>
                <a:cs typeface="Arial" charset="0"/>
              </a:rPr>
              <a:t>eere.energy.gov</a:t>
            </a:r>
          </a:p>
        </p:txBody>
      </p:sp>
      <p:pic>
        <p:nvPicPr>
          <p:cNvPr id="15" name="Picture 18" descr="doe_logo_ppt.png"/>
          <p:cNvPicPr>
            <a:picLocks noChangeAspect="1"/>
          </p:cNvPicPr>
          <p:nvPr/>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6" name="Rectangle 15"/>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7" name="Rectangle 16"/>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0" name="Rectangle 19"/>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1" name="Rectangle 20"/>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2" name="Rectangle 21"/>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nvGrpSpPr>
          <p:cNvPr id="23" name="Group 21"/>
          <p:cNvGrpSpPr>
            <a:grpSpLocks/>
          </p:cNvGrpSpPr>
          <p:nvPr/>
        </p:nvGrpSpPr>
        <p:grpSpPr bwMode="auto">
          <a:xfrm flipH="1" flipV="1">
            <a:off x="0" y="920750"/>
            <a:ext cx="9144000" cy="55563"/>
            <a:chOff x="0" y="832104"/>
            <a:chExt cx="9144000" cy="54864"/>
          </a:xfrm>
        </p:grpSpPr>
        <p:sp>
          <p:nvSpPr>
            <p:cNvPr id="25" name="Rectangle 24"/>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6" name="Rectangle 25"/>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7" name="Rectangle 26"/>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pic>
        <p:nvPicPr>
          <p:cNvPr id="28" name="Picture 32" descr="doe_logo_ppt.png"/>
          <p:cNvPicPr>
            <a:picLocks noChangeAspect="1"/>
          </p:cNvPicPr>
          <p:nvPr/>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4" name="Rectangle 3"/>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6" name="Text Placeholder 9"/>
          <p:cNvSpPr txBox="1">
            <a:spLocks/>
          </p:cNvSpPr>
          <p:nvPr/>
        </p:nvSpPr>
        <p:spPr bwMode="auto">
          <a:xfrm>
            <a:off x="130175" y="6616700"/>
            <a:ext cx="7286625" cy="241300"/>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lnSpc>
                <a:spcPct val="90000"/>
              </a:lnSpc>
              <a:spcBef>
                <a:spcPct val="20000"/>
              </a:spcBef>
              <a:buFont typeface="Arial" charset="0"/>
              <a:buNone/>
              <a:defRPr/>
            </a:pPr>
            <a:fld id="{5EE9FA97-2B65-45EB-90AD-37A25886DF6E}" type="slidenum">
              <a:rPr lang="en-US" sz="1000" smtClean="0">
                <a:solidFill>
                  <a:schemeClr val="bg1"/>
                </a:solidFill>
                <a:cs typeface="Arial" charset="0"/>
              </a:rPr>
              <a:pPr eaLnBrk="1" hangingPunct="1">
                <a:lnSpc>
                  <a:spcPct val="90000"/>
                </a:lnSpc>
                <a:spcBef>
                  <a:spcPct val="20000"/>
                </a:spcBef>
                <a:buFont typeface="Arial" charset="0"/>
                <a:buNone/>
                <a:defRPr/>
              </a:pPr>
              <a:t>‹#›</a:t>
            </a:fld>
            <a:r>
              <a:rPr lang="en-US" sz="1000" smtClean="0">
                <a:solidFill>
                  <a:schemeClr val="bg1"/>
                </a:solidFill>
                <a:cs typeface="Arial" charset="0"/>
              </a:rPr>
              <a:t> | Program Name or Ancillary Text</a:t>
            </a:r>
          </a:p>
        </p:txBody>
      </p:sp>
      <p:grpSp>
        <p:nvGrpSpPr>
          <p:cNvPr id="9" name="Group 20"/>
          <p:cNvGrpSpPr>
            <a:grpSpLocks/>
          </p:cNvGrpSpPr>
          <p:nvPr/>
        </p:nvGrpSpPr>
        <p:grpSpPr bwMode="auto">
          <a:xfrm flipH="1" flipV="1">
            <a:off x="0" y="920750"/>
            <a:ext cx="9144000" cy="55563"/>
            <a:chOff x="0" y="832104"/>
            <a:chExt cx="9144000" cy="54864"/>
          </a:xfrm>
        </p:grpSpPr>
        <p:sp>
          <p:nvSpPr>
            <p:cNvPr id="10" name="Rectangle 9"/>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1" name="Rectangle 10"/>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2" name="Rectangle 11"/>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sp>
        <p:nvSpPr>
          <p:cNvPr id="13" name="Text Placeholder 9"/>
          <p:cNvSpPr txBox="1">
            <a:spLocks/>
          </p:cNvSpPr>
          <p:nvPr/>
        </p:nvSpPr>
        <p:spPr bwMode="auto">
          <a:xfrm>
            <a:off x="5476875" y="6616700"/>
            <a:ext cx="3667125" cy="241300"/>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r" eaLnBrk="1" hangingPunct="1">
              <a:lnSpc>
                <a:spcPct val="90000"/>
              </a:lnSpc>
              <a:spcBef>
                <a:spcPct val="20000"/>
              </a:spcBef>
              <a:buFont typeface="Arial" charset="0"/>
              <a:buNone/>
              <a:defRPr/>
            </a:pPr>
            <a:r>
              <a:rPr lang="en-US" sz="1000" smtClean="0">
                <a:solidFill>
                  <a:schemeClr val="bg1"/>
                </a:solidFill>
                <a:cs typeface="Arial" charset="0"/>
              </a:rPr>
              <a:t>eere.energy.gov</a:t>
            </a:r>
          </a:p>
        </p:txBody>
      </p:sp>
      <p:pic>
        <p:nvPicPr>
          <p:cNvPr id="14" name="Picture 18" descr="doe_logo_ppt.png"/>
          <p:cNvPicPr>
            <a:picLocks noChangeAspect="1"/>
          </p:cNvPicPr>
          <p:nvPr/>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5" name="Rectangle 14"/>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6" name="Rectangle 15"/>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7" name="Rectangle 16"/>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8" name="Rectangle 17"/>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90675"/>
            <a:ext cx="8229600" cy="480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1028"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 Placeholder 9"/>
          <p:cNvSpPr txBox="1">
            <a:spLocks/>
          </p:cNvSpPr>
          <p:nvPr/>
        </p:nvSpPr>
        <p:spPr bwMode="auto">
          <a:xfrm>
            <a:off x="130175" y="6616700"/>
            <a:ext cx="7286625" cy="241300"/>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lnSpc>
                <a:spcPct val="90000"/>
              </a:lnSpc>
              <a:spcBef>
                <a:spcPct val="20000"/>
              </a:spcBef>
              <a:buFont typeface="Arial" charset="0"/>
              <a:buNone/>
              <a:defRPr/>
            </a:pPr>
            <a:fld id="{B544FF7F-CB06-41A9-BB20-C474E23CDF6B}" type="slidenum">
              <a:rPr lang="en-US" sz="1000" smtClean="0">
                <a:solidFill>
                  <a:schemeClr val="bg1"/>
                </a:solidFill>
                <a:cs typeface="Arial" charset="0"/>
              </a:rPr>
              <a:pPr eaLnBrk="1" hangingPunct="1">
                <a:lnSpc>
                  <a:spcPct val="90000"/>
                </a:lnSpc>
                <a:spcBef>
                  <a:spcPct val="20000"/>
                </a:spcBef>
                <a:buFont typeface="Arial" charset="0"/>
                <a:buNone/>
                <a:defRPr/>
              </a:pPr>
              <a:t>‹#›</a:t>
            </a:fld>
            <a:r>
              <a:rPr lang="en-US" sz="1000" smtClean="0">
                <a:solidFill>
                  <a:schemeClr val="bg1"/>
                </a:solidFill>
                <a:cs typeface="Arial" charset="0"/>
              </a:rPr>
              <a:t> | Wind and Water Power Program</a:t>
            </a:r>
          </a:p>
        </p:txBody>
      </p:sp>
      <p:grpSp>
        <p:nvGrpSpPr>
          <p:cNvPr id="1031" name="Group 20"/>
          <p:cNvGrpSpPr>
            <a:grpSpLocks/>
          </p:cNvGrpSpPr>
          <p:nvPr/>
        </p:nvGrpSpPr>
        <p:grpSpPr bwMode="auto">
          <a:xfrm flipH="1" flipV="1">
            <a:off x="0" y="920750"/>
            <a:ext cx="9144000" cy="55563"/>
            <a:chOff x="0" y="832104"/>
            <a:chExt cx="9144000" cy="54864"/>
          </a:xfrm>
        </p:grpSpPr>
        <p:sp>
          <p:nvSpPr>
            <p:cNvPr id="23" name="Rectangle 22"/>
            <p:cNvSpPr/>
            <p:nvPr/>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4" name="Rectangle 23"/>
            <p:cNvSpPr/>
            <p:nvPr/>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sp>
          <p:nvSpPr>
            <p:cNvPr id="25" name="Rectangle 24"/>
            <p:cNvSpPr/>
            <p:nvPr/>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6" charset="-128"/>
                <a:cs typeface="ＭＳ Ｐゴシック" pitchFamily="-106" charset="-128"/>
              </a:endParaRPr>
            </a:p>
          </p:txBody>
        </p:sp>
      </p:grpSp>
      <p:sp>
        <p:nvSpPr>
          <p:cNvPr id="1032" name="Text Placeholder 9"/>
          <p:cNvSpPr txBox="1">
            <a:spLocks/>
          </p:cNvSpPr>
          <p:nvPr/>
        </p:nvSpPr>
        <p:spPr bwMode="auto">
          <a:xfrm>
            <a:off x="5476875" y="6616700"/>
            <a:ext cx="3667125" cy="241300"/>
          </a:xfrm>
          <a:prstGeom prst="rect">
            <a:avLst/>
          </a:prstGeom>
          <a:noFill/>
          <a:ln>
            <a:noFill/>
          </a:ln>
          <a:extLst/>
        </p:spPr>
        <p:txBody>
          <a:bodyPr/>
          <a:lstStyle>
            <a:lvl1pPr marL="342900" indent="-342900"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8" charset="-128"/>
              </a:defRPr>
            </a:lvl9pPr>
          </a:lstStyle>
          <a:p>
            <a:pPr algn="r" eaLnBrk="1" hangingPunct="1">
              <a:lnSpc>
                <a:spcPct val="90000"/>
              </a:lnSpc>
              <a:spcBef>
                <a:spcPct val="20000"/>
              </a:spcBef>
              <a:buFont typeface="Arial" charset="0"/>
              <a:buNone/>
              <a:defRPr/>
            </a:pPr>
            <a:r>
              <a:rPr lang="en-US" sz="1000" smtClean="0">
                <a:solidFill>
                  <a:schemeClr val="bg1"/>
                </a:solidFill>
                <a:cs typeface="Arial" charset="0"/>
              </a:rPr>
              <a:t>eere.energy.gov</a:t>
            </a:r>
          </a:p>
        </p:txBody>
      </p:sp>
      <p:pic>
        <p:nvPicPr>
          <p:cNvPr id="1033" name="Picture 18" descr="doe_logo_ppt.png"/>
          <p:cNvPicPr>
            <a:picLocks noChangeAspect="1"/>
          </p:cNvPicPr>
          <p:nvPr/>
        </p:nvPicPr>
        <p:blipFill>
          <a:blip r:embed="rId10"/>
          <a:srcRect/>
          <a:stretch>
            <a:fillRect/>
          </a:stretch>
        </p:blipFill>
        <p:spPr bwMode="auto">
          <a:xfrm>
            <a:off x="6121400" y="276225"/>
            <a:ext cx="27432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1" r:id="rId2"/>
    <p:sldLayoutId id="2147483942" r:id="rId3"/>
    <p:sldLayoutId id="2147483943" r:id="rId4"/>
    <p:sldLayoutId id="2147483944" r:id="rId5"/>
    <p:sldLayoutId id="2147483945" r:id="rId6"/>
    <p:sldLayoutId id="2147483948" r:id="rId7"/>
    <p:sldLayoutId id="2147483946" r:id="rId8"/>
  </p:sldLayoutIdLst>
  <p:txStyles>
    <p:titleStyle>
      <a:lvl1pPr algn="l" defTabSz="457200" rtl="0" eaLnBrk="0" fontAlgn="base" hangingPunct="0">
        <a:lnSpc>
          <a:spcPts val="2800"/>
        </a:lnSpc>
        <a:spcBef>
          <a:spcPct val="0"/>
        </a:spcBef>
        <a:spcAft>
          <a:spcPct val="0"/>
        </a:spcAft>
        <a:defRPr sz="2600" kern="1200">
          <a:solidFill>
            <a:srgbClr val="FFFFFF"/>
          </a:solidFill>
          <a:latin typeface="+mj-lt"/>
          <a:ea typeface="ＭＳ Ｐゴシック" pitchFamily="-106" charset="-128"/>
          <a:cs typeface="ＭＳ Ｐゴシック" pitchFamily="-106" charset="-128"/>
        </a:defRPr>
      </a:lvl1pPr>
      <a:lvl2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2pPr>
      <a:lvl3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3pPr>
      <a:lvl4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4pPr>
      <a:lvl5pPr algn="l" defTabSz="457200" rtl="0" eaLnBrk="0" fontAlgn="base" hangingPunct="0">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5pPr>
      <a:lvl6pPr marL="4572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6pPr>
      <a:lvl7pPr marL="9144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7pPr>
      <a:lvl8pPr marL="13716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8pPr>
      <a:lvl9pPr marL="1828800" algn="l" defTabSz="457200" rtl="0" fontAlgn="base">
        <a:lnSpc>
          <a:spcPts val="2800"/>
        </a:lnSpc>
        <a:spcBef>
          <a:spcPct val="0"/>
        </a:spcBef>
        <a:spcAft>
          <a:spcPct val="0"/>
        </a:spcAft>
        <a:defRPr sz="2600">
          <a:solidFill>
            <a:srgbClr val="FFFFFF"/>
          </a:solidFill>
          <a:latin typeface="Arial" pitchFamily="-106" charset="0"/>
          <a:ea typeface="ＭＳ Ｐゴシック" pitchFamily="-106" charset="-128"/>
          <a:cs typeface="ＭＳ Ｐゴシック" pitchFamily="-106"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6" charset="-128"/>
          <a:cs typeface="ＭＳ Ｐゴシック" pitchFamily="-106"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6"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203200" y="147638"/>
            <a:ext cx="5626100" cy="603250"/>
          </a:xfrm>
        </p:spPr>
        <p:txBody>
          <a:bodyPr/>
          <a:lstStyle/>
          <a:p>
            <a:r>
              <a:rPr lang="en-US" sz="2000" smtClean="0">
                <a:latin typeface="Arial Narrow" pitchFamily="34" charset="0"/>
                <a:ea typeface="ＭＳ Ｐゴシック" pitchFamily="34" charset="-128"/>
              </a:rPr>
              <a:t>Water Power Peer Review</a:t>
            </a:r>
          </a:p>
        </p:txBody>
      </p:sp>
      <p:sp>
        <p:nvSpPr>
          <p:cNvPr id="4099" name="Subtitle 4"/>
          <p:cNvSpPr>
            <a:spLocks noGrp="1"/>
          </p:cNvSpPr>
          <p:nvPr>
            <p:ph type="subTitle" idx="1"/>
          </p:nvPr>
        </p:nvSpPr>
        <p:spPr>
          <a:xfrm>
            <a:off x="0" y="5253038"/>
            <a:ext cx="4713288" cy="1174750"/>
          </a:xfrm>
        </p:spPr>
        <p:txBody>
          <a:bodyPr>
            <a:normAutofit/>
          </a:bodyPr>
          <a:lstStyle/>
          <a:p>
            <a:pPr marL="0" lvl="1" algn="l"/>
            <a:r>
              <a:rPr lang="en-US" sz="2400" dirty="0" smtClean="0">
                <a:solidFill>
                  <a:schemeClr val="bg1"/>
                </a:solidFill>
                <a:latin typeface="Arial Narrow" pitchFamily="34" charset="0"/>
                <a:ea typeface="ＭＳ Ｐゴシック" pitchFamily="34" charset="-128"/>
              </a:rPr>
              <a:t>Sacramento Municipal Utility District</a:t>
            </a:r>
          </a:p>
          <a:p>
            <a:pPr marL="0" lvl="1" algn="l"/>
            <a:r>
              <a:rPr lang="en-US" sz="2400" dirty="0" smtClean="0">
                <a:solidFill>
                  <a:schemeClr val="bg1"/>
                </a:solidFill>
                <a:latin typeface="Arial Narrow" pitchFamily="34" charset="0"/>
                <a:ea typeface="ＭＳ Ｐゴシック" pitchFamily="34" charset="-128"/>
              </a:rPr>
              <a:t>Iowa Hill Pumped-storage Development</a:t>
            </a:r>
          </a:p>
          <a:p>
            <a:endParaRPr lang="en-US" dirty="0" smtClean="0">
              <a:solidFill>
                <a:schemeClr val="bg1"/>
              </a:solidFill>
              <a:latin typeface="Arial Narrow" pitchFamily="34" charset="0"/>
              <a:ea typeface="ＭＳ Ｐゴシック" pitchFamily="34" charset="-128"/>
            </a:endParaRPr>
          </a:p>
        </p:txBody>
      </p:sp>
      <p:sp>
        <p:nvSpPr>
          <p:cNvPr id="4100" name="Text Placeholder 5"/>
          <p:cNvSpPr>
            <a:spLocks noGrp="1"/>
          </p:cNvSpPr>
          <p:nvPr>
            <p:ph type="body" sz="quarter" idx="10"/>
          </p:nvPr>
        </p:nvSpPr>
        <p:spPr>
          <a:xfrm>
            <a:off x="6054725" y="5205413"/>
            <a:ext cx="3081338" cy="331787"/>
          </a:xfrm>
        </p:spPr>
        <p:txBody>
          <a:bodyPr/>
          <a:lstStyle/>
          <a:p>
            <a:pPr fontAlgn="base">
              <a:spcAft>
                <a:spcPct val="0"/>
              </a:spcAft>
            </a:pPr>
            <a:r>
              <a:rPr dirty="0" smtClean="0">
                <a:ea typeface="ＭＳ Ｐゴシック" pitchFamily="34" charset="-128"/>
              </a:rPr>
              <a:t>PI: Scott Flake P.E.</a:t>
            </a:r>
          </a:p>
        </p:txBody>
      </p:sp>
      <p:sp>
        <p:nvSpPr>
          <p:cNvPr id="4101" name="Text Placeholder 6"/>
          <p:cNvSpPr>
            <a:spLocks noGrp="1"/>
          </p:cNvSpPr>
          <p:nvPr>
            <p:ph type="body" sz="quarter" idx="12"/>
          </p:nvPr>
        </p:nvSpPr>
        <p:spPr>
          <a:xfrm>
            <a:off x="6054725" y="5543550"/>
            <a:ext cx="3089275" cy="735013"/>
          </a:xfrm>
        </p:spPr>
        <p:txBody>
          <a:bodyPr/>
          <a:lstStyle/>
          <a:p>
            <a:pPr fontAlgn="base">
              <a:spcAft>
                <a:spcPct val="0"/>
              </a:spcAft>
            </a:pPr>
            <a:r>
              <a:rPr dirty="0" smtClean="0">
                <a:latin typeface="Arial Narrow" pitchFamily="34" charset="0"/>
                <a:ea typeface="ＭＳ Ｐゴシック" pitchFamily="34" charset="-128"/>
              </a:rPr>
              <a:t>Sacramento Municipal Utility District</a:t>
            </a:r>
          </a:p>
          <a:p>
            <a:pPr fontAlgn="base">
              <a:spcAft>
                <a:spcPct val="0"/>
              </a:spcAft>
            </a:pPr>
            <a:r>
              <a:rPr dirty="0" smtClean="0">
                <a:solidFill>
                  <a:srgbClr val="FFFF00"/>
                </a:solidFill>
                <a:latin typeface="Arial Narrow" pitchFamily="34" charset="0"/>
                <a:ea typeface="ＭＳ Ｐゴシック" pitchFamily="34" charset="-128"/>
              </a:rPr>
              <a:t>E-mail: sflake@smud.org</a:t>
            </a:r>
            <a:r>
              <a:rPr dirty="0" smtClean="0">
                <a:latin typeface="Arial Narrow" pitchFamily="34" charset="0"/>
                <a:ea typeface="ＭＳ Ｐゴシック" pitchFamily="34" charset="-128"/>
              </a:rPr>
              <a:t>  (916) 732-6174</a:t>
            </a:r>
          </a:p>
          <a:p>
            <a:pPr fontAlgn="base">
              <a:spcAft>
                <a:spcPct val="0"/>
              </a:spcAft>
            </a:pPr>
            <a:r>
              <a:rPr dirty="0" smtClean="0">
                <a:latin typeface="Arial Narrow" pitchFamily="34" charset="0"/>
                <a:ea typeface="ＭＳ Ｐゴシック" pitchFamily="34" charset="-128"/>
              </a:rPr>
              <a:t>November  2011</a:t>
            </a:r>
          </a:p>
        </p:txBody>
      </p:sp>
      <p:sp>
        <p:nvSpPr>
          <p:cNvPr id="11" name="Subtitle 4"/>
          <p:cNvSpPr txBox="1">
            <a:spLocks/>
          </p:cNvSpPr>
          <p:nvPr/>
        </p:nvSpPr>
        <p:spPr bwMode="auto">
          <a:xfrm>
            <a:off x="1641475" y="1062038"/>
            <a:ext cx="5795963" cy="682625"/>
          </a:xfrm>
          <a:prstGeom prst="rect">
            <a:avLst/>
          </a:prstGeom>
          <a:noFill/>
          <a:ln w="9525">
            <a:noFill/>
            <a:miter lim="800000"/>
            <a:headEnd/>
            <a:tailEnd/>
          </a:ln>
        </p:spPr>
        <p:txBody>
          <a:bodyPr>
            <a:normAutofit fontScale="62500" lnSpcReduction="20000"/>
          </a:bodyPr>
          <a:lstStyle/>
          <a:p>
            <a:pPr marL="0" lvl="1" algn="ctr" eaLnBrk="0" hangingPunct="0">
              <a:spcBef>
                <a:spcPct val="20000"/>
              </a:spcBef>
              <a:buFont typeface="Arial" charset="0"/>
              <a:buNone/>
              <a:defRPr/>
            </a:pPr>
            <a:r>
              <a:rPr lang="en-US" sz="3100" b="1" dirty="0" smtClean="0">
                <a:latin typeface="Arial Narrow" pitchFamily="34" charset="0"/>
                <a:ea typeface="ＭＳ Ｐゴシック" pitchFamily="-108" charset="-128"/>
              </a:rPr>
              <a:t>Sacramento Municipal Utility District</a:t>
            </a:r>
          </a:p>
          <a:p>
            <a:pPr marL="0" lvl="1" algn="ctr" eaLnBrk="0" hangingPunct="0">
              <a:spcBef>
                <a:spcPct val="20000"/>
              </a:spcBef>
              <a:buFont typeface="Arial" charset="0"/>
              <a:buNone/>
              <a:defRPr/>
            </a:pPr>
            <a:r>
              <a:rPr lang="en-US" sz="3100" b="1" dirty="0" smtClean="0">
                <a:latin typeface="Arial Narrow" pitchFamily="34" charset="0"/>
                <a:ea typeface="ＭＳ Ｐゴシック" pitchFamily="-108" charset="-128"/>
              </a:rPr>
              <a:t>Iowa Hill Pumped-storage Development </a:t>
            </a:r>
            <a:endParaRPr lang="en-US" sz="3100" b="1" dirty="0">
              <a:latin typeface="Arial Narrow" pitchFamily="34" charset="0"/>
              <a:ea typeface="ＭＳ Ｐゴシック" pitchFamily="-108" charset="-128"/>
            </a:endParaRPr>
          </a:p>
          <a:p>
            <a:pPr marL="0" lvl="1" algn="ctr" eaLnBrk="0" hangingPunct="0">
              <a:spcBef>
                <a:spcPct val="20000"/>
              </a:spcBef>
              <a:buFont typeface="Arial" charset="0"/>
              <a:buNone/>
              <a:defRPr/>
            </a:pPr>
            <a:endParaRPr lang="en-US" sz="3100" b="1" dirty="0">
              <a:latin typeface="Arial Narrow" pitchFamily="34" charset="0"/>
              <a:ea typeface="ＭＳ Ｐゴシック" pitchFamily="-108" charset="-128"/>
            </a:endParaRPr>
          </a:p>
          <a:p>
            <a:pPr eaLnBrk="0" hangingPunct="0">
              <a:spcBef>
                <a:spcPct val="20000"/>
              </a:spcBef>
              <a:buFont typeface="Arial" charset="0"/>
              <a:buNone/>
              <a:defRPr/>
            </a:pPr>
            <a:endParaRPr lang="en-US" sz="2400" b="1" dirty="0">
              <a:solidFill>
                <a:schemeClr val="bg1"/>
              </a:solidFill>
              <a:latin typeface="Arial Narrow" pitchFamily="34" charset="0"/>
              <a:ea typeface="ＭＳ Ｐゴシック" pitchFamily="-108" charset="-128"/>
              <a:cs typeface="Arial Narrow"/>
            </a:endParaRPr>
          </a:p>
        </p:txBody>
      </p:sp>
      <p:sp>
        <p:nvSpPr>
          <p:cNvPr id="4104" name="Subtitle 4"/>
          <p:cNvSpPr txBox="1">
            <a:spLocks/>
          </p:cNvSpPr>
          <p:nvPr/>
        </p:nvSpPr>
        <p:spPr bwMode="auto">
          <a:xfrm>
            <a:off x="1222375" y="4570414"/>
            <a:ext cx="6592888" cy="430212"/>
          </a:xfrm>
          <a:prstGeom prst="rect">
            <a:avLst/>
          </a:prstGeom>
          <a:noFill/>
          <a:ln w="9525">
            <a:noFill/>
            <a:miter lim="800000"/>
            <a:headEnd/>
            <a:tailEnd/>
          </a:ln>
        </p:spPr>
        <p:txBody>
          <a:bodyPr/>
          <a:lstStyle/>
          <a:p>
            <a:pPr marL="0" lvl="1" algn="ctr" eaLnBrk="0" hangingPunct="0">
              <a:spcBef>
                <a:spcPct val="20000"/>
              </a:spcBef>
              <a:buFont typeface="Arial" charset="0"/>
              <a:buNone/>
            </a:pPr>
            <a:r>
              <a:rPr lang="en-US" dirty="0">
                <a:latin typeface="Arial Narrow" pitchFamily="34" charset="0"/>
              </a:rPr>
              <a:t>Water Power 2010 </a:t>
            </a:r>
            <a:r>
              <a:rPr lang="en-US" dirty="0" smtClean="0">
                <a:latin typeface="Arial Narrow" pitchFamily="34" charset="0"/>
              </a:rPr>
              <a:t>Sustainable Pumped-storage</a:t>
            </a:r>
            <a:endParaRPr lang="en-US" sz="2400" b="1" dirty="0">
              <a:solidFill>
                <a:schemeClr val="bg1"/>
              </a:solidFill>
              <a:latin typeface="Arial Narrow" pitchFamily="34" charset="0"/>
            </a:endParaRPr>
          </a:p>
        </p:txBody>
      </p:sp>
      <p:pic>
        <p:nvPicPr>
          <p:cNvPr id="9" name="Picture 8" descr="092409 screenshot_010509a.jpg"/>
          <p:cNvPicPr>
            <a:picLocks noChangeAspect="1"/>
          </p:cNvPicPr>
          <p:nvPr/>
        </p:nvPicPr>
        <p:blipFill>
          <a:blip r:embed="rId2" cstate="print"/>
          <a:stretch>
            <a:fillRect/>
          </a:stretch>
        </p:blipFill>
        <p:spPr>
          <a:xfrm>
            <a:off x="2486025" y="1724025"/>
            <a:ext cx="4086226" cy="28479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34" charset="-128"/>
              </a:rPr>
              <a:t>Purpose, Objectives, &amp; Integration</a:t>
            </a:r>
          </a:p>
        </p:txBody>
      </p:sp>
      <p:sp>
        <p:nvSpPr>
          <p:cNvPr id="5123" name="Content Placeholder 2"/>
          <p:cNvSpPr>
            <a:spLocks noGrp="1"/>
          </p:cNvSpPr>
          <p:nvPr>
            <p:ph idx="1"/>
          </p:nvPr>
        </p:nvSpPr>
        <p:spPr>
          <a:xfrm>
            <a:off x="136525" y="1246188"/>
            <a:ext cx="8864600" cy="5116512"/>
          </a:xfrm>
        </p:spPr>
        <p:txBody>
          <a:bodyPr/>
          <a:lstStyle/>
          <a:p>
            <a:pPr>
              <a:buFont typeface="Arial" charset="0"/>
              <a:buNone/>
            </a:pPr>
            <a:r>
              <a:rPr lang="en-US" dirty="0" smtClean="0">
                <a:ea typeface="ＭＳ Ｐゴシック" pitchFamily="34" charset="-128"/>
              </a:rPr>
              <a:t>Project Purpose:</a:t>
            </a:r>
          </a:p>
          <a:p>
            <a:pPr lvl="1">
              <a:buFont typeface="Wingdings" pitchFamily="2" charset="2"/>
              <a:buChar char="§"/>
            </a:pPr>
            <a:r>
              <a:rPr lang="en-US" sz="1800" dirty="0" smtClean="0"/>
              <a:t>Demonstrate methods to reduce uncertainty in cost and schedule development of Pumped-storage Projects.</a:t>
            </a:r>
            <a:endParaRPr lang="en-US" sz="1800" dirty="0" smtClean="0">
              <a:ea typeface="ＭＳ Ｐゴシック" pitchFamily="34" charset="-128"/>
            </a:endParaRPr>
          </a:p>
          <a:p>
            <a:pPr lvl="1">
              <a:buFont typeface="Wingdings" pitchFamily="2" charset="2"/>
              <a:buChar char="§"/>
            </a:pPr>
            <a:r>
              <a:rPr lang="en-US" sz="1800" dirty="0" smtClean="0"/>
              <a:t>Define and quantify the value streams of Iowa Hill relative to conventional gas units with future anticipated higher levels of variable renewable generation.</a:t>
            </a:r>
          </a:p>
          <a:p>
            <a:pPr lvl="2">
              <a:buFont typeface="Arial" charset="0"/>
              <a:buNone/>
            </a:pPr>
            <a:endParaRPr lang="en-US" sz="600" dirty="0" smtClean="0">
              <a:ea typeface="ＭＳ Ｐゴシック" pitchFamily="34" charset="-128"/>
            </a:endParaRPr>
          </a:p>
          <a:p>
            <a:pPr>
              <a:buFont typeface="Arial" charset="0"/>
              <a:buNone/>
            </a:pPr>
            <a:r>
              <a:rPr lang="en-US" sz="2000" dirty="0" smtClean="0">
                <a:ea typeface="ＭＳ Ｐゴシック" pitchFamily="34" charset="-128"/>
              </a:rPr>
              <a:t>Relation to Program Objectives:</a:t>
            </a:r>
            <a:endParaRPr lang="en-US" sz="1400" dirty="0" smtClean="0"/>
          </a:p>
          <a:p>
            <a:pPr lvl="1">
              <a:buFont typeface="Wingdings" pitchFamily="2" charset="2"/>
              <a:buChar char="§"/>
            </a:pPr>
            <a:r>
              <a:rPr lang="en-US" sz="1600" dirty="0" smtClean="0"/>
              <a:t>Identify geotechnical defects in the subsurface that could result in costly remedial measures.</a:t>
            </a:r>
          </a:p>
          <a:p>
            <a:pPr lvl="1">
              <a:buFont typeface="Wingdings" pitchFamily="2" charset="2"/>
              <a:buChar char="§"/>
            </a:pPr>
            <a:r>
              <a:rPr lang="en-US" sz="1600" dirty="0" smtClean="0"/>
              <a:t>Determine depth of the weathered zone, landslides, and toppled rock in construction area.</a:t>
            </a:r>
          </a:p>
          <a:p>
            <a:pPr lvl="1">
              <a:buFont typeface="Wingdings" pitchFamily="2" charset="2"/>
              <a:buChar char="§"/>
            </a:pPr>
            <a:r>
              <a:rPr lang="en-US" sz="1600" dirty="0" smtClean="0"/>
              <a:t>Develop detailed information through the powerhouse gallery, tunnels, and shafts on minimum in-situ stresses to inform the degree of steel lining needed.</a:t>
            </a:r>
          </a:p>
          <a:p>
            <a:pPr lvl="1">
              <a:buFont typeface="Wingdings" pitchFamily="2" charset="2"/>
              <a:buChar char="§"/>
            </a:pPr>
            <a:r>
              <a:rPr lang="en-US" sz="1600" dirty="0" smtClean="0"/>
              <a:t>Determine ancillary service requirements to balance increased variable renewable generation.</a:t>
            </a:r>
          </a:p>
          <a:p>
            <a:pPr lvl="1">
              <a:buFont typeface="Wingdings" pitchFamily="2" charset="2"/>
              <a:buChar char="§"/>
            </a:pPr>
            <a:r>
              <a:rPr lang="en-US" sz="1600" dirty="0" smtClean="0"/>
              <a:t>Examine value from pumped storage relative to conventional gas generation for providing on peak energy and ancillary services in the SMUD Balancing Authority, and as part of the entire California region.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ea typeface="ＭＳ Ｐゴシック" pitchFamily="34" charset="-128"/>
              </a:rPr>
              <a:t>Visual Simulation of Iowa Hill Pumped-storage Development</a:t>
            </a:r>
          </a:p>
        </p:txBody>
      </p:sp>
      <p:pic>
        <p:nvPicPr>
          <p:cNvPr id="8" name="Content Placeholder 7" descr="092409 screenshot_010509a.jpg"/>
          <p:cNvPicPr>
            <a:picLocks noGrp="1" noChangeAspect="1"/>
          </p:cNvPicPr>
          <p:nvPr>
            <p:ph idx="1"/>
          </p:nvPr>
        </p:nvPicPr>
        <p:blipFill>
          <a:blip r:embed="rId2"/>
          <a:stretch>
            <a:fillRect/>
          </a:stretch>
        </p:blipFill>
        <p:spPr>
          <a:xfrm>
            <a:off x="0" y="990600"/>
            <a:ext cx="9144000" cy="562927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ea typeface="ＭＳ Ｐゴシック" pitchFamily="34" charset="-128"/>
              </a:rPr>
              <a:t>Plan View of Proposed Geotechnical Exploration</a:t>
            </a:r>
          </a:p>
        </p:txBody>
      </p:sp>
      <p:sp>
        <p:nvSpPr>
          <p:cNvPr id="25" name="TextBox 24"/>
          <p:cNvSpPr txBox="1"/>
          <p:nvPr/>
        </p:nvSpPr>
        <p:spPr>
          <a:xfrm>
            <a:off x="2551113" y="2286000"/>
            <a:ext cx="914400" cy="914400"/>
          </a:xfrm>
          <a:prstGeom prst="rect">
            <a:avLst/>
          </a:prstGeom>
        </p:spPr>
        <p:txBody>
          <a:bodyPr wrap="none">
            <a:normAutofit/>
          </a:bodyPr>
          <a:lstStyle/>
          <a:p>
            <a:pPr fontAlgn="auto">
              <a:spcBef>
                <a:spcPct val="20000"/>
              </a:spcBef>
              <a:spcAft>
                <a:spcPts val="0"/>
              </a:spcAft>
              <a:buFont typeface="Arial"/>
              <a:buNone/>
              <a:defRPr/>
            </a:pPr>
            <a:endParaRPr lang="en-US" sz="2323" b="1" dirty="0">
              <a:solidFill>
                <a:srgbClr val="FFFFFF"/>
              </a:solidFill>
              <a:latin typeface="Arial Narrow"/>
              <a:ea typeface="+mn-ea"/>
              <a:cs typeface="Arial Narrow"/>
            </a:endParaRPr>
          </a:p>
        </p:txBody>
      </p:sp>
      <p:sp>
        <p:nvSpPr>
          <p:cNvPr id="26" name="TextBox 25"/>
          <p:cNvSpPr txBox="1"/>
          <p:nvPr/>
        </p:nvSpPr>
        <p:spPr>
          <a:xfrm>
            <a:off x="-673100" y="2317750"/>
            <a:ext cx="914400" cy="914400"/>
          </a:xfrm>
          <a:prstGeom prst="rect">
            <a:avLst/>
          </a:prstGeom>
        </p:spPr>
        <p:txBody>
          <a:bodyPr wrap="none">
            <a:normAutofit/>
          </a:bodyPr>
          <a:lstStyle/>
          <a:p>
            <a:pPr fontAlgn="auto">
              <a:spcBef>
                <a:spcPct val="20000"/>
              </a:spcBef>
              <a:spcAft>
                <a:spcPts val="0"/>
              </a:spcAft>
              <a:buFont typeface="Arial"/>
              <a:buNone/>
              <a:defRPr/>
            </a:pPr>
            <a:endParaRPr lang="en-US" sz="2323" b="1" dirty="0">
              <a:solidFill>
                <a:srgbClr val="FFFFFF"/>
              </a:solidFill>
              <a:latin typeface="Arial Narrow"/>
              <a:ea typeface="+mn-ea"/>
              <a:cs typeface="Arial Narrow"/>
            </a:endParaRPr>
          </a:p>
        </p:txBody>
      </p:sp>
      <p:sp>
        <p:nvSpPr>
          <p:cNvPr id="31" name="TextBox 30"/>
          <p:cNvSpPr txBox="1"/>
          <p:nvPr/>
        </p:nvSpPr>
        <p:spPr>
          <a:xfrm>
            <a:off x="6584950" y="3087688"/>
            <a:ext cx="914400" cy="914400"/>
          </a:xfrm>
          <a:prstGeom prst="rect">
            <a:avLst/>
          </a:prstGeom>
        </p:spPr>
        <p:txBody>
          <a:bodyPr wrap="none">
            <a:normAutofit/>
          </a:bodyPr>
          <a:lstStyle/>
          <a:p>
            <a:pPr fontAlgn="auto">
              <a:spcBef>
                <a:spcPct val="20000"/>
              </a:spcBef>
              <a:spcAft>
                <a:spcPts val="0"/>
              </a:spcAft>
              <a:buFont typeface="Arial"/>
              <a:buNone/>
              <a:defRPr/>
            </a:pPr>
            <a:r>
              <a:rPr lang="en-US" sz="1600" b="1" dirty="0">
                <a:solidFill>
                  <a:srgbClr val="FFFFFF"/>
                </a:solidFill>
                <a:latin typeface="Arial Narrow"/>
                <a:ea typeface="+mn-ea"/>
                <a:cs typeface="Arial Narrow"/>
              </a:rPr>
              <a:t>Tsunami test</a:t>
            </a:r>
          </a:p>
        </p:txBody>
      </p:sp>
      <p:pic>
        <p:nvPicPr>
          <p:cNvPr id="7" name="Picture 6" descr="Iowa Hill Geotechnical Investigation Plan PAM 4-15-11 17.jpg"/>
          <p:cNvPicPr>
            <a:picLocks noChangeAspect="1"/>
          </p:cNvPicPr>
          <p:nvPr/>
        </p:nvPicPr>
        <p:blipFill>
          <a:blip r:embed="rId2" cstate="print"/>
          <a:stretch>
            <a:fillRect/>
          </a:stretch>
        </p:blipFill>
        <p:spPr>
          <a:xfrm>
            <a:off x="0" y="960119"/>
            <a:ext cx="9144000" cy="567414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ea typeface="ＭＳ Ｐゴシック" pitchFamily="34" charset="-128"/>
              </a:rPr>
              <a:t>Plan and Budget</a:t>
            </a:r>
          </a:p>
        </p:txBody>
      </p:sp>
      <p:pic>
        <p:nvPicPr>
          <p:cNvPr id="4" name="Picture 3" descr="Page 15 Cost Table 1.jpg"/>
          <p:cNvPicPr>
            <a:picLocks noChangeAspect="1"/>
          </p:cNvPicPr>
          <p:nvPr/>
        </p:nvPicPr>
        <p:blipFill>
          <a:blip r:embed="rId2" cstate="print"/>
          <a:stretch>
            <a:fillRect/>
          </a:stretch>
        </p:blipFill>
        <p:spPr>
          <a:xfrm>
            <a:off x="0" y="887506"/>
            <a:ext cx="9144000" cy="572284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ea typeface="ＭＳ Ｐゴシック" pitchFamily="34" charset="-128"/>
              </a:rPr>
              <a:t>Schedule</a:t>
            </a:r>
          </a:p>
        </p:txBody>
      </p:sp>
      <p:graphicFrame>
        <p:nvGraphicFramePr>
          <p:cNvPr id="4" name="Table 3"/>
          <p:cNvGraphicFramePr>
            <a:graphicFrameLocks noGrp="1"/>
          </p:cNvGraphicFramePr>
          <p:nvPr/>
        </p:nvGraphicFramePr>
        <p:xfrm>
          <a:off x="-5" y="1009653"/>
          <a:ext cx="9144004" cy="5537632"/>
        </p:xfrm>
        <a:graphic>
          <a:graphicData uri="http://schemas.openxmlformats.org/drawingml/2006/table">
            <a:tbl>
              <a:tblPr/>
              <a:tblGrid>
                <a:gridCol w="3530684"/>
                <a:gridCol w="575981"/>
                <a:gridCol w="561020"/>
                <a:gridCol w="561020"/>
                <a:gridCol w="561020"/>
                <a:gridCol w="561020"/>
                <a:gridCol w="561020"/>
                <a:gridCol w="561020"/>
                <a:gridCol w="561020"/>
                <a:gridCol w="568502"/>
                <a:gridCol w="541697"/>
              </a:tblGrid>
              <a:tr h="909087">
                <a:tc gridSpan="11">
                  <a:txBody>
                    <a:bodyPr/>
                    <a:lstStyle/>
                    <a:p>
                      <a:pPr marL="0" marR="0" algn="ctr">
                        <a:spcBef>
                          <a:spcPts val="0"/>
                        </a:spcBef>
                        <a:spcAft>
                          <a:spcPts val="0"/>
                        </a:spcAft>
                      </a:pPr>
                      <a:r>
                        <a:rPr lang="en-US" sz="2000" b="1" dirty="0">
                          <a:latin typeface="Arial" pitchFamily="34" charset="0"/>
                          <a:ea typeface="Times New Roman"/>
                          <a:cs typeface="Arial" pitchFamily="34" charset="0"/>
                        </a:rPr>
                        <a:t>Iowa Hill </a:t>
                      </a:r>
                      <a:r>
                        <a:rPr lang="en-US" sz="2000" b="1" dirty="0" smtClean="0">
                          <a:latin typeface="Arial" pitchFamily="34" charset="0"/>
                          <a:ea typeface="Times New Roman"/>
                          <a:cs typeface="Arial" pitchFamily="34" charset="0"/>
                        </a:rPr>
                        <a:t>Pumped-storage Development</a:t>
                      </a:r>
                      <a:endParaRPr lang="en-US" sz="2000" b="1" dirty="0">
                        <a:latin typeface="Arial" pitchFamily="34" charset="0"/>
                        <a:ea typeface="Times New Roman"/>
                        <a:cs typeface="Arial" pitchFamily="34" charset="0"/>
                      </a:endParaRPr>
                    </a:p>
                    <a:p>
                      <a:pPr marL="0" marR="0" algn="ctr">
                        <a:spcBef>
                          <a:spcPts val="0"/>
                        </a:spcBef>
                        <a:spcAft>
                          <a:spcPts val="0"/>
                        </a:spcAft>
                      </a:pPr>
                      <a:r>
                        <a:rPr lang="en-US" sz="2000" b="1" dirty="0">
                          <a:latin typeface="Arial" pitchFamily="34" charset="0"/>
                          <a:ea typeface="Times New Roman"/>
                          <a:cs typeface="Arial" pitchFamily="34" charset="0"/>
                        </a:rPr>
                        <a:t>Preliminary Schedule* of Post-License Design and Construction</a:t>
                      </a:r>
                    </a:p>
                  </a:txBody>
                  <a:tcPr marL="44879" marR="44879" marT="0" marB="0" anchor="ctr">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7665">
                <a:tc>
                  <a:txBody>
                    <a:bodyPr/>
                    <a:lstStyle/>
                    <a:p>
                      <a:pPr marL="0" marR="0" algn="ctr">
                        <a:spcBef>
                          <a:spcPts val="0"/>
                        </a:spcBef>
                        <a:spcAft>
                          <a:spcPts val="0"/>
                        </a:spcAft>
                      </a:pPr>
                      <a:endParaRPr lang="en-US" sz="14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Arial"/>
                          <a:ea typeface="Times New Roman"/>
                        </a:rPr>
                        <a:t>2011</a:t>
                      </a:r>
                      <a:endParaRPr lang="en-US" sz="14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Arial"/>
                          <a:ea typeface="Times New Roman"/>
                        </a:rPr>
                        <a:t>2012</a:t>
                      </a:r>
                      <a:endParaRPr lang="en-US" sz="14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Arial"/>
                          <a:ea typeface="Times New Roman"/>
                        </a:rPr>
                        <a:t>2013</a:t>
                      </a:r>
                      <a:endParaRPr lang="en-US" sz="14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Arial"/>
                          <a:ea typeface="Times New Roman"/>
                        </a:rPr>
                        <a:t>2014</a:t>
                      </a:r>
                      <a:endParaRPr lang="en-US" sz="14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Arial"/>
                          <a:ea typeface="Times New Roman"/>
                        </a:rPr>
                        <a:t>2015</a:t>
                      </a:r>
                      <a:endParaRPr lang="en-US" sz="14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Arial"/>
                          <a:ea typeface="Times New Roman"/>
                        </a:rPr>
                        <a:t>2016</a:t>
                      </a:r>
                      <a:endParaRPr lang="en-US" sz="14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Arial"/>
                          <a:ea typeface="Times New Roman"/>
                        </a:rPr>
                        <a:t>2017</a:t>
                      </a:r>
                      <a:endParaRPr lang="en-US" sz="14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Arial"/>
                          <a:ea typeface="Times New Roman"/>
                        </a:rPr>
                        <a:t>2018</a:t>
                      </a:r>
                      <a:endParaRPr lang="en-US" sz="14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79392">
                <a:tc>
                  <a:txBody>
                    <a:bodyPr/>
                    <a:lstStyle/>
                    <a:p>
                      <a:pPr marL="0" marR="0">
                        <a:spcBef>
                          <a:spcPts val="0"/>
                        </a:spcBef>
                        <a:spcAft>
                          <a:spcPts val="0"/>
                        </a:spcAft>
                      </a:pPr>
                      <a:r>
                        <a:rPr lang="en-US" sz="1400" b="1" dirty="0">
                          <a:latin typeface="Arial"/>
                          <a:ea typeface="Times New Roman"/>
                        </a:rPr>
                        <a:t>FERC ISSUES NEW UARP LICENSE</a:t>
                      </a:r>
                      <a:endParaRPr lang="en-US" sz="14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92">
                <a:tc>
                  <a:txBody>
                    <a:bodyPr/>
                    <a:lstStyle/>
                    <a:p>
                      <a:pPr marL="0" marR="0">
                        <a:spcBef>
                          <a:spcPts val="0"/>
                        </a:spcBef>
                        <a:spcAft>
                          <a:spcPts val="0"/>
                        </a:spcAft>
                      </a:pPr>
                      <a:r>
                        <a:rPr lang="en-US" sz="1400" b="1">
                          <a:latin typeface="Arial"/>
                          <a:ea typeface="Times New Roman"/>
                        </a:rPr>
                        <a:t>FINAL DESIGN AND PERMITTING</a:t>
                      </a:r>
                      <a:endParaRPr lang="en-US" sz="14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92">
                <a:tc>
                  <a:txBody>
                    <a:bodyPr/>
                    <a:lstStyle/>
                    <a:p>
                      <a:pPr marL="0" marR="0">
                        <a:spcBef>
                          <a:spcPts val="0"/>
                        </a:spcBef>
                        <a:spcAft>
                          <a:spcPts val="0"/>
                        </a:spcAft>
                      </a:pPr>
                      <a:r>
                        <a:rPr lang="en-US" sz="1400">
                          <a:latin typeface="Arial"/>
                          <a:ea typeface="Times New Roman"/>
                        </a:rPr>
                        <a:t>Value Stream Modeling</a:t>
                      </a:r>
                      <a:endParaRPr lang="en-US" sz="14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92">
                <a:tc>
                  <a:txBody>
                    <a:bodyPr/>
                    <a:lstStyle/>
                    <a:p>
                      <a:pPr marL="0" marR="0">
                        <a:spcBef>
                          <a:spcPts val="0"/>
                        </a:spcBef>
                        <a:spcAft>
                          <a:spcPts val="0"/>
                        </a:spcAft>
                      </a:pPr>
                      <a:r>
                        <a:rPr lang="en-US" sz="1400">
                          <a:latin typeface="Arial"/>
                          <a:ea typeface="Times New Roman"/>
                        </a:rPr>
                        <a:t>Geotechnical Investigation</a:t>
                      </a:r>
                      <a:endParaRPr lang="en-US" sz="14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92">
                <a:tc>
                  <a:txBody>
                    <a:bodyPr/>
                    <a:lstStyle/>
                    <a:p>
                      <a:pPr marL="0" marR="0">
                        <a:spcBef>
                          <a:spcPts val="0"/>
                        </a:spcBef>
                        <a:spcAft>
                          <a:spcPts val="0"/>
                        </a:spcAft>
                      </a:pPr>
                      <a:r>
                        <a:rPr lang="en-US" sz="1400" dirty="0">
                          <a:latin typeface="Arial"/>
                          <a:ea typeface="Times New Roman"/>
                        </a:rPr>
                        <a:t>File 401, 404 and 1600 Permit Applications</a:t>
                      </a:r>
                      <a:endParaRPr lang="en-US" sz="14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92">
                <a:tc>
                  <a:txBody>
                    <a:bodyPr/>
                    <a:lstStyle/>
                    <a:p>
                      <a:pPr marL="0" marR="0">
                        <a:spcBef>
                          <a:spcPts val="0"/>
                        </a:spcBef>
                        <a:spcAft>
                          <a:spcPts val="0"/>
                        </a:spcAft>
                        <a:tabLst>
                          <a:tab pos="457200" algn="l"/>
                        </a:tabLst>
                      </a:pPr>
                      <a:r>
                        <a:rPr lang="en-US" sz="1400">
                          <a:latin typeface="Arial"/>
                          <a:ea typeface="Times New Roman"/>
                        </a:rPr>
                        <a:t>Final Design &amp; Cost Report</a:t>
                      </a:r>
                      <a:endParaRPr lang="en-US" sz="14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92">
                <a:tc>
                  <a:txBody>
                    <a:bodyPr/>
                    <a:lstStyle/>
                    <a:p>
                      <a:pPr marL="0" marR="0">
                        <a:spcBef>
                          <a:spcPts val="0"/>
                        </a:spcBef>
                        <a:spcAft>
                          <a:spcPts val="0"/>
                        </a:spcAft>
                      </a:pPr>
                      <a:r>
                        <a:rPr lang="en-US" sz="1400">
                          <a:latin typeface="Arial"/>
                          <a:ea typeface="Times New Roman"/>
                        </a:rPr>
                        <a:t>FERC Review and Approval</a:t>
                      </a:r>
                      <a:endParaRPr lang="en-US" sz="14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92">
                <a:tc>
                  <a:txBody>
                    <a:bodyPr/>
                    <a:lstStyle/>
                    <a:p>
                      <a:pPr marL="0" marR="0">
                        <a:spcBef>
                          <a:spcPts val="0"/>
                        </a:spcBef>
                        <a:spcAft>
                          <a:spcPts val="0"/>
                        </a:spcAft>
                      </a:pPr>
                      <a:r>
                        <a:rPr lang="en-US" sz="1400">
                          <a:latin typeface="Arial"/>
                          <a:ea typeface="Times New Roman"/>
                        </a:rPr>
                        <a:t>SMUD Board Decision on Iowa Hill</a:t>
                      </a:r>
                      <a:endParaRPr lang="en-US" sz="14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92">
                <a:tc>
                  <a:txBody>
                    <a:bodyPr/>
                    <a:lstStyle/>
                    <a:p>
                      <a:pPr marL="0" marR="0">
                        <a:spcBef>
                          <a:spcPts val="0"/>
                        </a:spcBef>
                        <a:spcAft>
                          <a:spcPts val="0"/>
                        </a:spcAft>
                      </a:pPr>
                      <a:r>
                        <a:rPr lang="en-US" sz="1400" b="1">
                          <a:latin typeface="Arial"/>
                          <a:ea typeface="Times New Roman"/>
                        </a:rPr>
                        <a:t>CONSTRUCTION</a:t>
                      </a:r>
                      <a:endParaRPr lang="en-US" sz="14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279392">
                <a:tc>
                  <a:txBody>
                    <a:bodyPr/>
                    <a:lstStyle/>
                    <a:p>
                      <a:pPr marL="0" marR="0">
                        <a:spcBef>
                          <a:spcPts val="0"/>
                        </a:spcBef>
                        <a:spcAft>
                          <a:spcPts val="0"/>
                        </a:spcAft>
                      </a:pPr>
                      <a:r>
                        <a:rPr lang="en-US" sz="1400">
                          <a:latin typeface="Arial"/>
                          <a:ea typeface="Times New Roman"/>
                        </a:rPr>
                        <a:t>Site Clearing</a:t>
                      </a:r>
                      <a:endParaRPr lang="en-US" sz="14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92">
                <a:tc>
                  <a:txBody>
                    <a:bodyPr/>
                    <a:lstStyle/>
                    <a:p>
                      <a:pPr marL="0" marR="0">
                        <a:spcBef>
                          <a:spcPts val="0"/>
                        </a:spcBef>
                        <a:spcAft>
                          <a:spcPts val="0"/>
                        </a:spcAft>
                      </a:pPr>
                      <a:r>
                        <a:rPr lang="en-US" sz="1400">
                          <a:latin typeface="Arial"/>
                          <a:ea typeface="Times New Roman"/>
                        </a:rPr>
                        <a:t>Transmission Line Construction</a:t>
                      </a:r>
                      <a:endParaRPr lang="en-US" sz="14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92">
                <a:tc>
                  <a:txBody>
                    <a:bodyPr/>
                    <a:lstStyle/>
                    <a:p>
                      <a:pPr marL="0" marR="0">
                        <a:spcBef>
                          <a:spcPts val="0"/>
                        </a:spcBef>
                        <a:spcAft>
                          <a:spcPts val="0"/>
                        </a:spcAft>
                      </a:pPr>
                      <a:r>
                        <a:rPr lang="en-US" sz="1400">
                          <a:latin typeface="Arial"/>
                          <a:ea typeface="Times New Roman"/>
                        </a:rPr>
                        <a:t>Upper Reservoir Construction</a:t>
                      </a:r>
                      <a:endParaRPr lang="en-US" sz="14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92">
                <a:tc>
                  <a:txBody>
                    <a:bodyPr/>
                    <a:lstStyle/>
                    <a:p>
                      <a:pPr marL="0" marR="0">
                        <a:spcBef>
                          <a:spcPts val="0"/>
                        </a:spcBef>
                        <a:spcAft>
                          <a:spcPts val="0"/>
                        </a:spcAft>
                      </a:pPr>
                      <a:r>
                        <a:rPr lang="en-US" sz="1400">
                          <a:latin typeface="Arial"/>
                          <a:ea typeface="Times New Roman"/>
                        </a:rPr>
                        <a:t>Tunnel Construction</a:t>
                      </a:r>
                      <a:endParaRPr lang="en-US" sz="14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92">
                <a:tc>
                  <a:txBody>
                    <a:bodyPr/>
                    <a:lstStyle/>
                    <a:p>
                      <a:pPr marL="0" marR="0">
                        <a:spcBef>
                          <a:spcPts val="0"/>
                        </a:spcBef>
                        <a:spcAft>
                          <a:spcPts val="0"/>
                        </a:spcAft>
                      </a:pPr>
                      <a:r>
                        <a:rPr lang="en-US" sz="1400">
                          <a:latin typeface="Arial"/>
                          <a:ea typeface="Times New Roman"/>
                        </a:rPr>
                        <a:t>Site Restoration</a:t>
                      </a:r>
                      <a:endParaRPr lang="en-US" sz="14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79392">
                <a:tc>
                  <a:txBody>
                    <a:bodyPr/>
                    <a:lstStyle/>
                    <a:p>
                      <a:pPr marL="0" marR="0">
                        <a:spcBef>
                          <a:spcPts val="0"/>
                        </a:spcBef>
                        <a:spcAft>
                          <a:spcPts val="0"/>
                        </a:spcAft>
                      </a:pPr>
                      <a:r>
                        <a:rPr lang="en-US" sz="1400">
                          <a:latin typeface="Arial"/>
                          <a:ea typeface="Times New Roman"/>
                        </a:rPr>
                        <a:t>Underground Facilities Construction</a:t>
                      </a:r>
                      <a:endParaRPr lang="en-US" sz="14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Arial"/>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en-US"/>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en-US" dirty="0"/>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5CED03835BC14687345B4A46D58362" ma:contentTypeVersion="0" ma:contentTypeDescription="Create a new document." ma:contentTypeScope="" ma:versionID="70122fccf1d623e2a1ac0afbede2350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53A5D69-1BC7-4817-91DE-7DF28AC5121F}">
  <ds:schemaRefs>
    <ds:schemaRef ds:uri="http://schemas.microsoft.com/sharepoint/v3/contenttype/forms"/>
  </ds:schemaRefs>
</ds:datastoreItem>
</file>

<file path=customXml/itemProps2.xml><?xml version="1.0" encoding="utf-8"?>
<ds:datastoreItem xmlns:ds="http://schemas.openxmlformats.org/officeDocument/2006/customXml" ds:itemID="{63F2EB73-2375-41CC-9421-4BD89EA628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06BA8CC-1440-4735-9DE2-F068B417BA83}">
  <ds:schemaRefs>
    <ds:schemaRef ds:uri="http://schemas.openxmlformats.org/package/2006/metadata/core-properties"/>
    <ds:schemaRef ds:uri="http://schemas.microsoft.com/office/2006/metadata/properties"/>
    <ds:schemaRef ds:uri="http://purl.org/dc/terms/"/>
    <ds:schemaRef ds:uri="http://purl.org/dc/dcmitype/"/>
    <ds:schemaRef ds:uri="http://www.w3.org/XML/1998/namespace"/>
    <ds:schemaRef ds:uri="http://schemas.microsoft.com/office/2006/documentManagement/typ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eere_template_blue</Template>
  <TotalTime>4250</TotalTime>
  <Words>287</Words>
  <Application>Microsoft Office PowerPoint</Application>
  <PresentationFormat>On-screen Show (4:3)</PresentationFormat>
  <Paragraphs>51</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eere_template_blue</vt:lpstr>
      <vt:lpstr>Water Power Peer Review</vt:lpstr>
      <vt:lpstr>Purpose, Objectives, &amp; Integration</vt:lpstr>
      <vt:lpstr>Visual Simulation of Iowa Hill Pumped-storage Development</vt:lpstr>
      <vt:lpstr>Plan View of Proposed Geotechnical Exploration</vt:lpstr>
      <vt:lpstr>Plan and Budget</vt:lpstr>
      <vt:lpstr>Schedule</vt:lpstr>
    </vt:vector>
  </TitlesOfParts>
  <Company>EERE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Sacramento Municipal Utility DistrictIowa Hill Pumped-storage Development</dc:title>
  <dc:subject>Presentation from the 2011 Water Program Peer Review.</dc:subject>
  <dc:creator/>
  <cp:lastModifiedBy>Christopher Fry</cp:lastModifiedBy>
  <cp:revision>144</cp:revision>
  <cp:lastPrinted>2011-09-06T16:24:09Z</cp:lastPrinted>
  <dcterms:created xsi:type="dcterms:W3CDTF">2009-11-09T13:58:17Z</dcterms:created>
  <dcterms:modified xsi:type="dcterms:W3CDTF">2012-01-24T22:48:11Z</dcterms:modified>
</cp:coreProperties>
</file>