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00" r:id="rId5"/>
    <p:sldId id="294" r:id="rId6"/>
    <p:sldId id="295" r:id="rId7"/>
    <p:sldId id="296" r:id="rId8"/>
  </p:sldIdLst>
  <p:sldSz cx="9144000" cy="6858000" type="screen4x3"/>
  <p:notesSz cx="7112000" cy="939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8E"/>
    <a:srgbClr val="00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-72" y="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7488" y="0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88D595B7-76BD-4D3E-855E-99698A07FFA0}" type="datetime1">
              <a:rPr lang="en-US"/>
              <a:pPr>
                <a:defRPr/>
              </a:pPr>
              <a:t>1/24/2012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24925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7488" y="8924925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30A7BAF8-52DA-4BF4-903B-2314C66FE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7488" y="0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B5C301D1-1FD2-4567-B464-33718289707F}" type="datetime1">
              <a:rPr lang="en-US"/>
              <a:pPr>
                <a:defRPr/>
              </a:pPr>
              <a:t>1/24/2012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8088" y="704850"/>
            <a:ext cx="4695825" cy="3522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874" tIns="46938" rIns="93874" bIns="4693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464050"/>
            <a:ext cx="5689600" cy="4229100"/>
          </a:xfrm>
          <a:prstGeom prst="rect">
            <a:avLst/>
          </a:prstGeom>
        </p:spPr>
        <p:txBody>
          <a:bodyPr vert="horz" wrap="square" lIns="93874" tIns="46938" rIns="93874" bIns="469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4925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7488" y="8924925"/>
            <a:ext cx="3082925" cy="471488"/>
          </a:xfrm>
          <a:prstGeom prst="rect">
            <a:avLst/>
          </a:prstGeom>
        </p:spPr>
        <p:txBody>
          <a:bodyPr vert="horz" wrap="square" lIns="93874" tIns="46938" rIns="93874" bIns="469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6" charset="0"/>
                <a:ea typeface="ＭＳ Ｐゴシック" pitchFamily="-106" charset="-128"/>
              </a:defRPr>
            </a:lvl1pPr>
          </a:lstStyle>
          <a:p>
            <a:pPr>
              <a:defRPr/>
            </a:pPr>
            <a:fld id="{4098BF49-C178-4999-B379-8D965788F7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06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ＭＳ Ｐゴシック" pitchFamily="-106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9271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610350"/>
            <a:ext cx="9144000" cy="24765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 Placeholder 9"/>
          <p:cNvSpPr txBox="1">
            <a:spLocks/>
          </p:cNvSpPr>
          <p:nvPr/>
        </p:nvSpPr>
        <p:spPr bwMode="auto">
          <a:xfrm>
            <a:off x="130175" y="6616700"/>
            <a:ext cx="72866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fld id="{DF4E2023-3A1F-415A-B96F-5B7540E4730A}" type="slidenum">
              <a:rPr lang="en-US" sz="1000" smtClean="0">
                <a:solidFill>
                  <a:schemeClr val="bg1"/>
                </a:solidFill>
                <a:cs typeface="Arial" charset="0"/>
              </a:rPr>
              <a:pPr eaLnBrk="1" hangingPunct="1">
                <a:lnSpc>
                  <a:spcPct val="90000"/>
                </a:lnSpc>
                <a:spcBef>
                  <a:spcPct val="20000"/>
                </a:spcBef>
                <a:buFont typeface="Arial" charset="0"/>
                <a:buNone/>
                <a:defRPr/>
              </a:pPr>
              <a:t>‹#›</a:t>
            </a:fld>
            <a:r>
              <a:rPr lang="en-US" sz="1000" smtClean="0">
                <a:solidFill>
                  <a:schemeClr val="bg1"/>
                </a:solidFill>
                <a:cs typeface="Arial" charset="0"/>
              </a:rPr>
              <a:t> | Program Name or Ancillary Text</a:t>
            </a:r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 flipH="1" flipV="1">
            <a:off x="0" y="920750"/>
            <a:ext cx="9144000" cy="55563"/>
            <a:chOff x="0" y="832104"/>
            <a:chExt cx="9144000" cy="54864"/>
          </a:xfrm>
        </p:grpSpPr>
        <p:sp>
          <p:nvSpPr>
            <p:cNvPr id="11" name="Rectangle 10"/>
            <p:cNvSpPr/>
            <p:nvPr/>
          </p:nvSpPr>
          <p:spPr>
            <a:xfrm>
              <a:off x="4572000" y="832104"/>
              <a:ext cx="4572000" cy="548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309937" y="832104"/>
              <a:ext cx="1262063" cy="548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832104"/>
              <a:ext cx="3309937" cy="5486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4" name="Text Placeholder 9"/>
          <p:cNvSpPr txBox="1">
            <a:spLocks/>
          </p:cNvSpPr>
          <p:nvPr/>
        </p:nvSpPr>
        <p:spPr bwMode="auto">
          <a:xfrm>
            <a:off x="5476875" y="6616700"/>
            <a:ext cx="36671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1000" smtClean="0">
                <a:solidFill>
                  <a:schemeClr val="bg1"/>
                </a:solidFill>
                <a:cs typeface="Arial" charset="0"/>
              </a:rPr>
              <a:t>eere.energy.gov</a:t>
            </a:r>
          </a:p>
        </p:txBody>
      </p:sp>
      <p:pic>
        <p:nvPicPr>
          <p:cNvPr id="15" name="Picture 18" descr="doe_logo_pp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1400" y="276225"/>
            <a:ext cx="2743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9271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6456363"/>
            <a:ext cx="9144000" cy="40163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0" y="5092700"/>
            <a:ext cx="4572000" cy="13636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4572000" y="5092700"/>
            <a:ext cx="1262063" cy="1363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5834063" y="5092700"/>
            <a:ext cx="3309937" cy="13636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3" name="Group 21"/>
          <p:cNvGrpSpPr>
            <a:grpSpLocks/>
          </p:cNvGrpSpPr>
          <p:nvPr/>
        </p:nvGrpSpPr>
        <p:grpSpPr bwMode="auto">
          <a:xfrm flipH="1" flipV="1">
            <a:off x="0" y="920750"/>
            <a:ext cx="9144000" cy="55563"/>
            <a:chOff x="0" y="832104"/>
            <a:chExt cx="9144000" cy="54864"/>
          </a:xfrm>
        </p:grpSpPr>
        <p:sp>
          <p:nvSpPr>
            <p:cNvPr id="25" name="Rectangle 24"/>
            <p:cNvSpPr/>
            <p:nvPr/>
          </p:nvSpPr>
          <p:spPr>
            <a:xfrm>
              <a:off x="4572000" y="832104"/>
              <a:ext cx="4572000" cy="548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309937" y="832104"/>
              <a:ext cx="1262063" cy="548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0" y="832104"/>
              <a:ext cx="3309937" cy="5486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pic>
        <p:nvPicPr>
          <p:cNvPr id="28" name="Picture 32" descr="doe_logo_pp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1400" y="276225"/>
            <a:ext cx="2743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680" y="147797"/>
            <a:ext cx="5626620" cy="603505"/>
          </a:xfrm>
          <a:prstGeom prst="rect">
            <a:avLst/>
          </a:prstGeom>
        </p:spPr>
        <p:txBody>
          <a:bodyPr lIns="0" rIns="0">
            <a:normAutofit/>
          </a:bodyPr>
          <a:lstStyle>
            <a:lvl1pPr algn="l">
              <a:defRPr sz="1600">
                <a:solidFill>
                  <a:srgbClr val="FFFFFF"/>
                </a:solidFill>
                <a:latin typeface="Arial Narrow"/>
                <a:cs typeface="Arial Narrow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046" y="5253120"/>
            <a:ext cx="4382300" cy="1175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1" i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054500" y="5206075"/>
            <a:ext cx="3082300" cy="331125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2"/>
          </p:nvPr>
        </p:nvSpPr>
        <p:spPr>
          <a:xfrm>
            <a:off x="6054450" y="5543500"/>
            <a:ext cx="3089550" cy="73490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/>
                <a:cs typeface="Arial Narrow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168100" y="5672913"/>
            <a:ext cx="1390650" cy="288687"/>
          </a:xfrm>
        </p:spPr>
        <p:txBody>
          <a:bodyPr>
            <a:normAutofit/>
          </a:bodyPr>
          <a:lstStyle>
            <a:lvl1pPr>
              <a:buNone/>
              <a:defRPr sz="1200">
                <a:solidFill>
                  <a:schemeClr val="bg1"/>
                </a:solidFill>
                <a:latin typeface="Arial Narrow" pitchFamily="34" charset="0"/>
              </a:defRPr>
            </a:lvl1pPr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0675"/>
            <a:ext cx="8229600" cy="4876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0675"/>
            <a:ext cx="4038600" cy="4876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0675"/>
            <a:ext cx="4038600" cy="48768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7097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85975"/>
            <a:ext cx="4040188" cy="4381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17097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85975"/>
            <a:ext cx="4041775" cy="43815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38250"/>
            <a:ext cx="5111750" cy="52863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8000"/>
            <a:ext cx="3008313" cy="45620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271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10350"/>
            <a:ext cx="9144000" cy="24765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" name="Text Placeholder 9"/>
          <p:cNvSpPr txBox="1">
            <a:spLocks/>
          </p:cNvSpPr>
          <p:nvPr/>
        </p:nvSpPr>
        <p:spPr bwMode="auto">
          <a:xfrm>
            <a:off x="130175" y="6616700"/>
            <a:ext cx="72866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fld id="{3F5C32A8-240C-41B0-9A9C-33C5D99BF74B}" type="slidenum">
              <a:rPr lang="en-US" sz="1000" smtClean="0">
                <a:solidFill>
                  <a:schemeClr val="bg1"/>
                </a:solidFill>
                <a:cs typeface="Arial" charset="0"/>
              </a:rPr>
              <a:pPr eaLnBrk="1" hangingPunct="1">
                <a:lnSpc>
                  <a:spcPct val="90000"/>
                </a:lnSpc>
                <a:spcBef>
                  <a:spcPct val="20000"/>
                </a:spcBef>
                <a:buFont typeface="Arial" charset="0"/>
                <a:buNone/>
                <a:defRPr/>
              </a:pPr>
              <a:t>‹#›</a:t>
            </a:fld>
            <a:r>
              <a:rPr lang="en-US" sz="1000" smtClean="0">
                <a:solidFill>
                  <a:schemeClr val="bg1"/>
                </a:solidFill>
                <a:cs typeface="Arial" charset="0"/>
              </a:rPr>
              <a:t> | Program Name or Ancillary Text</a:t>
            </a:r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 flipH="1" flipV="1">
            <a:off x="0" y="920750"/>
            <a:ext cx="9144000" cy="55563"/>
            <a:chOff x="0" y="832104"/>
            <a:chExt cx="9144000" cy="54864"/>
          </a:xfrm>
        </p:grpSpPr>
        <p:sp>
          <p:nvSpPr>
            <p:cNvPr id="10" name="Rectangle 9"/>
            <p:cNvSpPr/>
            <p:nvPr/>
          </p:nvSpPr>
          <p:spPr>
            <a:xfrm>
              <a:off x="4572000" y="832104"/>
              <a:ext cx="4572000" cy="548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09937" y="832104"/>
              <a:ext cx="1262063" cy="548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832104"/>
              <a:ext cx="3309937" cy="5486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3" name="Text Placeholder 9"/>
          <p:cNvSpPr txBox="1">
            <a:spLocks/>
          </p:cNvSpPr>
          <p:nvPr/>
        </p:nvSpPr>
        <p:spPr bwMode="auto">
          <a:xfrm>
            <a:off x="5476875" y="6616700"/>
            <a:ext cx="36671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1000" smtClean="0">
                <a:solidFill>
                  <a:schemeClr val="bg1"/>
                </a:solidFill>
                <a:cs typeface="Arial" charset="0"/>
              </a:rPr>
              <a:t>eere.energy.gov</a:t>
            </a:r>
          </a:p>
        </p:txBody>
      </p:sp>
      <p:pic>
        <p:nvPicPr>
          <p:cNvPr id="14" name="Picture 18" descr="doe_logo_pp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1400" y="276225"/>
            <a:ext cx="2743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0" y="6456363"/>
            <a:ext cx="9144000" cy="40163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>
          <a:xfrm flipH="1">
            <a:off x="0" y="5092700"/>
            <a:ext cx="4572000" cy="1363663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Rectangle 16"/>
          <p:cNvSpPr/>
          <p:nvPr/>
        </p:nvSpPr>
        <p:spPr>
          <a:xfrm flipH="1">
            <a:off x="4572000" y="5092700"/>
            <a:ext cx="1262063" cy="1363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Rectangle 17"/>
          <p:cNvSpPr/>
          <p:nvPr/>
        </p:nvSpPr>
        <p:spPr>
          <a:xfrm flipH="1">
            <a:off x="5834063" y="5092700"/>
            <a:ext cx="3309937" cy="13636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1845"/>
            <a:ext cx="7772400" cy="10207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4102608"/>
            <a:ext cx="6400800" cy="9906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" y="0"/>
            <a:ext cx="5664200" cy="901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0675"/>
            <a:ext cx="8229600" cy="4802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9144000" cy="9271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6610350"/>
            <a:ext cx="9144000" cy="24765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28" name="Title Placeholder 13"/>
          <p:cNvSpPr>
            <a:spLocks noGrp="1"/>
          </p:cNvSpPr>
          <p:nvPr>
            <p:ph type="title"/>
          </p:nvPr>
        </p:nvSpPr>
        <p:spPr bwMode="auto">
          <a:xfrm>
            <a:off x="177800" y="0"/>
            <a:ext cx="56642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4"/>
          <p:cNvSpPr>
            <a:spLocks noGrp="1"/>
          </p:cNvSpPr>
          <p:nvPr>
            <p:ph type="body" idx="1"/>
          </p:nvPr>
        </p:nvSpPr>
        <p:spPr bwMode="auto">
          <a:xfrm>
            <a:off x="457200" y="1590675"/>
            <a:ext cx="8229600" cy="480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Text Placeholder 9"/>
          <p:cNvSpPr txBox="1">
            <a:spLocks/>
          </p:cNvSpPr>
          <p:nvPr/>
        </p:nvSpPr>
        <p:spPr bwMode="auto">
          <a:xfrm>
            <a:off x="130175" y="6616700"/>
            <a:ext cx="72866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fld id="{CA7F0C66-20B9-4A2C-9BD2-6A6722053F79}" type="slidenum">
              <a:rPr lang="en-US" sz="1000" smtClean="0">
                <a:solidFill>
                  <a:schemeClr val="bg1"/>
                </a:solidFill>
                <a:cs typeface="Arial" charset="0"/>
              </a:rPr>
              <a:pPr eaLnBrk="1" hangingPunct="1">
                <a:lnSpc>
                  <a:spcPct val="90000"/>
                </a:lnSpc>
                <a:spcBef>
                  <a:spcPct val="20000"/>
                </a:spcBef>
                <a:buFont typeface="Arial" charset="0"/>
                <a:buNone/>
                <a:defRPr/>
              </a:pPr>
              <a:t>‹#›</a:t>
            </a:fld>
            <a:r>
              <a:rPr lang="en-US" sz="1000" smtClean="0">
                <a:solidFill>
                  <a:schemeClr val="bg1"/>
                </a:solidFill>
                <a:cs typeface="Arial" charset="0"/>
              </a:rPr>
              <a:t> | Wind and Water Power Program</a:t>
            </a:r>
          </a:p>
        </p:txBody>
      </p:sp>
      <p:grpSp>
        <p:nvGrpSpPr>
          <p:cNvPr id="1031" name="Group 20"/>
          <p:cNvGrpSpPr>
            <a:grpSpLocks/>
          </p:cNvGrpSpPr>
          <p:nvPr/>
        </p:nvGrpSpPr>
        <p:grpSpPr bwMode="auto">
          <a:xfrm flipH="1" flipV="1">
            <a:off x="0" y="920750"/>
            <a:ext cx="9144000" cy="55563"/>
            <a:chOff x="0" y="832104"/>
            <a:chExt cx="9144000" cy="54864"/>
          </a:xfrm>
        </p:grpSpPr>
        <p:sp>
          <p:nvSpPr>
            <p:cNvPr id="23" name="Rectangle 22"/>
            <p:cNvSpPr/>
            <p:nvPr/>
          </p:nvSpPr>
          <p:spPr>
            <a:xfrm>
              <a:off x="4572000" y="832104"/>
              <a:ext cx="4572000" cy="548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09937" y="832104"/>
              <a:ext cx="1262063" cy="548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0" y="832104"/>
              <a:ext cx="3309937" cy="5486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032" name="Text Placeholder 9"/>
          <p:cNvSpPr txBox="1">
            <a:spLocks/>
          </p:cNvSpPr>
          <p:nvPr/>
        </p:nvSpPr>
        <p:spPr bwMode="auto">
          <a:xfrm>
            <a:off x="5476875" y="6616700"/>
            <a:ext cx="3667125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n-US" sz="1000" smtClean="0">
                <a:solidFill>
                  <a:schemeClr val="bg1"/>
                </a:solidFill>
                <a:cs typeface="Arial" charset="0"/>
              </a:rPr>
              <a:t>eere.energy.gov</a:t>
            </a:r>
          </a:p>
        </p:txBody>
      </p:sp>
      <p:pic>
        <p:nvPicPr>
          <p:cNvPr id="1033" name="Picture 18" descr="doe_logo_ppt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121400" y="276225"/>
            <a:ext cx="2743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31" r:id="rId2"/>
    <p:sldLayoutId id="2147483932" r:id="rId3"/>
    <p:sldLayoutId id="2147483933" r:id="rId4"/>
    <p:sldLayoutId id="2147483934" r:id="rId5"/>
    <p:sldLayoutId id="2147483935" r:id="rId6"/>
    <p:sldLayoutId id="2147483940" r:id="rId7"/>
    <p:sldLayoutId id="2147483936" r:id="rId8"/>
  </p:sldLayoutIdLst>
  <p:txStyles>
    <p:titleStyle>
      <a:lvl1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 kern="1200">
          <a:solidFill>
            <a:srgbClr val="FFFFFF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2pPr>
      <a:lvl3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3pPr>
      <a:lvl4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4pPr>
      <a:lvl5pPr algn="l" defTabSz="457200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defTabSz="457200" rtl="0" fontAlgn="base">
        <a:lnSpc>
          <a:spcPts val="2800"/>
        </a:lnSpc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hiqun.Deng@pnnl.gov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hyperlink" Target="mailto:Carlson@pnnl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F:\6DOF Flubber\6DOG Sensor With Balloons.JPG"/>
          <p:cNvPicPr>
            <a:picLocks noChangeAspect="1" noChangeArrowheads="1"/>
          </p:cNvPicPr>
          <p:nvPr/>
        </p:nvPicPr>
        <p:blipFill>
          <a:blip r:embed="rId2"/>
          <a:srcRect l="9971" t="21308" r="9622" b="16510"/>
          <a:stretch>
            <a:fillRect/>
          </a:stretch>
        </p:blipFill>
        <p:spPr bwMode="auto">
          <a:xfrm>
            <a:off x="160774" y="3607358"/>
            <a:ext cx="2512088" cy="1457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Title 3"/>
          <p:cNvSpPr>
            <a:spLocks noGrp="1"/>
          </p:cNvSpPr>
          <p:nvPr>
            <p:ph type="ctrTitle"/>
          </p:nvPr>
        </p:nvSpPr>
        <p:spPr>
          <a:xfrm>
            <a:off x="203200" y="147638"/>
            <a:ext cx="5626100" cy="603250"/>
          </a:xfrm>
        </p:spPr>
        <p:txBody>
          <a:bodyPr/>
          <a:lstStyle/>
          <a:p>
            <a:r>
              <a:rPr lang="en-US" sz="2000" smtClean="0">
                <a:latin typeface="Arial Narrow" pitchFamily="34" charset="0"/>
                <a:ea typeface="ＭＳ Ｐゴシック" pitchFamily="-108" charset="-128"/>
              </a:rPr>
              <a:t>Water Power Peer Review</a:t>
            </a:r>
          </a:p>
        </p:txBody>
      </p:sp>
      <p:sp>
        <p:nvSpPr>
          <p:cNvPr id="4099" name="Subtitle 4"/>
          <p:cNvSpPr>
            <a:spLocks noGrp="1"/>
          </p:cNvSpPr>
          <p:nvPr>
            <p:ph type="subTitle" idx="1"/>
          </p:nvPr>
        </p:nvSpPr>
        <p:spPr>
          <a:xfrm>
            <a:off x="163513" y="5253038"/>
            <a:ext cx="4381500" cy="1174750"/>
          </a:xfrm>
        </p:spPr>
        <p:txBody>
          <a:bodyPr/>
          <a:lstStyle/>
          <a:p>
            <a:pPr marL="0" lvl="1" algn="l"/>
            <a:r>
              <a:rPr lang="en-US" sz="2400" dirty="0" smtClean="0">
                <a:solidFill>
                  <a:schemeClr val="bg1"/>
                </a:solidFill>
                <a:latin typeface="Arial Narrow" pitchFamily="34" charset="0"/>
                <a:ea typeface="ＭＳ Ｐゴシック" pitchFamily="-108" charset="-128"/>
              </a:rPr>
              <a:t>Sensor Fish Redesign Collaboration</a:t>
            </a:r>
          </a:p>
          <a:p>
            <a:endParaRPr lang="en-US" dirty="0" smtClean="0">
              <a:solidFill>
                <a:schemeClr val="bg1"/>
              </a:solidFill>
              <a:latin typeface="Arial Narrow" pitchFamily="34" charset="0"/>
              <a:ea typeface="ＭＳ Ｐゴシック" pitchFamily="-108" charset="-128"/>
            </a:endParaRPr>
          </a:p>
        </p:txBody>
      </p:sp>
      <p:sp>
        <p:nvSpPr>
          <p:cNvPr id="4100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062662" y="5084833"/>
            <a:ext cx="2016213" cy="622631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sz="1400" dirty="0" smtClean="0">
                <a:ea typeface="ＭＳ Ｐゴシック" pitchFamily="-108" charset="-128"/>
              </a:rPr>
              <a:t>Z. (Daniel) Deng</a:t>
            </a:r>
          </a:p>
          <a:p>
            <a:pPr fontAlgn="base">
              <a:spcAft>
                <a:spcPct val="0"/>
              </a:spcAft>
            </a:pPr>
            <a:r>
              <a:rPr lang="en-US" sz="1400" dirty="0" smtClean="0">
                <a:ea typeface="ＭＳ Ｐゴシック" pitchFamily="-108" charset="-128"/>
              </a:rPr>
              <a:t>Thomas J. Carlson</a:t>
            </a:r>
            <a:endParaRPr sz="1400" dirty="0" smtClean="0">
              <a:ea typeface="ＭＳ Ｐゴシック" pitchFamily="-108" charset="-128"/>
            </a:endParaRPr>
          </a:p>
        </p:txBody>
      </p:sp>
      <p:sp>
        <p:nvSpPr>
          <p:cNvPr id="4101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054725" y="5633986"/>
            <a:ext cx="3089275" cy="735013"/>
          </a:xfrm>
        </p:spPr>
        <p:txBody>
          <a:bodyPr/>
          <a:lstStyle/>
          <a:p>
            <a:pPr fontAlgn="base">
              <a:spcAft>
                <a:spcPct val="0"/>
              </a:spcAft>
            </a:pPr>
            <a:r>
              <a:rPr dirty="0" smtClean="0">
                <a:latin typeface="Arial Narrow" pitchFamily="34" charset="0"/>
                <a:ea typeface="ＭＳ Ｐゴシック" pitchFamily="-108" charset="-128"/>
              </a:rPr>
              <a:t>Pacific Northwest National Laboratory</a:t>
            </a:r>
          </a:p>
          <a:p>
            <a:pPr fontAlgn="base">
              <a:spcAft>
                <a:spcPct val="0"/>
              </a:spcAft>
            </a:pPr>
            <a:r>
              <a:rPr dirty="0" smtClean="0">
                <a:latin typeface="Arial Narrow" pitchFamily="34" charset="0"/>
                <a:ea typeface="ＭＳ Ｐゴシック" pitchFamily="-108" charset="-128"/>
                <a:hlinkClick r:id="rId3"/>
              </a:rPr>
              <a:t>Zhiqun.Deng@pnnl.gov</a:t>
            </a:r>
            <a:r>
              <a:rPr dirty="0" smtClean="0">
                <a:latin typeface="Arial Narrow" pitchFamily="34" charset="0"/>
                <a:ea typeface="ＭＳ Ｐゴシック" pitchFamily="-108" charset="-128"/>
              </a:rPr>
              <a:t> (509) 372-6120</a:t>
            </a:r>
          </a:p>
          <a:p>
            <a:pPr fontAlgn="base">
              <a:spcAft>
                <a:spcPct val="0"/>
              </a:spcAft>
            </a:pPr>
            <a:r>
              <a:rPr lang="en-US" u="sng" dirty="0" smtClean="0">
                <a:solidFill>
                  <a:srgbClr val="00658E"/>
                </a:solidFill>
                <a:latin typeface="Arial Narrow" pitchFamily="34" charset="0"/>
                <a:ea typeface="ＭＳ Ｐゴシック" pitchFamily="-108" charset="-128"/>
              </a:rPr>
              <a:t>Thomas. C</a:t>
            </a:r>
            <a:r>
              <a:rPr lang="en-US" dirty="0" smtClean="0">
                <a:solidFill>
                  <a:srgbClr val="FF0000"/>
                </a:solidFill>
                <a:latin typeface="Arial Narrow" pitchFamily="34" charset="0"/>
                <a:ea typeface="ＭＳ Ｐゴシック" pitchFamily="-108" charset="-128"/>
                <a:hlinkClick r:id="rId4"/>
              </a:rPr>
              <a:t>arlso</a:t>
            </a:r>
            <a:r>
              <a:rPr lang="en-US" dirty="0" smtClean="0">
                <a:latin typeface="Arial Narrow" pitchFamily="34" charset="0"/>
                <a:ea typeface="ＭＳ Ｐゴシック" pitchFamily="-108" charset="-128"/>
                <a:hlinkClick r:id="rId4"/>
              </a:rPr>
              <a:t>n@pnnl.gov</a:t>
            </a:r>
            <a:r>
              <a:rPr lang="en-US" dirty="0" smtClean="0">
                <a:latin typeface="Arial Narrow" pitchFamily="34" charset="0"/>
                <a:ea typeface="ＭＳ Ｐゴシック" pitchFamily="-108" charset="-128"/>
              </a:rPr>
              <a:t> (503) 417-7562</a:t>
            </a:r>
            <a:endParaRPr dirty="0" smtClean="0">
              <a:latin typeface="Arial Narrow" pitchFamily="34" charset="0"/>
              <a:ea typeface="ＭＳ Ｐゴシック" pitchFamily="-108" charset="-128"/>
            </a:endParaRPr>
          </a:p>
          <a:p>
            <a:pPr fontAlgn="base">
              <a:spcAft>
                <a:spcPct val="0"/>
              </a:spcAft>
            </a:pPr>
            <a:r>
              <a:rPr dirty="0" smtClean="0">
                <a:latin typeface="Arial Narrow" pitchFamily="34" charset="0"/>
                <a:ea typeface="ＭＳ Ｐゴシック" pitchFamily="-108" charset="-128"/>
              </a:rPr>
              <a:t>November, 2011</a:t>
            </a:r>
          </a:p>
        </p:txBody>
      </p:sp>
      <p:sp>
        <p:nvSpPr>
          <p:cNvPr id="4102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68275" y="5829300"/>
            <a:ext cx="3670300" cy="355600"/>
          </a:xfrm>
        </p:spPr>
        <p:txBody>
          <a:bodyPr/>
          <a:lstStyle/>
          <a:p>
            <a:r>
              <a:rPr lang="en-US" dirty="0" smtClean="0">
                <a:ea typeface="ＭＳ Ｐゴシック" pitchFamily="-108" charset="-128"/>
              </a:rPr>
              <a:t>DOE Water Power Program</a:t>
            </a:r>
          </a:p>
        </p:txBody>
      </p:sp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180975" y="1130300"/>
            <a:ext cx="8493125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000" dirty="0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5" cstate="print"/>
          <a:srcRect t="9351" r="4836"/>
          <a:stretch>
            <a:fillRect/>
          </a:stretch>
        </p:blipFill>
        <p:spPr bwMode="auto">
          <a:xfrm>
            <a:off x="5476352" y="3081932"/>
            <a:ext cx="3356150" cy="194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" descr="F:\6DOF Flubber\Body Coordinate System.t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0469" y="1490505"/>
            <a:ext cx="3149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F:\Priest Rapids Flubber\Excel Runner\f613_15k_10.t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42529" y="1029119"/>
            <a:ext cx="29940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Project Purpose</a:t>
            </a:r>
          </a:p>
          <a:p>
            <a:pPr lvl="1"/>
            <a:r>
              <a:rPr lang="en-US" sz="1800" dirty="0" smtClean="0"/>
              <a:t>Redesign a proven device to address current needs to observe conditions in the water passageways of hydroturbines that affect power production performance and fish passage safety</a:t>
            </a:r>
          </a:p>
          <a:p>
            <a:r>
              <a:rPr lang="en-US" sz="2000" dirty="0" smtClean="0"/>
              <a:t>Objectives</a:t>
            </a:r>
          </a:p>
          <a:p>
            <a:pPr lvl="1"/>
            <a:r>
              <a:rPr lang="en-US" sz="1800" dirty="0" smtClean="0"/>
              <a:t>Identify measurement applications identified by turbine designers, power production entities, research institutes, and regulators</a:t>
            </a:r>
          </a:p>
          <a:p>
            <a:pPr lvl="1"/>
            <a:r>
              <a:rPr lang="en-US" sz="1800" dirty="0" smtClean="0"/>
              <a:t> Develop design specifications that address application needs</a:t>
            </a:r>
          </a:p>
          <a:p>
            <a:pPr lvl="1"/>
            <a:r>
              <a:rPr lang="en-US" sz="1800" dirty="0" smtClean="0"/>
              <a:t>Build and test prototypes in the laboratory and at operating power production facilities</a:t>
            </a:r>
          </a:p>
          <a:p>
            <a:r>
              <a:rPr lang="en-US" sz="2200" dirty="0" smtClean="0"/>
              <a:t>Integration</a:t>
            </a:r>
          </a:p>
          <a:p>
            <a:pPr lvl="1"/>
            <a:r>
              <a:rPr lang="en-US" sz="1800" dirty="0" smtClean="0"/>
              <a:t>Place the sensor fish a commercial vendor that can build the sensor and support its use by others</a:t>
            </a:r>
          </a:p>
          <a:p>
            <a:endParaRPr lang="en-US" dirty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8" charset="-128"/>
              </a:rPr>
              <a:t>Purpose, Objectives, &amp; Integration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8" charset="-128"/>
              </a:rPr>
              <a:t>Technical Approach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with potential users to identify requirements for application</a:t>
            </a:r>
          </a:p>
          <a:p>
            <a:r>
              <a:rPr lang="en-US" dirty="0" smtClean="0"/>
              <a:t>Design to meet application requirements</a:t>
            </a:r>
          </a:p>
          <a:p>
            <a:r>
              <a:rPr lang="en-US" dirty="0" smtClean="0"/>
              <a:t>Perform both laboratory and full scale field tests of prototypes</a:t>
            </a:r>
          </a:p>
          <a:p>
            <a:r>
              <a:rPr lang="en-US" dirty="0" smtClean="0"/>
              <a:t>Implement an innovative design to reduce deployment and recovery complexities and costs</a:t>
            </a:r>
          </a:p>
          <a:p>
            <a:r>
              <a:rPr lang="en-US" dirty="0" smtClean="0"/>
              <a:t>Place the new Sensor Fish with a commercial vendor capable of building the sensor at a competitive cost and supporting its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-108" charset="-128"/>
              </a:rPr>
              <a:t>Plan, Schedule, &amp;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418527"/>
            <a:ext cx="8229600" cy="4791353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en-US" dirty="0" smtClean="0"/>
              <a:t>Schedule</a:t>
            </a:r>
          </a:p>
          <a:p>
            <a:pPr>
              <a:defRPr/>
            </a:pPr>
            <a:r>
              <a:rPr lang="en-US" dirty="0" smtClean="0"/>
              <a:t>Initiation: January 2012</a:t>
            </a:r>
          </a:p>
          <a:p>
            <a:pPr>
              <a:defRPr/>
            </a:pPr>
            <a:r>
              <a:rPr lang="en-US" dirty="0" smtClean="0"/>
              <a:t>Completion: September 2013</a:t>
            </a:r>
          </a:p>
          <a:p>
            <a:pPr>
              <a:defRPr/>
            </a:pPr>
            <a:r>
              <a:rPr lang="en-US" dirty="0" smtClean="0"/>
              <a:t>FY12 Milestones</a:t>
            </a:r>
          </a:p>
          <a:p>
            <a:pPr lvl="1">
              <a:defRPr/>
            </a:pPr>
            <a:r>
              <a:rPr lang="en-US" dirty="0" smtClean="0"/>
              <a:t>Q2: Application Space Definition</a:t>
            </a:r>
          </a:p>
          <a:p>
            <a:pPr lvl="1">
              <a:defRPr/>
            </a:pPr>
            <a:r>
              <a:rPr lang="en-US" dirty="0" smtClean="0"/>
              <a:t>Q3: Design Specification Finalization, Prototype Build Initiation</a:t>
            </a:r>
          </a:p>
          <a:p>
            <a:pPr lvl="1">
              <a:defRPr/>
            </a:pPr>
            <a:r>
              <a:rPr lang="en-US" dirty="0" smtClean="0"/>
              <a:t>Q4: Complete Prototype Build, Initiate Laboratory Testing</a:t>
            </a:r>
          </a:p>
          <a:p>
            <a:pPr>
              <a:buNone/>
              <a:defRPr/>
            </a:pPr>
            <a:r>
              <a:rPr lang="en-US" dirty="0" smtClean="0"/>
              <a:t>Budget</a:t>
            </a:r>
          </a:p>
          <a:p>
            <a:pPr lvl="1">
              <a:defRPr/>
            </a:pPr>
            <a:r>
              <a:rPr lang="en-US" dirty="0" smtClean="0"/>
              <a:t>DOE Funding $300K</a:t>
            </a:r>
          </a:p>
          <a:p>
            <a:pPr lvl="1">
              <a:defRPr/>
            </a:pPr>
            <a:r>
              <a:rPr lang="en-US" dirty="0" smtClean="0"/>
              <a:t>Partner Funding $50K</a:t>
            </a:r>
          </a:p>
          <a:p>
            <a:pPr lvl="1">
              <a:defRPr/>
            </a:pPr>
            <a:r>
              <a:rPr lang="en-US" dirty="0" smtClean="0"/>
              <a:t>Partner In-Kind Contributions of Labor and Support for Field Testing</a:t>
            </a:r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 marL="457200" indent="-457200">
              <a:defRPr/>
            </a:pPr>
            <a:endParaRPr lang="en-US" dirty="0" smtClean="0"/>
          </a:p>
          <a:p>
            <a:pPr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ere_template_blue">
  <a:themeElements>
    <a:clrScheme name="~~~ EERE Colors ~~~">
      <a:dk1>
        <a:srgbClr val="50565C"/>
      </a:dk1>
      <a:lt1>
        <a:sysClr val="window" lastClr="FFFFFF"/>
      </a:lt1>
      <a:dk2>
        <a:srgbClr val="6A737B"/>
      </a:dk2>
      <a:lt2>
        <a:srgbClr val="EEECE1"/>
      </a:lt2>
      <a:accent1>
        <a:srgbClr val="7AC143"/>
      </a:accent1>
      <a:accent2>
        <a:srgbClr val="FFD200"/>
      </a:accent2>
      <a:accent3>
        <a:srgbClr val="00A4E4"/>
      </a:accent3>
      <a:accent4>
        <a:srgbClr val="006892"/>
      </a:accent4>
      <a:accent5>
        <a:srgbClr val="00853F"/>
      </a:accent5>
      <a:accent6>
        <a:srgbClr val="F58025"/>
      </a:accent6>
      <a:hlink>
        <a:srgbClr val="006892"/>
      </a:hlink>
      <a:folHlink>
        <a:srgbClr val="6A737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fontScale="85000"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2323" b="1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 Narrow"/>
            <a:ea typeface="+mn-ea"/>
            <a:cs typeface="Arial Narrow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5CED03835BC14687345B4A46D58362" ma:contentTypeVersion="0" ma:contentTypeDescription="Create a new document." ma:contentTypeScope="" ma:versionID="70122fccf1d623e2a1ac0afbede2350c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B7968EC-B5CA-41CD-B27C-7652E6F6A0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B2AA60-3D83-4662-BB22-7D9A205BE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30F01606-B796-4A66-A367-4D6C68308E4B}">
  <ds:schemaRefs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eere_template_blue</Template>
  <TotalTime>1838</TotalTime>
  <Words>252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eere_template_blue</vt:lpstr>
      <vt:lpstr>Water Power Peer Review</vt:lpstr>
      <vt:lpstr>Purpose, Objectives, &amp; Integration</vt:lpstr>
      <vt:lpstr>Technical Approach</vt:lpstr>
      <vt:lpstr>Plan, Schedule, &amp; Budget</vt:lpstr>
    </vt:vector>
  </TitlesOfParts>
  <Company>EERE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Sensor Fish Redesign Collaboration</dc:title>
  <dc:subject>Presentation from the 2011 Water Program Peer Review.</dc:subject>
  <dc:creator/>
  <cp:lastModifiedBy>Christopher Fry</cp:lastModifiedBy>
  <cp:revision>104</cp:revision>
  <cp:lastPrinted>2011-09-06T16:24:09Z</cp:lastPrinted>
  <dcterms:created xsi:type="dcterms:W3CDTF">2009-11-09T13:58:17Z</dcterms:created>
  <dcterms:modified xsi:type="dcterms:W3CDTF">2012-01-24T22:51:33Z</dcterms:modified>
</cp:coreProperties>
</file>