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0" r:id="rId5"/>
    <p:sldId id="311" r:id="rId6"/>
    <p:sldId id="309" r:id="rId7"/>
    <p:sldId id="305" r:id="rId8"/>
    <p:sldId id="306" r:id="rId9"/>
    <p:sldId id="307" r:id="rId10"/>
    <p:sldId id="308" r:id="rId11"/>
    <p:sldId id="296" r:id="rId12"/>
    <p:sldId id="310" r:id="rId13"/>
    <p:sldId id="314" r:id="rId14"/>
    <p:sldId id="315" r:id="rId15"/>
  </p:sldIdLst>
  <p:sldSz cx="9144000" cy="6858000" type="screen4x3"/>
  <p:notesSz cx="7086600" cy="93726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31" autoAdjust="0"/>
  </p:normalViewPr>
  <p:slideViewPr>
    <p:cSldViewPr snapToGrid="0">
      <p:cViewPr>
        <p:scale>
          <a:sx n="60" d="100"/>
          <a:sy n="60" d="100"/>
        </p:scale>
        <p:origin x="-7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1915" cy="470214"/>
          </a:xfrm>
          <a:prstGeom prst="rect">
            <a:avLst/>
          </a:prstGeom>
        </p:spPr>
        <p:txBody>
          <a:bodyPr vert="horz" wrap="square" lIns="93583" tIns="46792" rIns="93583" bIns="4679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3104" y="0"/>
            <a:ext cx="3071915" cy="470214"/>
          </a:xfrm>
          <a:prstGeom prst="rect">
            <a:avLst/>
          </a:prstGeom>
        </p:spPr>
        <p:txBody>
          <a:bodyPr vert="horz" wrap="square" lIns="93583" tIns="46792" rIns="93583" bIns="467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B280ADE-4C75-4993-9FEA-C9E3147F45F3}" type="datetime1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0803"/>
            <a:ext cx="3071915" cy="470214"/>
          </a:xfrm>
          <a:prstGeom prst="rect">
            <a:avLst/>
          </a:prstGeom>
        </p:spPr>
        <p:txBody>
          <a:bodyPr vert="horz" wrap="square" lIns="93583" tIns="46792" rIns="93583" bIns="4679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3104" y="8900803"/>
            <a:ext cx="3071915" cy="470214"/>
          </a:xfrm>
          <a:prstGeom prst="rect">
            <a:avLst/>
          </a:prstGeom>
        </p:spPr>
        <p:txBody>
          <a:bodyPr vert="horz" wrap="square" lIns="93583" tIns="46792" rIns="93583" bIns="467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3305933D-2FB0-413F-9ED3-4A8369657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8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1915" cy="470214"/>
          </a:xfrm>
          <a:prstGeom prst="rect">
            <a:avLst/>
          </a:prstGeom>
        </p:spPr>
        <p:txBody>
          <a:bodyPr vert="horz" wrap="square" lIns="93583" tIns="46792" rIns="93583" bIns="4679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3104" y="0"/>
            <a:ext cx="3071915" cy="470214"/>
          </a:xfrm>
          <a:prstGeom prst="rect">
            <a:avLst/>
          </a:prstGeom>
        </p:spPr>
        <p:txBody>
          <a:bodyPr vert="horz" wrap="square" lIns="93583" tIns="46792" rIns="93583" bIns="467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71914511-80BA-4A19-A34D-C89F15E8A8FE}" type="datetime1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583" tIns="46792" rIns="93583" bIns="4679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wrap="square" lIns="93583" tIns="46792" rIns="93583" bIns="4679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0803"/>
            <a:ext cx="3071915" cy="470214"/>
          </a:xfrm>
          <a:prstGeom prst="rect">
            <a:avLst/>
          </a:prstGeom>
        </p:spPr>
        <p:txBody>
          <a:bodyPr vert="horz" wrap="square" lIns="93583" tIns="46792" rIns="93583" bIns="4679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3104" y="8900803"/>
            <a:ext cx="3071915" cy="470214"/>
          </a:xfrm>
          <a:prstGeom prst="rect">
            <a:avLst/>
          </a:prstGeom>
        </p:spPr>
        <p:txBody>
          <a:bodyPr vert="horz" wrap="square" lIns="93583" tIns="46792" rIns="93583" bIns="467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A9928E84-8736-4A7C-B7E5-33A6F8455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26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</a:t>
            </a:r>
            <a:r>
              <a:rPr lang="en-US" baseline="0" dirty="0" smtClean="0"/>
              <a:t> the most important products of the CH side of the Water Power program.  Also, very strong team to carryout the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28E84-8736-4A7C-B7E5-33A6F845582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1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28E84-8736-4A7C-B7E5-33A6F84558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17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28E84-8736-4A7C-B7E5-33A6F84558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9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28E84-8736-4A7C-B7E5-33A6F84558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7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RELEVANCE: </a:t>
            </a:r>
            <a:r>
              <a:rPr lang="en-US" baseline="0" dirty="0" smtClean="0"/>
              <a:t>It directly addresses the DOE Program goal because it represents highly innovative, new technology development that will enable of new hydropower generation in ways that are both energy and environmentally efficient.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28E84-8736-4A7C-B7E5-33A6F84558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5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APPROACH:  Project is well designed with highly qualified team (EPRI management, </a:t>
            </a:r>
            <a:r>
              <a:rPr lang="en-US" dirty="0" err="1" smtClean="0"/>
              <a:t>Kleinschmidt</a:t>
            </a:r>
            <a:r>
              <a:rPr lang="en-US" baseline="0" dirty="0" smtClean="0"/>
              <a:t> Assoc. engineers, </a:t>
            </a:r>
            <a:r>
              <a:rPr lang="en-US" baseline="0" dirty="0" err="1" smtClean="0"/>
              <a:t>Normandeau</a:t>
            </a:r>
            <a:r>
              <a:rPr lang="en-US" baseline="0" dirty="0" smtClean="0"/>
              <a:t> Assoc. biologists, and Brookfield owners)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28E84-8736-4A7C-B7E5-33A6F84558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6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28E84-8736-4A7C-B7E5-33A6F84558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30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r>
              <a:rPr lang="en-US" baseline="0" dirty="0" smtClean="0"/>
              <a:t> (continued): testing of full-scale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28E84-8736-4A7C-B7E5-33A6F84558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6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28E84-8736-4A7C-B7E5-33A6F84558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r>
              <a:rPr lang="en-US" baseline="0" dirty="0" smtClean="0"/>
              <a:t> AND PROGRESS:	Contract is being negotiated now and project has not begun yet.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28E84-8736-4A7C-B7E5-33A6F84558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41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28E84-8736-4A7C-B7E5-33A6F84558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EC390248-8592-4FCD-B4FA-438469E93D13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Program Name or Ancillary Text</a:t>
            </a: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1" name="Rectangle 10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4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5" name="Picture 18" descr="doe_logo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5" name="Rectangle 24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28" name="Picture 32" descr="doe_logo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80" y="147797"/>
            <a:ext cx="5626620" cy="6035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054500" y="5206075"/>
            <a:ext cx="308230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054450" y="5543500"/>
            <a:ext cx="3089550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68100" y="5672913"/>
            <a:ext cx="1390650" cy="2886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31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64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16050"/>
            <a:ext cx="4037013" cy="4935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16050"/>
            <a:ext cx="4037012" cy="4935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82563"/>
            <a:ext cx="8226425" cy="6169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9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4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09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5975"/>
            <a:ext cx="4040188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709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5975"/>
            <a:ext cx="4041775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5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8250"/>
            <a:ext cx="5111750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8000"/>
            <a:ext cx="3008313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9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1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B77C8230-A267-467F-B15E-77086C7CD238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Program Name or Ancillary Text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0" name="Rectangle 9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4" name="Picture 18" descr="doe_logo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081845"/>
            <a:ext cx="7772400" cy="10207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6400800" cy="990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02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4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3"/>
          <p:cNvSpPr>
            <a:spLocks noGrp="1"/>
          </p:cNvSpPr>
          <p:nvPr>
            <p:ph type="title"/>
          </p:nvPr>
        </p:nvSpPr>
        <p:spPr bwMode="auto">
          <a:xfrm>
            <a:off x="177800" y="0"/>
            <a:ext cx="5664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457200" y="1590675"/>
            <a:ext cx="82296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A69357D5-F9D7-402F-909A-943D3F0DAD7B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Wind and Water Power Program</a:t>
            </a:r>
          </a:p>
        </p:txBody>
      </p:sp>
      <p:grpSp>
        <p:nvGrpSpPr>
          <p:cNvPr id="1031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3" name="Rectangle 22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032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033" name="Picture 18" descr="doe_logo_pp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52" r:id="rId7"/>
    <p:sldLayoutId id="2147483948" r:id="rId8"/>
    <p:sldLayoutId id="2147483953" r:id="rId9"/>
    <p:sldLayoutId id="2147483955" r:id="rId10"/>
    <p:sldLayoutId id="2147483956" r:id="rId11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kern="1200">
          <a:solidFill>
            <a:srgbClr val="FFFFFF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203200" y="147638"/>
            <a:ext cx="5626100" cy="603250"/>
          </a:xfrm>
        </p:spPr>
        <p:txBody>
          <a:bodyPr/>
          <a:lstStyle/>
          <a:p>
            <a:r>
              <a:rPr lang="en-US" sz="2000" smtClean="0">
                <a:latin typeface="Arial Narrow" pitchFamily="34" charset="0"/>
                <a:ea typeface="ＭＳ Ｐゴシック" pitchFamily="-108" charset="-128"/>
              </a:rPr>
              <a:t>Water Power Peer Review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53151" y="5126910"/>
            <a:ext cx="4581908" cy="1174750"/>
          </a:xfrm>
        </p:spPr>
        <p:txBody>
          <a:bodyPr>
            <a:normAutofit fontScale="25000" lnSpcReduction="20000"/>
          </a:bodyPr>
          <a:lstStyle/>
          <a:p>
            <a:pPr marL="0" lvl="1" algn="l">
              <a:lnSpc>
                <a:spcPct val="12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 Black" pitchFamily="34" charset="0"/>
                <a:ea typeface="ＭＳ Ｐゴシック" pitchFamily="-108" charset="-128"/>
              </a:rPr>
              <a:t>Deployment </a:t>
            </a:r>
            <a:r>
              <a:rPr lang="en-US" sz="8000" b="1" dirty="0">
                <a:solidFill>
                  <a:schemeClr val="bg1"/>
                </a:solidFill>
                <a:latin typeface="Arial Black" pitchFamily="34" charset="0"/>
                <a:ea typeface="ＭＳ Ｐゴシック" pitchFamily="-108" charset="-128"/>
              </a:rPr>
              <a:t>and Testing of the Alden </a:t>
            </a:r>
            <a:r>
              <a:rPr lang="en-US" sz="8000" b="1" dirty="0" smtClean="0">
                <a:solidFill>
                  <a:schemeClr val="bg1"/>
                </a:solidFill>
                <a:latin typeface="Arial Black" pitchFamily="34" charset="0"/>
                <a:ea typeface="ＭＳ Ｐゴシック" pitchFamily="-108" charset="-128"/>
              </a:rPr>
              <a:t>Fish-Friendly Turbine</a:t>
            </a:r>
          </a:p>
          <a:p>
            <a:pPr marL="0" lvl="1" algn="l"/>
            <a:endParaRPr lang="en-US" sz="2900" dirty="0" smtClean="0">
              <a:solidFill>
                <a:schemeClr val="bg1"/>
              </a:solidFill>
              <a:latin typeface="Arial Narrow" pitchFamily="34" charset="0"/>
              <a:ea typeface="ＭＳ Ｐゴシック" pitchFamily="-108" charset="-128"/>
            </a:endParaRPr>
          </a:p>
          <a:p>
            <a:pPr marL="0" lvl="1" algn="l">
              <a:lnSpc>
                <a:spcPct val="120000"/>
              </a:lnSpc>
            </a:pPr>
            <a:r>
              <a:rPr lang="en-US" sz="64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-108" charset="-128"/>
              </a:rPr>
              <a:t>by EPRI, Alden Research Lab, </a:t>
            </a:r>
            <a:r>
              <a:rPr lang="en-US" sz="6400" dirty="0" err="1" smtClean="0">
                <a:solidFill>
                  <a:schemeClr val="bg1"/>
                </a:solidFill>
                <a:latin typeface="Arial Narrow" pitchFamily="34" charset="0"/>
                <a:ea typeface="ＭＳ Ｐゴシック" pitchFamily="-108" charset="-128"/>
              </a:rPr>
              <a:t>Kleinschmidt</a:t>
            </a:r>
            <a:r>
              <a:rPr lang="en-US" sz="64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-108" charset="-128"/>
              </a:rPr>
              <a:t> Assoc., </a:t>
            </a:r>
            <a:r>
              <a:rPr lang="en-US" sz="6400" dirty="0" err="1" smtClean="0">
                <a:solidFill>
                  <a:schemeClr val="bg1"/>
                </a:solidFill>
                <a:latin typeface="Arial Narrow" pitchFamily="34" charset="0"/>
                <a:ea typeface="ＭＳ Ｐゴシック" pitchFamily="-108" charset="-128"/>
              </a:rPr>
              <a:t>Normandeau</a:t>
            </a:r>
            <a:r>
              <a:rPr lang="en-US" sz="64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-108" charset="-128"/>
              </a:rPr>
              <a:t> Assoc., and Brookfield Power</a:t>
            </a:r>
          </a:p>
        </p:txBody>
      </p:sp>
      <p:sp>
        <p:nvSpPr>
          <p:cNvPr id="410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4725" y="5205413"/>
            <a:ext cx="3081338" cy="33178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dirty="0" smtClean="0">
                <a:ea typeface="ＭＳ Ｐゴシック" pitchFamily="-108" charset="-128"/>
              </a:rPr>
              <a:t>Presenter</a:t>
            </a:r>
          </a:p>
        </p:txBody>
      </p:sp>
      <p:sp>
        <p:nvSpPr>
          <p:cNvPr id="410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54725" y="5543550"/>
            <a:ext cx="3089275" cy="735013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dirty="0" smtClean="0">
                <a:latin typeface="Arial Narrow" pitchFamily="34" charset="0"/>
                <a:ea typeface="ＭＳ Ｐゴシック" pitchFamily="-108" charset="-128"/>
              </a:rPr>
              <a:t>Mike Sale </a:t>
            </a:r>
            <a:r>
              <a:rPr lang="en-US" dirty="0" smtClean="0">
                <a:latin typeface="Arial Narrow" pitchFamily="34" charset="0"/>
                <a:ea typeface="ＭＳ Ｐゴシック" pitchFamily="-108" charset="-128"/>
              </a:rPr>
              <a:t>–</a:t>
            </a:r>
            <a:r>
              <a:rPr dirty="0" smtClean="0">
                <a:latin typeface="Arial Narrow" pitchFamily="34" charset="0"/>
                <a:ea typeface="ＭＳ Ｐゴシック" pitchFamily="-108" charset="-128"/>
              </a:rPr>
              <a:t> Contractor to ORNL</a:t>
            </a:r>
          </a:p>
          <a:p>
            <a:pPr fontAlgn="base">
              <a:spcAft>
                <a:spcPct val="0"/>
              </a:spcAft>
            </a:pPr>
            <a:r>
              <a:rPr dirty="0" smtClean="0">
                <a:latin typeface="Arial Narrow" pitchFamily="34" charset="0"/>
                <a:ea typeface="ＭＳ Ｐゴシック" pitchFamily="-108" charset="-128"/>
              </a:rPr>
              <a:t>mjsale@frozenhead.net</a:t>
            </a:r>
          </a:p>
          <a:p>
            <a:pPr fontAlgn="base">
              <a:spcAft>
                <a:spcPct val="0"/>
              </a:spcAft>
            </a:pPr>
            <a:r>
              <a:rPr dirty="0" smtClean="0">
                <a:latin typeface="Arial Narrow" pitchFamily="34" charset="0"/>
                <a:ea typeface="ＭＳ Ｐゴシック" pitchFamily="-108" charset="-128"/>
              </a:rPr>
              <a:t>November 3, 2011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3703"/>
          <a:stretch>
            <a:fillRect/>
          </a:stretch>
        </p:blipFill>
        <p:spPr bwMode="auto">
          <a:xfrm>
            <a:off x="611792" y="930166"/>
            <a:ext cx="7958009" cy="41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9784" y="1272798"/>
            <a:ext cx="2929356" cy="221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25" y="1418897"/>
            <a:ext cx="2955320" cy="330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Street Demonstration Site</a:t>
            </a:r>
            <a:endParaRPr lang="en-US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200" b="1" dirty="0"/>
              <a:t>Brookfield Renewable Power’s School Street Project:</a:t>
            </a:r>
          </a:p>
          <a:p>
            <a:r>
              <a:rPr lang="en-US" sz="2200" dirty="0"/>
              <a:t>Mohawk River, NY</a:t>
            </a:r>
          </a:p>
          <a:p>
            <a:r>
              <a:rPr lang="en-US" sz="2200" dirty="0"/>
              <a:t>92 </a:t>
            </a:r>
            <a:r>
              <a:rPr lang="en-US" sz="2200" dirty="0" err="1"/>
              <a:t>ft</a:t>
            </a:r>
            <a:r>
              <a:rPr lang="en-US" sz="2200" dirty="0"/>
              <a:t> head, ~1200 </a:t>
            </a:r>
            <a:r>
              <a:rPr lang="en-US" sz="2200" dirty="0" err="1"/>
              <a:t>cfs</a:t>
            </a:r>
            <a:endParaRPr lang="en-US" sz="2200" dirty="0"/>
          </a:p>
          <a:p>
            <a:r>
              <a:rPr lang="en-US" sz="2200" dirty="0"/>
              <a:t>~11 MW</a:t>
            </a:r>
          </a:p>
          <a:p>
            <a:r>
              <a:rPr lang="en-US" sz="2200" dirty="0"/>
              <a:t>Species of concern – blueback herring &amp; American eel</a:t>
            </a:r>
          </a:p>
          <a:p>
            <a:r>
              <a:rPr lang="en-US" sz="2200" dirty="0"/>
              <a:t>Settlement agreement &amp; agency approval for installation and testing</a:t>
            </a:r>
          </a:p>
        </p:txBody>
      </p:sp>
      <p:pic>
        <p:nvPicPr>
          <p:cNvPr id="299012" name="Picture 4" descr="schoolstre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20000"/>
          </a:blip>
          <a:srcRect/>
          <a:stretch>
            <a:fillRect/>
          </a:stretch>
        </p:blipFill>
        <p:spPr>
          <a:xfrm>
            <a:off x="4602163" y="1854200"/>
            <a:ext cx="4041775" cy="3976688"/>
          </a:xfrm>
          <a:noFill/>
          <a:ln/>
        </p:spPr>
      </p:pic>
      <p:pic>
        <p:nvPicPr>
          <p:cNvPr id="299013" name="Picture 12" descr="http://www.seineriverwmp.com/brookfield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3825" y="1446213"/>
            <a:ext cx="3048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14" name="Oval 6"/>
          <p:cNvSpPr>
            <a:spLocks noChangeArrowheads="1"/>
          </p:cNvSpPr>
          <p:nvPr/>
        </p:nvSpPr>
        <p:spPr bwMode="auto">
          <a:xfrm>
            <a:off x="6386513" y="3930650"/>
            <a:ext cx="1557337" cy="7239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3" descr="Z:\Waldrip\Fish Passage\DS Fish Passage\School Street Fishway\IMG_1384.jp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875"/>
            <a:ext cx="9144000" cy="6856413"/>
          </a:xfrm>
          <a:noFill/>
          <a:ln/>
        </p:spPr>
      </p:pic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493713" y="5559425"/>
            <a:ext cx="6211887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19075" indent="-219075"/>
            <a:r>
              <a:rPr lang="en-US" sz="2000" b="1"/>
              <a:t>Dewatered School Street Project forebay</a:t>
            </a: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3367088" y="2932113"/>
            <a:ext cx="1901825" cy="1006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19075" indent="-219075"/>
            <a:r>
              <a:rPr lang="en-US" sz="2000" b="1"/>
              <a:t>Future turbine intake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566738" y="4978400"/>
            <a:ext cx="3090862" cy="4064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19075" indent="-219075"/>
            <a:r>
              <a:rPr lang="en-US" sz="2000" b="1"/>
              <a:t>Fish guidance louver</a:t>
            </a:r>
          </a:p>
        </p:txBody>
      </p:sp>
      <p:sp>
        <p:nvSpPr>
          <p:cNvPr id="301062" name="Line 6"/>
          <p:cNvSpPr>
            <a:spLocks noChangeShapeType="1"/>
          </p:cNvSpPr>
          <p:nvPr/>
        </p:nvSpPr>
        <p:spPr bwMode="auto">
          <a:xfrm flipH="1" flipV="1">
            <a:off x="581025" y="4194175"/>
            <a:ext cx="565150" cy="812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auto">
          <a:xfrm>
            <a:off x="2641600" y="4310063"/>
            <a:ext cx="2205038" cy="4064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19075" indent="-219075"/>
            <a:r>
              <a:rPr lang="en-US" sz="2000" b="1"/>
              <a:t>Fish bypass</a:t>
            </a:r>
          </a:p>
        </p:txBody>
      </p:sp>
      <p:sp>
        <p:nvSpPr>
          <p:cNvPr id="301064" name="Line 8"/>
          <p:cNvSpPr>
            <a:spLocks noChangeShapeType="1"/>
          </p:cNvSpPr>
          <p:nvPr/>
        </p:nvSpPr>
        <p:spPr bwMode="auto">
          <a:xfrm flipH="1" flipV="1">
            <a:off x="2032000" y="3832225"/>
            <a:ext cx="566738" cy="449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01065" name="Line 9"/>
          <p:cNvSpPr>
            <a:spLocks noChangeShapeType="1"/>
          </p:cNvSpPr>
          <p:nvPr/>
        </p:nvSpPr>
        <p:spPr bwMode="auto">
          <a:xfrm flipV="1">
            <a:off x="4964113" y="3962400"/>
            <a:ext cx="696912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01066" name="Text Box 10"/>
          <p:cNvSpPr txBox="1">
            <a:spLocks noChangeArrowheads="1"/>
          </p:cNvSpPr>
          <p:nvPr/>
        </p:nvSpPr>
        <p:spPr bwMode="auto">
          <a:xfrm>
            <a:off x="619125" y="550863"/>
            <a:ext cx="4518025" cy="4064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19075" indent="-219075"/>
            <a:r>
              <a:rPr lang="en-US" sz="2000" b="1"/>
              <a:t>Existing turbine gatehouse</a:t>
            </a:r>
          </a:p>
        </p:txBody>
      </p:sp>
      <p:sp>
        <p:nvSpPr>
          <p:cNvPr id="301067" name="Line 11"/>
          <p:cNvSpPr>
            <a:spLocks noChangeShapeType="1"/>
          </p:cNvSpPr>
          <p:nvPr/>
        </p:nvSpPr>
        <p:spPr bwMode="auto">
          <a:xfrm flipH="1">
            <a:off x="604838" y="1035050"/>
            <a:ext cx="103505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0" grpId="0" animBg="1"/>
      <p:bldP spid="301061" grpId="0" animBg="1"/>
      <p:bldP spid="301062" grpId="0" animBg="1"/>
      <p:bldP spid="301063" grpId="0" animBg="1"/>
      <p:bldP spid="301064" grpId="0" animBg="1"/>
      <p:bldP spid="3010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 descr="DSC00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2242344" y="6334949"/>
            <a:ext cx="4659312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19075" indent="-219075" algn="ctr"/>
            <a:r>
              <a:rPr lang="en-US" sz="2400" b="1" i="1" dirty="0"/>
              <a:t>&gt;42,000 fish tested</a:t>
            </a:r>
          </a:p>
        </p:txBody>
      </p:sp>
      <p:graphicFrame>
        <p:nvGraphicFramePr>
          <p:cNvPr id="277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242057"/>
              </p:ext>
            </p:extLst>
          </p:nvPr>
        </p:nvGraphicFramePr>
        <p:xfrm>
          <a:off x="995964" y="3790130"/>
          <a:ext cx="7435850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5" imgW="7517282" imgH="2527097" progId="CorelDRAW.Graphic.10">
                  <p:embed/>
                </p:oleObj>
              </mc:Choice>
              <mc:Fallback>
                <p:oleObj name="CorelDRAW" r:id="rId5" imgW="7517282" imgH="2527097" progId="CorelDRAW.Graphic.1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964" y="3790130"/>
                        <a:ext cx="7435850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1729664" y="3249612"/>
            <a:ext cx="5983287" cy="457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19075" indent="-219075" algn="ctr"/>
            <a:r>
              <a:rPr lang="en-US" sz="2400" b="1" dirty="0"/>
              <a:t>Alden Turbine Pilot Scale Test Loop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6282" y="772514"/>
            <a:ext cx="7299436" cy="179726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BACKGROUND: work</a:t>
            </a:r>
            <a:r>
              <a:rPr kumimoji="0" lang="en-US" sz="2323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 dates back to the old Advanced Hydropower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Turbine Systems Program, starting in 1994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323" b="1" baseline="0" dirty="0" smtClean="0">
                <a:latin typeface="Arial Narrow"/>
                <a:ea typeface="+mn-ea"/>
                <a:cs typeface="Arial Narrow"/>
              </a:rPr>
              <a:t>Conceptual</a:t>
            </a:r>
            <a:r>
              <a:rPr lang="en-US" sz="2323" b="1" dirty="0" smtClean="0">
                <a:latin typeface="Arial Narrow"/>
                <a:ea typeface="+mn-ea"/>
                <a:cs typeface="Arial Narrow"/>
              </a:rPr>
              <a:t> design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Pilot-scale testing in laboratory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323" b="1" noProof="0" dirty="0" smtClean="0">
                <a:latin typeface="Arial Narrow"/>
                <a:ea typeface="+mn-ea"/>
                <a:cs typeface="Arial Narrow"/>
              </a:rPr>
              <a:t>Redesign for manufacturing and construction</a:t>
            </a: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Purpose, Objectives, &amp; Integration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25668" y="1228057"/>
            <a:ext cx="8229600" cy="4802188"/>
          </a:xfrm>
        </p:spPr>
        <p:txBody>
          <a:bodyPr/>
          <a:lstStyle/>
          <a:p>
            <a:r>
              <a:rPr lang="en-US" sz="2000" b="1" u="sng" dirty="0" smtClean="0">
                <a:ea typeface="ＭＳ Ｐゴシック" pitchFamily="-108" charset="-128"/>
              </a:rPr>
              <a:t>Purpose: </a:t>
            </a:r>
            <a:r>
              <a:rPr lang="en-US" sz="2000" b="1" dirty="0" smtClean="0">
                <a:ea typeface="ＭＳ Ｐゴシック" pitchFamily="-108" charset="-128"/>
              </a:rPr>
              <a:t> </a:t>
            </a:r>
            <a:r>
              <a:rPr lang="en-US" sz="2000" dirty="0" smtClean="0">
                <a:ea typeface="ＭＳ Ｐゴシック" pitchFamily="-108" charset="-128"/>
              </a:rPr>
              <a:t>Installation and performance testing of the latest version of the Alden “fish-friendly” hydropower turbine.</a:t>
            </a:r>
          </a:p>
          <a:p>
            <a:pPr lvl="1"/>
            <a:r>
              <a:rPr lang="en-US" sz="1600" dirty="0" smtClean="0">
                <a:ea typeface="ＭＳ Ｐゴシック" pitchFamily="-108" charset="-128"/>
              </a:rPr>
              <a:t>Demonstration site at Brookfield’s School Street Hydroelectric Project, Mohawk River, Cohoes, NY</a:t>
            </a:r>
          </a:p>
          <a:p>
            <a:pPr lvl="1"/>
            <a:r>
              <a:rPr lang="en-US" sz="1600" dirty="0" smtClean="0">
                <a:ea typeface="ＭＳ Ｐゴシック" pitchFamily="-108" charset="-128"/>
              </a:rPr>
              <a:t>Full-scale evaluation of energy efficiency and environmental performance</a:t>
            </a:r>
          </a:p>
          <a:p>
            <a:r>
              <a:rPr lang="en-US" sz="2000" b="1" u="sng" dirty="0" smtClean="0">
                <a:ea typeface="ＭＳ Ｐゴシック" pitchFamily="-108" charset="-128"/>
              </a:rPr>
              <a:t>Primary Barrier Addressed:</a:t>
            </a:r>
            <a:r>
              <a:rPr lang="en-US" sz="2000" b="1" dirty="0" smtClean="0">
                <a:ea typeface="ＭＳ Ｐゴシック" pitchFamily="-108" charset="-128"/>
              </a:rPr>
              <a:t>  </a:t>
            </a:r>
            <a:r>
              <a:rPr lang="en-US" sz="2000" dirty="0" smtClean="0">
                <a:ea typeface="ＭＳ Ｐゴシック" pitchFamily="-108" charset="-128"/>
              </a:rPr>
              <a:t>Mortality of fish passaging downstream through hydropower turbines.</a:t>
            </a:r>
          </a:p>
          <a:p>
            <a:pPr lvl="1"/>
            <a:r>
              <a:rPr lang="en-US" sz="1600" dirty="0" smtClean="0">
                <a:ea typeface="ＭＳ Ｐゴシック" pitchFamily="-108" charset="-128"/>
              </a:rPr>
              <a:t>For example, </a:t>
            </a:r>
            <a:r>
              <a:rPr lang="en-US" sz="1600" dirty="0">
                <a:ea typeface="ＭＳ Ｐゴシック" pitchFamily="-108" charset="-128"/>
              </a:rPr>
              <a:t>s</a:t>
            </a:r>
            <a:r>
              <a:rPr lang="en-US" sz="1600" dirty="0" smtClean="0">
                <a:ea typeface="ＭＳ Ｐゴシック" pitchFamily="-108" charset="-128"/>
              </a:rPr>
              <a:t>almon decline in the Columbia River basin possibly related to hydropower operation via turbine mortality on downstream migrating juveniles. </a:t>
            </a:r>
          </a:p>
          <a:p>
            <a:r>
              <a:rPr lang="en-US" sz="2000" b="1" u="sng" dirty="0" smtClean="0">
                <a:ea typeface="ＭＳ Ｐゴシック" pitchFamily="-108" charset="-128"/>
              </a:rPr>
              <a:t>Benefit:</a:t>
            </a:r>
            <a:r>
              <a:rPr lang="en-US" sz="2000" b="1" dirty="0" smtClean="0">
                <a:ea typeface="ＭＳ Ｐゴシック" pitchFamily="-108" charset="-128"/>
              </a:rPr>
              <a:t>  </a:t>
            </a:r>
            <a:r>
              <a:rPr lang="en-US" sz="2000" dirty="0" smtClean="0">
                <a:ea typeface="ＭＳ Ｐゴシック" pitchFamily="-108" charset="-128"/>
              </a:rPr>
              <a:t>Safe passage for fish through turbines enables more generation from available water.</a:t>
            </a:r>
          </a:p>
          <a:p>
            <a:pPr lvl="1"/>
            <a:r>
              <a:rPr lang="en-US" sz="1600" dirty="0" smtClean="0">
                <a:ea typeface="ＭＳ Ｐゴシック" pitchFamily="-108" charset="-128"/>
              </a:rPr>
              <a:t>Generates ~25% more energy than the conventional design through energy recovery of flows otherwise used for the conventional fish bypass system. </a:t>
            </a:r>
          </a:p>
          <a:p>
            <a:r>
              <a:rPr lang="en-US" sz="2000" b="1" u="sng" dirty="0" smtClean="0">
                <a:ea typeface="ＭＳ Ｐゴシック" pitchFamily="-108" charset="-128"/>
              </a:rPr>
              <a:t>Integration:</a:t>
            </a:r>
            <a:r>
              <a:rPr lang="en-US" sz="2000" b="1" dirty="0" smtClean="0">
                <a:ea typeface="ＭＳ Ｐゴシック" pitchFamily="-108" charset="-128"/>
              </a:rPr>
              <a:t>  </a:t>
            </a:r>
            <a:r>
              <a:rPr lang="en-US" sz="2000" dirty="0" smtClean="0">
                <a:ea typeface="ＭＳ Ｐゴシック" pitchFamily="-108" charset="-128"/>
              </a:rPr>
              <a:t>Advances environmental mitigation technologies that promote cost effective sustainable hydropower generation.</a:t>
            </a:r>
          </a:p>
          <a:p>
            <a:pPr lvl="1"/>
            <a:r>
              <a:rPr lang="en-US" sz="1600" dirty="0">
                <a:ea typeface="ＭＳ Ｐゴシック" pitchFamily="-108" charset="-128"/>
              </a:rPr>
              <a:t>Results will lead to determination of the </a:t>
            </a:r>
            <a:r>
              <a:rPr lang="en-US" sz="1600" dirty="0" smtClean="0">
                <a:ea typeface="ＭＳ Ｐゴシック" pitchFamily="-108" charset="-128"/>
              </a:rPr>
              <a:t>full costs and benefits of new technology in a real-world setting, reducing uncertainties for future applications.</a:t>
            </a:r>
            <a:endParaRPr lang="en-US" sz="1600" dirty="0"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42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Technical Approach – Year 1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96525"/>
            <a:ext cx="8229600" cy="480218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ea typeface="ＭＳ Ｐゴシック" pitchFamily="-108" charset="-128"/>
              </a:rPr>
              <a:t>Engineering Design *</a:t>
            </a:r>
            <a:endParaRPr lang="en-US" sz="2800" b="1" u="sng" dirty="0" smtClean="0">
              <a:ea typeface="ＭＳ Ｐゴシック" pitchFamily="-108" charset="-128"/>
            </a:endParaRPr>
          </a:p>
          <a:p>
            <a:r>
              <a:rPr lang="en-US" b="1" u="sng" dirty="0" smtClean="0">
                <a:ea typeface="ＭＳ Ｐゴシック" pitchFamily="-108" charset="-128"/>
              </a:rPr>
              <a:t>Task 1 – Integration Meetings</a:t>
            </a:r>
            <a:r>
              <a:rPr lang="en-US" b="1" dirty="0" smtClean="0">
                <a:ea typeface="ＭＳ Ｐゴシック" pitchFamily="-108" charset="-128"/>
              </a:rPr>
              <a:t> </a:t>
            </a:r>
            <a:r>
              <a:rPr lang="en-US" dirty="0" smtClean="0">
                <a:ea typeface="ＭＳ Ｐゴシック" pitchFamily="-108" charset="-128"/>
              </a:rPr>
              <a:t>to educate the turbine end user and the regulatory agencies that monitor and dictate environmental performance for the demonstration site to ensure the successful installation and acceptance of the Alden turbine.</a:t>
            </a:r>
          </a:p>
          <a:p>
            <a:r>
              <a:rPr lang="en-US" b="1" u="sng" dirty="0" smtClean="0">
                <a:ea typeface="ＭＳ Ｐゴシック" pitchFamily="-108" charset="-128"/>
              </a:rPr>
              <a:t>Task 2 – Engineering Design</a:t>
            </a:r>
          </a:p>
          <a:p>
            <a:pPr lvl="1"/>
            <a:r>
              <a:rPr lang="en-US" sz="1800" b="1" u="sng" dirty="0" smtClean="0">
                <a:ea typeface="ＭＳ Ｐゴシック" pitchFamily="-108" charset="-128"/>
              </a:rPr>
              <a:t>Subtask 2.1 – Preliminary Design</a:t>
            </a:r>
            <a:r>
              <a:rPr lang="en-US" sz="1800" b="1" dirty="0" smtClean="0">
                <a:ea typeface="ＭＳ Ｐゴシック" pitchFamily="-108" charset="-128"/>
              </a:rPr>
              <a:t> </a:t>
            </a:r>
            <a:r>
              <a:rPr lang="en-US" sz="1800" dirty="0" smtClean="0">
                <a:ea typeface="ＭＳ Ｐゴシック" pitchFamily="-108" charset="-128"/>
              </a:rPr>
              <a:t>to complete preliminary engineering and to develop cost estimates to allow Brookfield and </a:t>
            </a:r>
            <a:r>
              <a:rPr lang="en-US" sz="1800" dirty="0" err="1" smtClean="0">
                <a:ea typeface="ＭＳ Ｐゴシック" pitchFamily="-108" charset="-128"/>
              </a:rPr>
              <a:t>Voith</a:t>
            </a:r>
            <a:r>
              <a:rPr lang="en-US" sz="1800" dirty="0" smtClean="0">
                <a:ea typeface="ＭＳ Ｐゴシック" pitchFamily="-108" charset="-128"/>
              </a:rPr>
              <a:t> to implement a purchase agreement. These cost estimates will provide the detail required for a detailed cost and ROI analysis.</a:t>
            </a:r>
          </a:p>
          <a:p>
            <a:pPr lvl="1"/>
            <a:r>
              <a:rPr lang="en-US" sz="1800" b="1" u="sng" dirty="0" smtClean="0">
                <a:ea typeface="ＭＳ Ｐゴシック" pitchFamily="-108" charset="-128"/>
              </a:rPr>
              <a:t>Subtask 2.2 – Final Design</a:t>
            </a:r>
            <a:r>
              <a:rPr lang="en-US" sz="1800" b="1" dirty="0" smtClean="0">
                <a:ea typeface="ＭＳ Ｐゴシック" pitchFamily="-108" charset="-128"/>
              </a:rPr>
              <a:t> </a:t>
            </a:r>
            <a:r>
              <a:rPr lang="en-US" sz="1800" dirty="0" smtClean="0">
                <a:ea typeface="ＭＳ Ｐゴシック" pitchFamily="-108" charset="-128"/>
              </a:rPr>
              <a:t>to develop the level of engineering detail required to prepare a bid package.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262" y="5959365"/>
            <a:ext cx="8371490" cy="47296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* Project team:</a:t>
            </a:r>
            <a:r>
              <a:rPr kumimoji="0" lang="en-US" sz="2323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 EPRI, Alden, </a:t>
            </a:r>
            <a:r>
              <a:rPr kumimoji="0" lang="en-US" sz="2323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Kleinschmidt</a:t>
            </a:r>
            <a:r>
              <a:rPr kumimoji="0" lang="en-US" sz="2323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, </a:t>
            </a:r>
            <a:r>
              <a:rPr kumimoji="0" lang="en-US" sz="2323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Normandeau</a:t>
            </a:r>
            <a:r>
              <a:rPr kumimoji="0" lang="en-US" sz="2323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, Brookfield</a:t>
            </a: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770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Technical Approach – Year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87" y="1165421"/>
            <a:ext cx="5534551" cy="480218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ea typeface="ＭＳ Ｐゴシック" pitchFamily="-108" charset="-128"/>
              </a:rPr>
              <a:t>Manufacturing, Construction, and Testing Plan Development</a:t>
            </a:r>
          </a:p>
          <a:p>
            <a:r>
              <a:rPr lang="en-US" b="1" u="sng" dirty="0" smtClean="0">
                <a:ea typeface="ＭＳ Ｐゴシック" pitchFamily="-108" charset="-128"/>
              </a:rPr>
              <a:t>Task 1 – Construction and Engineering Support</a:t>
            </a:r>
            <a:r>
              <a:rPr lang="en-US" b="1" dirty="0" smtClean="0">
                <a:ea typeface="ＭＳ Ｐゴシック" pitchFamily="-108" charset="-128"/>
              </a:rPr>
              <a:t> </a:t>
            </a:r>
            <a:r>
              <a:rPr lang="en-US" dirty="0" smtClean="0">
                <a:ea typeface="ＭＳ Ｐゴシック" pitchFamily="-108" charset="-128"/>
              </a:rPr>
              <a:t>to evaluate the work conducted in 2010, the overall site preparation and construction plan. </a:t>
            </a:r>
          </a:p>
          <a:p>
            <a:r>
              <a:rPr lang="en-US" b="1" u="sng" dirty="0" smtClean="0">
                <a:ea typeface="ＭＳ Ｐゴシック" pitchFamily="-108" charset="-128"/>
              </a:rPr>
              <a:t>Task 2 – Development of Performance Test Plan</a:t>
            </a:r>
            <a:r>
              <a:rPr lang="en-US" b="1" dirty="0" smtClean="0">
                <a:ea typeface="ＭＳ Ｐゴシック" pitchFamily="-108" charset="-128"/>
              </a:rPr>
              <a:t> </a:t>
            </a:r>
            <a:r>
              <a:rPr lang="en-US" dirty="0" smtClean="0">
                <a:ea typeface="ＭＳ Ｐゴシック" pitchFamily="-108" charset="-128"/>
              </a:rPr>
              <a:t>to measure fish passage efficiency and power performance efficiency for comparison to theoretical predictions.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90" y="1357623"/>
            <a:ext cx="292576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56" y="3797665"/>
            <a:ext cx="2206630" cy="239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29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Approach – Year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13" y="1101937"/>
            <a:ext cx="6511157" cy="480218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ea typeface="ＭＳ Ｐゴシック" pitchFamily="-108" charset="-128"/>
              </a:rPr>
              <a:t>Project Commissioning, Performance Testing, and Final Report</a:t>
            </a:r>
            <a:endParaRPr lang="en-US" sz="2800" b="1" dirty="0">
              <a:ea typeface="ＭＳ Ｐゴシック" pitchFamily="-108" charset="-128"/>
            </a:endParaRPr>
          </a:p>
          <a:p>
            <a:r>
              <a:rPr lang="en-US" b="1" u="sng" dirty="0" smtClean="0">
                <a:ea typeface="ＭＳ Ｐゴシック" pitchFamily="-108" charset="-128"/>
              </a:rPr>
              <a:t>Task 1 – Biological Performance Testing</a:t>
            </a:r>
          </a:p>
          <a:p>
            <a:pPr lvl="1"/>
            <a:r>
              <a:rPr lang="en-US" b="1" i="1" dirty="0" smtClean="0">
                <a:ea typeface="ＭＳ Ｐゴシック" pitchFamily="-108" charset="-128"/>
              </a:rPr>
              <a:t>Subtask 1.2 – Passage Survival </a:t>
            </a:r>
            <a:r>
              <a:rPr lang="en-US" dirty="0" smtClean="0">
                <a:ea typeface="ＭＳ Ｐゴシック" pitchFamily="-108" charset="-128"/>
              </a:rPr>
              <a:t>to determine the ability of the Alden turbine installed at School Street to safely pass fish downstream, </a:t>
            </a:r>
            <a:r>
              <a:rPr lang="en-US" dirty="0" err="1" smtClean="0">
                <a:ea typeface="ＭＳ Ｐゴシック" pitchFamily="-108" charset="-128"/>
              </a:rPr>
              <a:t>Normandeau</a:t>
            </a:r>
            <a:r>
              <a:rPr lang="en-US" dirty="0" smtClean="0">
                <a:ea typeface="ＭＳ Ｐゴシック" pitchFamily="-108" charset="-128"/>
              </a:rPr>
              <a:t> Associates will conduct a direct injury and survival study for turbine-passed fish using the HI-Z </a:t>
            </a:r>
            <a:r>
              <a:rPr lang="en-US" dirty="0" err="1" smtClean="0">
                <a:ea typeface="ＭＳ Ｐゴシック" pitchFamily="-108" charset="-128"/>
              </a:rPr>
              <a:t>Turb’N</a:t>
            </a:r>
            <a:r>
              <a:rPr lang="en-US" dirty="0" smtClean="0">
                <a:ea typeface="ＭＳ Ｐゴシック" pitchFamily="-108" charset="-128"/>
              </a:rPr>
              <a:t> Tag recapture technique.</a:t>
            </a:r>
          </a:p>
          <a:p>
            <a:pPr lvl="1"/>
            <a:r>
              <a:rPr lang="en-US" b="1" i="1" dirty="0" smtClean="0">
                <a:ea typeface="ＭＳ Ｐゴシック" pitchFamily="-108" charset="-128"/>
              </a:rPr>
              <a:t>Subtask 1.2 – Predator Challenge </a:t>
            </a:r>
            <a:r>
              <a:rPr lang="en-US" dirty="0" smtClean="0">
                <a:ea typeface="ＭＳ Ｐゴシック" pitchFamily="-108" charset="-128"/>
              </a:rPr>
              <a:t>to evaluate indirect mortality, a predator challenge evaluation will be conducted to address the potential for sub-lethal injuries and disorientation to lead to increased susceptibility to predation.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29" y="1366496"/>
            <a:ext cx="1798637" cy="119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americane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39184" y="3758625"/>
            <a:ext cx="2193925" cy="877887"/>
          </a:xfrm>
          <a:prstGeom prst="rect">
            <a:avLst/>
          </a:prstGeom>
          <a:noFill/>
          <a:ln/>
        </p:spPr>
      </p:pic>
      <p:pic>
        <p:nvPicPr>
          <p:cNvPr id="7" name="Picture 5" descr="bluebackherr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247" y="2868146"/>
            <a:ext cx="1447800" cy="619125"/>
          </a:xfrm>
          <a:prstGeom prst="rect">
            <a:avLst/>
          </a:prstGeom>
          <a:noFill/>
        </p:spPr>
      </p:pic>
      <p:pic>
        <p:nvPicPr>
          <p:cNvPr id="8" name="Picture 12" descr="Atlantic%20salmon%20smolt%20and%20par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9671" y="4897793"/>
            <a:ext cx="2012950" cy="100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81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Approach – Year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057"/>
            <a:ext cx="8229600" cy="480218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ea typeface="ＭＳ Ｐゴシック" pitchFamily="-108" charset="-128"/>
              </a:rPr>
              <a:t>Project Commissioning, Performance Testing, and Final Report (continued)</a:t>
            </a:r>
            <a:endParaRPr lang="en-US" sz="2800" b="1" dirty="0">
              <a:ea typeface="ＭＳ Ｐゴシック" pitchFamily="-108" charset="-128"/>
            </a:endParaRPr>
          </a:p>
          <a:p>
            <a:r>
              <a:rPr lang="en-US" b="1" u="sng" dirty="0" smtClean="0">
                <a:ea typeface="ＭＳ Ｐゴシック" pitchFamily="-108" charset="-128"/>
              </a:rPr>
              <a:t>Task 2 – Reporting</a:t>
            </a:r>
            <a:r>
              <a:rPr lang="en-US" b="1" dirty="0" smtClean="0">
                <a:ea typeface="ＭＳ Ｐゴシック" pitchFamily="-108" charset="-128"/>
              </a:rPr>
              <a:t> </a:t>
            </a:r>
            <a:r>
              <a:rPr lang="en-US" dirty="0" smtClean="0">
                <a:ea typeface="ＭＳ Ｐゴシック" pitchFamily="-108" charset="-128"/>
              </a:rPr>
              <a:t>performed annually, quarterly and on an as needed basis to DOE to document technical progress, problems encountered, and actions taken or recommended to overcome those problems. </a:t>
            </a:r>
          </a:p>
          <a:p>
            <a:r>
              <a:rPr lang="en-US" b="1" u="sng" dirty="0" smtClean="0">
                <a:ea typeface="ＭＳ Ｐゴシック" pitchFamily="-108" charset="-128"/>
              </a:rPr>
              <a:t>Task 3 – Technology Transfer</a:t>
            </a:r>
            <a:endParaRPr lang="en-US" b="1" dirty="0">
              <a:ea typeface="ＭＳ Ｐゴシック" pitchFamily="-108" charset="-128"/>
            </a:endParaRPr>
          </a:p>
          <a:p>
            <a:pPr lvl="1"/>
            <a:r>
              <a:rPr lang="en-US" dirty="0" smtClean="0">
                <a:ea typeface="ＭＳ Ｐゴシック" pitchFamily="-108" charset="-128"/>
              </a:rPr>
              <a:t>Quarterly and Annual Progress Reports to DOE and industry co-sponsors (annual reports also available to public).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Technical presentations and papers at annual hydropower conferences.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Papers for publication in trade and scientific journals.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Scientific and engineering news journals appraised of progress.</a:t>
            </a:r>
          </a:p>
        </p:txBody>
      </p:sp>
    </p:spTree>
    <p:extLst>
      <p:ext uri="{BB962C8B-B14F-4D97-AF65-F5344CB8AC3E}">
        <p14:creationId xmlns:p14="http://schemas.microsoft.com/office/powerpoint/2010/main" val="289607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Plan, Schedule, &amp;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127125"/>
            <a:ext cx="8229600" cy="3254375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dirty="0" smtClean="0"/>
              <a:t>Budget: $1.5M (proposed), with approx. $1.5M cost-share</a:t>
            </a:r>
          </a:p>
          <a:p>
            <a:pPr marL="457200" indent="-457200" algn="ctr">
              <a:defRPr/>
            </a:pPr>
            <a:endParaRPr lang="en-US" dirty="0" smtClean="0"/>
          </a:p>
          <a:p>
            <a:pPr algn="ctr">
              <a:buFont typeface="Arial" charset="0"/>
              <a:buNone/>
              <a:defRPr/>
            </a:pPr>
            <a:endParaRPr lang="en-US" dirty="0" smtClean="0"/>
          </a:p>
          <a:p>
            <a:pPr algn="ctr">
              <a:defRPr/>
            </a:pPr>
            <a:endParaRPr lang="en-US" dirty="0"/>
          </a:p>
        </p:txBody>
      </p:sp>
      <p:pic>
        <p:nvPicPr>
          <p:cNvPr id="7201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9" y="1677987"/>
            <a:ext cx="8924543" cy="469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350" y="1513490"/>
            <a:ext cx="6081111" cy="901700"/>
          </a:xfrm>
        </p:spPr>
        <p:txBody>
          <a:bodyPr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“Fish Friendly” Turbine Development: </a:t>
            </a:r>
            <a:br>
              <a:rPr lang="en-US" sz="2400" b="1" i="1" dirty="0">
                <a:solidFill>
                  <a:schemeClr val="tx1"/>
                </a:solidFill>
              </a:rPr>
            </a:br>
            <a:r>
              <a:rPr lang="en-US" sz="2400" b="1" i="1" dirty="0">
                <a:solidFill>
                  <a:schemeClr val="tx1"/>
                </a:solidFill>
              </a:rPr>
              <a:t>Alden Design - What’s Different?</a:t>
            </a:r>
          </a:p>
        </p:txBody>
      </p:sp>
      <p:pic>
        <p:nvPicPr>
          <p:cNvPr id="291843" name="Picture 3" descr="cfxOutpu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 rot="21540000">
            <a:off x="1046163" y="3169427"/>
            <a:ext cx="3003550" cy="2197100"/>
          </a:xfrm>
          <a:noFill/>
          <a:ln/>
        </p:spPr>
      </p:pic>
      <p:pic>
        <p:nvPicPr>
          <p:cNvPr id="291844" name="Picture 4" descr="cfxOutpu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25988" y="2504265"/>
            <a:ext cx="4203700" cy="3074987"/>
          </a:xfrm>
          <a:noFill/>
          <a:ln/>
        </p:spPr>
      </p:pic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944563" y="5590365"/>
            <a:ext cx="3584575" cy="328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1" hangingPunct="1">
              <a:lnSpc>
                <a:spcPct val="108000"/>
              </a:lnSpc>
              <a:buClr>
                <a:srgbClr val="9B9B9B"/>
              </a:buClr>
            </a:pPr>
            <a:r>
              <a:rPr lang="en-US" sz="2000" b="1">
                <a:solidFill>
                  <a:schemeClr val="tx1"/>
                </a:solidFill>
              </a:rPr>
              <a:t>Conventional Francis Turbine</a:t>
            </a:r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5907088" y="5576077"/>
            <a:ext cx="1708150" cy="328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1" hangingPunct="1">
              <a:lnSpc>
                <a:spcPct val="108000"/>
              </a:lnSpc>
              <a:buClr>
                <a:srgbClr val="9B9B9B"/>
              </a:buClr>
            </a:pPr>
            <a:r>
              <a:rPr lang="en-US" sz="2000" b="1">
                <a:solidFill>
                  <a:schemeClr val="tx1"/>
                </a:solidFill>
              </a:rPr>
              <a:t>Alden Turbine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2610" y="141892"/>
            <a:ext cx="4871544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 Narrow"/>
              </a:rPr>
              <a:t>BACKUP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re_template_blue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5CED03835BC14687345B4A46D58362" ma:contentTypeVersion="0" ma:contentTypeDescription="Create a new document." ma:contentTypeScope="" ma:versionID="70122fccf1d623e2a1ac0afbede2350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CBB1F20-09F1-456F-AD71-54D983F8941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905953-01CB-4088-8706-0B1A1F79A3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0C6C43-94BD-429D-93CA-E0BAB6738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eere_template_blue</Template>
  <TotalTime>3897</TotalTime>
  <Words>825</Words>
  <Application>Microsoft Office PowerPoint</Application>
  <PresentationFormat>On-screen Show (4:3)</PresentationFormat>
  <Paragraphs>84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eere_template_blue</vt:lpstr>
      <vt:lpstr>CorelDRAW</vt:lpstr>
      <vt:lpstr>Water Power Peer Review</vt:lpstr>
      <vt:lpstr>PowerPoint Presentation</vt:lpstr>
      <vt:lpstr>Purpose, Objectives, &amp; Integration</vt:lpstr>
      <vt:lpstr>Technical Approach – Year 1</vt:lpstr>
      <vt:lpstr>Technical Approach – Year 2</vt:lpstr>
      <vt:lpstr>Technical Approach – Year 3</vt:lpstr>
      <vt:lpstr>Technical Approach – Year 3</vt:lpstr>
      <vt:lpstr>Plan, Schedule, &amp; Budget</vt:lpstr>
      <vt:lpstr>“Fish Friendly” Turbine Development:  Alden Design - What’s Different?</vt:lpstr>
      <vt:lpstr>School Street Demonstration Site</vt:lpstr>
      <vt:lpstr>PowerPoint Presentation</vt:lpstr>
    </vt:vector>
  </TitlesOfParts>
  <Company>EERE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Deployment and Testing of the Alden Fish-Friendly Turbine</dc:title>
  <dc:subject>Presentation from the 2011 Water Program Peer Review.</dc:subject>
  <dc:creator/>
  <cp:lastModifiedBy>Christopher Fry</cp:lastModifiedBy>
  <cp:revision>96</cp:revision>
  <cp:lastPrinted>2011-10-31T15:16:01Z</cp:lastPrinted>
  <dcterms:created xsi:type="dcterms:W3CDTF">2009-11-09T13:58:17Z</dcterms:created>
  <dcterms:modified xsi:type="dcterms:W3CDTF">2012-01-24T22:52:24Z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0x0101000B5CED03835BC14687345B4A46D58362</vt:lpwstr>
  </property>
</Properties>
</file>