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07" r:id="rId5"/>
    <p:sldId id="294" r:id="rId6"/>
    <p:sldId id="312" r:id="rId7"/>
    <p:sldId id="311" r:id="rId8"/>
    <p:sldId id="319" r:id="rId9"/>
    <p:sldId id="295" r:id="rId10"/>
    <p:sldId id="296" r:id="rId11"/>
    <p:sldId id="299" r:id="rId12"/>
    <p:sldId id="308" r:id="rId13"/>
    <p:sldId id="314" r:id="rId14"/>
    <p:sldId id="315" r:id="rId15"/>
    <p:sldId id="316" r:id="rId16"/>
    <p:sldId id="317" r:id="rId17"/>
    <p:sldId id="318" r:id="rId18"/>
    <p:sldId id="313" r:id="rId19"/>
    <p:sldId id="301" r:id="rId20"/>
    <p:sldId id="298" r:id="rId21"/>
    <p:sldId id="320" r:id="rId22"/>
  </p:sldIdLst>
  <p:sldSz cx="9144000" cy="6858000" type="screen4x3"/>
  <p:notesSz cx="7112000" cy="939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54" y="-7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2EF6CABC-6E69-4E87-A5D7-ABDFA8C677D1}" type="datetime1">
              <a:rPr lang="en-US"/>
              <a:pPr>
                <a:defRPr/>
              </a:pPr>
              <a:t>1/24/2012</a:t>
            </a:fld>
            <a:endParaRPr lang="en-US"/>
          </a:p>
        </p:txBody>
      </p:sp>
      <p:sp>
        <p:nvSpPr>
          <p:cNvPr id="4" name="Footer Placeholder 3"/>
          <p:cNvSpPr>
            <a:spLocks noGrp="1"/>
          </p:cNvSpPr>
          <p:nvPr>
            <p:ph type="ftr" sz="quarter" idx="2"/>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35BD1C32-9C79-4D5E-A66D-983336EF957B}" type="slidenum">
              <a:rPr lang="en-US"/>
              <a:pPr>
                <a:defRPr/>
              </a:pPr>
              <a:t>‹#›</a:t>
            </a:fld>
            <a:endParaRPr lang="en-US"/>
          </a:p>
        </p:txBody>
      </p:sp>
    </p:spTree>
    <p:extLst>
      <p:ext uri="{BB962C8B-B14F-4D97-AF65-F5344CB8AC3E}">
        <p14:creationId xmlns:p14="http://schemas.microsoft.com/office/powerpoint/2010/main" val="2279016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AAAD1BB6-F58F-48F1-9601-312BAD50563D}" type="datetime1">
              <a:rPr lang="en-US"/>
              <a:pPr>
                <a:defRPr/>
              </a:pPr>
              <a:t>1/24/2012</a:t>
            </a:fld>
            <a:endParaRPr lang="en-US"/>
          </a:p>
        </p:txBody>
      </p:sp>
      <p:sp>
        <p:nvSpPr>
          <p:cNvPr id="4" name="Slide Image Placeholder 3"/>
          <p:cNvSpPr>
            <a:spLocks noGrp="1" noRot="1" noChangeAspect="1"/>
          </p:cNvSpPr>
          <p:nvPr>
            <p:ph type="sldImg" idx="2"/>
          </p:nvPr>
        </p:nvSpPr>
        <p:spPr>
          <a:xfrm>
            <a:off x="1208088" y="704850"/>
            <a:ext cx="4695825" cy="3522663"/>
          </a:xfrm>
          <a:prstGeom prst="rect">
            <a:avLst/>
          </a:prstGeom>
          <a:noFill/>
          <a:ln w="12700">
            <a:solidFill>
              <a:prstClr val="black"/>
            </a:solidFill>
          </a:ln>
        </p:spPr>
        <p:txBody>
          <a:bodyPr vert="horz" wrap="square" lIns="93874" tIns="46938" rIns="93874" bIns="46938"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11200" y="4464050"/>
            <a:ext cx="5689600" cy="4229100"/>
          </a:xfrm>
          <a:prstGeom prst="rect">
            <a:avLst/>
          </a:prstGeom>
        </p:spPr>
        <p:txBody>
          <a:bodyPr vert="horz" wrap="square" lIns="93874" tIns="46938" rIns="93874" bIns="4693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B7D119F4-06C3-408F-874A-8105847F5352}" type="slidenum">
              <a:rPr lang="en-US"/>
              <a:pPr>
                <a:defRPr/>
              </a:pPr>
              <a:t>‹#›</a:t>
            </a:fld>
            <a:endParaRPr lang="en-US"/>
          </a:p>
        </p:txBody>
      </p:sp>
    </p:spTree>
    <p:extLst>
      <p:ext uri="{BB962C8B-B14F-4D97-AF65-F5344CB8AC3E}">
        <p14:creationId xmlns:p14="http://schemas.microsoft.com/office/powerpoint/2010/main" val="22247813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9" name="Text Placeholder 9"/>
          <p:cNvSpPr txBox="1">
            <a:spLocks/>
          </p:cNvSpPr>
          <p:nvPr/>
        </p:nvSpPr>
        <p:spPr bwMode="auto">
          <a:xfrm>
            <a:off x="130175" y="6616700"/>
            <a:ext cx="72866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C6DB95FD-7B85-44C3-83D1-25E21FDF2BFC}"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10" name="Group 20"/>
          <p:cNvGrpSpPr>
            <a:grpSpLocks/>
          </p:cNvGrpSpPr>
          <p:nvPr/>
        </p:nvGrpSpPr>
        <p:grpSpPr bwMode="auto">
          <a:xfrm flipH="1" flipV="1">
            <a:off x="0" y="920750"/>
            <a:ext cx="9144000" cy="55563"/>
            <a:chOff x="0" y="832104"/>
            <a:chExt cx="9144000" cy="54864"/>
          </a:xfrm>
        </p:grpSpPr>
        <p:sp>
          <p:nvSpPr>
            <p:cNvPr id="11" name="Rectangle 10"/>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3" name="Rectangle 12"/>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bwMode="auto">
          <a:xfrm>
            <a:off x="5476875" y="6616700"/>
            <a:ext cx="36671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5" name="Picture 18" descr="doe_logo_ppt.png"/>
          <p:cNvPicPr>
            <a:picLocks noChangeAspect="1"/>
          </p:cNvPicPr>
          <p:nvPr/>
        </p:nvPicPr>
        <p:blipFill>
          <a:blip r:embed="rId2" cstate="screen"/>
          <a:srcRect/>
          <a:stretch>
            <a:fillRect/>
          </a:stretch>
        </p:blipFill>
        <p:spPr bwMode="auto">
          <a:xfrm>
            <a:off x="6121400" y="276225"/>
            <a:ext cx="2743200" cy="412750"/>
          </a:xfrm>
          <a:prstGeom prst="rect">
            <a:avLst/>
          </a:prstGeom>
          <a:noFill/>
          <a:ln w="9525">
            <a:noFill/>
            <a:miter lim="800000"/>
            <a:headEnd/>
            <a:tailEnd/>
          </a:ln>
        </p:spPr>
      </p:pic>
      <p:sp>
        <p:nvSpPr>
          <p:cNvPr id="16" name="Rectangle 15"/>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0" name="Rectangle 19"/>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1" name="Rectangle 2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2" name="Rectangle 2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nvGrpSpPr>
          <p:cNvPr id="23" name="Group 21"/>
          <p:cNvGrpSpPr>
            <a:grpSpLocks/>
          </p:cNvGrpSpPr>
          <p:nvPr/>
        </p:nvGrpSpPr>
        <p:grpSpPr bwMode="auto">
          <a:xfrm flipH="1" flipV="1">
            <a:off x="0" y="920750"/>
            <a:ext cx="9144000" cy="55563"/>
            <a:chOff x="0" y="832104"/>
            <a:chExt cx="9144000" cy="54864"/>
          </a:xfrm>
        </p:grpSpPr>
        <p:sp>
          <p:nvSpPr>
            <p:cNvPr id="25" name="Rectangle 24"/>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6" name="Rectangle 25"/>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7" name="Rectangle 26"/>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pic>
        <p:nvPicPr>
          <p:cNvPr id="28" name="Picture 32" descr="doe_logo_ppt.png"/>
          <p:cNvPicPr>
            <a:picLocks noChangeAspect="1"/>
          </p:cNvPicPr>
          <p:nvPr/>
        </p:nvPicPr>
        <p:blipFill>
          <a:blip r:embed="rId2" cstate="screen"/>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90675"/>
            <a:ext cx="8229600" cy="4802188"/>
          </a:xfrm>
        </p:spPr>
        <p:txBody>
          <a:bodyPr/>
          <a:lstStyle/>
          <a:p>
            <a:pPr lvl="0"/>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6" name="Text Placeholder 9"/>
          <p:cNvSpPr txBox="1">
            <a:spLocks/>
          </p:cNvSpPr>
          <p:nvPr/>
        </p:nvSpPr>
        <p:spPr bwMode="auto">
          <a:xfrm>
            <a:off x="130175" y="6616700"/>
            <a:ext cx="72866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499B69B8-B34D-4738-898E-FAF8E60E7D80}"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9" name="Group 20"/>
          <p:cNvGrpSpPr>
            <a:grpSpLocks/>
          </p:cNvGrpSpPr>
          <p:nvPr/>
        </p:nvGrpSpPr>
        <p:grpSpPr bwMode="auto">
          <a:xfrm flipH="1" flipV="1">
            <a:off x="0" y="920750"/>
            <a:ext cx="9144000" cy="55563"/>
            <a:chOff x="0" y="832104"/>
            <a:chExt cx="9144000" cy="54864"/>
          </a:xfrm>
        </p:grpSpPr>
        <p:sp>
          <p:nvSpPr>
            <p:cNvPr id="10" name="Rectangle 9"/>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1" name="Rectangle 10"/>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3" name="Text Placeholder 9"/>
          <p:cNvSpPr txBox="1">
            <a:spLocks/>
          </p:cNvSpPr>
          <p:nvPr/>
        </p:nvSpPr>
        <p:spPr bwMode="auto">
          <a:xfrm>
            <a:off x="5476875" y="6616700"/>
            <a:ext cx="36671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4" name="Picture 18" descr="doe_logo_ppt.png"/>
          <p:cNvPicPr>
            <a:picLocks noChangeAspect="1"/>
          </p:cNvPicPr>
          <p:nvPr/>
        </p:nvPicPr>
        <p:blipFill>
          <a:blip r:embed="rId2" cstate="screen"/>
          <a:srcRect/>
          <a:stretch>
            <a:fillRect/>
          </a:stretch>
        </p:blipFill>
        <p:spPr bwMode="auto">
          <a:xfrm>
            <a:off x="6121400" y="276225"/>
            <a:ext cx="2743200" cy="412750"/>
          </a:xfrm>
          <a:prstGeom prst="rect">
            <a:avLst/>
          </a:prstGeom>
          <a:noFill/>
          <a:ln w="9525">
            <a:noFill/>
            <a:miter lim="800000"/>
            <a:headEnd/>
            <a:tailEnd/>
          </a:ln>
        </p:spPr>
      </p:pic>
      <p:sp>
        <p:nvSpPr>
          <p:cNvPr id="15" name="Rectangle 14"/>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8" name="Rectangle 17"/>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9999"/>
          </a:schemeClr>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Placeholder 9"/>
          <p:cNvSpPr txBox="1">
            <a:spLocks/>
          </p:cNvSpPr>
          <p:nvPr/>
        </p:nvSpPr>
        <p:spPr bwMode="auto">
          <a:xfrm>
            <a:off x="130175" y="6616700"/>
            <a:ext cx="72866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3B3FA361-9938-4C91-8EEF-B7D3D71A76C5}"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Wind and Water Power Program</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4" name="Rectangle 23"/>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5" name="Rectangle 24"/>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032" name="Text Placeholder 9"/>
          <p:cNvSpPr txBox="1">
            <a:spLocks/>
          </p:cNvSpPr>
          <p:nvPr/>
        </p:nvSpPr>
        <p:spPr bwMode="auto">
          <a:xfrm>
            <a:off x="5476875" y="6616700"/>
            <a:ext cx="36671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033" name="Picture 18" descr="doe_logo_ppt.png"/>
          <p:cNvPicPr>
            <a:picLocks noChangeAspect="1"/>
          </p:cNvPicPr>
          <p:nvPr/>
        </p:nvPicPr>
        <p:blipFill>
          <a:blip r:embed="rId13" cstate="screen"/>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61" r:id="rId7"/>
    <p:sldLayoutId id="2147483654" r:id="rId8"/>
    <p:sldLayoutId id="2147483653" r:id="rId9"/>
    <p:sldLayoutId id="2147483652" r:id="rId10"/>
    <p:sldLayoutId id="2147483651" r:id="rId11"/>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ＭＳ Ｐゴシック" pitchFamily="-106" charset="-128"/>
          <a:cs typeface="ＭＳ Ｐゴシック" pitchFamily="-106" charset="-128"/>
        </a:defRPr>
      </a:lvl1pPr>
      <a:lvl2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2pPr>
      <a:lvl3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3pPr>
      <a:lvl4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4pPr>
      <a:lvl5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5pPr>
      <a:lvl6pPr marL="4572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ＭＳ Ｐゴシック"/>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ＭＳ Ｐゴシック"/>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ＭＳ Ｐゴシック"/>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idx="4294967295"/>
          </p:nvPr>
        </p:nvSpPr>
        <p:spPr>
          <a:xfrm>
            <a:off x="203200" y="147638"/>
            <a:ext cx="5626100" cy="603250"/>
          </a:xfrm>
        </p:spPr>
        <p:txBody>
          <a:bodyPr lIns="0" rIns="0"/>
          <a:lstStyle/>
          <a:p>
            <a:r>
              <a:rPr lang="en-US" sz="2000" smtClean="0">
                <a:latin typeface="Arial Narrow" pitchFamily="34" charset="0"/>
                <a:ea typeface="ＭＳ Ｐゴシック"/>
                <a:cs typeface="ＭＳ Ｐゴシック"/>
              </a:rPr>
              <a:t>Water Power Peer Review</a:t>
            </a:r>
          </a:p>
        </p:txBody>
      </p:sp>
      <p:sp>
        <p:nvSpPr>
          <p:cNvPr id="15362" name="Subtitle 4"/>
          <p:cNvSpPr>
            <a:spLocks noGrp="1"/>
          </p:cNvSpPr>
          <p:nvPr>
            <p:ph type="subTitle" idx="4294967295"/>
          </p:nvPr>
        </p:nvSpPr>
        <p:spPr>
          <a:xfrm>
            <a:off x="163513" y="5253038"/>
            <a:ext cx="4381500" cy="1174750"/>
          </a:xfrm>
        </p:spPr>
        <p:txBody>
          <a:bodyPr/>
          <a:lstStyle/>
          <a:p>
            <a:pPr marL="0" lvl="1" indent="0">
              <a:buFont typeface="Arial" charset="0"/>
              <a:buNone/>
            </a:pPr>
            <a:r>
              <a:rPr lang="en-US" sz="2400" smtClean="0">
                <a:solidFill>
                  <a:schemeClr val="bg1"/>
                </a:solidFill>
                <a:latin typeface="Arial Narrow" pitchFamily="34" charset="0"/>
                <a:ea typeface="ＭＳ Ｐゴシック"/>
              </a:rPr>
              <a:t>4.1.3 Environmental Flows</a:t>
            </a:r>
            <a:endParaRPr lang="en-US" smtClean="0">
              <a:solidFill>
                <a:schemeClr val="bg1"/>
              </a:solidFill>
              <a:latin typeface="Arial Narrow" pitchFamily="34" charset="0"/>
              <a:ea typeface="ＭＳ Ｐゴシック"/>
            </a:endParaRPr>
          </a:p>
        </p:txBody>
      </p:sp>
      <p:sp>
        <p:nvSpPr>
          <p:cNvPr id="15363" name="Text Placeholder 5"/>
          <p:cNvSpPr>
            <a:spLocks noGrp="1"/>
          </p:cNvSpPr>
          <p:nvPr>
            <p:ph type="body" sz="quarter" idx="4294967295"/>
          </p:nvPr>
        </p:nvSpPr>
        <p:spPr>
          <a:xfrm>
            <a:off x="6054725" y="5205413"/>
            <a:ext cx="3081338" cy="331787"/>
          </a:xfrm>
        </p:spPr>
        <p:txBody>
          <a:bodyPr/>
          <a:lstStyle/>
          <a:p>
            <a:pPr marL="0" indent="0" eaLnBrk="1" hangingPunct="1">
              <a:buFontTx/>
              <a:buNone/>
            </a:pPr>
            <a:r>
              <a:rPr lang="en-US" sz="1600" b="1" smtClean="0">
                <a:solidFill>
                  <a:schemeClr val="bg1"/>
                </a:solidFill>
                <a:ea typeface="ＭＳ Ｐゴシック"/>
                <a:cs typeface="ＭＳ Ｐゴシック"/>
              </a:rPr>
              <a:t>Mark Bevelhimer</a:t>
            </a:r>
          </a:p>
        </p:txBody>
      </p:sp>
      <p:sp>
        <p:nvSpPr>
          <p:cNvPr id="15364" name="Text Placeholder 6"/>
          <p:cNvSpPr>
            <a:spLocks noGrp="1"/>
          </p:cNvSpPr>
          <p:nvPr>
            <p:ph type="body" sz="quarter" idx="4294967295"/>
          </p:nvPr>
        </p:nvSpPr>
        <p:spPr>
          <a:xfrm>
            <a:off x="6054725" y="5543550"/>
            <a:ext cx="3089275" cy="735013"/>
          </a:xfrm>
        </p:spPr>
        <p:txBody>
          <a:bodyPr/>
          <a:lstStyle/>
          <a:p>
            <a:pPr marL="0" indent="0" eaLnBrk="1" hangingPunct="1">
              <a:buFontTx/>
              <a:buNone/>
            </a:pPr>
            <a:r>
              <a:rPr lang="en-US" sz="1200" smtClean="0">
                <a:solidFill>
                  <a:schemeClr val="bg1"/>
                </a:solidFill>
                <a:latin typeface="Arial Narrow" pitchFamily="34" charset="0"/>
                <a:ea typeface="ＭＳ Ｐゴシック"/>
                <a:cs typeface="ＭＳ Ｐゴシック"/>
              </a:rPr>
              <a:t>Oak Ridge National Laboratory</a:t>
            </a:r>
          </a:p>
          <a:p>
            <a:pPr marL="0" indent="0" eaLnBrk="1" hangingPunct="1">
              <a:buFontTx/>
              <a:buNone/>
            </a:pPr>
            <a:r>
              <a:rPr lang="en-US" sz="1200" smtClean="0">
                <a:solidFill>
                  <a:schemeClr val="bg1"/>
                </a:solidFill>
                <a:latin typeface="Arial Narrow" pitchFamily="34" charset="0"/>
                <a:ea typeface="ＭＳ Ｐゴシック"/>
                <a:cs typeface="ＭＳ Ｐゴシック"/>
              </a:rPr>
              <a:t>bevelhimerms@ornl.gov</a:t>
            </a:r>
          </a:p>
          <a:p>
            <a:pPr marL="0" indent="0" eaLnBrk="1" hangingPunct="1">
              <a:buFontTx/>
              <a:buNone/>
            </a:pPr>
            <a:r>
              <a:rPr lang="en-US" sz="1200" smtClean="0">
                <a:solidFill>
                  <a:schemeClr val="bg1"/>
                </a:solidFill>
                <a:latin typeface="Arial Narrow" pitchFamily="34" charset="0"/>
                <a:ea typeface="ＭＳ Ｐゴシック"/>
                <a:cs typeface="ＭＳ Ｐゴシック"/>
              </a:rPr>
              <a:t>865-576-0266</a:t>
            </a:r>
          </a:p>
          <a:p>
            <a:pPr marL="0" indent="0" eaLnBrk="1" hangingPunct="1">
              <a:buFontTx/>
              <a:buNone/>
            </a:pPr>
            <a:r>
              <a:rPr lang="en-US" sz="1200" smtClean="0">
                <a:solidFill>
                  <a:schemeClr val="bg1"/>
                </a:solidFill>
                <a:latin typeface="Arial Narrow" pitchFamily="34" charset="0"/>
                <a:ea typeface="ＭＳ Ｐゴシック"/>
                <a:cs typeface="ＭＳ Ｐゴシック"/>
              </a:rPr>
              <a:t>November 4, 2011</a:t>
            </a:r>
          </a:p>
        </p:txBody>
      </p:sp>
      <p:sp>
        <p:nvSpPr>
          <p:cNvPr id="15365" name="Text Placeholder 7"/>
          <p:cNvSpPr>
            <a:spLocks noGrp="1"/>
          </p:cNvSpPr>
          <p:nvPr>
            <p:ph type="body" sz="quarter" idx="4294967295"/>
          </p:nvPr>
        </p:nvSpPr>
        <p:spPr>
          <a:xfrm>
            <a:off x="168275" y="5829300"/>
            <a:ext cx="3670300" cy="355600"/>
          </a:xfrm>
        </p:spPr>
        <p:txBody>
          <a:bodyPr/>
          <a:lstStyle/>
          <a:p>
            <a:pPr>
              <a:buFont typeface="Arial" charset="0"/>
              <a:buNone/>
            </a:pPr>
            <a:r>
              <a:rPr lang="en-US" sz="1200" smtClean="0">
                <a:solidFill>
                  <a:schemeClr val="bg1"/>
                </a:solidFill>
                <a:latin typeface="Arial Narrow" pitchFamily="34" charset="0"/>
                <a:ea typeface="ＭＳ Ｐゴシック"/>
                <a:cs typeface="ＭＳ Ｐゴシック"/>
              </a:rPr>
              <a:t>4.1 Environmental Performance and Siting</a:t>
            </a:r>
          </a:p>
        </p:txBody>
      </p:sp>
      <p:sp>
        <p:nvSpPr>
          <p:cNvPr id="15366" name="TextBox 7"/>
          <p:cNvSpPr txBox="1">
            <a:spLocks noChangeArrowheads="1"/>
          </p:cNvSpPr>
          <p:nvPr/>
        </p:nvSpPr>
        <p:spPr bwMode="auto">
          <a:xfrm>
            <a:off x="771525" y="1257300"/>
            <a:ext cx="6943725" cy="3421063"/>
          </a:xfrm>
          <a:prstGeom prst="rect">
            <a:avLst/>
          </a:prstGeom>
          <a:noFill/>
          <a:ln w="9525">
            <a:noFill/>
            <a:miter lim="800000"/>
            <a:headEnd/>
            <a:tailEnd/>
          </a:ln>
        </p:spPr>
        <p:txBody>
          <a:bodyPr wrap="none"/>
          <a:lstStyle/>
          <a:p>
            <a:pPr>
              <a:lnSpc>
                <a:spcPct val="90000"/>
              </a:lnSpc>
              <a:spcAft>
                <a:spcPts val="600"/>
              </a:spcAft>
            </a:pPr>
            <a:r>
              <a:rPr lang="en-US" sz="2800" dirty="0">
                <a:solidFill>
                  <a:srgbClr val="17365D"/>
                </a:solidFill>
                <a:latin typeface="Cambria" pitchFamily="18" charset="0"/>
              </a:rPr>
              <a:t>Environmental Hurdles for Conventional </a:t>
            </a:r>
          </a:p>
          <a:p>
            <a:pPr>
              <a:lnSpc>
                <a:spcPct val="90000"/>
              </a:lnSpc>
              <a:spcAft>
                <a:spcPts val="600"/>
              </a:spcAft>
            </a:pPr>
            <a:r>
              <a:rPr lang="en-US" sz="2800" dirty="0">
                <a:solidFill>
                  <a:srgbClr val="17365D"/>
                </a:solidFill>
                <a:latin typeface="Cambria" pitchFamily="18" charset="0"/>
              </a:rPr>
              <a:t>Hydropower: Tools and Method Development </a:t>
            </a:r>
          </a:p>
          <a:p>
            <a:pPr>
              <a:lnSpc>
                <a:spcPct val="90000"/>
              </a:lnSpc>
              <a:spcAft>
                <a:spcPts val="1500"/>
              </a:spcAft>
            </a:pPr>
            <a:r>
              <a:rPr lang="en-US" sz="2800" dirty="0">
                <a:solidFill>
                  <a:srgbClr val="17365D"/>
                </a:solidFill>
                <a:latin typeface="Cambria" pitchFamily="18" charset="0"/>
              </a:rPr>
              <a:t>for Environmental Flows Determination</a:t>
            </a:r>
            <a:endParaRPr lang="en-US" sz="2800" dirty="0"/>
          </a:p>
          <a:p>
            <a:pPr>
              <a:lnSpc>
                <a:spcPct val="105000"/>
              </a:lnSpc>
              <a:spcAft>
                <a:spcPts val="600"/>
              </a:spcAft>
            </a:pPr>
            <a:endParaRPr lang="en-US" i="1" dirty="0">
              <a:solidFill>
                <a:srgbClr val="4F81BD"/>
              </a:solidFill>
              <a:latin typeface="Cambria" pitchFamily="18" charset="0"/>
              <a:cs typeface="Times New Roman" pitchFamily="18" charset="0"/>
            </a:endParaRPr>
          </a:p>
          <a:p>
            <a:pPr>
              <a:lnSpc>
                <a:spcPct val="105000"/>
              </a:lnSpc>
              <a:spcAft>
                <a:spcPts val="600"/>
              </a:spcAft>
            </a:pPr>
            <a:r>
              <a:rPr lang="en-US" i="1" dirty="0">
                <a:solidFill>
                  <a:srgbClr val="4F81BD"/>
                </a:solidFill>
                <a:latin typeface="Cambria" pitchFamily="18" charset="0"/>
                <a:cs typeface="Times New Roman" pitchFamily="18" charset="0"/>
              </a:rPr>
              <a:t>Dr. Mark </a:t>
            </a:r>
            <a:r>
              <a:rPr lang="en-US" i="1" dirty="0" err="1">
                <a:solidFill>
                  <a:srgbClr val="4F81BD"/>
                </a:solidFill>
                <a:latin typeface="Cambria" pitchFamily="18" charset="0"/>
                <a:cs typeface="Times New Roman" pitchFamily="18" charset="0"/>
              </a:rPr>
              <a:t>Bevelhimer</a:t>
            </a:r>
            <a:r>
              <a:rPr lang="en-US" i="1" dirty="0">
                <a:solidFill>
                  <a:srgbClr val="4F81BD"/>
                </a:solidFill>
                <a:latin typeface="Cambria" pitchFamily="18" charset="0"/>
                <a:cs typeface="Times New Roman" pitchFamily="18" charset="0"/>
              </a:rPr>
              <a:t> – Oak Ridge National Laboratory</a:t>
            </a:r>
            <a:endParaRPr lang="en-US" dirty="0">
              <a:latin typeface="Calibri" pitchFamily="34" charset="0"/>
              <a:cs typeface="Times New Roman" pitchFamily="18" charset="0"/>
            </a:endParaRPr>
          </a:p>
          <a:p>
            <a:pPr>
              <a:lnSpc>
                <a:spcPct val="105000"/>
              </a:lnSpc>
              <a:spcAft>
                <a:spcPts val="600"/>
              </a:spcAft>
            </a:pPr>
            <a:r>
              <a:rPr lang="en-US" i="1" dirty="0">
                <a:solidFill>
                  <a:srgbClr val="4F81BD"/>
                </a:solidFill>
                <a:latin typeface="Cambria" pitchFamily="18" charset="0"/>
                <a:cs typeface="Times New Roman" pitchFamily="18" charset="0"/>
              </a:rPr>
              <a:t>Dr. Tim </a:t>
            </a:r>
            <a:r>
              <a:rPr lang="en-US" i="1" dirty="0" err="1">
                <a:solidFill>
                  <a:srgbClr val="4F81BD"/>
                </a:solidFill>
                <a:latin typeface="Cambria" pitchFamily="18" charset="0"/>
                <a:cs typeface="Times New Roman" pitchFamily="18" charset="0"/>
              </a:rPr>
              <a:t>Hanrahan</a:t>
            </a:r>
            <a:r>
              <a:rPr lang="en-US" i="1" dirty="0">
                <a:solidFill>
                  <a:srgbClr val="4F81BD"/>
                </a:solidFill>
                <a:latin typeface="Cambria" pitchFamily="18" charset="0"/>
                <a:cs typeface="Times New Roman" pitchFamily="18" charset="0"/>
              </a:rPr>
              <a:t> – Pacific Northwest National Laboratory</a:t>
            </a:r>
            <a:endParaRPr lang="en-US" dirty="0">
              <a:latin typeface="Calibri" pitchFamily="34" charset="0"/>
              <a:cs typeface="Times New Roman" pitchFamily="18" charset="0"/>
            </a:endParaRPr>
          </a:p>
          <a:p>
            <a:pPr>
              <a:lnSpc>
                <a:spcPct val="105000"/>
              </a:lnSpc>
              <a:spcAft>
                <a:spcPts val="600"/>
              </a:spcAft>
            </a:pPr>
            <a:r>
              <a:rPr lang="en-US" i="1" dirty="0">
                <a:solidFill>
                  <a:srgbClr val="4F81BD"/>
                </a:solidFill>
                <a:latin typeface="Cambria" pitchFamily="18" charset="0"/>
                <a:cs typeface="Times New Roman" pitchFamily="18" charset="0"/>
              </a:rPr>
              <a:t>Dr. John </a:t>
            </a:r>
            <a:r>
              <a:rPr lang="en-US" i="1" dirty="0" err="1">
                <a:solidFill>
                  <a:srgbClr val="4F81BD"/>
                </a:solidFill>
                <a:latin typeface="Cambria" pitchFamily="18" charset="0"/>
                <a:cs typeface="Times New Roman" pitchFamily="18" charset="0"/>
              </a:rPr>
              <a:t>Hayse</a:t>
            </a:r>
            <a:r>
              <a:rPr lang="en-US" i="1" dirty="0">
                <a:solidFill>
                  <a:srgbClr val="4F81BD"/>
                </a:solidFill>
                <a:latin typeface="Cambria" pitchFamily="18" charset="0"/>
                <a:cs typeface="Times New Roman" pitchFamily="18" charset="0"/>
              </a:rPr>
              <a:t> – Argonne National Laboratory</a:t>
            </a:r>
            <a:endParaRPr lang="en-US" dirty="0">
              <a:latin typeface="Calibri" pitchFamily="34" charset="0"/>
              <a:cs typeface="Times New Roman" pitchFamily="18" charset="0"/>
            </a:endParaRPr>
          </a:p>
          <a:p>
            <a:pPr>
              <a:lnSpc>
                <a:spcPct val="105000"/>
              </a:lnSpc>
              <a:spcAft>
                <a:spcPts val="600"/>
              </a:spcAft>
            </a:pPr>
            <a:r>
              <a:rPr lang="en-US" i="1" dirty="0">
                <a:solidFill>
                  <a:srgbClr val="4F81BD"/>
                </a:solidFill>
                <a:latin typeface="Cambria" pitchFamily="18" charset="0"/>
                <a:cs typeface="Times New Roman" pitchFamily="18" charset="0"/>
              </a:rPr>
              <a:t>Dr. Ben O’Connor – Argonne National Laboratory</a:t>
            </a:r>
            <a:endParaRPr lang="en-US" dirty="0">
              <a:latin typeface="Calibri" pitchFamily="34" charset="0"/>
              <a:cs typeface="Times New Roman" pitchFamily="18" charset="0"/>
            </a:endParaRPr>
          </a:p>
          <a:p>
            <a:pPr>
              <a:lnSpc>
                <a:spcPct val="90000"/>
              </a:lnSpc>
              <a:spcBef>
                <a:spcPct val="20000"/>
              </a:spcBef>
              <a:buFont typeface="Arial" charset="0"/>
              <a:buNone/>
            </a:pPr>
            <a:endParaRPr lang="en-US" sz="2300" b="1" dirty="0">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r>
              <a:rPr lang="en-US" smtClean="0">
                <a:ea typeface="ＭＳ Ｐゴシック"/>
                <a:cs typeface="ＭＳ Ｐゴシック"/>
              </a:rPr>
              <a:t>Accomplishments and Results</a:t>
            </a:r>
          </a:p>
        </p:txBody>
      </p:sp>
      <p:sp>
        <p:nvSpPr>
          <p:cNvPr id="24578" name="Content Placeholder 2"/>
          <p:cNvSpPr>
            <a:spLocks noGrp="1"/>
          </p:cNvSpPr>
          <p:nvPr>
            <p:ph idx="4294967295"/>
          </p:nvPr>
        </p:nvSpPr>
        <p:spPr>
          <a:xfrm>
            <a:off x="457200" y="990600"/>
            <a:ext cx="8561388" cy="5103813"/>
          </a:xfrm>
        </p:spPr>
        <p:txBody>
          <a:bodyPr/>
          <a:lstStyle/>
          <a:p>
            <a:pPr marL="111125" indent="-111125">
              <a:buFont typeface="Arial" charset="0"/>
              <a:buNone/>
            </a:pPr>
            <a:r>
              <a:rPr lang="en-US" sz="1400" b="1" u="sng" smtClean="0">
                <a:ea typeface="ＭＳ Ｐゴシック"/>
                <a:cs typeface="ＭＳ Ｐゴシック"/>
              </a:rPr>
              <a:t>Research Needs Survey Summary </a:t>
            </a:r>
            <a:r>
              <a:rPr lang="en-US" sz="1200" smtClean="0">
                <a:ea typeface="ＭＳ Ｐゴシック"/>
                <a:cs typeface="ＭＳ Ｐゴシック"/>
              </a:rPr>
              <a:t> </a:t>
            </a:r>
          </a:p>
          <a:p>
            <a:pPr marL="111125" indent="-111125"/>
            <a:r>
              <a:rPr lang="en-US" sz="1200" smtClean="0">
                <a:ea typeface="ＭＳ Ｐゴシック"/>
                <a:cs typeface="ＭＳ Ｐゴシック"/>
              </a:rPr>
              <a:t>better information on the relationships between various components of flow and biological response</a:t>
            </a:r>
          </a:p>
          <a:p>
            <a:pPr marL="111125" indent="-111125"/>
            <a:r>
              <a:rPr lang="en-US" sz="1200" smtClean="0">
                <a:ea typeface="ＭＳ Ｐゴシック"/>
                <a:cs typeface="ＭＳ Ｐゴシック"/>
              </a:rPr>
              <a:t>more biological data on habitat requirements of aquatic biota, </a:t>
            </a:r>
          </a:p>
          <a:p>
            <a:pPr marL="111125" indent="-111125"/>
            <a:r>
              <a:rPr lang="en-US" sz="1200" smtClean="0">
                <a:ea typeface="ＭＳ Ｐゴシック"/>
                <a:cs typeface="ＭＳ Ｐゴシック"/>
              </a:rPr>
              <a:t>more holistic flow models, </a:t>
            </a:r>
          </a:p>
          <a:p>
            <a:pPr marL="111125" indent="-111125"/>
            <a:r>
              <a:rPr lang="en-US" sz="1200" smtClean="0">
                <a:ea typeface="ＭＳ Ｐゴシック"/>
                <a:cs typeface="ＭＳ Ｐゴシック"/>
              </a:rPr>
              <a:t>basin and region scale approaches, </a:t>
            </a:r>
          </a:p>
          <a:p>
            <a:pPr marL="111125" indent="-111125"/>
            <a:r>
              <a:rPr lang="en-US" sz="1200" smtClean="0">
                <a:ea typeface="ＭＳ Ｐゴシック"/>
                <a:cs typeface="ＭＳ Ｐゴシック"/>
              </a:rPr>
              <a:t>better validation and verification of existing methods, and </a:t>
            </a:r>
          </a:p>
          <a:p>
            <a:pPr marL="111125" indent="-111125"/>
            <a:r>
              <a:rPr lang="en-US" sz="1200" smtClean="0">
                <a:ea typeface="ＭＳ Ｐゴシック"/>
                <a:cs typeface="ＭＳ Ｐゴシック"/>
              </a:rPr>
              <a:t>better processes and approaches that incorporate existing methods. </a:t>
            </a:r>
          </a:p>
          <a:p>
            <a:pPr marL="111125" indent="-111125">
              <a:buFont typeface="Arial" charset="0"/>
              <a:buNone/>
            </a:pPr>
            <a:endParaRPr lang="en-US" sz="1200" u="sng" smtClean="0">
              <a:ea typeface="ＭＳ Ｐゴシック"/>
              <a:cs typeface="ＭＳ Ｐゴシック"/>
            </a:endParaRPr>
          </a:p>
        </p:txBody>
      </p:sp>
      <p:pic>
        <p:nvPicPr>
          <p:cNvPr id="24579" name="Picture 11"/>
          <p:cNvPicPr>
            <a:picLocks noChangeAspect="1" noChangeArrowheads="1"/>
          </p:cNvPicPr>
          <p:nvPr/>
        </p:nvPicPr>
        <p:blipFill>
          <a:blip r:embed="rId2" cstate="screen"/>
          <a:srcRect/>
          <a:stretch>
            <a:fillRect/>
          </a:stretch>
        </p:blipFill>
        <p:spPr bwMode="auto">
          <a:xfrm>
            <a:off x="7648575" y="1096963"/>
            <a:ext cx="1247775" cy="1308100"/>
          </a:xfrm>
          <a:prstGeom prst="rect">
            <a:avLst/>
          </a:prstGeom>
          <a:noFill/>
          <a:ln w="9525">
            <a:noFill/>
            <a:miter lim="800000"/>
            <a:headEnd/>
            <a:tailEnd/>
          </a:ln>
        </p:spPr>
      </p:pic>
      <p:pic>
        <p:nvPicPr>
          <p:cNvPr id="24580" name="Picture 12"/>
          <p:cNvPicPr>
            <a:picLocks noChangeAspect="1" noChangeArrowheads="1"/>
          </p:cNvPicPr>
          <p:nvPr/>
        </p:nvPicPr>
        <p:blipFill>
          <a:blip r:embed="rId3" cstate="screen"/>
          <a:srcRect/>
          <a:stretch>
            <a:fillRect/>
          </a:stretch>
        </p:blipFill>
        <p:spPr bwMode="auto">
          <a:xfrm>
            <a:off x="203200" y="2616200"/>
            <a:ext cx="889000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r>
              <a:rPr lang="en-US" smtClean="0">
                <a:ea typeface="ＭＳ Ｐゴシック"/>
                <a:cs typeface="ＭＳ Ｐゴシック"/>
              </a:rPr>
              <a:t>Accomplishments and Results</a:t>
            </a:r>
          </a:p>
        </p:txBody>
      </p:sp>
      <p:sp>
        <p:nvSpPr>
          <p:cNvPr id="25602" name="Content Placeholder 2"/>
          <p:cNvSpPr>
            <a:spLocks noGrp="1"/>
          </p:cNvSpPr>
          <p:nvPr>
            <p:ph idx="4294967295"/>
          </p:nvPr>
        </p:nvSpPr>
        <p:spPr>
          <a:xfrm>
            <a:off x="457200" y="990600"/>
            <a:ext cx="8561388" cy="5103813"/>
          </a:xfrm>
        </p:spPr>
        <p:txBody>
          <a:bodyPr/>
          <a:lstStyle/>
          <a:p>
            <a:pPr marL="111125" indent="-111125">
              <a:buFont typeface="Arial" charset="0"/>
              <a:buNone/>
            </a:pPr>
            <a:r>
              <a:rPr lang="en-US" sz="1400" b="1" u="sng" smtClean="0">
                <a:ea typeface="ＭＳ Ｐゴシック"/>
                <a:cs typeface="ＭＳ Ｐゴシック"/>
              </a:rPr>
              <a:t>Sub-Daily Flow Metrics</a:t>
            </a:r>
          </a:p>
          <a:p>
            <a:pPr marL="111125" indent="-111125"/>
            <a:r>
              <a:rPr lang="en-US" sz="1200" smtClean="0">
                <a:ea typeface="ＭＳ Ｐゴシック"/>
                <a:cs typeface="ＭＳ Ｐゴシック"/>
              </a:rPr>
              <a:t>Hourly minimum – lowest measured flow during a 24-hr period</a:t>
            </a:r>
          </a:p>
          <a:p>
            <a:pPr marL="111125" indent="-111125"/>
            <a:r>
              <a:rPr lang="en-US" sz="1200" smtClean="0">
                <a:ea typeface="ＭＳ Ｐゴシック"/>
                <a:cs typeface="ＭＳ Ｐゴシック"/>
              </a:rPr>
              <a:t>Hourly maximum – highest measured flow during a 24-hr period</a:t>
            </a:r>
          </a:p>
          <a:p>
            <a:pPr marL="111125" indent="-111125"/>
            <a:r>
              <a:rPr lang="en-US" sz="1200" smtClean="0">
                <a:ea typeface="ＭＳ Ｐゴシック"/>
                <a:cs typeface="ＭＳ Ｐゴシック"/>
              </a:rPr>
              <a:t>Daily range – difference between daily minimum and daily maximum </a:t>
            </a:r>
          </a:p>
          <a:p>
            <a:pPr marL="111125" indent="-111125"/>
            <a:r>
              <a:rPr lang="en-US" sz="1200" smtClean="0">
                <a:ea typeface="ＭＳ Ｐゴシック"/>
                <a:cs typeface="ＭＳ Ｐゴシック"/>
              </a:rPr>
              <a:t>Daily range as a percentage of total daily flow </a:t>
            </a:r>
          </a:p>
          <a:p>
            <a:pPr marL="111125" indent="-111125"/>
            <a:r>
              <a:rPr lang="en-US" sz="1200" smtClean="0">
                <a:ea typeface="ＭＳ Ｐゴシック"/>
                <a:cs typeface="ＭＳ Ｐゴシック"/>
              </a:rPr>
              <a:t>Maximum hourly (or 15-min) ramping rate – greatest change between any two consecutive flow measurements</a:t>
            </a:r>
          </a:p>
          <a:p>
            <a:pPr marL="111125" indent="-111125"/>
            <a:r>
              <a:rPr lang="en-US" sz="1200" smtClean="0">
                <a:ea typeface="ＭＳ Ｐゴシック"/>
                <a:cs typeface="ＭＳ Ｐゴシック"/>
              </a:rPr>
              <a:t>Reversals – number of changes between rising and falling periods of the hydrograph </a:t>
            </a:r>
          </a:p>
          <a:p>
            <a:pPr marL="111125" indent="-111125"/>
            <a:r>
              <a:rPr lang="en-US" sz="1200" smtClean="0">
                <a:ea typeface="ＭＳ Ｐゴシック"/>
                <a:cs typeface="ＭＳ Ｐゴシック"/>
              </a:rPr>
              <a:t>Rise and Fall Counts – Number of time periods (15 min or 1 hr) of rising or falling flow</a:t>
            </a:r>
          </a:p>
          <a:p>
            <a:pPr marL="111125" indent="-111125"/>
            <a:r>
              <a:rPr lang="en-US" sz="1200" smtClean="0">
                <a:ea typeface="ＭＳ Ｐゴシック"/>
                <a:cs typeface="ＭＳ Ｐゴシック"/>
              </a:rPr>
              <a:t>Coefficient of Diel Variation – standard deviation of hourly flows divided by mean 24-hr flow</a:t>
            </a:r>
          </a:p>
          <a:p>
            <a:pPr marL="111125" indent="-111125"/>
            <a:r>
              <a:rPr lang="en-US" sz="1200" smtClean="0">
                <a:ea typeface="ＭＳ Ｐゴシック"/>
                <a:cs typeface="ＭＳ Ｐゴシック"/>
              </a:rPr>
              <a:t>Richards-Baker Flashiness Index – the pathlength of flow oscillations (sum of the absolute values of hour-to-hour changes in hourly flows) divided by the sum of hourly flows</a:t>
            </a:r>
          </a:p>
        </p:txBody>
      </p:sp>
      <p:pic>
        <p:nvPicPr>
          <p:cNvPr id="25603" name="Picture 5"/>
          <p:cNvPicPr>
            <a:picLocks noChangeAspect="1" noChangeArrowheads="1"/>
          </p:cNvPicPr>
          <p:nvPr/>
        </p:nvPicPr>
        <p:blipFill>
          <a:blip r:embed="rId2" cstate="screen"/>
          <a:srcRect/>
          <a:stretch>
            <a:fillRect/>
          </a:stretch>
        </p:blipFill>
        <p:spPr bwMode="auto">
          <a:xfrm>
            <a:off x="1524000" y="3638550"/>
            <a:ext cx="5938838" cy="2270125"/>
          </a:xfrm>
          <a:prstGeom prst="rect">
            <a:avLst/>
          </a:prstGeom>
          <a:noFill/>
          <a:ln w="9525">
            <a:noFill/>
            <a:miter lim="800000"/>
            <a:headEnd/>
            <a:tailEnd/>
          </a:ln>
        </p:spPr>
      </p:pic>
      <p:sp>
        <p:nvSpPr>
          <p:cNvPr id="25604" name="Text Box 5"/>
          <p:cNvSpPr txBox="1">
            <a:spLocks noChangeArrowheads="1"/>
          </p:cNvSpPr>
          <p:nvPr/>
        </p:nvSpPr>
        <p:spPr bwMode="auto">
          <a:xfrm>
            <a:off x="1584325" y="5910263"/>
            <a:ext cx="5921375" cy="517525"/>
          </a:xfrm>
          <a:prstGeom prst="rect">
            <a:avLst/>
          </a:prstGeom>
          <a:noFill/>
          <a:ln w="9525">
            <a:noFill/>
            <a:miter lim="800000"/>
            <a:headEnd/>
            <a:tailEnd/>
          </a:ln>
        </p:spPr>
        <p:txBody>
          <a:bodyPr>
            <a:spAutoFit/>
          </a:bodyPr>
          <a:lstStyle/>
          <a:p>
            <a:pPr defTabSz="914400"/>
            <a:r>
              <a:rPr lang="en-US" sz="1400"/>
              <a:t>Hydrograph (15-minute flows) of Baker River at Concrete, Washington from USGS gage 12193500, January-October 1990.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r>
              <a:rPr lang="en-US" smtClean="0">
                <a:ea typeface="ＭＳ Ｐゴシック"/>
                <a:cs typeface="ＭＳ Ｐゴシック"/>
              </a:rPr>
              <a:t>Accomplishments and Results</a:t>
            </a:r>
          </a:p>
        </p:txBody>
      </p:sp>
      <p:sp>
        <p:nvSpPr>
          <p:cNvPr id="26626" name="Content Placeholder 2"/>
          <p:cNvSpPr>
            <a:spLocks noGrp="1"/>
          </p:cNvSpPr>
          <p:nvPr>
            <p:ph idx="4294967295"/>
          </p:nvPr>
        </p:nvSpPr>
        <p:spPr>
          <a:xfrm>
            <a:off x="-19050" y="990600"/>
            <a:ext cx="8561388" cy="5103813"/>
          </a:xfrm>
        </p:spPr>
        <p:txBody>
          <a:bodyPr/>
          <a:lstStyle/>
          <a:p>
            <a:pPr marL="111125" indent="-111125">
              <a:buFont typeface="Arial" charset="0"/>
              <a:buNone/>
            </a:pPr>
            <a:r>
              <a:rPr lang="en-US" sz="1400" b="1" u="sng" smtClean="0">
                <a:ea typeface="ＭＳ Ｐゴシック"/>
                <a:cs typeface="ＭＳ Ｐゴシック"/>
              </a:rPr>
              <a:t>Examples of Sub-Daily Flow Metrics</a:t>
            </a:r>
          </a:p>
        </p:txBody>
      </p:sp>
      <p:sp>
        <p:nvSpPr>
          <p:cNvPr id="26627" name="Text Box 5"/>
          <p:cNvSpPr txBox="1">
            <a:spLocks noChangeArrowheads="1"/>
          </p:cNvSpPr>
          <p:nvPr/>
        </p:nvSpPr>
        <p:spPr bwMode="auto">
          <a:xfrm>
            <a:off x="184150" y="1471613"/>
            <a:ext cx="2949575" cy="517525"/>
          </a:xfrm>
          <a:prstGeom prst="rect">
            <a:avLst/>
          </a:prstGeom>
          <a:noFill/>
          <a:ln w="9525">
            <a:noFill/>
            <a:miter lim="800000"/>
            <a:headEnd/>
            <a:tailEnd/>
          </a:ln>
        </p:spPr>
        <p:txBody>
          <a:bodyPr>
            <a:spAutoFit/>
          </a:bodyPr>
          <a:lstStyle/>
          <a:p>
            <a:pPr defTabSz="914400"/>
            <a:r>
              <a:rPr lang="en-US" sz="1400"/>
              <a:t>Daily relative range of flow for the Baker River, WA </a:t>
            </a:r>
          </a:p>
        </p:txBody>
      </p:sp>
      <p:pic>
        <p:nvPicPr>
          <p:cNvPr id="26628" name="Picture 16"/>
          <p:cNvPicPr>
            <a:picLocks noChangeAspect="1" noChangeArrowheads="1"/>
          </p:cNvPicPr>
          <p:nvPr/>
        </p:nvPicPr>
        <p:blipFill>
          <a:blip r:embed="rId2" cstate="screen"/>
          <a:srcRect/>
          <a:stretch>
            <a:fillRect/>
          </a:stretch>
        </p:blipFill>
        <p:spPr bwMode="auto">
          <a:xfrm>
            <a:off x="3152775" y="1076325"/>
            <a:ext cx="5822950" cy="2070100"/>
          </a:xfrm>
          <a:prstGeom prst="rect">
            <a:avLst/>
          </a:prstGeom>
          <a:noFill/>
          <a:ln w="9525">
            <a:noFill/>
            <a:miter lim="800000"/>
            <a:headEnd/>
            <a:tailEnd/>
          </a:ln>
        </p:spPr>
      </p:pic>
      <p:pic>
        <p:nvPicPr>
          <p:cNvPr id="26629" name="Picture 12"/>
          <p:cNvPicPr>
            <a:picLocks noChangeAspect="1" noChangeArrowheads="1"/>
          </p:cNvPicPr>
          <p:nvPr/>
        </p:nvPicPr>
        <p:blipFill>
          <a:blip r:embed="rId3" cstate="screen"/>
          <a:srcRect/>
          <a:stretch>
            <a:fillRect/>
          </a:stretch>
        </p:blipFill>
        <p:spPr bwMode="auto">
          <a:xfrm>
            <a:off x="3152775" y="2809875"/>
            <a:ext cx="5822950" cy="2070100"/>
          </a:xfrm>
          <a:prstGeom prst="rect">
            <a:avLst/>
          </a:prstGeom>
          <a:noFill/>
          <a:ln w="9525">
            <a:noFill/>
            <a:miter lim="800000"/>
            <a:headEnd/>
            <a:tailEnd/>
          </a:ln>
        </p:spPr>
      </p:pic>
      <p:sp>
        <p:nvSpPr>
          <p:cNvPr id="26630" name="Text Box 8"/>
          <p:cNvSpPr txBox="1">
            <a:spLocks noChangeArrowheads="1"/>
          </p:cNvSpPr>
          <p:nvPr/>
        </p:nvSpPr>
        <p:spPr bwMode="auto">
          <a:xfrm>
            <a:off x="184150" y="3424238"/>
            <a:ext cx="2949575" cy="517525"/>
          </a:xfrm>
          <a:prstGeom prst="rect">
            <a:avLst/>
          </a:prstGeom>
          <a:noFill/>
          <a:ln w="9525">
            <a:noFill/>
            <a:miter lim="800000"/>
            <a:headEnd/>
            <a:tailEnd/>
          </a:ln>
        </p:spPr>
        <p:txBody>
          <a:bodyPr>
            <a:spAutoFit/>
          </a:bodyPr>
          <a:lstStyle/>
          <a:p>
            <a:pPr defTabSz="914400"/>
            <a:r>
              <a:rPr lang="en-US" sz="1400"/>
              <a:t>Number of flow reversals for the Baker River, WA </a:t>
            </a:r>
          </a:p>
        </p:txBody>
      </p:sp>
      <p:pic>
        <p:nvPicPr>
          <p:cNvPr id="26631" name="Picture 13"/>
          <p:cNvPicPr>
            <a:picLocks noChangeAspect="1" noChangeArrowheads="1"/>
          </p:cNvPicPr>
          <p:nvPr/>
        </p:nvPicPr>
        <p:blipFill>
          <a:blip r:embed="rId4" cstate="screen"/>
          <a:srcRect/>
          <a:stretch>
            <a:fillRect/>
          </a:stretch>
        </p:blipFill>
        <p:spPr bwMode="auto">
          <a:xfrm>
            <a:off x="3152775" y="4552950"/>
            <a:ext cx="5822950" cy="2070100"/>
          </a:xfrm>
          <a:prstGeom prst="rect">
            <a:avLst/>
          </a:prstGeom>
          <a:noFill/>
          <a:ln w="9525">
            <a:noFill/>
            <a:miter lim="800000"/>
            <a:headEnd/>
            <a:tailEnd/>
          </a:ln>
        </p:spPr>
      </p:pic>
      <p:sp>
        <p:nvSpPr>
          <p:cNvPr id="26632" name="Text Box 10"/>
          <p:cNvSpPr txBox="1">
            <a:spLocks noChangeArrowheads="1"/>
          </p:cNvSpPr>
          <p:nvPr/>
        </p:nvSpPr>
        <p:spPr bwMode="auto">
          <a:xfrm>
            <a:off x="184150" y="5338763"/>
            <a:ext cx="2949575" cy="517525"/>
          </a:xfrm>
          <a:prstGeom prst="rect">
            <a:avLst/>
          </a:prstGeom>
          <a:noFill/>
          <a:ln w="9525">
            <a:noFill/>
            <a:miter lim="800000"/>
            <a:headEnd/>
            <a:tailEnd/>
          </a:ln>
        </p:spPr>
        <p:txBody>
          <a:bodyPr>
            <a:spAutoFit/>
          </a:bodyPr>
          <a:lstStyle/>
          <a:p>
            <a:pPr defTabSz="914400"/>
            <a:r>
              <a:rPr lang="en-US" sz="1400"/>
              <a:t>Richards-Baker flashiness index for the Baker River, WA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r>
              <a:rPr lang="en-US" smtClean="0">
                <a:ea typeface="ＭＳ Ｐゴシック"/>
                <a:cs typeface="ＭＳ Ｐゴシック"/>
              </a:rPr>
              <a:t>Accomplishments and Results</a:t>
            </a:r>
          </a:p>
        </p:txBody>
      </p:sp>
      <p:sp>
        <p:nvSpPr>
          <p:cNvPr id="27650" name="Content Placeholder 2"/>
          <p:cNvSpPr>
            <a:spLocks noGrp="1"/>
          </p:cNvSpPr>
          <p:nvPr>
            <p:ph idx="4294967295"/>
          </p:nvPr>
        </p:nvSpPr>
        <p:spPr>
          <a:xfrm>
            <a:off x="258763" y="1019175"/>
            <a:ext cx="5875337" cy="1798638"/>
          </a:xfrm>
        </p:spPr>
        <p:txBody>
          <a:bodyPr/>
          <a:lstStyle/>
          <a:p>
            <a:pPr marL="111125" indent="-111125">
              <a:buFont typeface="Arial" charset="0"/>
              <a:buNone/>
            </a:pPr>
            <a:r>
              <a:rPr lang="en-US" sz="1400" b="1" u="sng" smtClean="0">
                <a:ea typeface="ＭＳ Ｐゴシック"/>
                <a:cs typeface="ＭＳ Ｐゴシック"/>
              </a:rPr>
              <a:t>Annual Frequency Histograms for Select Flow Metrics</a:t>
            </a:r>
          </a:p>
          <a:p>
            <a:pPr marL="111125" indent="-111125">
              <a:buFont typeface="Arial" charset="0"/>
              <a:buNone/>
            </a:pPr>
            <a:r>
              <a:rPr lang="en-US" sz="1200" smtClean="0">
                <a:ea typeface="ＭＳ Ｐゴシック"/>
                <a:cs typeface="ＭＳ Ｐゴシック"/>
              </a:rPr>
              <a:t>Certain classes of streams are likely to share many sub-daily flow patterns. Under both regulated and unregulated conditions many of these metrics sometimes vary seasonally in predictable ways either as a result of natural variation in flow and water availability and in combination with hydropower demands and project operations.  To demonstrate how sub-daily flow metrics vary among a variety of stream types (i.e., with and without hydro, high and low average flow, etc.), we evaluated a year of 15-min flow data for nine streams from across the US. </a:t>
            </a:r>
          </a:p>
        </p:txBody>
      </p:sp>
      <p:pic>
        <p:nvPicPr>
          <p:cNvPr id="27651" name="Picture 1"/>
          <p:cNvPicPr>
            <a:picLocks noChangeAspect="1" noChangeArrowheads="1"/>
          </p:cNvPicPr>
          <p:nvPr/>
        </p:nvPicPr>
        <p:blipFill>
          <a:blip r:embed="rId2" cstate="screen"/>
          <a:srcRect/>
          <a:stretch>
            <a:fillRect/>
          </a:stretch>
        </p:blipFill>
        <p:spPr bwMode="auto">
          <a:xfrm>
            <a:off x="6400800" y="1006475"/>
            <a:ext cx="2640013" cy="1771650"/>
          </a:xfrm>
          <a:prstGeom prst="rect">
            <a:avLst/>
          </a:prstGeom>
          <a:noFill/>
          <a:ln w="9525">
            <a:noFill/>
            <a:miter lim="800000"/>
            <a:headEnd/>
            <a:tailEnd/>
          </a:ln>
        </p:spPr>
      </p:pic>
      <p:pic>
        <p:nvPicPr>
          <p:cNvPr id="27652" name="Picture 4"/>
          <p:cNvPicPr>
            <a:picLocks noChangeAspect="1" noChangeArrowheads="1"/>
          </p:cNvPicPr>
          <p:nvPr/>
        </p:nvPicPr>
        <p:blipFill>
          <a:blip r:embed="rId3" cstate="screen"/>
          <a:srcRect/>
          <a:stretch>
            <a:fillRect/>
          </a:stretch>
        </p:blipFill>
        <p:spPr bwMode="auto">
          <a:xfrm>
            <a:off x="190500" y="2667000"/>
            <a:ext cx="4830763" cy="2562225"/>
          </a:xfrm>
          <a:prstGeom prst="rect">
            <a:avLst/>
          </a:prstGeom>
          <a:noFill/>
          <a:ln w="9525">
            <a:noFill/>
            <a:miter lim="800000"/>
            <a:headEnd/>
            <a:tailEnd/>
          </a:ln>
        </p:spPr>
      </p:pic>
      <p:pic>
        <p:nvPicPr>
          <p:cNvPr id="27653" name="Picture 12"/>
          <p:cNvPicPr>
            <a:picLocks noChangeAspect="1" noChangeArrowheads="1"/>
          </p:cNvPicPr>
          <p:nvPr/>
        </p:nvPicPr>
        <p:blipFill>
          <a:blip r:embed="rId4" cstate="screen"/>
          <a:srcRect/>
          <a:stretch>
            <a:fillRect/>
          </a:stretch>
        </p:blipFill>
        <p:spPr bwMode="auto">
          <a:xfrm>
            <a:off x="4370388" y="4303713"/>
            <a:ext cx="4773612" cy="246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r>
              <a:rPr lang="en-US" smtClean="0">
                <a:ea typeface="ＭＳ Ｐゴシック"/>
                <a:cs typeface="ＭＳ Ｐゴシック"/>
              </a:rPr>
              <a:t>Accomplishments and Results</a:t>
            </a:r>
          </a:p>
        </p:txBody>
      </p:sp>
      <p:sp>
        <p:nvSpPr>
          <p:cNvPr id="28674" name="Content Placeholder 2"/>
          <p:cNvSpPr>
            <a:spLocks noGrp="1"/>
          </p:cNvSpPr>
          <p:nvPr>
            <p:ph idx="4294967295"/>
          </p:nvPr>
        </p:nvSpPr>
        <p:spPr>
          <a:xfrm>
            <a:off x="134938" y="1019175"/>
            <a:ext cx="4551362" cy="3046413"/>
          </a:xfrm>
        </p:spPr>
        <p:txBody>
          <a:bodyPr/>
          <a:lstStyle/>
          <a:p>
            <a:pPr marL="111125" indent="-111125">
              <a:buFont typeface="Arial" charset="0"/>
              <a:buNone/>
            </a:pPr>
            <a:r>
              <a:rPr lang="en-US" sz="1400" b="1" u="sng" smtClean="0">
                <a:ea typeface="ＭＳ Ｐゴシック"/>
                <a:cs typeface="ＭＳ Ｐゴシック"/>
              </a:rPr>
              <a:t>Annual Frequency Histograms for Select Flow Metrics</a:t>
            </a:r>
          </a:p>
          <a:p>
            <a:pPr marL="111125" indent="-111125">
              <a:buFont typeface="Arial" charset="0"/>
              <a:buNone/>
            </a:pPr>
            <a:r>
              <a:rPr lang="en-US" sz="1400" smtClean="0">
                <a:ea typeface="ＭＳ Ｐゴシック"/>
                <a:cs typeface="ＭＳ Ｐゴシック"/>
              </a:rPr>
              <a:t>In FY12 these types of analyses will be used to characterize the range in sub-daily flow variation within and among different classes of streams.  We will evaluate correlations among these values and various measures of fish community health and stream health. </a:t>
            </a:r>
          </a:p>
          <a:p>
            <a:pPr marL="111125" indent="-111125">
              <a:buFont typeface="Arial" charset="0"/>
              <a:buNone/>
            </a:pPr>
            <a:endParaRPr lang="en-US" sz="1400" smtClean="0">
              <a:ea typeface="ＭＳ Ｐゴシック"/>
              <a:cs typeface="ＭＳ Ｐゴシック"/>
            </a:endParaRPr>
          </a:p>
        </p:txBody>
      </p:sp>
      <p:pic>
        <p:nvPicPr>
          <p:cNvPr id="28675" name="Picture 8"/>
          <p:cNvPicPr>
            <a:picLocks noChangeAspect="1" noChangeArrowheads="1"/>
          </p:cNvPicPr>
          <p:nvPr/>
        </p:nvPicPr>
        <p:blipFill>
          <a:blip r:embed="rId2" cstate="screen"/>
          <a:srcRect/>
          <a:stretch>
            <a:fillRect/>
          </a:stretch>
        </p:blipFill>
        <p:spPr bwMode="auto">
          <a:xfrm>
            <a:off x="0" y="2911475"/>
            <a:ext cx="4605338" cy="2416175"/>
          </a:xfrm>
          <a:prstGeom prst="rect">
            <a:avLst/>
          </a:prstGeom>
          <a:noFill/>
          <a:ln w="9525">
            <a:noFill/>
            <a:miter lim="800000"/>
            <a:headEnd/>
            <a:tailEnd/>
          </a:ln>
        </p:spPr>
      </p:pic>
      <p:pic>
        <p:nvPicPr>
          <p:cNvPr id="28676" name="Picture 9"/>
          <p:cNvPicPr>
            <a:picLocks noChangeAspect="1" noChangeArrowheads="1"/>
          </p:cNvPicPr>
          <p:nvPr/>
        </p:nvPicPr>
        <p:blipFill>
          <a:blip r:embed="rId3" cstate="screen"/>
          <a:srcRect/>
          <a:stretch>
            <a:fillRect/>
          </a:stretch>
        </p:blipFill>
        <p:spPr bwMode="auto">
          <a:xfrm>
            <a:off x="4448175" y="4151313"/>
            <a:ext cx="4714875" cy="2444750"/>
          </a:xfrm>
          <a:prstGeom prst="rect">
            <a:avLst/>
          </a:prstGeom>
          <a:noFill/>
          <a:ln w="9525">
            <a:noFill/>
            <a:miter lim="800000"/>
            <a:headEnd/>
            <a:tailEnd/>
          </a:ln>
        </p:spPr>
      </p:pic>
      <p:pic>
        <p:nvPicPr>
          <p:cNvPr id="28677" name="Picture 9"/>
          <p:cNvPicPr>
            <a:picLocks noChangeAspect="1" noChangeArrowheads="1"/>
          </p:cNvPicPr>
          <p:nvPr/>
        </p:nvPicPr>
        <p:blipFill>
          <a:blip r:embed="rId4" cstate="screen"/>
          <a:srcRect/>
          <a:stretch>
            <a:fillRect/>
          </a:stretch>
        </p:blipFill>
        <p:spPr bwMode="auto">
          <a:xfrm>
            <a:off x="4514850" y="1562100"/>
            <a:ext cx="4629150" cy="227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p:txBody>
          <a:bodyPr/>
          <a:lstStyle/>
          <a:p>
            <a:r>
              <a:rPr lang="en-US" smtClean="0">
                <a:ea typeface="ＭＳ Ｐゴシック"/>
                <a:cs typeface="ＭＳ Ｐゴシック"/>
              </a:rPr>
              <a:t>Accomplishments and Results</a:t>
            </a:r>
          </a:p>
        </p:txBody>
      </p:sp>
      <p:sp>
        <p:nvSpPr>
          <p:cNvPr id="29698" name="Content Placeholder 2"/>
          <p:cNvSpPr>
            <a:spLocks noGrp="1"/>
          </p:cNvSpPr>
          <p:nvPr>
            <p:ph idx="4294967295"/>
          </p:nvPr>
        </p:nvSpPr>
        <p:spPr>
          <a:xfrm>
            <a:off x="457200" y="990600"/>
            <a:ext cx="8561388" cy="5375275"/>
          </a:xfrm>
        </p:spPr>
        <p:txBody>
          <a:bodyPr/>
          <a:lstStyle/>
          <a:p>
            <a:pPr marL="111125" indent="-111125">
              <a:buFont typeface="Arial" charset="0"/>
              <a:buNone/>
            </a:pPr>
            <a:r>
              <a:rPr lang="en-US" sz="1400" b="1" smtClean="0">
                <a:ea typeface="ＭＳ Ｐゴシック"/>
                <a:cs typeface="ＭＳ Ｐゴシック"/>
              </a:rPr>
              <a:t>FY 2011</a:t>
            </a:r>
          </a:p>
          <a:p>
            <a:pPr marL="111125" indent="-111125">
              <a:buFont typeface="Arial" charset="0"/>
              <a:buNone/>
            </a:pPr>
            <a:r>
              <a:rPr lang="en-US" sz="1000" b="1" u="sng" smtClean="0">
                <a:ea typeface="ＭＳ Ｐゴシック"/>
                <a:cs typeface="ＭＳ Ｐゴシック"/>
              </a:rPr>
              <a:t>Information Dissemination:</a:t>
            </a:r>
          </a:p>
          <a:p>
            <a:pPr marL="111125" indent="-111125">
              <a:buFont typeface="Arial" charset="0"/>
              <a:buNone/>
            </a:pPr>
            <a:endParaRPr lang="en-US" sz="1000" b="1" u="sng" smtClean="0">
              <a:ea typeface="ＭＳ Ｐゴシック"/>
              <a:cs typeface="ＭＳ Ｐゴシック"/>
            </a:endParaRPr>
          </a:p>
          <a:p>
            <a:pPr marL="111125" indent="-111125">
              <a:buFont typeface="Arial" charset="0"/>
              <a:buNone/>
            </a:pPr>
            <a:r>
              <a:rPr lang="en-US" sz="1000" b="1" smtClean="0">
                <a:ea typeface="ＭＳ Ｐゴシック"/>
                <a:cs typeface="ＭＳ Ｐゴシック"/>
              </a:rPr>
              <a:t>Reports and Publications</a:t>
            </a:r>
          </a:p>
          <a:p>
            <a:pPr marL="111125" indent="-111125"/>
            <a:r>
              <a:rPr lang="en-US" sz="1000" smtClean="0">
                <a:ea typeface="ＭＳ Ｐゴシック"/>
                <a:cs typeface="ＭＳ Ｐゴシック"/>
              </a:rPr>
              <a:t>“Metrics for Characterizing Subdaily Stream Flow Variation” - Whitepaper submitted to DOE-EERE on March 31, 2011. Being developed further for journal submission. (Authors: Bevelhimer and O’Connner)</a:t>
            </a:r>
          </a:p>
          <a:p>
            <a:pPr marL="111125" indent="-111125"/>
            <a:r>
              <a:rPr lang="en-US" sz="1000" smtClean="0">
                <a:ea typeface="ＭＳ Ｐゴシック"/>
                <a:cs typeface="ＭＳ Ｐゴシック"/>
              </a:rPr>
              <a:t>“Environmental Flow Information and Research Needs Assessment” - Whitepaper submitted to DOE-EERE on May 30, 2011. (Authors: Bevelhimer, Hanrahan, and Hayse). Distributed final report to 200+ instream flow practitioners. (Milestone)</a:t>
            </a:r>
          </a:p>
          <a:p>
            <a:pPr marL="111125" indent="-111125"/>
            <a:r>
              <a:rPr lang="en-US" sz="1000" smtClean="0">
                <a:ea typeface="ＭＳ Ｐゴシック"/>
                <a:cs typeface="ＭＳ Ｐゴシック"/>
              </a:rPr>
              <a:t>“Site Selection Summary: Evaluating Environmental Flows Downstream of Hydroelectric Facilities with a Focus on Operation Shifts from Peaking to Run-of-River” - Whitepaper submitted to DOE-EERE on July 1, 2011. (Authors: O’Connner and Hayse)</a:t>
            </a:r>
          </a:p>
          <a:p>
            <a:pPr marL="111125" indent="-111125"/>
            <a:r>
              <a:rPr lang="en-US" sz="1000" smtClean="0">
                <a:ea typeface="ＭＳ Ｐゴシック"/>
                <a:cs typeface="ＭＳ Ｐゴシック"/>
              </a:rPr>
              <a:t>“Effects of Hydroelectric Dam Operations on the Restoration Potential of Snake River Fall Chinook Salmon (</a:t>
            </a:r>
            <a:r>
              <a:rPr lang="en-US" sz="1000" i="1" smtClean="0">
                <a:ea typeface="ＭＳ Ｐゴシック"/>
                <a:cs typeface="ＭＳ Ｐゴシック"/>
              </a:rPr>
              <a:t>Oncorhynchus tshawytscha</a:t>
            </a:r>
            <a:r>
              <a:rPr lang="en-US" sz="1000" smtClean="0">
                <a:ea typeface="ＭＳ Ｐゴシック"/>
                <a:cs typeface="ＭＳ Ｐゴシック"/>
              </a:rPr>
              <a:t>) Spawning Habitat” - Prepared for journal submission.  (Authors: Hanrahan and Richmond)</a:t>
            </a:r>
          </a:p>
          <a:p>
            <a:pPr marL="111125" indent="-111125"/>
            <a:r>
              <a:rPr lang="en-US" sz="1000" smtClean="0">
                <a:ea typeface="ＭＳ Ｐゴシック"/>
                <a:cs typeface="ＭＳ Ｐゴシック"/>
              </a:rPr>
              <a:t>“Channel morphology and hydraulic characteristics of the lower Snake River prior to impoundment” - Prepared for journal submission. (Authors: Hanrahan, Neitzel, and Richmond)  </a:t>
            </a:r>
          </a:p>
          <a:p>
            <a:pPr marL="111125" indent="-111125"/>
            <a:endParaRPr lang="en-US" sz="1000" smtClean="0">
              <a:ea typeface="ＭＳ Ｐゴシック"/>
              <a:cs typeface="ＭＳ Ｐゴシック"/>
            </a:endParaRPr>
          </a:p>
          <a:p>
            <a:pPr marL="111125" indent="-111125">
              <a:buFont typeface="Arial" charset="0"/>
              <a:buNone/>
            </a:pPr>
            <a:r>
              <a:rPr lang="en-US" sz="1000" b="1" smtClean="0">
                <a:ea typeface="ＭＳ Ｐゴシック"/>
                <a:cs typeface="ＭＳ Ｐゴシック"/>
              </a:rPr>
              <a:t>Conference Attendance and Presentations</a:t>
            </a:r>
          </a:p>
          <a:p>
            <a:pPr marL="111125" indent="-111125"/>
            <a:r>
              <a:rPr lang="en-US" sz="1000" smtClean="0">
                <a:ea typeface="ＭＳ Ｐゴシック"/>
                <a:cs typeface="ＭＳ Ｐゴシック"/>
              </a:rPr>
              <a:t>Invited presentation titled “Challenges in Assessing Flow Mitigation Effectiveness“ at the National Hydropower Association Northeast Regional Meeting – Manchester, NH, November 16, 2010. (Bevelhimer)</a:t>
            </a:r>
          </a:p>
          <a:p>
            <a:pPr marL="111125" indent="-111125"/>
            <a:r>
              <a:rPr lang="en-US" sz="1000" smtClean="0">
                <a:ea typeface="ＭＳ Ｐゴシック"/>
                <a:cs typeface="ＭＳ Ｐゴシック"/>
              </a:rPr>
              <a:t>Invited presentation titled “Common Problems with Adaptive Management” as part of panel: Using the Adaptive Management Tool: What Works?, National Hydropower Association Annual Conference, Washington, DC, April 4-6, 2011. (Bevelhimer)</a:t>
            </a:r>
          </a:p>
          <a:p>
            <a:pPr marL="111125" indent="-111125"/>
            <a:r>
              <a:rPr lang="en-US" sz="1000" smtClean="0">
                <a:ea typeface="ＭＳ Ｐゴシック"/>
                <a:cs typeface="ＭＳ Ｐゴシック"/>
              </a:rPr>
              <a:t>Invited presentation titled “Quantifying Large River Restoration Potential Through Modeling and Geomorphic Analysis” at the International Conference on the Status and Future of the World's Large Rivers, Vienna, Austria, 11-14 April 2011. (Hanrahan)</a:t>
            </a:r>
          </a:p>
          <a:p>
            <a:pPr marL="111125" indent="-111125"/>
            <a:r>
              <a:rPr lang="en-US" sz="1000" smtClean="0">
                <a:ea typeface="ＭＳ Ｐゴシック"/>
                <a:cs typeface="ＭＳ Ｐゴシック"/>
              </a:rPr>
              <a:t>Invited presentation titled “Environmental Flows and Riverine Habitats: Examples of Hydraulic and Geomorphic Interactions” at University of Illinois, Environmental Hydrology and Hydraulic Engineering Seminar Series, April 15, 2011. (O’Conner)</a:t>
            </a:r>
          </a:p>
          <a:p>
            <a:pPr marL="111125" indent="-111125"/>
            <a:r>
              <a:rPr lang="en-US" sz="1000" smtClean="0">
                <a:ea typeface="ＭＳ Ｐゴシック"/>
                <a:cs typeface="ＭＳ Ｐゴシック"/>
              </a:rPr>
              <a:t>Poster presentation titled “Environmental Flows at Hydropower Projects: Knowledge Gaps and Research Needs as Identified in an Industry-wide Survey” at FLOW 2011 in Nashville, TN, May 2011. (Bevelhimer, Hanrahan, Hayse) </a:t>
            </a:r>
          </a:p>
          <a:p>
            <a:pPr marL="111125" indent="-111125"/>
            <a:r>
              <a:rPr lang="en-US" sz="1000" smtClean="0">
                <a:ea typeface="ＭＳ Ｐゴシック"/>
                <a:cs typeface="ＭＳ Ｐゴシック"/>
              </a:rPr>
              <a:t>Invited presentation titled “Assessing the Effectiveness of Instream Flow Mitigation“ at Session 2F: Making Sure Your U.S. FERC License Yields the Desired Results, Hydrovision International, Sacramento, CA, July 19-22, 2011. (Bevelhimer)</a:t>
            </a:r>
          </a:p>
          <a:p>
            <a:pPr marL="111125" indent="-111125"/>
            <a:r>
              <a:rPr lang="en-US" sz="1000" smtClean="0">
                <a:ea typeface="ＭＳ Ｐゴシック"/>
                <a:cs typeface="ＭＳ Ｐゴシック"/>
              </a:rPr>
              <a:t>The ANL/ORNL/PNNL team organized and conducted a symposium titled “Environmental Flow Applications in the Management of Hydroelectric Dams: Science, Policy, And Management” at the 2011 American Fisheries Society Annual Meeting, 4-8 September 2011.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ea typeface="ＭＳ Ｐゴシック"/>
                <a:cs typeface="ＭＳ Ｐゴシック"/>
              </a:rPr>
              <a:t>Challenges to Date</a:t>
            </a:r>
          </a:p>
        </p:txBody>
      </p:sp>
      <p:sp>
        <p:nvSpPr>
          <p:cNvPr id="30722" name="Content Placeholder 2"/>
          <p:cNvSpPr>
            <a:spLocks noGrp="1"/>
          </p:cNvSpPr>
          <p:nvPr>
            <p:ph idx="1"/>
          </p:nvPr>
        </p:nvSpPr>
        <p:spPr/>
        <p:txBody>
          <a:bodyPr/>
          <a:lstStyle/>
          <a:p>
            <a:pPr>
              <a:buFont typeface="Arial" charset="0"/>
              <a:buNone/>
            </a:pPr>
            <a:r>
              <a:rPr lang="en-US" sz="1600" smtClean="0">
                <a:ea typeface="ＭＳ Ｐゴシック"/>
                <a:cs typeface="ＭＳ Ｐゴシック"/>
              </a:rPr>
              <a:t>Additional staff needed that can concentrate nearly full time on this task.</a:t>
            </a:r>
          </a:p>
          <a:p>
            <a:pPr>
              <a:buFont typeface="Arial" charset="0"/>
              <a:buNone/>
            </a:pPr>
            <a:r>
              <a:rPr lang="en-US" sz="1600" smtClean="0">
                <a:ea typeface="ＭＳ Ｐゴシック"/>
                <a:cs typeface="ＭＳ Ｐゴシック"/>
              </a:rPr>
              <a:t>	</a:t>
            </a:r>
            <a:r>
              <a:rPr lang="en-US" sz="1600" i="1" smtClean="0">
                <a:ea typeface="ＭＳ Ｐゴシック"/>
                <a:cs typeface="ＭＳ Ｐゴシック"/>
              </a:rPr>
              <a:t>New post-doc has been hired at ORNL with extensive experience on regional assessment of instream flow and the effects of hydropower operations on stream form and function.</a:t>
            </a:r>
          </a:p>
          <a:p>
            <a:endParaRPr lang="en-US" sz="1600" i="1" smtClean="0">
              <a:ea typeface="ＭＳ Ｐゴシック"/>
              <a:cs typeface="ＭＳ Ｐゴシック"/>
            </a:endParaRPr>
          </a:p>
          <a:p>
            <a:pPr>
              <a:buFont typeface="Arial" charset="0"/>
              <a:buNone/>
            </a:pPr>
            <a:r>
              <a:rPr lang="en-US" sz="1600" smtClean="0">
                <a:ea typeface="ＭＳ Ｐゴシック"/>
                <a:cs typeface="ＭＳ Ｐゴシック"/>
              </a:rPr>
              <a:t>Nationwide information on project modes of operation is not compiled anywhere.</a:t>
            </a:r>
          </a:p>
          <a:p>
            <a:pPr>
              <a:buFont typeface="Arial" charset="0"/>
              <a:buNone/>
            </a:pPr>
            <a:r>
              <a:rPr lang="en-US" sz="1600" smtClean="0">
                <a:ea typeface="ＭＳ Ｐゴシック"/>
                <a:cs typeface="ＭＳ Ｐゴシック"/>
              </a:rPr>
              <a:t>	</a:t>
            </a:r>
            <a:r>
              <a:rPr lang="en-US" sz="1600" i="1" smtClean="0">
                <a:ea typeface="ＭＳ Ｐゴシック"/>
                <a:cs typeface="ＭＳ Ｐゴシック"/>
              </a:rPr>
              <a:t>We will be seeking this out from FERC and other sources and developing methods to estimate operations.</a:t>
            </a:r>
          </a:p>
          <a:p>
            <a:endParaRPr lang="en-US" sz="2000" i="1"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ea typeface="ＭＳ Ｐゴシック"/>
                <a:cs typeface="ＭＳ Ｐゴシック"/>
              </a:rPr>
              <a:t>Next Steps</a:t>
            </a:r>
          </a:p>
        </p:txBody>
      </p:sp>
      <p:sp>
        <p:nvSpPr>
          <p:cNvPr id="31746" name="Content Placeholder 2"/>
          <p:cNvSpPr>
            <a:spLocks noGrp="1"/>
          </p:cNvSpPr>
          <p:nvPr>
            <p:ph idx="1"/>
          </p:nvPr>
        </p:nvSpPr>
        <p:spPr>
          <a:xfrm>
            <a:off x="288925" y="1077913"/>
            <a:ext cx="8572500" cy="5314950"/>
          </a:xfrm>
        </p:spPr>
        <p:txBody>
          <a:bodyPr/>
          <a:lstStyle/>
          <a:p>
            <a:pPr>
              <a:buFont typeface="Arial" charset="0"/>
              <a:buNone/>
            </a:pPr>
            <a:r>
              <a:rPr lang="en-US" sz="1200" b="1" smtClean="0">
                <a:ea typeface="ＭＳ Ｐゴシック"/>
                <a:cs typeface="ＭＳ Ｐゴシック"/>
              </a:rPr>
              <a:t>Project plans for FY12 </a:t>
            </a:r>
            <a:r>
              <a:rPr lang="en-US" sz="1200" smtClean="0">
                <a:ea typeface="ＭＳ Ｐゴシック"/>
                <a:cs typeface="ＭＳ Ｐゴシック"/>
              </a:rPr>
              <a:t>in three areas (Tool Development, Peaking Operation Flow Analyses, and Basin-scale Case Studies) is described in Technical Approach on slide 4.</a:t>
            </a:r>
          </a:p>
          <a:p>
            <a:pPr>
              <a:buFont typeface="Arial" charset="0"/>
              <a:buNone/>
            </a:pPr>
            <a:endParaRPr lang="en-US" sz="1200" b="1" u="sng" smtClean="0">
              <a:ea typeface="ＭＳ Ｐゴシック"/>
              <a:cs typeface="ＭＳ Ｐゴシック"/>
            </a:endParaRPr>
          </a:p>
          <a:p>
            <a:pPr>
              <a:buFont typeface="Arial" charset="0"/>
              <a:buNone/>
            </a:pPr>
            <a:r>
              <a:rPr lang="en-US" sz="1200" b="1" u="sng" smtClean="0">
                <a:ea typeface="ＭＳ Ｐゴシック"/>
                <a:cs typeface="ＭＳ Ｐゴシック"/>
              </a:rPr>
              <a:t>FY12 Milestones:</a:t>
            </a:r>
          </a:p>
          <a:p>
            <a:pPr>
              <a:buFont typeface="Arial" charset="0"/>
              <a:buNone/>
            </a:pPr>
            <a:r>
              <a:rPr lang="en-US" sz="1200" smtClean="0">
                <a:ea typeface="ＭＳ Ｐゴシック"/>
                <a:cs typeface="ＭＳ Ｐゴシック"/>
              </a:rPr>
              <a:t>Q1:	ORNL-Complete national analysis of peaking operations (number of projects, amount of daily flow variation, etc.) and possible mitigation opportunity using ORNL’s NHAAP database.</a:t>
            </a:r>
          </a:p>
          <a:p>
            <a:pPr>
              <a:buFont typeface="Arial" charset="0"/>
              <a:buNone/>
            </a:pPr>
            <a:r>
              <a:rPr lang="en-US" sz="1200" smtClean="0">
                <a:ea typeface="ＭＳ Ｐゴシック"/>
                <a:cs typeface="ＭＳ Ｐゴシック"/>
              </a:rPr>
              <a:t>	ANL-Complete white paper summarizing and comparing downstream extent of flow variability and geomorphic metrics under hydropeaking and run-of-the-river operations </a:t>
            </a:r>
          </a:p>
          <a:p>
            <a:pPr>
              <a:buFont typeface="Arial" charset="0"/>
              <a:buNone/>
            </a:pPr>
            <a:r>
              <a:rPr lang="en-US" sz="1200" smtClean="0">
                <a:ea typeface="ＭＳ Ｐゴシック"/>
                <a:cs typeface="ＭＳ Ｐゴシック"/>
              </a:rPr>
              <a:t>	PNNL-Complete literature review of river classification systems to identify current state of science.</a:t>
            </a:r>
          </a:p>
          <a:p>
            <a:pPr>
              <a:buFont typeface="Arial" charset="0"/>
              <a:buNone/>
            </a:pPr>
            <a:r>
              <a:rPr lang="en-US" sz="1200" smtClean="0">
                <a:ea typeface="ＭＳ Ｐゴシック"/>
                <a:cs typeface="ＭＳ Ｐゴシック"/>
              </a:rPr>
              <a:t>Q2:	ORNL/ANL-Summarize broad analysis of sub-daily flow metrics in a manuscript for journal submission.</a:t>
            </a:r>
          </a:p>
          <a:p>
            <a:pPr>
              <a:buFont typeface="Arial" charset="0"/>
              <a:buNone/>
            </a:pPr>
            <a:r>
              <a:rPr lang="en-US" sz="1200" smtClean="0">
                <a:ea typeface="ＭＳ Ｐゴシック"/>
                <a:cs typeface="ＭＳ Ｐゴシック"/>
              </a:rPr>
              <a:t>	PNNL-Summarize broad analysis of sub-daily temperature metrics in a manuscript for journal submission.</a:t>
            </a:r>
          </a:p>
          <a:p>
            <a:pPr>
              <a:buFont typeface="Arial" charset="0"/>
              <a:buNone/>
            </a:pPr>
            <a:r>
              <a:rPr lang="en-US" sz="1200" smtClean="0">
                <a:ea typeface="ＭＳ Ｐゴシック"/>
                <a:cs typeface="ＭＳ Ｐゴシック"/>
              </a:rPr>
              <a:t>Q3:	ORNL-Compile bibliography with summary on the effects of sub-daily flow variation on ecological resources.  	</a:t>
            </a:r>
          </a:p>
          <a:p>
            <a:pPr>
              <a:buFont typeface="Arial" charset="0"/>
              <a:buNone/>
            </a:pPr>
            <a:r>
              <a:rPr lang="en-US" sz="1200" smtClean="0">
                <a:ea typeface="ＭＳ Ｐゴシック"/>
                <a:cs typeface="ＭＳ Ｐゴシック"/>
              </a:rPr>
              <a:t>	ANL-Complete evaluation of the downstream extent of hydropower influence on variability in flow characteristics. </a:t>
            </a:r>
          </a:p>
          <a:p>
            <a:pPr>
              <a:buFont typeface="Arial" charset="0"/>
              <a:buNone/>
            </a:pPr>
            <a:r>
              <a:rPr lang="en-US" sz="1200" smtClean="0">
                <a:ea typeface="ＭＳ Ｐゴシック"/>
                <a:cs typeface="ＭＳ Ｐゴシック"/>
              </a:rPr>
              <a:t>	PNNL-Complete development of a river classification system.</a:t>
            </a:r>
          </a:p>
          <a:p>
            <a:pPr>
              <a:buFont typeface="Arial" charset="0"/>
              <a:buNone/>
            </a:pPr>
            <a:r>
              <a:rPr lang="en-US" sz="1200" smtClean="0">
                <a:ea typeface="ＭＳ Ｐゴシック"/>
                <a:cs typeface="ＭＳ Ｐゴシック"/>
              </a:rPr>
              <a:t>Q4:	ORNL-Deliver end of project report to DOE  that describes 1) our analysis of sub-daily peaking flows and related environmental effects, 2) tools for characterizing these flows, and 3) an approach for linking these tools and analyses to flow mitigation.</a:t>
            </a:r>
          </a:p>
          <a:p>
            <a:pPr>
              <a:buFont typeface="Arial" charset="0"/>
              <a:buNone/>
            </a:pPr>
            <a:r>
              <a:rPr lang="en-US" sz="1200" smtClean="0">
                <a:ea typeface="ＭＳ Ｐゴシック"/>
                <a:cs typeface="ＭＳ Ｐゴシック"/>
              </a:rPr>
              <a:t> 	ANL-Deliver end of project report to DOE that describes 1) our analysis of the extent of downstream propagation of sub-daily flow variability as a function of hydropower operations, and 2) tool developed for characterizing sub-daily flow metrics.</a:t>
            </a:r>
          </a:p>
          <a:p>
            <a:pPr>
              <a:buFont typeface="Arial" charset="0"/>
              <a:buNone/>
            </a:pPr>
            <a:r>
              <a:rPr lang="en-US" sz="1200" smtClean="0">
                <a:ea typeface="ＭＳ Ｐゴシック"/>
                <a:cs typeface="ＭＳ Ｐゴシック"/>
              </a:rPr>
              <a:t>	PNNL-Deliver end of project report to DOE</a:t>
            </a:r>
          </a:p>
          <a:p>
            <a:pPr>
              <a:buFont typeface="Arial" charset="0"/>
              <a:buNone/>
            </a:pPr>
            <a:endParaRPr lang="en-US" sz="14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r>
              <a:rPr lang="en-US" smtClean="0">
                <a:ea typeface="ＭＳ Ｐゴシック"/>
                <a:cs typeface="ＭＳ Ｐゴシック"/>
              </a:rPr>
              <a:t>Next Steps</a:t>
            </a:r>
          </a:p>
        </p:txBody>
      </p:sp>
      <p:sp>
        <p:nvSpPr>
          <p:cNvPr id="34819" name="Content Placeholder 2"/>
          <p:cNvSpPr>
            <a:spLocks noGrp="1"/>
          </p:cNvSpPr>
          <p:nvPr>
            <p:ph idx="4294967295"/>
          </p:nvPr>
        </p:nvSpPr>
        <p:spPr>
          <a:xfrm>
            <a:off x="288925" y="1077913"/>
            <a:ext cx="8572500" cy="5314950"/>
          </a:xfrm>
        </p:spPr>
        <p:txBody>
          <a:bodyPr/>
          <a:lstStyle/>
          <a:p>
            <a:pPr marL="228600" indent="-228600">
              <a:buFont typeface="Arial" charset="0"/>
              <a:buNone/>
            </a:pPr>
            <a:r>
              <a:rPr lang="en-US" sz="1200" b="1" u="sng" smtClean="0">
                <a:ea typeface="ＭＳ Ｐゴシック"/>
                <a:cs typeface="ＭＳ Ｐゴシック"/>
              </a:rPr>
              <a:t>Next steps (beyond FY2012):</a:t>
            </a:r>
          </a:p>
          <a:p>
            <a:pPr marL="228600" indent="-228600">
              <a:buFont typeface="Arial" charset="0"/>
              <a:buNone/>
            </a:pPr>
            <a:r>
              <a:rPr lang="en-US" sz="1200" smtClean="0">
                <a:ea typeface="ＭＳ Ｐゴシック"/>
                <a:cs typeface="ＭＳ Ｐゴシック"/>
              </a:rPr>
              <a:t>By the end of this year we will have completed some regional analyses of the relationship between sub-daily flow variation and various measures of stream ecological health.  Follow-up studies that are needed to increase our understanding of ways that hydropower peaking operations can co-exist with healthy aquatic communities include:</a:t>
            </a:r>
          </a:p>
          <a:p>
            <a:pPr marL="228600" indent="-228600">
              <a:buFont typeface="Arial" charset="0"/>
              <a:buNone/>
            </a:pPr>
            <a:endParaRPr lang="en-US" sz="1200" smtClean="0">
              <a:ea typeface="ＭＳ Ｐゴシック"/>
              <a:cs typeface="ＭＳ Ｐゴシック"/>
            </a:endParaRPr>
          </a:p>
          <a:p>
            <a:pPr marL="228600" indent="-228600"/>
            <a:r>
              <a:rPr lang="en-US" sz="1200" smtClean="0">
                <a:ea typeface="ＭＳ Ｐゴシック"/>
                <a:cs typeface="ＭＳ Ｐゴシック"/>
              </a:rPr>
              <a:t>More comprehensive assessment of distribution and extent of peaking/load-following operations across the US</a:t>
            </a:r>
          </a:p>
          <a:p>
            <a:pPr marL="228600" indent="-228600"/>
            <a:r>
              <a:rPr lang="en-US" sz="1200" smtClean="0">
                <a:ea typeface="ＭＳ Ｐゴシック"/>
                <a:cs typeface="ＭＳ Ｐゴシック"/>
              </a:rPr>
              <a:t>National river classification based on multi-variate analysis of seasonal, weekly, daily, and hourly flow metrics.</a:t>
            </a:r>
          </a:p>
          <a:p>
            <a:pPr marL="228600" indent="-228600"/>
            <a:r>
              <a:rPr lang="en-US" sz="1200" smtClean="0">
                <a:ea typeface="ＭＳ Ｐゴシック"/>
                <a:cs typeface="ＭＳ Ｐゴシック"/>
              </a:rPr>
              <a:t>National geomorphic classification of rivers</a:t>
            </a:r>
          </a:p>
          <a:p>
            <a:pPr marL="228600" indent="-228600"/>
            <a:r>
              <a:rPr lang="en-US" sz="1200" smtClean="0">
                <a:ea typeface="ＭＳ Ｐゴシック"/>
                <a:cs typeface="ＭＳ Ｐゴシック"/>
              </a:rPr>
              <a:t>Comprehensive analysis of the effects of environmental regulations on flow optimization during peaking operations </a:t>
            </a:r>
          </a:p>
          <a:p>
            <a:pPr marL="228600" indent="-228600"/>
            <a:endParaRPr lang="en-US" sz="1200" smtClean="0">
              <a:ea typeface="ＭＳ Ｐゴシック"/>
              <a:cs typeface="ＭＳ Ｐゴシック"/>
            </a:endParaRPr>
          </a:p>
          <a:p>
            <a:pPr marL="228600" indent="-228600">
              <a:buFont typeface="Arial" charset="0"/>
              <a:buNone/>
            </a:pPr>
            <a:r>
              <a:rPr lang="en-US" sz="1400" smtClean="0">
                <a:ea typeface="ＭＳ Ｐゴシック"/>
                <a:cs typeface="ＭＳ Ｐゴシック"/>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ea typeface="ＭＳ Ｐゴシック"/>
                <a:cs typeface="ＭＳ Ｐゴシック"/>
              </a:rPr>
              <a:t>Purpose, Objectives, &amp; Integration</a:t>
            </a:r>
          </a:p>
        </p:txBody>
      </p:sp>
      <p:sp>
        <p:nvSpPr>
          <p:cNvPr id="16386" name="Content Placeholder 2"/>
          <p:cNvSpPr>
            <a:spLocks noGrp="1"/>
          </p:cNvSpPr>
          <p:nvPr>
            <p:ph idx="1"/>
          </p:nvPr>
        </p:nvSpPr>
        <p:spPr>
          <a:xfrm>
            <a:off x="457200" y="996950"/>
            <a:ext cx="8229600" cy="5534025"/>
          </a:xfrm>
        </p:spPr>
        <p:txBody>
          <a:bodyPr/>
          <a:lstStyle/>
          <a:p>
            <a:pPr marL="280988" indent="-280988">
              <a:buFont typeface="Wingdings" pitchFamily="2" charset="2"/>
              <a:buChar char="Ø"/>
            </a:pPr>
            <a:r>
              <a:rPr lang="en-US" sz="1400" b="1" smtClean="0">
                <a:ea typeface="ＭＳ Ｐゴシック"/>
                <a:cs typeface="ＭＳ Ｐゴシック"/>
              </a:rPr>
              <a:t>Challenges</a:t>
            </a:r>
          </a:p>
          <a:p>
            <a:pPr marL="512763" lvl="1" indent="-117475">
              <a:buFontTx/>
              <a:buChar char="•"/>
            </a:pPr>
            <a:r>
              <a:rPr lang="en-US" sz="1200" smtClean="0">
                <a:ea typeface="ＭＳ Ｐゴシック"/>
              </a:rPr>
              <a:t>Selection of appropriate environmental flows is difficult and contentious.</a:t>
            </a:r>
          </a:p>
          <a:p>
            <a:pPr marL="512763" lvl="1" indent="-117475">
              <a:buFontTx/>
              <a:buChar char="•"/>
            </a:pPr>
            <a:r>
              <a:rPr lang="en-US" sz="1200" smtClean="0">
                <a:ea typeface="ＭＳ Ｐゴシック"/>
              </a:rPr>
              <a:t>Because of complexity and lack of tools to handle complexity, the ‘natural flow paradigm’ is often the basis for flow prescriptions (i.e., more natural equates to healthier system… but not necessarily the case)</a:t>
            </a:r>
          </a:p>
          <a:p>
            <a:pPr marL="512763" lvl="1" indent="-117475">
              <a:buFontTx/>
              <a:buChar char="•"/>
            </a:pPr>
            <a:r>
              <a:rPr lang="en-US" sz="1200" smtClean="0">
                <a:ea typeface="ＭＳ Ｐゴシック"/>
              </a:rPr>
              <a:t>Move toward ROR operations from peaking removes the flexibility that provides much of the value of hydropower.</a:t>
            </a: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Tx/>
              <a:buChar char="•"/>
            </a:pPr>
            <a:endParaRPr lang="en-US" sz="1200" smtClean="0">
              <a:ea typeface="ＭＳ Ｐゴシック"/>
            </a:endParaRPr>
          </a:p>
          <a:p>
            <a:pPr marL="512763" lvl="1" indent="-117475">
              <a:buFont typeface="Arial" charset="0"/>
              <a:buNone/>
            </a:pPr>
            <a:endParaRPr lang="en-US" sz="1200" smtClean="0">
              <a:ea typeface="ＭＳ Ｐゴシック"/>
            </a:endParaRPr>
          </a:p>
          <a:p>
            <a:pPr marL="280988" indent="-280988">
              <a:buFont typeface="Arial" charset="0"/>
              <a:buNone/>
            </a:pPr>
            <a:r>
              <a:rPr lang="en-US" sz="1400" b="1" smtClean="0">
                <a:ea typeface="ＭＳ Ｐゴシック"/>
                <a:cs typeface="ＭＳ Ｐゴシック"/>
              </a:rPr>
              <a:t>Questions:  </a:t>
            </a:r>
          </a:p>
          <a:p>
            <a:pPr marL="280988" indent="-280988">
              <a:buFont typeface="Wingdings" pitchFamily="2" charset="2"/>
              <a:buChar char="Ø"/>
            </a:pPr>
            <a:r>
              <a:rPr lang="en-US" sz="1400" b="1" smtClean="0">
                <a:ea typeface="ＭＳ Ｐゴシック"/>
                <a:cs typeface="ＭＳ Ｐゴシック"/>
              </a:rPr>
              <a:t>How do we best manage peaking operations to minimize environmental impact?</a:t>
            </a:r>
          </a:p>
          <a:p>
            <a:pPr marL="512763" lvl="1" indent="-117475">
              <a:buFontTx/>
              <a:buChar char="•"/>
            </a:pPr>
            <a:r>
              <a:rPr lang="en-US" sz="1200" smtClean="0">
                <a:ea typeface="ＭＳ Ｐゴシック"/>
              </a:rPr>
              <a:t>What aspects of peaking are contrary to a healthy stream ecosystem AND which are not?</a:t>
            </a:r>
          </a:p>
          <a:p>
            <a:pPr marL="512763" lvl="1" indent="-117475">
              <a:buFontTx/>
              <a:buChar char="•"/>
            </a:pPr>
            <a:r>
              <a:rPr lang="en-US" sz="1200" smtClean="0">
                <a:ea typeface="ＭＳ Ｐゴシック"/>
              </a:rPr>
              <a:t>What is it about some peaking projects that support healthy fish populations and aquatic ecosystems?</a:t>
            </a:r>
          </a:p>
        </p:txBody>
      </p:sp>
      <p:grpSp>
        <p:nvGrpSpPr>
          <p:cNvPr id="16387" name="Group 18"/>
          <p:cNvGrpSpPr>
            <a:grpSpLocks/>
          </p:cNvGrpSpPr>
          <p:nvPr/>
        </p:nvGrpSpPr>
        <p:grpSpPr bwMode="auto">
          <a:xfrm>
            <a:off x="1414463" y="2278063"/>
            <a:ext cx="4495800" cy="3046412"/>
            <a:chOff x="1229" y="1991"/>
            <a:chExt cx="2832" cy="1919"/>
          </a:xfrm>
        </p:grpSpPr>
        <p:grpSp>
          <p:nvGrpSpPr>
            <p:cNvPr id="16390" name="Group 9"/>
            <p:cNvGrpSpPr>
              <a:grpSpLocks/>
            </p:cNvGrpSpPr>
            <p:nvPr/>
          </p:nvGrpSpPr>
          <p:grpSpPr bwMode="auto">
            <a:xfrm>
              <a:off x="1304" y="2032"/>
              <a:ext cx="2678" cy="1855"/>
              <a:chOff x="1304" y="2032"/>
              <a:chExt cx="2678" cy="1855"/>
            </a:xfrm>
          </p:grpSpPr>
          <p:sp>
            <p:nvSpPr>
              <p:cNvPr id="16399" name="Oval 5"/>
              <p:cNvSpPr>
                <a:spLocks noChangeArrowheads="1"/>
              </p:cNvSpPr>
              <p:nvPr/>
            </p:nvSpPr>
            <p:spPr bwMode="auto">
              <a:xfrm>
                <a:off x="1304" y="2032"/>
                <a:ext cx="2678" cy="1855"/>
              </a:xfrm>
              <a:prstGeom prst="ellipse">
                <a:avLst/>
              </a:prstGeom>
              <a:solidFill>
                <a:srgbClr val="00CCFF"/>
              </a:solidFill>
              <a:ln w="9525">
                <a:solidFill>
                  <a:srgbClr val="000000"/>
                </a:solidFill>
                <a:prstDash val="dash"/>
                <a:round/>
                <a:headEnd/>
                <a:tailEnd/>
              </a:ln>
            </p:spPr>
            <p:txBody>
              <a:bodyPr wrap="none" anchor="ctr"/>
              <a:lstStyle/>
              <a:p>
                <a:endParaRPr lang="en-US"/>
              </a:p>
            </p:txBody>
          </p:sp>
          <p:sp>
            <p:nvSpPr>
              <p:cNvPr id="16400" name="Oval 6"/>
              <p:cNvSpPr>
                <a:spLocks noChangeArrowheads="1"/>
              </p:cNvSpPr>
              <p:nvPr/>
            </p:nvSpPr>
            <p:spPr bwMode="auto">
              <a:xfrm>
                <a:off x="1881" y="2560"/>
                <a:ext cx="1538" cy="836"/>
              </a:xfrm>
              <a:prstGeom prst="ellipse">
                <a:avLst/>
              </a:prstGeom>
              <a:solidFill>
                <a:schemeClr val="bg1"/>
              </a:solidFill>
              <a:ln w="9525">
                <a:solidFill>
                  <a:srgbClr val="000000"/>
                </a:solidFill>
                <a:prstDash val="dash"/>
                <a:round/>
                <a:headEnd/>
                <a:tailEnd/>
              </a:ln>
            </p:spPr>
            <p:txBody>
              <a:bodyPr wrap="none" anchor="ctr"/>
              <a:lstStyle/>
              <a:p>
                <a:endParaRPr lang="en-US"/>
              </a:p>
            </p:txBody>
          </p:sp>
          <p:sp>
            <p:nvSpPr>
              <p:cNvPr id="16401" name="Oval 7"/>
              <p:cNvSpPr>
                <a:spLocks noChangeArrowheads="1"/>
              </p:cNvSpPr>
              <p:nvPr/>
            </p:nvSpPr>
            <p:spPr bwMode="auto">
              <a:xfrm>
                <a:off x="1655" y="2391"/>
                <a:ext cx="1987" cy="1171"/>
              </a:xfrm>
              <a:prstGeom prst="ellipse">
                <a:avLst/>
              </a:prstGeom>
              <a:noFill/>
              <a:ln w="9525">
                <a:solidFill>
                  <a:srgbClr val="000000"/>
                </a:solidFill>
                <a:prstDash val="dash"/>
                <a:round/>
                <a:headEnd/>
                <a:tailEnd/>
              </a:ln>
            </p:spPr>
            <p:txBody>
              <a:bodyPr wrap="none" anchor="ctr"/>
              <a:lstStyle/>
              <a:p>
                <a:endParaRPr lang="en-US"/>
              </a:p>
            </p:txBody>
          </p:sp>
          <p:sp>
            <p:nvSpPr>
              <p:cNvPr id="16402" name="Oval 8"/>
              <p:cNvSpPr>
                <a:spLocks noChangeArrowheads="1"/>
              </p:cNvSpPr>
              <p:nvPr/>
            </p:nvSpPr>
            <p:spPr bwMode="auto">
              <a:xfrm>
                <a:off x="1466" y="2214"/>
                <a:ext cx="2359" cy="1527"/>
              </a:xfrm>
              <a:prstGeom prst="ellipse">
                <a:avLst/>
              </a:prstGeom>
              <a:noFill/>
              <a:ln w="9525">
                <a:solidFill>
                  <a:srgbClr val="000000"/>
                </a:solidFill>
                <a:prstDash val="dash"/>
                <a:round/>
                <a:headEnd/>
                <a:tailEnd/>
              </a:ln>
            </p:spPr>
            <p:txBody>
              <a:bodyPr wrap="none" anchor="ctr"/>
              <a:lstStyle/>
              <a:p>
                <a:endParaRPr lang="en-US"/>
              </a:p>
            </p:txBody>
          </p:sp>
        </p:grpSp>
        <p:sp>
          <p:nvSpPr>
            <p:cNvPr id="16391" name="AutoShape 10"/>
            <p:cNvSpPr>
              <a:spLocks noChangeArrowheads="1"/>
            </p:cNvSpPr>
            <p:nvPr/>
          </p:nvSpPr>
          <p:spPr bwMode="auto">
            <a:xfrm>
              <a:off x="1230" y="2470"/>
              <a:ext cx="918" cy="437"/>
            </a:xfrm>
            <a:prstGeom prst="diamond">
              <a:avLst/>
            </a:prstGeom>
            <a:solidFill>
              <a:schemeClr val="bg1"/>
            </a:solidFill>
            <a:ln w="19050">
              <a:solidFill>
                <a:srgbClr val="000000"/>
              </a:solidFill>
              <a:miter lim="800000"/>
              <a:headEnd/>
              <a:tailEnd/>
            </a:ln>
          </p:spPr>
          <p:txBody>
            <a:bodyPr wrap="none" anchor="ctr"/>
            <a:lstStyle/>
            <a:p>
              <a:pPr algn="ctr" defTabSz="914400"/>
              <a:r>
                <a:rPr lang="en-US" sz="1400"/>
                <a:t>Biology</a:t>
              </a:r>
            </a:p>
          </p:txBody>
        </p:sp>
        <p:sp>
          <p:nvSpPr>
            <p:cNvPr id="16392" name="AutoShape 11"/>
            <p:cNvSpPr>
              <a:spLocks noChangeArrowheads="1"/>
            </p:cNvSpPr>
            <p:nvPr/>
          </p:nvSpPr>
          <p:spPr bwMode="auto">
            <a:xfrm>
              <a:off x="2130" y="1991"/>
              <a:ext cx="988" cy="614"/>
            </a:xfrm>
            <a:prstGeom prst="diamond">
              <a:avLst/>
            </a:prstGeom>
            <a:solidFill>
              <a:srgbClr val="00CCFF"/>
            </a:solidFill>
            <a:ln w="19050">
              <a:solidFill>
                <a:srgbClr val="000000"/>
              </a:solidFill>
              <a:miter lim="800000"/>
              <a:headEnd/>
              <a:tailEnd/>
            </a:ln>
          </p:spPr>
          <p:txBody>
            <a:bodyPr wrap="none" anchor="ctr"/>
            <a:lstStyle/>
            <a:p>
              <a:pPr algn="ctr" defTabSz="914400"/>
              <a:r>
                <a:rPr lang="en-US">
                  <a:solidFill>
                    <a:schemeClr val="bg1"/>
                  </a:solidFill>
                </a:rPr>
                <a:t>Hydrology</a:t>
              </a:r>
            </a:p>
          </p:txBody>
        </p:sp>
        <p:sp>
          <p:nvSpPr>
            <p:cNvPr id="16393" name="AutoShape 12"/>
            <p:cNvSpPr>
              <a:spLocks noChangeArrowheads="1"/>
            </p:cNvSpPr>
            <p:nvPr/>
          </p:nvSpPr>
          <p:spPr bwMode="auto">
            <a:xfrm>
              <a:off x="1229" y="3048"/>
              <a:ext cx="918" cy="437"/>
            </a:xfrm>
            <a:prstGeom prst="diamond">
              <a:avLst/>
            </a:prstGeom>
            <a:solidFill>
              <a:schemeClr val="bg1"/>
            </a:solidFill>
            <a:ln w="19050">
              <a:solidFill>
                <a:srgbClr val="000000"/>
              </a:solidFill>
              <a:miter lim="800000"/>
              <a:headEnd/>
              <a:tailEnd/>
            </a:ln>
          </p:spPr>
          <p:txBody>
            <a:bodyPr wrap="none" anchor="ctr"/>
            <a:lstStyle/>
            <a:p>
              <a:pPr algn="ctr" defTabSz="914400"/>
              <a:r>
                <a:rPr lang="en-US" sz="1400"/>
                <a:t>Water quality</a:t>
              </a:r>
            </a:p>
          </p:txBody>
        </p:sp>
        <p:sp>
          <p:nvSpPr>
            <p:cNvPr id="16394" name="AutoShape 13"/>
            <p:cNvSpPr>
              <a:spLocks noChangeArrowheads="1"/>
            </p:cNvSpPr>
            <p:nvPr/>
          </p:nvSpPr>
          <p:spPr bwMode="auto">
            <a:xfrm>
              <a:off x="3134" y="3050"/>
              <a:ext cx="918" cy="437"/>
            </a:xfrm>
            <a:prstGeom prst="diamond">
              <a:avLst/>
            </a:prstGeom>
            <a:solidFill>
              <a:schemeClr val="bg1"/>
            </a:solidFill>
            <a:ln w="19050">
              <a:solidFill>
                <a:srgbClr val="000000"/>
              </a:solidFill>
              <a:miter lim="800000"/>
              <a:headEnd/>
              <a:tailEnd/>
            </a:ln>
          </p:spPr>
          <p:txBody>
            <a:bodyPr wrap="none" anchor="ctr"/>
            <a:lstStyle/>
            <a:p>
              <a:pPr algn="ctr" defTabSz="914400"/>
              <a:r>
                <a:rPr lang="en-US" sz="1200"/>
                <a:t>Geomorphology</a:t>
              </a:r>
            </a:p>
          </p:txBody>
        </p:sp>
        <p:sp>
          <p:nvSpPr>
            <p:cNvPr id="16395" name="AutoShape 14"/>
            <p:cNvSpPr>
              <a:spLocks noChangeArrowheads="1"/>
            </p:cNvSpPr>
            <p:nvPr/>
          </p:nvSpPr>
          <p:spPr bwMode="auto">
            <a:xfrm>
              <a:off x="3143" y="2470"/>
              <a:ext cx="918" cy="437"/>
            </a:xfrm>
            <a:prstGeom prst="diamond">
              <a:avLst/>
            </a:prstGeom>
            <a:solidFill>
              <a:schemeClr val="bg1"/>
            </a:solidFill>
            <a:ln w="19050">
              <a:solidFill>
                <a:srgbClr val="000000"/>
              </a:solidFill>
              <a:miter lim="800000"/>
              <a:headEnd/>
              <a:tailEnd/>
            </a:ln>
          </p:spPr>
          <p:txBody>
            <a:bodyPr wrap="none" anchor="ctr"/>
            <a:lstStyle/>
            <a:p>
              <a:pPr algn="ctr" defTabSz="914400"/>
              <a:r>
                <a:rPr lang="en-US" sz="1400"/>
                <a:t>Connectivity</a:t>
              </a:r>
            </a:p>
          </p:txBody>
        </p:sp>
        <p:sp>
          <p:nvSpPr>
            <p:cNvPr id="16396" name="Text Box 15"/>
            <p:cNvSpPr txBox="1">
              <a:spLocks noChangeArrowheads="1"/>
            </p:cNvSpPr>
            <p:nvPr/>
          </p:nvSpPr>
          <p:spPr bwMode="auto">
            <a:xfrm>
              <a:off x="2406" y="3382"/>
              <a:ext cx="439" cy="192"/>
            </a:xfrm>
            <a:prstGeom prst="rect">
              <a:avLst/>
            </a:prstGeom>
            <a:noFill/>
            <a:ln w="9525">
              <a:noFill/>
              <a:miter lim="800000"/>
              <a:headEnd/>
              <a:tailEnd/>
            </a:ln>
          </p:spPr>
          <p:txBody>
            <a:bodyPr wrap="none">
              <a:spAutoFit/>
            </a:bodyPr>
            <a:lstStyle/>
            <a:p>
              <a:pPr defTabSz="914400"/>
              <a:r>
                <a:rPr lang="en-US" sz="1400">
                  <a:solidFill>
                    <a:srgbClr val="000000"/>
                  </a:solidFill>
                </a:rPr>
                <a:t>Hourly</a:t>
              </a:r>
            </a:p>
          </p:txBody>
        </p:sp>
        <p:sp>
          <p:nvSpPr>
            <p:cNvPr id="16397" name="Text Box 16"/>
            <p:cNvSpPr txBox="1">
              <a:spLocks noChangeArrowheads="1"/>
            </p:cNvSpPr>
            <p:nvPr/>
          </p:nvSpPr>
          <p:spPr bwMode="auto">
            <a:xfrm>
              <a:off x="2448" y="3544"/>
              <a:ext cx="365" cy="192"/>
            </a:xfrm>
            <a:prstGeom prst="rect">
              <a:avLst/>
            </a:prstGeom>
            <a:noFill/>
            <a:ln w="9525">
              <a:noFill/>
              <a:miter lim="800000"/>
              <a:headEnd/>
              <a:tailEnd/>
            </a:ln>
          </p:spPr>
          <p:txBody>
            <a:bodyPr wrap="none">
              <a:spAutoFit/>
            </a:bodyPr>
            <a:lstStyle/>
            <a:p>
              <a:pPr defTabSz="914400"/>
              <a:r>
                <a:rPr lang="en-US" sz="1400">
                  <a:solidFill>
                    <a:srgbClr val="000000"/>
                  </a:solidFill>
                </a:rPr>
                <a:t>Daily</a:t>
              </a:r>
            </a:p>
          </p:txBody>
        </p:sp>
        <p:sp>
          <p:nvSpPr>
            <p:cNvPr id="16398" name="Text Box 17"/>
            <p:cNvSpPr txBox="1">
              <a:spLocks noChangeArrowheads="1"/>
            </p:cNvSpPr>
            <p:nvPr/>
          </p:nvSpPr>
          <p:spPr bwMode="auto">
            <a:xfrm>
              <a:off x="2328" y="3718"/>
              <a:ext cx="582" cy="192"/>
            </a:xfrm>
            <a:prstGeom prst="rect">
              <a:avLst/>
            </a:prstGeom>
            <a:noFill/>
            <a:ln w="9525">
              <a:noFill/>
              <a:miter lim="800000"/>
              <a:headEnd/>
              <a:tailEnd/>
            </a:ln>
          </p:spPr>
          <p:txBody>
            <a:bodyPr wrap="none">
              <a:spAutoFit/>
            </a:bodyPr>
            <a:lstStyle/>
            <a:p>
              <a:pPr defTabSz="914400"/>
              <a:r>
                <a:rPr lang="en-US" sz="1400">
                  <a:solidFill>
                    <a:srgbClr val="000000"/>
                  </a:solidFill>
                </a:rPr>
                <a:t>Seasonal</a:t>
              </a:r>
            </a:p>
          </p:txBody>
        </p:sp>
      </p:grpSp>
      <p:sp>
        <p:nvSpPr>
          <p:cNvPr id="25" name="TextBox 24"/>
          <p:cNvSpPr txBox="1"/>
          <p:nvPr/>
        </p:nvSpPr>
        <p:spPr>
          <a:xfrm>
            <a:off x="6164263" y="4943475"/>
            <a:ext cx="2354262" cy="465138"/>
          </a:xfrm>
          <a:prstGeom prst="rect">
            <a:avLst/>
          </a:prstGeom>
        </p:spPr>
        <p:txBody>
          <a:bodyPr wrap="none" anchor="ctr">
            <a:normAutofit/>
          </a:bodyPr>
          <a:lstStyle/>
          <a:p>
            <a:pPr fontAlgn="auto">
              <a:spcBef>
                <a:spcPct val="20000"/>
              </a:spcBef>
              <a:spcAft>
                <a:spcPts val="0"/>
              </a:spcAft>
              <a:buFont typeface="Arial"/>
              <a:buNone/>
              <a:defRPr/>
            </a:pPr>
            <a:r>
              <a:rPr lang="en-US" b="1" dirty="0">
                <a:solidFill>
                  <a:schemeClr val="accent4">
                    <a:lumMod val="75000"/>
                  </a:schemeClr>
                </a:solidFill>
                <a:latin typeface="Arial Narrow"/>
                <a:ea typeface="+mn-ea"/>
                <a:cs typeface="Arial Narrow"/>
              </a:rPr>
              <a:t>Emphasis of this project</a:t>
            </a:r>
          </a:p>
        </p:txBody>
      </p:sp>
      <p:cxnSp>
        <p:nvCxnSpPr>
          <p:cNvPr id="27" name="Straight Arrow Connector 26"/>
          <p:cNvCxnSpPr/>
          <p:nvPr/>
        </p:nvCxnSpPr>
        <p:spPr>
          <a:xfrm flipH="1" flipV="1">
            <a:off x="4030663" y="4618038"/>
            <a:ext cx="2073275" cy="55880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r>
              <a:rPr lang="en-US" smtClean="0">
                <a:ea typeface="ＭＳ Ｐゴシック"/>
                <a:cs typeface="ＭＳ Ｐゴシック"/>
              </a:rPr>
              <a:t>Purpose, Objectives, &amp; Integration</a:t>
            </a:r>
          </a:p>
        </p:txBody>
      </p:sp>
      <p:sp>
        <p:nvSpPr>
          <p:cNvPr id="17410" name="Content Placeholder 2"/>
          <p:cNvSpPr>
            <a:spLocks noGrp="1"/>
          </p:cNvSpPr>
          <p:nvPr>
            <p:ph idx="4294967295"/>
          </p:nvPr>
        </p:nvSpPr>
        <p:spPr>
          <a:xfrm>
            <a:off x="457200" y="1158875"/>
            <a:ext cx="8229600" cy="5233988"/>
          </a:xfrm>
        </p:spPr>
        <p:txBody>
          <a:bodyPr/>
          <a:lstStyle/>
          <a:p>
            <a:pPr marL="280988" indent="-280988">
              <a:buFont typeface="Wingdings" pitchFamily="2" charset="2"/>
              <a:buChar char="Ø"/>
            </a:pPr>
            <a:r>
              <a:rPr lang="en-US" sz="1400" b="1" smtClean="0">
                <a:ea typeface="ＭＳ Ｐゴシック"/>
                <a:cs typeface="ＭＳ Ｐゴシック"/>
              </a:rPr>
              <a:t>Objectives</a:t>
            </a:r>
          </a:p>
          <a:p>
            <a:pPr marL="512763" lvl="1" indent="-117475">
              <a:buFont typeface="Arial" charset="0"/>
              <a:buChar char="•"/>
            </a:pPr>
            <a:r>
              <a:rPr lang="en-US" sz="1400" smtClean="0">
                <a:ea typeface="ＭＳ Ｐゴシック"/>
              </a:rPr>
              <a:t>Assess industry needs for addressing environmental flow issues at hydropower projects. [COMPLETED]</a:t>
            </a:r>
          </a:p>
          <a:p>
            <a:pPr marL="512763" lvl="1" indent="-117475">
              <a:buFont typeface="Arial" charset="0"/>
              <a:buChar char="•"/>
            </a:pPr>
            <a:r>
              <a:rPr lang="en-US" sz="1400" smtClean="0">
                <a:ea typeface="ＭＳ Ｐゴシック"/>
              </a:rPr>
              <a:t>Develop an analytical approach to characterizing sub-daily flow characteristics to better assess their relationship with stream health and environmental services.. </a:t>
            </a:r>
          </a:p>
          <a:p>
            <a:pPr marL="512763" lvl="1" indent="-117475">
              <a:buFont typeface="Arial" charset="0"/>
              <a:buChar char="•"/>
            </a:pPr>
            <a:r>
              <a:rPr lang="en-US" sz="1400" smtClean="0">
                <a:ea typeface="ＭＳ Ｐゴシック"/>
              </a:rPr>
              <a:t>Provide information that can be used to support flexible hydropower operations</a:t>
            </a:r>
          </a:p>
          <a:p>
            <a:pPr marL="912813" lvl="2" indent="-117475"/>
            <a:r>
              <a:rPr lang="en-US" sz="1200" smtClean="0">
                <a:ea typeface="ＭＳ Ｐゴシック"/>
              </a:rPr>
              <a:t>Guidance for the development of sub-daily flow targets and project operation</a:t>
            </a:r>
          </a:p>
          <a:p>
            <a:pPr marL="280988" indent="-280988">
              <a:buFont typeface="Arial" charset="0"/>
              <a:buNone/>
            </a:pPr>
            <a:endParaRPr lang="en-US" sz="1200" smtClean="0">
              <a:ea typeface="ＭＳ Ｐゴシック"/>
              <a:cs typeface="ＭＳ Ｐゴシック"/>
            </a:endParaRPr>
          </a:p>
          <a:p>
            <a:pPr marL="280988" indent="-280988">
              <a:buFont typeface="Wingdings" pitchFamily="2" charset="2"/>
              <a:buChar char="Ø"/>
            </a:pPr>
            <a:r>
              <a:rPr lang="en-US" sz="1400" b="1" smtClean="0">
                <a:ea typeface="ＭＳ Ｐゴシック"/>
                <a:cs typeface="ＭＳ Ｐゴシック"/>
              </a:rPr>
              <a:t>Relevance to DOE Program Objectives</a:t>
            </a:r>
          </a:p>
          <a:p>
            <a:pPr marL="512763" lvl="1" indent="-117475">
              <a:buFontTx/>
              <a:buChar char="•"/>
            </a:pPr>
            <a:r>
              <a:rPr lang="en-US" sz="1400" smtClean="0">
                <a:ea typeface="ＭＳ Ｐゴシック"/>
              </a:rPr>
              <a:t> To improve the efficiency, flexibility, and environmental performance of conventional hydropower generation</a:t>
            </a:r>
          </a:p>
          <a:p>
            <a:pPr marL="912813" lvl="2" indent="-117475">
              <a:buFontTx/>
              <a:buChar char="•"/>
            </a:pPr>
            <a:r>
              <a:rPr lang="en-US" sz="1200" smtClean="0">
                <a:ea typeface="ＭＳ Ｐゴシック"/>
              </a:rPr>
              <a:t>Preserving peaking as a viable means of operation maintains the load-following benefits of CH. </a:t>
            </a:r>
          </a:p>
          <a:p>
            <a:pPr marL="912813" lvl="2" indent="-117475">
              <a:buFontTx/>
              <a:buChar char="•"/>
            </a:pPr>
            <a:r>
              <a:rPr lang="en-US" sz="1200" smtClean="0">
                <a:ea typeface="ＭＳ Ｐゴシック"/>
              </a:rPr>
              <a:t>Identification of relationship between hydropower operation and environmental health will aid in successful licensing of new and existing projects.</a:t>
            </a:r>
          </a:p>
          <a:p>
            <a:pPr marL="512763" lvl="1" indent="-117475">
              <a:buFont typeface="Wingdings" pitchFamily="2" charset="2"/>
              <a:buChar char="Ø"/>
            </a:pPr>
            <a:endParaRPr lang="en-US" sz="1200" smtClean="0">
              <a:ea typeface="ＭＳ Ｐゴシック"/>
            </a:endParaRPr>
          </a:p>
          <a:p>
            <a:pPr marL="280988" indent="-280988">
              <a:buFont typeface="Wingdings" pitchFamily="2" charset="2"/>
              <a:buChar char="Ø"/>
            </a:pPr>
            <a:r>
              <a:rPr lang="en-US" sz="1400" b="1" smtClean="0">
                <a:ea typeface="ＭＳ Ｐゴシック"/>
                <a:cs typeface="ＭＳ Ｐゴシック"/>
              </a:rPr>
              <a:t>Task Integration</a:t>
            </a:r>
          </a:p>
          <a:p>
            <a:pPr marL="512763" lvl="1" indent="-117475">
              <a:buFontTx/>
              <a:buChar char="•"/>
            </a:pPr>
            <a:r>
              <a:rPr lang="en-US" sz="1400" smtClean="0">
                <a:ea typeface="ＭＳ Ｐゴシック"/>
              </a:rPr>
              <a:t>With CH_TD #3.3.1 Hydropower Optimization Toolbox - The instream flows tools and analytical approach for the instream flows project will be used to provide insight on the effects that hydropower peaking has had on sub-daily flows for case study sites. The instream flows analytical tools will be used to see how subdaily metrics would change under different types of operations being considered to optimize power production and environmental performance.</a:t>
            </a:r>
          </a:p>
          <a:p>
            <a:pPr marL="512763" lvl="1" indent="-117475">
              <a:buFontTx/>
              <a:buChar char="•"/>
            </a:pPr>
            <a:r>
              <a:rPr lang="en-US" sz="1400" smtClean="0">
                <a:ea typeface="ＭＳ Ｐゴシック"/>
              </a:rPr>
              <a:t>Applying NHAAP database in peaking analysis and providing additional attributes to the NHAAP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own Arrow Callout 35"/>
          <p:cNvSpPr/>
          <p:nvPr/>
        </p:nvSpPr>
        <p:spPr>
          <a:xfrm>
            <a:off x="2484438" y="1774825"/>
            <a:ext cx="4160837" cy="4130675"/>
          </a:xfrm>
          <a:prstGeom prst="downArrowCallout">
            <a:avLst>
              <a:gd name="adj1" fmla="val 9358"/>
              <a:gd name="adj2" fmla="val 20055"/>
              <a:gd name="adj3" fmla="val 13278"/>
              <a:gd name="adj4" fmla="val 7644"/>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4" name="Title 1"/>
          <p:cNvSpPr>
            <a:spLocks noGrp="1"/>
          </p:cNvSpPr>
          <p:nvPr>
            <p:ph type="title"/>
          </p:nvPr>
        </p:nvSpPr>
        <p:spPr/>
        <p:txBody>
          <a:bodyPr/>
          <a:lstStyle/>
          <a:p>
            <a:r>
              <a:rPr lang="en-US" smtClean="0">
                <a:ea typeface="ＭＳ Ｐゴシック"/>
                <a:cs typeface="ＭＳ Ｐゴシック"/>
              </a:rPr>
              <a:t>Technical Approach</a:t>
            </a:r>
          </a:p>
        </p:txBody>
      </p:sp>
      <p:grpSp>
        <p:nvGrpSpPr>
          <p:cNvPr id="18435" name="Group 32"/>
          <p:cNvGrpSpPr>
            <a:grpSpLocks/>
          </p:cNvGrpSpPr>
          <p:nvPr/>
        </p:nvGrpSpPr>
        <p:grpSpPr bwMode="auto">
          <a:xfrm>
            <a:off x="68263" y="982663"/>
            <a:ext cx="3246437" cy="1958975"/>
            <a:chOff x="228600" y="967740"/>
            <a:chExt cx="3246120" cy="1958340"/>
          </a:xfrm>
        </p:grpSpPr>
        <p:grpSp>
          <p:nvGrpSpPr>
            <p:cNvPr id="18461" name="Group 17"/>
            <p:cNvGrpSpPr>
              <a:grpSpLocks/>
            </p:cNvGrpSpPr>
            <p:nvPr/>
          </p:nvGrpSpPr>
          <p:grpSpPr bwMode="auto">
            <a:xfrm>
              <a:off x="525780" y="1260764"/>
              <a:ext cx="2668385" cy="1665316"/>
              <a:chOff x="548640" y="1260764"/>
              <a:chExt cx="2668385" cy="1665316"/>
            </a:xfrm>
          </p:grpSpPr>
          <p:pic>
            <p:nvPicPr>
              <p:cNvPr id="18463" name="Picture 5"/>
              <p:cNvPicPr>
                <a:picLocks noChangeAspect="1" noChangeArrowheads="1"/>
              </p:cNvPicPr>
              <p:nvPr/>
            </p:nvPicPr>
            <p:blipFill>
              <a:blip r:embed="rId2" cstate="screen"/>
              <a:srcRect/>
              <a:stretch>
                <a:fillRect/>
              </a:stretch>
            </p:blipFill>
            <p:spPr bwMode="auto">
              <a:xfrm>
                <a:off x="548640" y="1260764"/>
                <a:ext cx="2668385" cy="1665316"/>
              </a:xfrm>
              <a:prstGeom prst="rect">
                <a:avLst/>
              </a:prstGeom>
              <a:noFill/>
              <a:ln w="9525">
                <a:noFill/>
                <a:miter lim="800000"/>
                <a:headEnd/>
                <a:tailEnd/>
              </a:ln>
            </p:spPr>
          </p:pic>
          <p:pic>
            <p:nvPicPr>
              <p:cNvPr id="18464" name="Picture 6"/>
              <p:cNvPicPr>
                <a:picLocks noChangeAspect="1" noChangeArrowheads="1"/>
              </p:cNvPicPr>
              <p:nvPr/>
            </p:nvPicPr>
            <p:blipFill>
              <a:blip r:embed="rId3" cstate="screen"/>
              <a:srcRect/>
              <a:stretch>
                <a:fillRect/>
              </a:stretch>
            </p:blipFill>
            <p:spPr bwMode="auto">
              <a:xfrm>
                <a:off x="2366010" y="1859280"/>
                <a:ext cx="278130" cy="278130"/>
              </a:xfrm>
              <a:prstGeom prst="rect">
                <a:avLst/>
              </a:prstGeom>
              <a:noFill/>
              <a:ln w="9525">
                <a:noFill/>
                <a:miter lim="800000"/>
                <a:headEnd/>
                <a:tailEnd/>
              </a:ln>
            </p:spPr>
          </p:pic>
          <p:pic>
            <p:nvPicPr>
              <p:cNvPr id="18465" name="Picture 6"/>
              <p:cNvPicPr>
                <a:picLocks noChangeAspect="1" noChangeArrowheads="1"/>
              </p:cNvPicPr>
              <p:nvPr/>
            </p:nvPicPr>
            <p:blipFill>
              <a:blip r:embed="rId3" cstate="screen"/>
              <a:srcRect/>
              <a:stretch>
                <a:fillRect/>
              </a:stretch>
            </p:blipFill>
            <p:spPr bwMode="auto">
              <a:xfrm>
                <a:off x="2251710" y="2240280"/>
                <a:ext cx="278130" cy="278130"/>
              </a:xfrm>
              <a:prstGeom prst="rect">
                <a:avLst/>
              </a:prstGeom>
              <a:noFill/>
              <a:ln w="9525">
                <a:noFill/>
                <a:miter lim="800000"/>
                <a:headEnd/>
                <a:tailEnd/>
              </a:ln>
            </p:spPr>
          </p:pic>
          <p:pic>
            <p:nvPicPr>
              <p:cNvPr id="18466" name="Picture 6"/>
              <p:cNvPicPr>
                <a:picLocks noChangeAspect="1" noChangeArrowheads="1"/>
              </p:cNvPicPr>
              <p:nvPr/>
            </p:nvPicPr>
            <p:blipFill>
              <a:blip r:embed="rId3" cstate="screen"/>
              <a:srcRect/>
              <a:stretch>
                <a:fillRect/>
              </a:stretch>
            </p:blipFill>
            <p:spPr bwMode="auto">
              <a:xfrm>
                <a:off x="1649730" y="2240280"/>
                <a:ext cx="278130" cy="278130"/>
              </a:xfrm>
              <a:prstGeom prst="rect">
                <a:avLst/>
              </a:prstGeom>
              <a:noFill/>
              <a:ln w="9525">
                <a:noFill/>
                <a:miter lim="800000"/>
                <a:headEnd/>
                <a:tailEnd/>
              </a:ln>
            </p:spPr>
          </p:pic>
          <p:pic>
            <p:nvPicPr>
              <p:cNvPr id="18467" name="Picture 6"/>
              <p:cNvPicPr>
                <a:picLocks noChangeAspect="1" noChangeArrowheads="1"/>
              </p:cNvPicPr>
              <p:nvPr/>
            </p:nvPicPr>
            <p:blipFill>
              <a:blip r:embed="rId3" cstate="screen"/>
              <a:srcRect/>
              <a:stretch>
                <a:fillRect/>
              </a:stretch>
            </p:blipFill>
            <p:spPr bwMode="auto">
              <a:xfrm>
                <a:off x="1070610" y="1935480"/>
                <a:ext cx="278130" cy="278130"/>
              </a:xfrm>
              <a:prstGeom prst="rect">
                <a:avLst/>
              </a:prstGeom>
              <a:noFill/>
              <a:ln w="9525">
                <a:noFill/>
                <a:miter lim="800000"/>
                <a:headEnd/>
                <a:tailEnd/>
              </a:ln>
            </p:spPr>
          </p:pic>
          <p:pic>
            <p:nvPicPr>
              <p:cNvPr id="18468" name="Picture 6"/>
              <p:cNvPicPr>
                <a:picLocks noChangeAspect="1" noChangeArrowheads="1"/>
              </p:cNvPicPr>
              <p:nvPr/>
            </p:nvPicPr>
            <p:blipFill>
              <a:blip r:embed="rId3" cstate="screen"/>
              <a:srcRect/>
              <a:stretch>
                <a:fillRect/>
              </a:stretch>
            </p:blipFill>
            <p:spPr bwMode="auto">
              <a:xfrm>
                <a:off x="819150" y="1417320"/>
                <a:ext cx="278130" cy="278130"/>
              </a:xfrm>
              <a:prstGeom prst="rect">
                <a:avLst/>
              </a:prstGeom>
              <a:noFill/>
              <a:ln w="9525">
                <a:noFill/>
                <a:miter lim="800000"/>
                <a:headEnd/>
                <a:tailEnd/>
              </a:ln>
            </p:spPr>
          </p:pic>
          <p:pic>
            <p:nvPicPr>
              <p:cNvPr id="18469" name="Picture 6"/>
              <p:cNvPicPr>
                <a:picLocks noChangeAspect="1" noChangeArrowheads="1"/>
              </p:cNvPicPr>
              <p:nvPr/>
            </p:nvPicPr>
            <p:blipFill>
              <a:blip r:embed="rId3" cstate="screen"/>
              <a:srcRect/>
              <a:stretch>
                <a:fillRect/>
              </a:stretch>
            </p:blipFill>
            <p:spPr bwMode="auto">
              <a:xfrm>
                <a:off x="1634490" y="1577340"/>
                <a:ext cx="278130" cy="278130"/>
              </a:xfrm>
              <a:prstGeom prst="rect">
                <a:avLst/>
              </a:prstGeom>
              <a:noFill/>
              <a:ln w="9525">
                <a:noFill/>
                <a:miter lim="800000"/>
                <a:headEnd/>
                <a:tailEnd/>
              </a:ln>
            </p:spPr>
          </p:pic>
          <p:pic>
            <p:nvPicPr>
              <p:cNvPr id="18470" name="Picture 6"/>
              <p:cNvPicPr>
                <a:picLocks noChangeAspect="1" noChangeArrowheads="1"/>
              </p:cNvPicPr>
              <p:nvPr/>
            </p:nvPicPr>
            <p:blipFill>
              <a:blip r:embed="rId3" cstate="screen"/>
              <a:srcRect/>
              <a:stretch>
                <a:fillRect/>
              </a:stretch>
            </p:blipFill>
            <p:spPr bwMode="auto">
              <a:xfrm>
                <a:off x="2853690" y="1516380"/>
                <a:ext cx="278130" cy="278130"/>
              </a:xfrm>
              <a:prstGeom prst="rect">
                <a:avLst/>
              </a:prstGeom>
              <a:noFill/>
              <a:ln w="9525">
                <a:noFill/>
                <a:miter lim="800000"/>
                <a:headEnd/>
                <a:tailEnd/>
              </a:ln>
            </p:spPr>
          </p:pic>
        </p:grpSp>
        <p:sp>
          <p:nvSpPr>
            <p:cNvPr id="16" name="TextBox 15"/>
            <p:cNvSpPr txBox="1"/>
            <p:nvPr/>
          </p:nvSpPr>
          <p:spPr>
            <a:xfrm>
              <a:off x="228600" y="967740"/>
              <a:ext cx="3246120" cy="365007"/>
            </a:xfrm>
            <a:prstGeom prst="rect">
              <a:avLst/>
            </a:prstGeom>
          </p:spPr>
          <p:txBody>
            <a:bodyPr wrap="none">
              <a:normAutofit/>
            </a:bodyPr>
            <a:lstStyle/>
            <a:p>
              <a:pPr fontAlgn="auto">
                <a:spcBef>
                  <a:spcPct val="20000"/>
                </a:spcBef>
                <a:spcAft>
                  <a:spcPts val="0"/>
                </a:spcAft>
                <a:buFont typeface="Arial"/>
                <a:buNone/>
                <a:defRPr/>
              </a:pPr>
              <a:r>
                <a:rPr lang="en-US" sz="1400" b="1" dirty="0">
                  <a:solidFill>
                    <a:srgbClr val="000000"/>
                  </a:solidFill>
                  <a:latin typeface="Arial Narrow"/>
                  <a:ea typeface="+mn-ea"/>
                  <a:cs typeface="Arial Narrow"/>
                </a:rPr>
                <a:t>National characterization of peaking projects</a:t>
              </a:r>
            </a:p>
          </p:txBody>
        </p:sp>
      </p:grpSp>
      <p:grpSp>
        <p:nvGrpSpPr>
          <p:cNvPr id="18436" name="Group 22"/>
          <p:cNvGrpSpPr>
            <a:grpSpLocks/>
          </p:cNvGrpSpPr>
          <p:nvPr/>
        </p:nvGrpSpPr>
        <p:grpSpPr bwMode="auto">
          <a:xfrm>
            <a:off x="6065838" y="1012825"/>
            <a:ext cx="2971800" cy="2035175"/>
            <a:chOff x="5859780" y="960120"/>
            <a:chExt cx="2971800" cy="2034540"/>
          </a:xfrm>
        </p:grpSpPr>
        <p:pic>
          <p:nvPicPr>
            <p:cNvPr id="18459" name="Picture 4"/>
            <p:cNvPicPr>
              <a:picLocks noChangeAspect="1" noChangeArrowheads="1"/>
            </p:cNvPicPr>
            <p:nvPr/>
          </p:nvPicPr>
          <p:blipFill>
            <a:blip r:embed="rId4" cstate="screen"/>
            <a:srcRect/>
            <a:stretch>
              <a:fillRect/>
            </a:stretch>
          </p:blipFill>
          <p:spPr bwMode="auto">
            <a:xfrm>
              <a:off x="5859780" y="1188720"/>
              <a:ext cx="2971800" cy="1805940"/>
            </a:xfrm>
            <a:prstGeom prst="rect">
              <a:avLst/>
            </a:prstGeom>
            <a:noFill/>
            <a:ln w="9525">
              <a:noFill/>
              <a:miter lim="800000"/>
              <a:headEnd/>
              <a:tailEnd/>
            </a:ln>
          </p:spPr>
        </p:pic>
        <p:sp>
          <p:nvSpPr>
            <p:cNvPr id="17" name="TextBox 16"/>
            <p:cNvSpPr txBox="1"/>
            <p:nvPr/>
          </p:nvSpPr>
          <p:spPr>
            <a:xfrm>
              <a:off x="5867717" y="960120"/>
              <a:ext cx="2919413" cy="307879"/>
            </a:xfrm>
            <a:prstGeom prst="rect">
              <a:avLst/>
            </a:prstGeom>
          </p:spPr>
          <p:txBody>
            <a:bodyPr wrap="none">
              <a:spAutoFit/>
            </a:bodyPr>
            <a:lstStyle/>
            <a:p>
              <a:pPr fontAlgn="auto">
                <a:spcBef>
                  <a:spcPct val="20000"/>
                </a:spcBef>
                <a:spcAft>
                  <a:spcPts val="0"/>
                </a:spcAft>
                <a:buFont typeface="Arial"/>
                <a:buNone/>
                <a:defRPr/>
              </a:pPr>
              <a:r>
                <a:rPr lang="en-US" sz="1400" b="1" dirty="0">
                  <a:solidFill>
                    <a:srgbClr val="000000"/>
                  </a:solidFill>
                  <a:latin typeface="Arial Narrow"/>
                  <a:ea typeface="+mn-ea"/>
                  <a:cs typeface="Arial Narrow"/>
                </a:rPr>
                <a:t>National classification of rivers by flow</a:t>
              </a:r>
            </a:p>
          </p:txBody>
        </p:sp>
      </p:grpSp>
      <p:sp>
        <p:nvSpPr>
          <p:cNvPr id="22" name="TextBox 21"/>
          <p:cNvSpPr txBox="1"/>
          <p:nvPr/>
        </p:nvSpPr>
        <p:spPr>
          <a:xfrm>
            <a:off x="3383280" y="1653540"/>
            <a:ext cx="2316480" cy="738664"/>
          </a:xfrm>
          <a:prstGeom prst="rect">
            <a:avLst/>
          </a:prstGeom>
          <a:solidFill>
            <a:schemeClr val="bg1">
              <a:alpha val="80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20000"/>
              </a:spcBef>
              <a:spcAft>
                <a:spcPts val="0"/>
              </a:spcAft>
              <a:defRPr/>
            </a:pPr>
            <a:r>
              <a:rPr lang="en-US" sz="1400" b="1" dirty="0">
                <a:solidFill>
                  <a:srgbClr val="000000"/>
                </a:solidFill>
                <a:latin typeface="Arial Narrow"/>
                <a:ea typeface="ＭＳ Ｐゴシック" pitchFamily="34" charset="-128"/>
                <a:cs typeface="Arial Narrow"/>
              </a:rPr>
              <a:t>Combined operational-hydrological classification of peaking projects</a:t>
            </a:r>
          </a:p>
        </p:txBody>
      </p:sp>
      <p:sp>
        <p:nvSpPr>
          <p:cNvPr id="24" name="TextBox 23"/>
          <p:cNvSpPr txBox="1"/>
          <p:nvPr/>
        </p:nvSpPr>
        <p:spPr>
          <a:xfrm>
            <a:off x="3048000" y="5913120"/>
            <a:ext cx="2987040" cy="523220"/>
          </a:xfrm>
          <a:prstGeom prst="rect">
            <a:avLst/>
          </a:prstGeom>
          <a:solidFill>
            <a:schemeClr val="bg1">
              <a:alpha val="81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20000"/>
              </a:spcBef>
              <a:spcAft>
                <a:spcPts val="0"/>
              </a:spcAft>
              <a:defRPr/>
            </a:pPr>
            <a:r>
              <a:rPr lang="en-US" sz="1400" b="1" dirty="0">
                <a:solidFill>
                  <a:srgbClr val="000000"/>
                </a:solidFill>
                <a:latin typeface="Arial Narrow"/>
                <a:ea typeface="ＭＳ Ｐゴシック" pitchFamily="34" charset="-128"/>
                <a:cs typeface="Arial Narrow"/>
              </a:rPr>
              <a:t>Guidance for development of sub-daily flow targets and project operation</a:t>
            </a:r>
          </a:p>
        </p:txBody>
      </p:sp>
      <p:grpSp>
        <p:nvGrpSpPr>
          <p:cNvPr id="18443" name="Group 36"/>
          <p:cNvGrpSpPr>
            <a:grpSpLocks/>
          </p:cNvGrpSpPr>
          <p:nvPr/>
        </p:nvGrpSpPr>
        <p:grpSpPr bwMode="auto">
          <a:xfrm>
            <a:off x="3284538" y="2879725"/>
            <a:ext cx="2560637" cy="1816100"/>
            <a:chOff x="3154680" y="2933700"/>
            <a:chExt cx="2560320" cy="1815882"/>
          </a:xfrm>
        </p:grpSpPr>
        <p:sp>
          <p:nvSpPr>
            <p:cNvPr id="26" name="TextBox 25"/>
            <p:cNvSpPr txBox="1"/>
            <p:nvPr/>
          </p:nvSpPr>
          <p:spPr>
            <a:xfrm>
              <a:off x="3154680" y="2933700"/>
              <a:ext cx="2560320" cy="1815882"/>
            </a:xfrm>
            <a:prstGeom prst="rect">
              <a:avLst/>
            </a:prstGeom>
            <a:solidFill>
              <a:schemeClr val="bg1">
                <a:alpha val="80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20000"/>
                </a:spcBef>
                <a:spcAft>
                  <a:spcPts val="0"/>
                </a:spcAft>
                <a:defRPr/>
              </a:pPr>
              <a:r>
                <a:rPr lang="en-US" sz="1400" b="1" dirty="0">
                  <a:solidFill>
                    <a:srgbClr val="000000"/>
                  </a:solidFill>
                  <a:latin typeface="Arial Narrow"/>
                  <a:ea typeface="ＭＳ Ｐゴシック" pitchFamily="34" charset="-128"/>
                  <a:cs typeface="Arial Narrow"/>
                </a:rPr>
                <a:t>Regional or basin level characterization of sub-daily flow</a:t>
              </a:r>
            </a:p>
            <a:p>
              <a:pPr algn="ctr" fontAlgn="auto">
                <a:spcBef>
                  <a:spcPct val="20000"/>
                </a:spcBef>
                <a:spcAft>
                  <a:spcPts val="0"/>
                </a:spcAft>
                <a:defRPr/>
              </a:pPr>
              <a:endParaRPr lang="en-US" sz="1400" b="1" dirty="0">
                <a:solidFill>
                  <a:srgbClr val="000000"/>
                </a:solidFill>
                <a:latin typeface="Arial Narrow"/>
                <a:ea typeface="ＭＳ Ｐゴシック" pitchFamily="34" charset="-128"/>
                <a:cs typeface="Arial Narrow"/>
              </a:endParaRPr>
            </a:p>
            <a:p>
              <a:pPr algn="ctr" fontAlgn="auto">
                <a:spcBef>
                  <a:spcPct val="20000"/>
                </a:spcBef>
                <a:spcAft>
                  <a:spcPts val="0"/>
                </a:spcAft>
                <a:defRPr/>
              </a:pPr>
              <a:endParaRPr lang="en-US" sz="1400" b="1" dirty="0">
                <a:solidFill>
                  <a:srgbClr val="000000"/>
                </a:solidFill>
                <a:latin typeface="Arial Narrow"/>
                <a:ea typeface="ＭＳ Ｐゴシック" pitchFamily="34" charset="-128"/>
                <a:cs typeface="Arial Narrow"/>
              </a:endParaRPr>
            </a:p>
            <a:p>
              <a:pPr algn="ctr" fontAlgn="auto">
                <a:spcBef>
                  <a:spcPct val="20000"/>
                </a:spcBef>
                <a:spcAft>
                  <a:spcPts val="0"/>
                </a:spcAft>
                <a:defRPr/>
              </a:pPr>
              <a:endParaRPr lang="en-US" sz="1400" b="1" dirty="0">
                <a:solidFill>
                  <a:srgbClr val="000000"/>
                </a:solidFill>
                <a:latin typeface="Arial Narrow"/>
                <a:ea typeface="ＭＳ Ｐゴシック" pitchFamily="34" charset="-128"/>
                <a:cs typeface="Arial Narrow"/>
              </a:endParaRPr>
            </a:p>
            <a:p>
              <a:pPr algn="ctr" fontAlgn="auto">
                <a:spcBef>
                  <a:spcPct val="20000"/>
                </a:spcBef>
                <a:spcAft>
                  <a:spcPts val="0"/>
                </a:spcAft>
                <a:defRPr/>
              </a:pPr>
              <a:endParaRPr lang="en-US" sz="1400" b="1" dirty="0">
                <a:solidFill>
                  <a:srgbClr val="000000"/>
                </a:solidFill>
                <a:latin typeface="Arial Narrow"/>
                <a:ea typeface="ＭＳ Ｐゴシック" pitchFamily="34" charset="-128"/>
                <a:cs typeface="Arial Narrow"/>
              </a:endParaRPr>
            </a:p>
            <a:p>
              <a:pPr algn="ctr" fontAlgn="auto">
                <a:spcBef>
                  <a:spcPct val="20000"/>
                </a:spcBef>
                <a:spcAft>
                  <a:spcPts val="0"/>
                </a:spcAft>
                <a:defRPr/>
              </a:pPr>
              <a:endParaRPr lang="en-US" sz="1400" b="1" dirty="0">
                <a:solidFill>
                  <a:srgbClr val="000000"/>
                </a:solidFill>
                <a:latin typeface="Arial Narrow"/>
                <a:ea typeface="ＭＳ Ｐゴシック" pitchFamily="34" charset="-128"/>
                <a:cs typeface="Arial Narrow"/>
              </a:endParaRPr>
            </a:p>
          </p:txBody>
        </p:sp>
        <p:pic>
          <p:nvPicPr>
            <p:cNvPr id="18458" name="Picture 12"/>
            <p:cNvPicPr>
              <a:picLocks noChangeAspect="1" noChangeArrowheads="1"/>
            </p:cNvPicPr>
            <p:nvPr/>
          </p:nvPicPr>
          <p:blipFill>
            <a:blip r:embed="rId5" cstate="screen"/>
            <a:srcRect/>
            <a:stretch>
              <a:fillRect/>
            </a:stretch>
          </p:blipFill>
          <p:spPr bwMode="auto">
            <a:xfrm>
              <a:off x="3352800" y="3485443"/>
              <a:ext cx="2156460" cy="1144202"/>
            </a:xfrm>
            <a:prstGeom prst="rect">
              <a:avLst/>
            </a:prstGeom>
            <a:noFill/>
            <a:ln w="9525">
              <a:noFill/>
              <a:miter lim="800000"/>
              <a:headEnd/>
              <a:tailEnd/>
            </a:ln>
          </p:spPr>
        </p:pic>
      </p:grpSp>
      <p:sp>
        <p:nvSpPr>
          <p:cNvPr id="40" name="Bent-Up Arrow 39"/>
          <p:cNvSpPr/>
          <p:nvPr/>
        </p:nvSpPr>
        <p:spPr>
          <a:xfrm flipV="1">
            <a:off x="2155825" y="4922838"/>
            <a:ext cx="2470150" cy="890587"/>
          </a:xfrm>
          <a:prstGeom prst="bentUpArrow">
            <a:avLst>
              <a:gd name="adj1" fmla="val 31838"/>
              <a:gd name="adj2" fmla="val 25000"/>
              <a:gd name="adj3" fmla="val 25000"/>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45" name="Picture 10"/>
          <p:cNvPicPr>
            <a:picLocks noChangeAspect="1" noChangeArrowheads="1"/>
          </p:cNvPicPr>
          <p:nvPr/>
        </p:nvPicPr>
        <p:blipFill>
          <a:blip r:embed="rId6" cstate="screen"/>
          <a:srcRect/>
          <a:stretch>
            <a:fillRect/>
          </a:stretch>
        </p:blipFill>
        <p:spPr bwMode="auto">
          <a:xfrm>
            <a:off x="449263" y="3954463"/>
            <a:ext cx="2005012" cy="1387475"/>
          </a:xfrm>
          <a:prstGeom prst="rect">
            <a:avLst/>
          </a:prstGeom>
          <a:noFill/>
          <a:ln w="9525">
            <a:noFill/>
            <a:miter lim="800000"/>
            <a:headEnd/>
            <a:tailEnd/>
          </a:ln>
        </p:spPr>
      </p:pic>
      <p:sp>
        <p:nvSpPr>
          <p:cNvPr id="41" name="Bent-Up Arrow 40"/>
          <p:cNvSpPr/>
          <p:nvPr/>
        </p:nvSpPr>
        <p:spPr>
          <a:xfrm flipH="1" flipV="1">
            <a:off x="4465638" y="4922838"/>
            <a:ext cx="2476500" cy="890587"/>
          </a:xfrm>
          <a:prstGeom prst="bentUpArrow">
            <a:avLst>
              <a:gd name="adj1" fmla="val 31838"/>
              <a:gd name="adj2" fmla="val 25000"/>
              <a:gd name="adj3" fmla="val 25000"/>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447" name="Group 38"/>
          <p:cNvGrpSpPr>
            <a:grpSpLocks/>
          </p:cNvGrpSpPr>
          <p:nvPr/>
        </p:nvGrpSpPr>
        <p:grpSpPr bwMode="auto">
          <a:xfrm>
            <a:off x="6592888" y="3970338"/>
            <a:ext cx="2033587" cy="1855787"/>
            <a:chOff x="6257007" y="4024145"/>
            <a:chExt cx="2033553" cy="1855935"/>
          </a:xfrm>
        </p:grpSpPr>
        <p:pic>
          <p:nvPicPr>
            <p:cNvPr id="18451" name="Picture 8"/>
            <p:cNvPicPr>
              <a:picLocks noChangeAspect="1" noChangeArrowheads="1"/>
            </p:cNvPicPr>
            <p:nvPr/>
          </p:nvPicPr>
          <p:blipFill>
            <a:blip r:embed="rId7" cstate="screen"/>
            <a:srcRect/>
            <a:stretch>
              <a:fillRect/>
            </a:stretch>
          </p:blipFill>
          <p:spPr bwMode="auto">
            <a:xfrm>
              <a:off x="6257007" y="4024145"/>
              <a:ext cx="2033553" cy="1347955"/>
            </a:xfrm>
            <a:prstGeom prst="rect">
              <a:avLst/>
            </a:prstGeom>
            <a:noFill/>
            <a:ln w="9525">
              <a:noFill/>
              <a:miter lim="800000"/>
              <a:headEnd/>
              <a:tailEnd/>
            </a:ln>
          </p:spPr>
        </p:pic>
        <p:sp>
          <p:nvSpPr>
            <p:cNvPr id="25" name="TextBox 24"/>
            <p:cNvSpPr txBox="1"/>
            <p:nvPr/>
          </p:nvSpPr>
          <p:spPr>
            <a:xfrm>
              <a:off x="6271260" y="5356860"/>
              <a:ext cx="2019300" cy="523220"/>
            </a:xfrm>
            <a:prstGeom prst="rect">
              <a:avLst/>
            </a:prstGeom>
            <a:solidFill>
              <a:schemeClr val="bg1"/>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20000"/>
                </a:spcBef>
                <a:spcAft>
                  <a:spcPts val="0"/>
                </a:spcAft>
                <a:defRPr/>
              </a:pPr>
              <a:r>
                <a:rPr lang="en-US" sz="1400" b="1" dirty="0">
                  <a:solidFill>
                    <a:srgbClr val="000000"/>
                  </a:solidFill>
                  <a:latin typeface="Arial Narrow"/>
                  <a:ea typeface="ＭＳ Ｐゴシック" pitchFamily="34" charset="-128"/>
                  <a:cs typeface="Arial Narrow"/>
                </a:rPr>
                <a:t>Biological response to peaking flows</a:t>
              </a:r>
            </a:p>
          </p:txBody>
        </p:sp>
      </p:grpSp>
      <p:sp>
        <p:nvSpPr>
          <p:cNvPr id="38" name="TextBox 37"/>
          <p:cNvSpPr txBox="1"/>
          <p:nvPr/>
        </p:nvSpPr>
        <p:spPr>
          <a:xfrm>
            <a:off x="464820" y="5295900"/>
            <a:ext cx="1988820" cy="523220"/>
          </a:xfrm>
          <a:prstGeom prst="rect">
            <a:avLst/>
          </a:prstGeom>
          <a:solidFill>
            <a:schemeClr val="bg1"/>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20000"/>
              </a:spcBef>
              <a:spcAft>
                <a:spcPts val="0"/>
              </a:spcAft>
              <a:defRPr/>
            </a:pPr>
            <a:r>
              <a:rPr lang="en-US" sz="1400" b="1" dirty="0" err="1">
                <a:solidFill>
                  <a:srgbClr val="000000"/>
                </a:solidFill>
                <a:latin typeface="Arial Narrow"/>
                <a:ea typeface="ＭＳ Ｐゴシック" pitchFamily="34" charset="-128"/>
                <a:cs typeface="Arial Narrow"/>
              </a:rPr>
              <a:t>Geomorphological</a:t>
            </a:r>
            <a:r>
              <a:rPr lang="en-US" sz="1400" b="1" dirty="0">
                <a:solidFill>
                  <a:srgbClr val="000000"/>
                </a:solidFill>
                <a:latin typeface="Arial Narrow"/>
                <a:ea typeface="ＭＳ Ｐゴシック" pitchFamily="34" charset="-128"/>
                <a:cs typeface="Arial Narrow"/>
              </a:rPr>
              <a:t> context to peaking flows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ea typeface="ＭＳ Ｐゴシック"/>
                <a:cs typeface="ＭＳ Ｐゴシック"/>
              </a:rPr>
              <a:t>Technical Approach</a:t>
            </a:r>
          </a:p>
        </p:txBody>
      </p:sp>
      <p:sp>
        <p:nvSpPr>
          <p:cNvPr id="19458" name="Content Placeholder 2"/>
          <p:cNvSpPr>
            <a:spLocks noGrp="1"/>
          </p:cNvSpPr>
          <p:nvPr>
            <p:ph idx="1"/>
          </p:nvPr>
        </p:nvSpPr>
        <p:spPr>
          <a:xfrm>
            <a:off x="457200" y="1171575"/>
            <a:ext cx="8229600" cy="5221288"/>
          </a:xfrm>
        </p:spPr>
        <p:txBody>
          <a:bodyPr/>
          <a:lstStyle/>
          <a:p>
            <a:pPr>
              <a:buFont typeface="Wingdings" pitchFamily="2" charset="2"/>
              <a:buNone/>
            </a:pPr>
            <a:r>
              <a:rPr lang="en-US" sz="1300" b="1" u="sng" smtClean="0">
                <a:ea typeface="ＭＳ Ｐゴシック"/>
                <a:cs typeface="ＭＳ Ｐゴシック"/>
              </a:rPr>
              <a:t>Task 1 - Tool Development:</a:t>
            </a:r>
            <a:r>
              <a:rPr lang="en-US" sz="1300" smtClean="0">
                <a:ea typeface="ＭＳ Ｐゴシック"/>
                <a:cs typeface="ＭＳ Ｐゴシック"/>
              </a:rPr>
              <a:t>  Because the impact of within-day (or sub-daily) flow variation is largely unsettled, most of the tools we are developing address the characterization, investigation, and mitigation of daily peaking hydropower operations. </a:t>
            </a:r>
          </a:p>
          <a:p>
            <a:pPr lvl="1">
              <a:buFont typeface="Arial" charset="0"/>
              <a:buChar char="•"/>
            </a:pPr>
            <a:r>
              <a:rPr lang="en-US" sz="1300" smtClean="0">
                <a:ea typeface="ＭＳ Ｐゴシック"/>
              </a:rPr>
              <a:t>Sub-daily flow metrics – Summarize existing and develop new flow metrics appropriate for sub-daily flows.</a:t>
            </a:r>
          </a:p>
          <a:p>
            <a:pPr lvl="1">
              <a:buFont typeface="Arial" charset="0"/>
              <a:buChar char="•"/>
            </a:pPr>
            <a:r>
              <a:rPr lang="en-US" sz="1300" smtClean="0">
                <a:ea typeface="ＭＳ Ｐゴシック"/>
              </a:rPr>
              <a:t>River classification tool - Application of geomorphic analysis of rivers that includes the hierarchical structure of river systems, This is because watershed-scale physical characteristics provide the template and constraints within which point-scale characteristics develop.  </a:t>
            </a:r>
          </a:p>
          <a:p>
            <a:pPr lvl="1">
              <a:buFont typeface="Arial" charset="0"/>
              <a:buChar char="•"/>
            </a:pPr>
            <a:r>
              <a:rPr lang="en-US" sz="1300" smtClean="0">
                <a:ea typeface="ＭＳ Ｐゴシック"/>
              </a:rPr>
              <a:t>Database/bibliography of ecological responses to sub-daily flow variation – Analysis of ecological response relationships along gradients of hydrological alteration for the biological communities and processes of river ecosystems. </a:t>
            </a:r>
          </a:p>
          <a:p>
            <a:pPr lvl="1">
              <a:buFont typeface="Arial" charset="0"/>
              <a:buChar char="•"/>
            </a:pPr>
            <a:endParaRPr lang="en-US" sz="1300" smtClean="0">
              <a:ea typeface="ＭＳ Ｐゴシック"/>
            </a:endParaRPr>
          </a:p>
          <a:p>
            <a:pPr>
              <a:buFont typeface="Arial" charset="0"/>
              <a:buNone/>
            </a:pPr>
            <a:r>
              <a:rPr lang="en-US" sz="1300" b="1" u="sng" smtClean="0">
                <a:ea typeface="ＭＳ Ｐゴシック"/>
                <a:cs typeface="ＭＳ Ｐゴシック"/>
              </a:rPr>
              <a:t>Task 2 - Peaking Operation Flow Analyses:</a:t>
            </a:r>
            <a:r>
              <a:rPr lang="en-US" sz="1300" smtClean="0">
                <a:ea typeface="ＭＳ Ｐゴシック"/>
                <a:cs typeface="ＭＳ Ｐゴシック"/>
              </a:rPr>
              <a:t> We will be using existing tools and databases (i.e., ORNL’s NHAAP) to analyze the prevalence of various flow-related issues as a result of peaking hydropower operations.  :  </a:t>
            </a:r>
          </a:p>
          <a:p>
            <a:pPr lvl="1">
              <a:buFont typeface="Arial" charset="0"/>
              <a:buChar char="•"/>
            </a:pPr>
            <a:r>
              <a:rPr lang="en-US" sz="1300" smtClean="0">
                <a:ea typeface="ＭＳ Ｐゴシック"/>
              </a:rPr>
              <a:t>National analysis of peaking project distribution, size, hydrograph impact, etc. </a:t>
            </a:r>
          </a:p>
          <a:p>
            <a:pPr lvl="1">
              <a:buFont typeface="Arial" charset="0"/>
              <a:buChar char="•"/>
            </a:pPr>
            <a:r>
              <a:rPr lang="en-US" sz="1300" smtClean="0">
                <a:ea typeface="ＭＳ Ｐゴシック"/>
              </a:rPr>
              <a:t>Mitigation potential of re-regulating dams and other approaches for addressing peaking issues. </a:t>
            </a:r>
          </a:p>
          <a:p>
            <a:pPr lvl="1">
              <a:buFont typeface="Arial" charset="0"/>
              <a:buChar char="•"/>
            </a:pPr>
            <a:endParaRPr lang="en-US" sz="1300" smtClean="0">
              <a:ea typeface="ＭＳ Ｐゴシック"/>
            </a:endParaRPr>
          </a:p>
          <a:p>
            <a:pPr>
              <a:buFont typeface="Arial" charset="0"/>
              <a:buNone/>
            </a:pPr>
            <a:r>
              <a:rPr lang="en-US" sz="1300" b="1" u="sng" smtClean="0">
                <a:ea typeface="ＭＳ Ｐゴシック"/>
                <a:cs typeface="ＭＳ Ｐゴシック"/>
              </a:rPr>
              <a:t>Task 3 – Basin Scale Case Studies:</a:t>
            </a:r>
            <a:r>
              <a:rPr lang="en-US" sz="1300" smtClean="0">
                <a:ea typeface="ＭＳ Ｐゴシック"/>
                <a:cs typeface="ＭＳ Ｐゴシック"/>
              </a:rPr>
              <a:t> The tools and methods developed in Tasks 1 and 2 will be used for specific projects to demonstrate their utility. </a:t>
            </a:r>
          </a:p>
          <a:p>
            <a:pPr lvl="1">
              <a:buFont typeface="Arial" charset="0"/>
              <a:buChar char="•"/>
            </a:pPr>
            <a:r>
              <a:rPr lang="en-US" sz="1300" smtClean="0">
                <a:ea typeface="ＭＳ Ｐゴシック"/>
              </a:rPr>
              <a:t>Upper Tennessee River</a:t>
            </a:r>
          </a:p>
          <a:p>
            <a:pPr lvl="1">
              <a:buFont typeface="Arial" charset="0"/>
              <a:buChar char="•"/>
            </a:pPr>
            <a:r>
              <a:rPr lang="en-US" sz="1300" smtClean="0">
                <a:ea typeface="ＭＳ Ｐゴシック"/>
              </a:rPr>
              <a:t>Upper Colorado River/Gunnison River (flow optimization project)</a:t>
            </a:r>
          </a:p>
          <a:p>
            <a:pPr lvl="1">
              <a:buFont typeface="Arial" charset="0"/>
              <a:buChar char="•"/>
            </a:pPr>
            <a:r>
              <a:rPr lang="en-US" sz="1300" smtClean="0">
                <a:ea typeface="ＭＳ Ｐゴシック"/>
              </a:rPr>
              <a:t>Feather River Basin  (flow optimization project)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ea typeface="ＭＳ Ｐゴシック"/>
                <a:cs typeface="ＭＳ Ｐゴシック"/>
              </a:rPr>
              <a:t>Technical Approach</a:t>
            </a:r>
          </a:p>
        </p:txBody>
      </p:sp>
      <p:sp>
        <p:nvSpPr>
          <p:cNvPr id="20482" name="Content Placeholder 2"/>
          <p:cNvSpPr>
            <a:spLocks noGrp="1"/>
          </p:cNvSpPr>
          <p:nvPr>
            <p:ph idx="1"/>
          </p:nvPr>
        </p:nvSpPr>
        <p:spPr/>
        <p:txBody>
          <a:bodyPr/>
          <a:lstStyle/>
          <a:p>
            <a:pPr lvl="1">
              <a:buFont typeface="Arial" charset="0"/>
              <a:buChar char="•"/>
            </a:pPr>
            <a:endParaRPr lang="en-US" sz="1400" smtClean="0">
              <a:ea typeface="ＭＳ Ｐゴシック"/>
            </a:endParaRPr>
          </a:p>
          <a:p>
            <a:pPr>
              <a:buFont typeface="Wingdings" pitchFamily="2" charset="2"/>
              <a:buChar char="Ø"/>
            </a:pPr>
            <a:r>
              <a:rPr lang="en-US" sz="1400" smtClean="0">
                <a:ea typeface="ＭＳ Ｐゴシック"/>
                <a:cs typeface="ＭＳ Ｐゴシック"/>
              </a:rPr>
              <a:t>Key issues</a:t>
            </a:r>
            <a:endParaRPr lang="en-US" sz="1400" smtClean="0">
              <a:solidFill>
                <a:srgbClr val="FF0000"/>
              </a:solidFill>
              <a:ea typeface="ＭＳ Ｐゴシック"/>
              <a:cs typeface="ＭＳ Ｐゴシック"/>
            </a:endParaRPr>
          </a:p>
          <a:p>
            <a:pPr lvl="1">
              <a:buFont typeface="Arial" charset="0"/>
              <a:buChar char="•"/>
            </a:pPr>
            <a:r>
              <a:rPr lang="en-US" sz="1400" smtClean="0">
                <a:solidFill>
                  <a:srgbClr val="50565C"/>
                </a:solidFill>
                <a:ea typeface="ＭＳ Ｐゴシック"/>
              </a:rPr>
              <a:t>What characteristics of flow are most important environmentally and economically?</a:t>
            </a:r>
          </a:p>
          <a:p>
            <a:pPr lvl="1">
              <a:buFont typeface="Arial" charset="0"/>
              <a:buChar char="•"/>
            </a:pPr>
            <a:r>
              <a:rPr lang="en-US" sz="1400" smtClean="0">
                <a:solidFill>
                  <a:srgbClr val="50565C"/>
                </a:solidFill>
                <a:ea typeface="ＭＳ Ｐゴシック"/>
              </a:rPr>
              <a:t>How can we better measure and link biological response to river flow regime? </a:t>
            </a:r>
          </a:p>
          <a:p>
            <a:pPr lvl="1">
              <a:buFont typeface="Arial" charset="0"/>
              <a:buChar char="•"/>
            </a:pPr>
            <a:r>
              <a:rPr lang="en-US" sz="1400" smtClean="0">
                <a:solidFill>
                  <a:srgbClr val="50565C"/>
                </a:solidFill>
                <a:ea typeface="ＭＳ Ｐゴシック"/>
              </a:rPr>
              <a:t>How can uncertainty in environmental flow benefits be reduced so that costs of environmental flows can be better justified?</a:t>
            </a:r>
          </a:p>
          <a:p>
            <a:pPr lvl="1">
              <a:buFont typeface="Arial" charset="0"/>
              <a:buChar char="•"/>
            </a:pPr>
            <a:r>
              <a:rPr lang="en-US" sz="1400" smtClean="0">
                <a:solidFill>
                  <a:srgbClr val="50565C"/>
                </a:solidFill>
                <a:ea typeface="ＭＳ Ｐゴシック"/>
              </a:rPr>
              <a:t>How can we get more information out of existing hydrological and biological data by using regional and basin-scale analyses?</a:t>
            </a:r>
            <a:endParaRPr lang="en-US" sz="1400" smtClean="0">
              <a:ea typeface="ＭＳ Ｐゴシック"/>
            </a:endParaRPr>
          </a:p>
          <a:p>
            <a:pPr>
              <a:buFont typeface="Wingdings" pitchFamily="2" charset="2"/>
              <a:buChar char="Ø"/>
            </a:pPr>
            <a:endParaRPr lang="en-US" sz="1400" smtClean="0">
              <a:ea typeface="ＭＳ Ｐゴシック"/>
              <a:cs typeface="ＭＳ Ｐゴシック"/>
            </a:endParaRPr>
          </a:p>
          <a:p>
            <a:pPr>
              <a:buFont typeface="Wingdings" pitchFamily="2" charset="2"/>
              <a:buChar char="Ø"/>
            </a:pPr>
            <a:r>
              <a:rPr lang="en-US" sz="1400" smtClean="0">
                <a:ea typeface="ＭＳ Ｐゴシック"/>
                <a:cs typeface="ＭＳ Ｐゴシック"/>
              </a:rPr>
              <a:t>Unique aspects of approach</a:t>
            </a:r>
          </a:p>
          <a:p>
            <a:pPr lvl="1">
              <a:buFont typeface="Arial" charset="0"/>
              <a:buChar char="•"/>
            </a:pPr>
            <a:r>
              <a:rPr lang="en-US" sz="1400" smtClean="0">
                <a:solidFill>
                  <a:srgbClr val="50565C"/>
                </a:solidFill>
                <a:ea typeface="ＭＳ Ｐゴシック"/>
              </a:rPr>
              <a:t>Incorporating finer resolution temporal scale in hydrologic analysis </a:t>
            </a:r>
          </a:p>
          <a:p>
            <a:pPr lvl="1">
              <a:buFont typeface="Arial" charset="0"/>
              <a:buChar char="•"/>
            </a:pPr>
            <a:r>
              <a:rPr lang="en-US" sz="1400" smtClean="0">
                <a:ea typeface="ＭＳ Ｐゴシック"/>
              </a:rPr>
              <a:t>Consideration of more holistic approaches (multi-species, community and ecosystem responses)</a:t>
            </a:r>
          </a:p>
          <a:p>
            <a:pPr lvl="1">
              <a:buFont typeface="Arial" charset="0"/>
              <a:buChar char="•"/>
            </a:pPr>
            <a:r>
              <a:rPr lang="en-US" sz="1400" smtClean="0">
                <a:solidFill>
                  <a:srgbClr val="50565C"/>
                </a:solidFill>
                <a:ea typeface="ＭＳ Ｐゴシック"/>
              </a:rPr>
              <a:t>Using larger spatial scale to address site-specific issues (basin-scale and regional approaches.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ea typeface="ＭＳ Ｐゴシック"/>
                <a:cs typeface="ＭＳ Ｐゴシック"/>
              </a:rPr>
              <a:t>Plan, Schedule, &amp; Budget</a:t>
            </a:r>
          </a:p>
        </p:txBody>
      </p:sp>
      <p:sp>
        <p:nvSpPr>
          <p:cNvPr id="21506" name="Content Placeholder 2"/>
          <p:cNvSpPr>
            <a:spLocks noGrp="1"/>
          </p:cNvSpPr>
          <p:nvPr>
            <p:ph idx="1"/>
          </p:nvPr>
        </p:nvSpPr>
        <p:spPr>
          <a:xfrm>
            <a:off x="338138" y="1127125"/>
            <a:ext cx="8658225" cy="3254375"/>
          </a:xfrm>
        </p:spPr>
        <p:txBody>
          <a:bodyPr/>
          <a:lstStyle/>
          <a:p>
            <a:pPr>
              <a:lnSpc>
                <a:spcPct val="80000"/>
              </a:lnSpc>
              <a:buFont typeface="Arial" charset="0"/>
              <a:buNone/>
            </a:pPr>
            <a:r>
              <a:rPr lang="en-US" sz="1200" smtClean="0">
                <a:ea typeface="ＭＳ Ｐゴシック"/>
                <a:cs typeface="ＭＳ Ｐゴシック"/>
              </a:rPr>
              <a:t>Schedule</a:t>
            </a:r>
          </a:p>
          <a:p>
            <a:pPr>
              <a:lnSpc>
                <a:spcPct val="80000"/>
              </a:lnSpc>
            </a:pPr>
            <a:r>
              <a:rPr lang="en-US" sz="1200" smtClean="0">
                <a:ea typeface="ＭＳ Ｐゴシック"/>
                <a:cs typeface="ＭＳ Ｐゴシック"/>
              </a:rPr>
              <a:t>Initiation date: Oct 1, 2009</a:t>
            </a:r>
          </a:p>
          <a:p>
            <a:pPr>
              <a:lnSpc>
                <a:spcPct val="80000"/>
              </a:lnSpc>
            </a:pPr>
            <a:r>
              <a:rPr lang="en-US" sz="1200" smtClean="0">
                <a:ea typeface="ＭＳ Ｐゴシック"/>
                <a:cs typeface="ＭＳ Ｐゴシック"/>
              </a:rPr>
              <a:t>Planned completion date: Sept 30, 2012</a:t>
            </a:r>
          </a:p>
          <a:p>
            <a:pPr>
              <a:lnSpc>
                <a:spcPct val="80000"/>
              </a:lnSpc>
              <a:buFont typeface="Arial" charset="0"/>
              <a:buNone/>
            </a:pPr>
            <a:r>
              <a:rPr lang="en-US" sz="1200" smtClean="0">
                <a:ea typeface="ＭＳ Ｐゴシック"/>
                <a:cs typeface="ＭＳ Ｐゴシック"/>
              </a:rPr>
              <a:t>FY10 milestones:  Annual report, Sept 30, 2010</a:t>
            </a:r>
          </a:p>
          <a:p>
            <a:pPr>
              <a:lnSpc>
                <a:spcPct val="80000"/>
              </a:lnSpc>
              <a:buFont typeface="Arial" charset="0"/>
              <a:buNone/>
            </a:pPr>
            <a:r>
              <a:rPr lang="en-US" sz="1200" smtClean="0">
                <a:ea typeface="ＭＳ Ｐゴシック"/>
                <a:cs typeface="ＭＳ Ｐゴシック"/>
              </a:rPr>
              <a:t>FY11 milestones:</a:t>
            </a:r>
          </a:p>
          <a:p>
            <a:pPr eaLnBrk="1" hangingPunct="1">
              <a:spcBef>
                <a:spcPct val="0"/>
              </a:spcBef>
              <a:buFontTx/>
              <a:buNone/>
            </a:pPr>
            <a:r>
              <a:rPr lang="en-US" sz="1300" i="1" smtClean="0">
                <a:solidFill>
                  <a:srgbClr val="50565C"/>
                </a:solidFill>
                <a:ea typeface="ＭＳ Ｐゴシック"/>
                <a:cs typeface="ＭＳ Ｐゴシック"/>
              </a:rPr>
              <a:t>Q2. White paper describing choice of hydro-relevant flow metrics and development of new hourly flow metrics. </a:t>
            </a:r>
          </a:p>
          <a:p>
            <a:pPr eaLnBrk="1" hangingPunct="1">
              <a:spcBef>
                <a:spcPct val="0"/>
              </a:spcBef>
              <a:buFontTx/>
              <a:buNone/>
            </a:pPr>
            <a:r>
              <a:rPr lang="en-US" sz="1300" i="1" smtClean="0">
                <a:solidFill>
                  <a:srgbClr val="50565C"/>
                </a:solidFill>
                <a:ea typeface="ＭＳ Ｐゴシック"/>
                <a:cs typeface="ＭＳ Ｐゴシック"/>
              </a:rPr>
              <a:t>Q3. Completed preliminary screening to identify hydropower projects that were operated in a peaking mode and had a nearby downstream gage that collected data on at least an hour frequency. </a:t>
            </a:r>
          </a:p>
          <a:p>
            <a:pPr eaLnBrk="1" hangingPunct="1">
              <a:spcBef>
                <a:spcPct val="0"/>
              </a:spcBef>
              <a:buFontTx/>
              <a:buNone/>
            </a:pPr>
            <a:r>
              <a:rPr lang="en-US" sz="1300" i="1" smtClean="0">
                <a:solidFill>
                  <a:srgbClr val="50565C"/>
                </a:solidFill>
                <a:ea typeface="ＭＳ Ｐゴシック"/>
                <a:cs typeface="ＭＳ Ｐゴシック"/>
              </a:rPr>
              <a:t>Q3. Disseminate results of 2010 environmental flow survey through conference presentations and mailings.</a:t>
            </a:r>
          </a:p>
          <a:p>
            <a:pPr eaLnBrk="1" hangingPunct="1">
              <a:spcBef>
                <a:spcPct val="0"/>
              </a:spcBef>
              <a:buFontTx/>
              <a:buNone/>
            </a:pPr>
            <a:r>
              <a:rPr lang="en-US" sz="1300" i="1" smtClean="0">
                <a:solidFill>
                  <a:srgbClr val="50565C"/>
                </a:solidFill>
                <a:ea typeface="ＭＳ Ｐゴシック"/>
                <a:cs typeface="ＭＳ Ｐゴシック"/>
              </a:rPr>
              <a:t>Q3. Completed a preliminary analysis of sub-daily water temperature metrics.</a:t>
            </a:r>
          </a:p>
          <a:p>
            <a:pPr eaLnBrk="1" hangingPunct="1">
              <a:spcBef>
                <a:spcPct val="0"/>
              </a:spcBef>
              <a:buFontTx/>
              <a:buNone/>
            </a:pPr>
            <a:r>
              <a:rPr lang="en-US" sz="1300" i="1" smtClean="0">
                <a:solidFill>
                  <a:srgbClr val="50565C"/>
                </a:solidFill>
                <a:ea typeface="ＭＳ Ｐゴシック"/>
                <a:cs typeface="ＭＳ Ｐゴシック"/>
              </a:rPr>
              <a:t>Q4. Organized and conducted a symposium on Environmental Flow Applications in the Management of Hydroelectric Dams at national conference. </a:t>
            </a:r>
          </a:p>
          <a:p>
            <a:pPr eaLnBrk="1" hangingPunct="1">
              <a:spcBef>
                <a:spcPct val="0"/>
              </a:spcBef>
              <a:buFontTx/>
              <a:buNone/>
            </a:pPr>
            <a:r>
              <a:rPr lang="en-US" sz="1300" i="1" smtClean="0">
                <a:solidFill>
                  <a:srgbClr val="50565C"/>
                </a:solidFill>
                <a:ea typeface="ＭＳ Ｐゴシック"/>
                <a:cs typeface="ＭＳ Ｐゴシック"/>
              </a:rPr>
              <a:t>Q4. Annual Status Report</a:t>
            </a:r>
          </a:p>
          <a:p>
            <a:pPr eaLnBrk="1" hangingPunct="1">
              <a:spcBef>
                <a:spcPct val="0"/>
              </a:spcBef>
              <a:buFontTx/>
              <a:buNone/>
            </a:pPr>
            <a:endParaRPr lang="en-US" sz="1200" smtClean="0">
              <a:ea typeface="ＭＳ Ｐゴシック"/>
              <a:cs typeface="ＭＳ Ｐゴシック"/>
            </a:endParaRPr>
          </a:p>
          <a:p>
            <a:pPr>
              <a:lnSpc>
                <a:spcPct val="80000"/>
              </a:lnSpc>
              <a:buFont typeface="Arial" charset="0"/>
              <a:buNone/>
            </a:pPr>
            <a:r>
              <a:rPr lang="en-US" sz="1200" smtClean="0">
                <a:ea typeface="ＭＳ Ｐゴシック"/>
                <a:cs typeface="ＭＳ Ｐゴシック"/>
              </a:rPr>
              <a:t>Budget: </a:t>
            </a:r>
          </a:p>
          <a:p>
            <a:pPr>
              <a:lnSpc>
                <a:spcPct val="80000"/>
              </a:lnSpc>
            </a:pPr>
            <a:r>
              <a:rPr lang="en-US" sz="1200" smtClean="0">
                <a:ea typeface="ＭＳ Ｐゴシック"/>
                <a:cs typeface="ＭＳ Ｐゴシック"/>
              </a:rPr>
              <a:t>No variances in proposed budget</a:t>
            </a:r>
          </a:p>
          <a:p>
            <a:pPr>
              <a:lnSpc>
                <a:spcPct val="80000"/>
              </a:lnSpc>
            </a:pPr>
            <a:r>
              <a:rPr lang="en-US" sz="1200" smtClean="0">
                <a:ea typeface="ＭＳ Ｐゴシック"/>
                <a:cs typeface="ＭＳ Ｐゴシック"/>
              </a:rPr>
              <a:t>$68K carryover to FY12 (3 labs combined)</a:t>
            </a:r>
          </a:p>
        </p:txBody>
      </p:sp>
      <p:graphicFrame>
        <p:nvGraphicFramePr>
          <p:cNvPr id="4" name="Table 3"/>
          <p:cNvGraphicFramePr>
            <a:graphicFrameLocks noGrp="1"/>
          </p:cNvGraphicFramePr>
          <p:nvPr/>
        </p:nvGraphicFramePr>
        <p:xfrm>
          <a:off x="501650" y="4532313"/>
          <a:ext cx="7991475" cy="1482726"/>
        </p:xfrm>
        <a:graphic>
          <a:graphicData uri="http://schemas.openxmlformats.org/drawingml/2006/table">
            <a:tbl>
              <a:tblPr/>
              <a:tblGrid>
                <a:gridCol w="1331913"/>
                <a:gridCol w="1331912"/>
                <a:gridCol w="1331913"/>
                <a:gridCol w="1331912"/>
                <a:gridCol w="1331913"/>
                <a:gridCol w="1331912"/>
              </a:tblGrid>
              <a:tr h="371475">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pitchFamily="-108" charset="-128"/>
                        </a:rPr>
                        <a:t>Budget History (spend year)</a:t>
                      </a:r>
                      <a:endParaRPr kumimoji="0" lang="en-US" sz="1600" b="1" i="0" u="none" strike="noStrike" cap="none" normalizeH="0" baseline="0" dirty="0" smtClean="0">
                        <a:ln>
                          <a:noFill/>
                        </a:ln>
                        <a:solidFill>
                          <a:schemeClr val="bg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A4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888">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pitchFamily="-108" charset="-128"/>
                        </a:rPr>
                        <a:t>FY2010</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pitchFamily="-108" charset="-128"/>
                        </a:rPr>
                        <a:t>FY2011</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0565C"/>
                          </a:solidFill>
                          <a:effectLst/>
                          <a:latin typeface="Arial" charset="0"/>
                          <a:ea typeface="ＭＳ Ｐゴシック" pitchFamily="-108" charset="-128"/>
                        </a:rPr>
                        <a:t>FY2012 (expected)</a:t>
                      </a:r>
                      <a:endPar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r>
              <a:tr h="3698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pitchFamily="-108" charset="-128"/>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pitchFamily="-108" charset="-128"/>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pitchFamily="-108" charset="-128"/>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pitchFamily="-108" charset="-128"/>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pitchFamily="-108" charset="-128"/>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pitchFamily="-108" charset="-128"/>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$350K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$350K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$350K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r>
            </a:tbl>
          </a:graphicData>
        </a:graphic>
      </p:graphicFrame>
      <p:sp>
        <p:nvSpPr>
          <p:cNvPr id="21536" name="Text Box 34"/>
          <p:cNvSpPr txBox="1">
            <a:spLocks noChangeArrowheads="1"/>
          </p:cNvSpPr>
          <p:nvPr/>
        </p:nvSpPr>
        <p:spPr bwMode="auto">
          <a:xfrm>
            <a:off x="2055813" y="6073775"/>
            <a:ext cx="4749800" cy="304800"/>
          </a:xfrm>
          <a:prstGeom prst="rect">
            <a:avLst/>
          </a:prstGeom>
          <a:noFill/>
          <a:ln w="9525">
            <a:noFill/>
            <a:miter lim="800000"/>
            <a:headEnd/>
            <a:tailEnd/>
          </a:ln>
        </p:spPr>
        <p:txBody>
          <a:bodyPr wrap="none">
            <a:spAutoFit/>
          </a:bodyPr>
          <a:lstStyle/>
          <a:p>
            <a:pPr defTabSz="914400"/>
            <a:r>
              <a:rPr lang="en-US" sz="1400"/>
              <a:t>Annual budget split evenly among ORNL, ANL, and PNNL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ea typeface="ＭＳ Ｐゴシック"/>
                <a:cs typeface="ＭＳ Ｐゴシック"/>
              </a:rPr>
              <a:t>Accomplishments and Results</a:t>
            </a:r>
          </a:p>
        </p:txBody>
      </p:sp>
      <p:sp>
        <p:nvSpPr>
          <p:cNvPr id="22530" name="Content Placeholder 2"/>
          <p:cNvSpPr>
            <a:spLocks noGrp="1"/>
          </p:cNvSpPr>
          <p:nvPr>
            <p:ph idx="1"/>
          </p:nvPr>
        </p:nvSpPr>
        <p:spPr>
          <a:xfrm>
            <a:off x="457200" y="990600"/>
            <a:ext cx="8229600" cy="4802188"/>
          </a:xfrm>
        </p:spPr>
        <p:txBody>
          <a:bodyPr/>
          <a:lstStyle/>
          <a:p>
            <a:pPr marL="111125" indent="-111125">
              <a:buFont typeface="Arial" charset="0"/>
              <a:buNone/>
            </a:pPr>
            <a:r>
              <a:rPr lang="en-US" sz="1400" b="1" smtClean="0">
                <a:ea typeface="ＭＳ Ｐゴシック"/>
                <a:cs typeface="ＭＳ Ｐゴシック"/>
              </a:rPr>
              <a:t>FY 2010</a:t>
            </a:r>
          </a:p>
          <a:p>
            <a:pPr marL="111125" indent="-111125"/>
            <a:r>
              <a:rPr lang="en-US" sz="1200" smtClean="0">
                <a:ea typeface="ＭＳ Ｐゴシック"/>
                <a:cs typeface="ＭＳ Ｐゴシック"/>
              </a:rPr>
              <a:t>Developed and conducted instream flow research needs survey.</a:t>
            </a:r>
          </a:p>
          <a:p>
            <a:pPr marL="111125" indent="-111125"/>
            <a:r>
              <a:rPr lang="en-US" sz="1200" smtClean="0">
                <a:ea typeface="ＭＳ Ｐゴシック"/>
                <a:cs typeface="ＭＳ Ｐゴシック"/>
              </a:rPr>
              <a:t>Completed literature review of statistical methods for describing flow regimes</a:t>
            </a:r>
          </a:p>
          <a:p>
            <a:pPr marL="111125" indent="-111125"/>
            <a:r>
              <a:rPr lang="en-US" sz="1200" smtClean="0">
                <a:ea typeface="ＭＳ Ｐゴシック"/>
                <a:cs typeface="ＭＳ Ｐゴシック"/>
              </a:rPr>
              <a:t>Participated in USFWS/TNC training workshop on use of Indicators of Hydrologic Alteration software </a:t>
            </a:r>
          </a:p>
          <a:p>
            <a:pPr marL="111125" indent="-111125"/>
            <a:r>
              <a:rPr lang="en-US" sz="1200" smtClean="0">
                <a:ea typeface="ＭＳ Ｐゴシック"/>
                <a:cs typeface="ＭＳ Ｐゴシック"/>
              </a:rPr>
              <a:t>Conducted review of papers of various flow assessment methodologies</a:t>
            </a:r>
          </a:p>
          <a:p>
            <a:pPr marL="111125" indent="-111125"/>
            <a:r>
              <a:rPr lang="en-US" sz="1200" smtClean="0">
                <a:ea typeface="ＭＳ Ｐゴシック"/>
                <a:cs typeface="ＭＳ Ｐゴシック"/>
              </a:rPr>
              <a:t>Identified additional steps and analyses needed to make ELOHA framework more hydropower relevant.</a:t>
            </a:r>
          </a:p>
          <a:p>
            <a:pPr marL="111125" indent="-111125"/>
            <a:r>
              <a:rPr lang="en-US" sz="1200" smtClean="0">
                <a:ea typeface="ＭＳ Ｐゴシック"/>
                <a:cs typeface="ＭＳ Ｐゴシック"/>
              </a:rPr>
              <a:t>Identified and evaluated analytical approaches that stakeholders can use to characterize flow regimes in order to better assess the ability to provide efficient power and environmental services.  </a:t>
            </a:r>
          </a:p>
          <a:p>
            <a:pPr marL="111125" indent="-111125">
              <a:buFont typeface="Arial" charset="0"/>
              <a:buNone/>
            </a:pPr>
            <a:endParaRPr lang="en-US" sz="1200" smtClean="0">
              <a:ea typeface="ＭＳ Ｐゴシック"/>
              <a:cs typeface="ＭＳ Ｐゴシック"/>
            </a:endParaRPr>
          </a:p>
          <a:p>
            <a:pPr marL="111125" indent="-111125">
              <a:buFont typeface="Arial" charset="0"/>
              <a:buNone/>
            </a:pPr>
            <a:endParaRPr lang="en-US" sz="1200" smtClean="0">
              <a:ea typeface="ＭＳ Ｐゴシック"/>
              <a:cs typeface="ＭＳ Ｐゴシック"/>
            </a:endParaRPr>
          </a:p>
          <a:p>
            <a:pPr marL="111125" indent="-111125">
              <a:buFont typeface="Arial" charset="0"/>
              <a:buNone/>
            </a:pPr>
            <a:r>
              <a:rPr lang="en-US" sz="1200" b="1" u="sng" smtClean="0">
                <a:ea typeface="ＭＳ Ｐゴシック"/>
                <a:cs typeface="ＭＳ Ｐゴシック"/>
              </a:rPr>
              <a:t>Information Dissemination:</a:t>
            </a:r>
          </a:p>
          <a:p>
            <a:pPr marL="111125" indent="-111125">
              <a:buFont typeface="Arial" charset="0"/>
              <a:buNone/>
            </a:pPr>
            <a:r>
              <a:rPr lang="en-US" sz="1200" smtClean="0">
                <a:ea typeface="ＭＳ Ｐゴシック"/>
                <a:cs typeface="ＭＳ Ｐゴシック"/>
              </a:rPr>
              <a:t>Hydropower Mitigation Workshop, Washington, DC</a:t>
            </a:r>
          </a:p>
          <a:p>
            <a:pPr marL="111125" indent="-111125">
              <a:buFont typeface="Arial" charset="0"/>
              <a:buNone/>
            </a:pPr>
            <a:r>
              <a:rPr lang="en-US" sz="1200" smtClean="0">
                <a:ea typeface="ＭＳ Ｐゴシック"/>
                <a:cs typeface="ＭＳ Ｐゴシック"/>
              </a:rPr>
              <a:t>American Fisheries Society annual meeting, Pittsburgh</a:t>
            </a:r>
          </a:p>
          <a:p>
            <a:pPr marL="111125" indent="-111125">
              <a:buFont typeface="Arial" charset="0"/>
              <a:buNone/>
            </a:pPr>
            <a:endParaRPr lang="en-US" sz="12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r>
              <a:rPr lang="en-US" smtClean="0">
                <a:ea typeface="ＭＳ Ｐゴシック"/>
                <a:cs typeface="ＭＳ Ｐゴシック"/>
              </a:rPr>
              <a:t>Accomplishments and Results</a:t>
            </a:r>
          </a:p>
        </p:txBody>
      </p:sp>
      <p:sp>
        <p:nvSpPr>
          <p:cNvPr id="23554" name="Content Placeholder 2"/>
          <p:cNvSpPr>
            <a:spLocks noGrp="1"/>
          </p:cNvSpPr>
          <p:nvPr>
            <p:ph idx="4294967295"/>
          </p:nvPr>
        </p:nvSpPr>
        <p:spPr>
          <a:xfrm>
            <a:off x="457200" y="990600"/>
            <a:ext cx="8561388" cy="5103813"/>
          </a:xfrm>
        </p:spPr>
        <p:txBody>
          <a:bodyPr/>
          <a:lstStyle/>
          <a:p>
            <a:pPr marL="111125" indent="-111125">
              <a:buFont typeface="Arial" charset="0"/>
              <a:buNone/>
            </a:pPr>
            <a:r>
              <a:rPr lang="en-US" sz="1400" b="1" smtClean="0">
                <a:ea typeface="ＭＳ Ｐゴシック"/>
                <a:cs typeface="ＭＳ Ｐゴシック"/>
              </a:rPr>
              <a:t>FY 2011</a:t>
            </a:r>
          </a:p>
          <a:p>
            <a:pPr marL="111125" indent="-111125">
              <a:buFont typeface="Arial" charset="0"/>
              <a:buNone/>
            </a:pPr>
            <a:r>
              <a:rPr lang="en-US" sz="1300" b="1" u="sng" smtClean="0">
                <a:ea typeface="ＭＳ Ｐゴシック"/>
                <a:cs typeface="ＭＳ Ｐゴシック"/>
              </a:rPr>
              <a:t>Tool Development:</a:t>
            </a:r>
            <a:r>
              <a:rPr lang="en-US" sz="1300" smtClean="0">
                <a:ea typeface="ＭＳ Ｐゴシック"/>
                <a:cs typeface="ＭＳ Ｐゴシック"/>
              </a:rPr>
              <a:t>  </a:t>
            </a:r>
            <a:endParaRPr lang="en-US" sz="1200" smtClean="0">
              <a:ea typeface="ＭＳ Ｐゴシック"/>
              <a:cs typeface="ＭＳ Ｐゴシック"/>
            </a:endParaRPr>
          </a:p>
          <a:p>
            <a:pPr marL="111125" indent="-111125"/>
            <a:r>
              <a:rPr lang="en-US" sz="1200" b="1" smtClean="0">
                <a:ea typeface="ＭＳ Ｐゴシック"/>
                <a:cs typeface="ＭＳ Ｐゴシック"/>
              </a:rPr>
              <a:t>Completed research needs survey</a:t>
            </a:r>
            <a:r>
              <a:rPr lang="en-US" sz="1200" smtClean="0">
                <a:ea typeface="ＭＳ Ｐゴシック"/>
                <a:cs typeface="ＭＳ Ｐゴシック"/>
              </a:rPr>
              <a:t> with additional responses from utility representatives. Survey responses highlighted several research needs  [See slide 9]</a:t>
            </a:r>
          </a:p>
          <a:p>
            <a:pPr marL="111125" indent="-111125"/>
            <a:r>
              <a:rPr lang="en-US" sz="1200" b="1" smtClean="0">
                <a:ea typeface="ＭＳ Ｐゴシック"/>
                <a:cs typeface="ＭＳ Ｐゴシック"/>
              </a:rPr>
              <a:t>Completed analysis of sub-daily flow metrics</a:t>
            </a:r>
            <a:r>
              <a:rPr lang="en-US" sz="1200" smtClean="0">
                <a:ea typeface="ＭＳ Ｐゴシック"/>
                <a:cs typeface="ＭＳ Ｐゴシック"/>
              </a:rPr>
              <a:t>, including those proposed by others and those we developed. This analysis was presented in a white paper and is being prepared for submission to a peer-reviewed journal.  (Milestone) [See slides 10-11]</a:t>
            </a:r>
          </a:p>
          <a:p>
            <a:pPr marL="111125" indent="-111125"/>
            <a:r>
              <a:rPr lang="en-US" sz="1200" smtClean="0">
                <a:ea typeface="ＭＳ Ｐゴシック"/>
                <a:cs typeface="ＭＳ Ｐゴシック"/>
              </a:rPr>
              <a:t>Created </a:t>
            </a:r>
            <a:r>
              <a:rPr lang="en-US" sz="1200" b="1" smtClean="0">
                <a:ea typeface="ＭＳ Ｐゴシック"/>
                <a:cs typeface="ＭＳ Ｐゴシック"/>
              </a:rPr>
              <a:t>spreadsheet tool that calculates sub-daily flow metrics</a:t>
            </a:r>
            <a:r>
              <a:rPr lang="en-US" sz="1200" smtClean="0">
                <a:ea typeface="ＭＳ Ｐゴシック"/>
                <a:cs typeface="ＭＳ Ｐゴシック"/>
              </a:rPr>
              <a:t> and produces summary figures from 1 year of 15-min USGS flow data</a:t>
            </a:r>
          </a:p>
          <a:p>
            <a:pPr marL="111125" indent="-111125"/>
            <a:r>
              <a:rPr lang="en-US" sz="1200" smtClean="0">
                <a:ea typeface="ＭＳ Ｐゴシック"/>
                <a:cs typeface="ＭＳ Ｐゴシック"/>
              </a:rPr>
              <a:t>Completed a </a:t>
            </a:r>
            <a:r>
              <a:rPr lang="en-US" sz="1200" b="1" smtClean="0">
                <a:ea typeface="ＭＳ Ｐゴシック"/>
                <a:cs typeface="ＭＳ Ｐゴシック"/>
              </a:rPr>
              <a:t>preliminary analysis of sub-daily water temperature metrics</a:t>
            </a:r>
            <a:r>
              <a:rPr lang="en-US" sz="1200" smtClean="0">
                <a:ea typeface="ＭＳ Ｐゴシック"/>
                <a:cs typeface="ＭＳ Ｐゴシック"/>
              </a:rPr>
              <a:t> to complement flow metrics.</a:t>
            </a:r>
          </a:p>
          <a:p>
            <a:pPr marL="111125" indent="-111125"/>
            <a:r>
              <a:rPr lang="en-US" sz="1200" smtClean="0">
                <a:ea typeface="ＭＳ Ｐゴシック"/>
                <a:cs typeface="ＭＳ Ｐゴシック"/>
              </a:rPr>
              <a:t>To evaluate flow variability across a broad spectrum of hydropower facility types and operational considerations, we conducted a </a:t>
            </a:r>
            <a:r>
              <a:rPr lang="en-US" sz="1200" b="1" smtClean="0">
                <a:ea typeface="ＭＳ Ｐゴシック"/>
                <a:cs typeface="ＭＳ Ｐゴシック"/>
              </a:rPr>
              <a:t>preliminary screening to identify hydropower projects for future evaluation</a:t>
            </a:r>
            <a:r>
              <a:rPr lang="en-US" sz="1200" smtClean="0">
                <a:ea typeface="ＭＳ Ｐゴシック"/>
                <a:cs typeface="ＭＳ Ｐゴシック"/>
              </a:rPr>
              <a:t> that were operated in a peaking mode and had a nearby downstream gage that collected data on at least an hour frequency.  (Milestone)  </a:t>
            </a:r>
          </a:p>
          <a:p>
            <a:pPr marL="111125" indent="-111125">
              <a:buFont typeface="Arial" charset="0"/>
              <a:buNone/>
            </a:pPr>
            <a:endParaRPr lang="en-US" sz="1300" b="1" u="sng" smtClean="0">
              <a:ea typeface="ＭＳ Ｐゴシック"/>
              <a:cs typeface="ＭＳ Ｐゴシック"/>
            </a:endParaRPr>
          </a:p>
          <a:p>
            <a:pPr marL="111125" indent="-111125">
              <a:buFont typeface="Arial" charset="0"/>
              <a:buNone/>
            </a:pPr>
            <a:r>
              <a:rPr lang="en-US" sz="1300" b="1" u="sng" smtClean="0">
                <a:ea typeface="ＭＳ Ｐゴシック"/>
                <a:cs typeface="ＭＳ Ｐゴシック"/>
              </a:rPr>
              <a:t>Basin-Scale Case Studies:</a:t>
            </a:r>
            <a:endParaRPr lang="en-US" sz="1200" smtClean="0">
              <a:ea typeface="ＭＳ Ｐゴシック"/>
              <a:cs typeface="ＭＳ Ｐゴシック"/>
            </a:endParaRPr>
          </a:p>
          <a:p>
            <a:pPr marL="111125" indent="-111125"/>
            <a:r>
              <a:rPr lang="en-US" sz="1200" smtClean="0">
                <a:ea typeface="ＭＳ Ｐゴシック"/>
                <a:cs typeface="ＭＳ Ｐゴシック"/>
              </a:rPr>
              <a:t>Our third area of study for FY11 was to develop methods and tools for developing basin- or region-wide approaches for determining environmental flows for streams that are affected by the operation of hydropower projects.  We participated in two projects that included </a:t>
            </a:r>
            <a:r>
              <a:rPr lang="en-US" sz="1200" b="1" smtClean="0">
                <a:ea typeface="ＭＳ Ｐゴシック"/>
                <a:cs typeface="ＭＳ Ｐゴシック"/>
              </a:rPr>
              <a:t>analyses of the effects of project operations and resulting flows on fish habitat</a:t>
            </a:r>
            <a:r>
              <a:rPr lang="en-US" sz="1200" smtClean="0">
                <a:ea typeface="ＭＳ Ｐゴシック"/>
                <a:cs typeface="ＭＳ Ｐゴシック"/>
              </a:rPr>
              <a:t>.  Complete manuscript on study to determine if hydroelectric dam operations could be modified, within existing system constraints (e.g., minimum to normal pool levels; without partial removal of a dam structure), to increase the amount of available fall Chinook salmon spawning habitat in the lower Snake River</a:t>
            </a:r>
          </a:p>
          <a:p>
            <a:pPr marL="111125" indent="-111125">
              <a:buFont typeface="Arial" charset="0"/>
              <a:buNone/>
            </a:pPr>
            <a:endParaRPr lang="en-US" sz="1200" smtClean="0">
              <a:ea typeface="ＭＳ Ｐゴシック"/>
              <a:cs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none" lIns="91440" tIns="45720" rIns="91440" bIns="45720" rtlCol="0">
        <a:spAutoFit/>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400" b="1" i="0" u="none" strike="noStrike" kern="1200" cap="none" spc="0" normalizeH="0" baseline="0" noProof="0" dirty="0" smtClean="0">
            <a:ln>
              <a:noFill/>
            </a:ln>
            <a:solidFill>
              <a:srgbClr val="000000"/>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5CED03835BC14687345B4A46D58362" ma:contentTypeVersion="0" ma:contentTypeDescription="Create a new document." ma:contentTypeScope="" ma:versionID="70122fccf1d623e2a1ac0afbede235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A7E516-8972-4649-9155-1199789BF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3401E98-CE63-4EB5-A45A-A3F27A096A19}">
  <ds:schemaRef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470A4C8-04D7-4B72-BB3D-AC382D7045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eere_template_blue</Template>
  <TotalTime>3746</TotalTime>
  <Words>2435</Words>
  <Application>Microsoft Office PowerPoint</Application>
  <PresentationFormat>On-screen Show (4:3)</PresentationFormat>
  <Paragraphs>238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eere_template_blue</vt:lpstr>
      <vt:lpstr>Water Power Peer Review</vt:lpstr>
      <vt:lpstr>Purpose, Objectives, &amp; Integration</vt:lpstr>
      <vt:lpstr>Purpose, Objectives, &amp; Integration</vt:lpstr>
      <vt:lpstr>Technical Approach</vt:lpstr>
      <vt:lpstr>Technical Approach</vt:lpstr>
      <vt:lpstr>Technical Approach</vt:lpstr>
      <vt:lpstr>Plan, Schedule, &amp; Budget</vt:lpstr>
      <vt:lpstr>Accomplishments and Results</vt:lpstr>
      <vt:lpstr>Accomplishments and Results</vt:lpstr>
      <vt:lpstr>Accomplishments and Results</vt:lpstr>
      <vt:lpstr>Accomplishments and Results</vt:lpstr>
      <vt:lpstr>Accomplishments and Results</vt:lpstr>
      <vt:lpstr>Accomplishments and Results</vt:lpstr>
      <vt:lpstr>Accomplishments and Results</vt:lpstr>
      <vt:lpstr>Accomplishments and Results</vt:lpstr>
      <vt:lpstr>Challenges to Date</vt:lpstr>
      <vt:lpstr>Next Steps</vt:lpstr>
      <vt:lpstr>Next Steps</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Environmental Hurdles for Conventional Hydropower: Tools and Method Development for Environmental Flows Determination</dc:title>
  <dc:subject>Presentation from the 2011 Water Program Peer Review.</dc:subject>
  <dc:creator/>
  <cp:lastModifiedBy>Christopher Fry</cp:lastModifiedBy>
  <cp:revision>111</cp:revision>
  <cp:lastPrinted>2011-09-06T16:20:00Z</cp:lastPrinted>
  <dcterms:created xsi:type="dcterms:W3CDTF">2009-11-09T13:58:17Z</dcterms:created>
  <dcterms:modified xsi:type="dcterms:W3CDTF">2012-01-24T22:53:17Z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0x0101000B5CED03835BC14687345B4A46D58362</vt:lpwstr>
  </property>
</Properties>
</file>