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 id="2147483685" r:id="rId4"/>
    <p:sldMasterId id="2147483687" r:id="rId5"/>
    <p:sldMasterId id="2147483695" r:id="rId6"/>
    <p:sldMasterId id="2147483707" r:id="rId7"/>
  </p:sldMasterIdLst>
  <p:notesMasterIdLst>
    <p:notesMasterId r:id="rId85"/>
  </p:notesMasterIdLst>
  <p:handoutMasterIdLst>
    <p:handoutMasterId r:id="rId86"/>
  </p:handoutMasterIdLst>
  <p:sldIdLst>
    <p:sldId id="322" r:id="rId8"/>
    <p:sldId id="323" r:id="rId9"/>
    <p:sldId id="324" r:id="rId10"/>
    <p:sldId id="325" r:id="rId11"/>
    <p:sldId id="326" r:id="rId12"/>
    <p:sldId id="327" r:id="rId13"/>
    <p:sldId id="350" r:id="rId14"/>
    <p:sldId id="297" r:id="rId15"/>
    <p:sldId id="271" r:id="rId16"/>
    <p:sldId id="282" r:id="rId17"/>
    <p:sldId id="289" r:id="rId18"/>
    <p:sldId id="298" r:id="rId19"/>
    <p:sldId id="299" r:id="rId20"/>
    <p:sldId id="268" r:id="rId21"/>
    <p:sldId id="33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28" r:id="rId60"/>
    <p:sldId id="300" r:id="rId61"/>
    <p:sldId id="301" r:id="rId62"/>
    <p:sldId id="302" r:id="rId63"/>
    <p:sldId id="303" r:id="rId64"/>
    <p:sldId id="304" r:id="rId65"/>
    <p:sldId id="305" r:id="rId66"/>
    <p:sldId id="306" r:id="rId67"/>
    <p:sldId id="307" r:id="rId68"/>
    <p:sldId id="308" r:id="rId69"/>
    <p:sldId id="309" r:id="rId70"/>
    <p:sldId id="310" r:id="rId71"/>
    <p:sldId id="329" r:id="rId72"/>
    <p:sldId id="311" r:id="rId73"/>
    <p:sldId id="312" r:id="rId74"/>
    <p:sldId id="313" r:id="rId75"/>
    <p:sldId id="314" r:id="rId76"/>
    <p:sldId id="315" r:id="rId77"/>
    <p:sldId id="316" r:id="rId78"/>
    <p:sldId id="317" r:id="rId79"/>
    <p:sldId id="318" r:id="rId80"/>
    <p:sldId id="319" r:id="rId81"/>
    <p:sldId id="320" r:id="rId82"/>
    <p:sldId id="321" r:id="rId83"/>
    <p:sldId id="349"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558ED5"/>
    <a:srgbClr val="30907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606" autoAdjust="0"/>
  </p:normalViewPr>
  <p:slideViewPr>
    <p:cSldViewPr>
      <p:cViewPr varScale="1">
        <p:scale>
          <a:sx n="62" d="100"/>
          <a:sy n="62" d="100"/>
        </p:scale>
        <p:origin x="-642" y="-90"/>
      </p:cViewPr>
      <p:guideLst>
        <p:guide orient="horz" pos="2160"/>
        <p:guide pos="2880"/>
      </p:guideLst>
    </p:cSldViewPr>
  </p:slideViewPr>
  <p:outlineViewPr>
    <p:cViewPr>
      <p:scale>
        <a:sx n="33" d="100"/>
        <a:sy n="33" d="100"/>
      </p:scale>
      <p:origin x="48" y="441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tableStyles" Target="tableStyle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7C03D0E-3250-4D8C-ABC5-5B040A98FD90}" type="datetimeFigureOut">
              <a:rPr lang="en-US" smtClean="0"/>
              <a:t>4/25/2011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C4EE95E-D578-40F2-8AAD-5602E7A68E5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3CA3AD-A062-4EE5-9CC5-5E2AF533B46D}" type="datetimeFigureOut">
              <a:rPr lang="en-US" smtClean="0"/>
              <a:pPr/>
              <a:t>4/25/2011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853FD8-FCD5-4FD6-9CB2-879E21CDD0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wrap="square" numCol="1" anchor="t" anchorCtr="0" compatLnSpc="1">
            <a:prstTxWarp prst="textNoShape">
              <a:avLst/>
            </a:prstTxWarp>
          </a:bodyPr>
          <a:lstStyle/>
          <a:p>
            <a:pPr defTabSz="930672">
              <a:spcBef>
                <a:spcPct val="0"/>
              </a:spcBef>
            </a:pPr>
            <a:r>
              <a:rPr lang="en-US" dirty="0" smtClean="0"/>
              <a:t>Before we jump into today’s presentations I would like to take a </a:t>
            </a:r>
          </a:p>
          <a:p>
            <a:pPr defTabSz="930672">
              <a:spcBef>
                <a:spcPct val="0"/>
              </a:spcBef>
            </a:pPr>
            <a:r>
              <a:rPr lang="en-US" dirty="0" smtClean="0"/>
              <a:t>few moments to describe the DOE Technical Assistance Program </a:t>
            </a:r>
          </a:p>
          <a:p>
            <a:pPr defTabSz="930672">
              <a:spcBef>
                <a:spcPct val="0"/>
              </a:spcBef>
            </a:pPr>
            <a:r>
              <a:rPr lang="en-US" dirty="0" smtClean="0"/>
              <a:t>(TAP) a little further. TAP is managed by a team in DOE’s </a:t>
            </a:r>
          </a:p>
          <a:p>
            <a:pPr defTabSz="930672">
              <a:spcBef>
                <a:spcPct val="0"/>
              </a:spcBef>
            </a:pPr>
            <a:r>
              <a:rPr lang="en-US" dirty="0" smtClean="0"/>
              <a:t>Weatherization and Intergovernmental Program - Office of </a:t>
            </a:r>
          </a:p>
          <a:p>
            <a:pPr defTabSz="930672">
              <a:spcBef>
                <a:spcPct val="0"/>
              </a:spcBef>
            </a:pPr>
            <a:r>
              <a:rPr lang="en-US" dirty="0" smtClean="0"/>
              <a:t>Energy Efficiency and Renewable Energy. </a:t>
            </a:r>
          </a:p>
          <a:p>
            <a:pPr defTabSz="930672">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853FD8-FCD5-4FD6-9CB2-879E21CDD08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Planning</a:t>
            </a:r>
          </a:p>
          <a:p>
            <a:r>
              <a:rPr lang="en-US" dirty="0" smtClean="0"/>
              <a:t>Define scope of the Program: will it include Small commercial? Multi-family? Non-profits?  My recommendation: Keep it simple.</a:t>
            </a:r>
          </a:p>
          <a:p>
            <a:pPr lvl="0"/>
            <a:r>
              <a:rPr lang="en-US" dirty="0" smtClean="0"/>
              <a:t>Determine the types of Credit Enhancements can be used</a:t>
            </a:r>
          </a:p>
          <a:p>
            <a:pPr lvl="0"/>
            <a:r>
              <a:rPr lang="en-US" dirty="0" smtClean="0"/>
              <a:t>Define expected services the Lender will provide</a:t>
            </a:r>
          </a:p>
          <a:p>
            <a:endParaRPr lang="en-US" dirty="0"/>
          </a:p>
        </p:txBody>
      </p:sp>
      <p:sp>
        <p:nvSpPr>
          <p:cNvPr id="4" name="Slide Number Placeholder 3"/>
          <p:cNvSpPr>
            <a:spLocks noGrp="1"/>
          </p:cNvSpPr>
          <p:nvPr>
            <p:ph type="sldNum" sz="quarter" idx="10"/>
          </p:nvPr>
        </p:nvSpPr>
        <p:spPr/>
        <p:txBody>
          <a:bodyPr/>
          <a:lstStyle/>
          <a:p>
            <a:pPr>
              <a:defRPr/>
            </a:pPr>
            <a:fld id="{B5268C07-69AC-4813-88C8-9AA80E02D9CC}"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268C07-69AC-4813-88C8-9AA80E02D9CC}"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also be used for </a:t>
            </a:r>
            <a:endParaRPr lang="en-US" dirty="0"/>
          </a:p>
        </p:txBody>
      </p:sp>
      <p:sp>
        <p:nvSpPr>
          <p:cNvPr id="4" name="Slide Number Placeholder 3"/>
          <p:cNvSpPr>
            <a:spLocks noGrp="1"/>
          </p:cNvSpPr>
          <p:nvPr>
            <p:ph type="sldNum" sz="quarter" idx="10"/>
          </p:nvPr>
        </p:nvSpPr>
        <p:spPr/>
        <p:txBody>
          <a:bodyPr/>
          <a:lstStyle/>
          <a:p>
            <a:pPr>
              <a:defRPr/>
            </a:pPr>
            <a:fld id="{B5268C07-69AC-4813-88C8-9AA80E02D9CC}"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u="sng" dirty="0" smtClean="0"/>
              <a:t>Lender contact and interview scheduling</a:t>
            </a:r>
            <a:r>
              <a:rPr lang="en-US" dirty="0" smtClean="0"/>
              <a:t>. Experience has shown that meeting with lenders to discuss the intent and logistics of a lending program leads to greater understanding, interest, and therefore increased receipt of qualified proposals. TA will contact lenders to identify key decision makers within the institution and the level of interest in the County’s Program.  The Program summary will be provided to support the individual’s effort to drive interest within the organization.  TA will schedule meetings for January 24</a:t>
            </a:r>
            <a:r>
              <a:rPr lang="en-US" baseline="30000" dirty="0" smtClean="0"/>
              <a:t>th</a:t>
            </a:r>
            <a:r>
              <a:rPr lang="en-US" dirty="0" smtClean="0"/>
              <a:t> and 25</a:t>
            </a:r>
            <a:r>
              <a:rPr lang="en-US" baseline="30000" dirty="0" smtClean="0"/>
              <a:t>th</a:t>
            </a:r>
            <a:r>
              <a:rPr lang="en-US" dirty="0" smtClean="0"/>
              <a:t> with logistical support from County staff.  TA anticipates scheduling meetings throughout each day from 9:00 am to 5:00 pm or longer as necessary. Each meeting is expected to be complete within 1.5 hours. By meeting at the lender’s facility the County/EEFC team can get a sense of the place of business. Though   for efficiency of time, some meetings may need to take place at a County facility.</a:t>
            </a:r>
          </a:p>
          <a:p>
            <a:endParaRPr lang="en-US" dirty="0"/>
          </a:p>
        </p:txBody>
      </p:sp>
      <p:sp>
        <p:nvSpPr>
          <p:cNvPr id="4" name="Slide Number Placeholder 3"/>
          <p:cNvSpPr>
            <a:spLocks noGrp="1"/>
          </p:cNvSpPr>
          <p:nvPr>
            <p:ph type="sldNum" sz="quarter" idx="10"/>
          </p:nvPr>
        </p:nvSpPr>
        <p:spPr/>
        <p:txBody>
          <a:bodyPr/>
          <a:lstStyle/>
          <a:p>
            <a:pPr>
              <a:defRPr/>
            </a:pPr>
            <a:fld id="{B5268C07-69AC-4813-88C8-9AA80E02D9CC}" type="slidenum">
              <a:rPr lang="en-US" smtClean="0">
                <a:solidFill>
                  <a:prstClr val="black"/>
                </a:solidFill>
              </a:rPr>
              <a:pPr>
                <a:defRPr/>
              </a:pPr>
              <a:t>27</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tone set during the meeting is a congenial conversation, one of providing information and answering questions. Lenders generally feel at ease as they can ask about details without revealing their interests to potential competitors as would be the case during a pre-bid meeting with other interested bidders present. </a:t>
            </a:r>
            <a:endParaRPr lang="en-US" dirty="0"/>
          </a:p>
        </p:txBody>
      </p:sp>
      <p:sp>
        <p:nvSpPr>
          <p:cNvPr id="4" name="Slide Number Placeholder 3"/>
          <p:cNvSpPr>
            <a:spLocks noGrp="1"/>
          </p:cNvSpPr>
          <p:nvPr>
            <p:ph type="sldNum" sz="quarter" idx="10"/>
          </p:nvPr>
        </p:nvSpPr>
        <p:spPr/>
        <p:txBody>
          <a:bodyPr/>
          <a:lstStyle/>
          <a:p>
            <a:pPr>
              <a:defRPr/>
            </a:pPr>
            <a:fld id="{B5268C07-69AC-4813-88C8-9AA80E02D9CC}" type="slidenum">
              <a:rPr lang="en-US" smtClean="0">
                <a:solidFill>
                  <a:prstClr val="black"/>
                </a:solidFill>
              </a:rPr>
              <a:pPr>
                <a:defRPr/>
              </a:pPr>
              <a:t>30</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also be used for </a:t>
            </a:r>
            <a:endParaRPr lang="en-US" dirty="0"/>
          </a:p>
        </p:txBody>
      </p:sp>
      <p:sp>
        <p:nvSpPr>
          <p:cNvPr id="4" name="Slide Number Placeholder 3"/>
          <p:cNvSpPr>
            <a:spLocks noGrp="1"/>
          </p:cNvSpPr>
          <p:nvPr>
            <p:ph type="sldNum" sz="quarter" idx="10"/>
          </p:nvPr>
        </p:nvSpPr>
        <p:spPr/>
        <p:txBody>
          <a:bodyPr/>
          <a:lstStyle/>
          <a:p>
            <a:pPr>
              <a:defRPr/>
            </a:pPr>
            <a:fld id="{B5268C07-69AC-4813-88C8-9AA80E02D9CC}" type="slidenum">
              <a:rPr lang="en-US" smtClean="0">
                <a:solidFill>
                  <a:prstClr val="black"/>
                </a:solidFill>
              </a:rPr>
              <a:pPr>
                <a:defRPr/>
              </a:pPr>
              <a:t>37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 will review the proposals then advise the selection committee regarding evaluation and lender selection. </a:t>
            </a:r>
            <a:endParaRPr lang="en-US" dirty="0"/>
          </a:p>
        </p:txBody>
      </p:sp>
      <p:sp>
        <p:nvSpPr>
          <p:cNvPr id="4" name="Slide Number Placeholder 3"/>
          <p:cNvSpPr>
            <a:spLocks noGrp="1"/>
          </p:cNvSpPr>
          <p:nvPr>
            <p:ph type="sldNum" sz="quarter" idx="10"/>
          </p:nvPr>
        </p:nvSpPr>
        <p:spPr/>
        <p:txBody>
          <a:bodyPr/>
          <a:lstStyle/>
          <a:p>
            <a:pPr>
              <a:defRPr/>
            </a:pPr>
            <a:fld id="{B5268C07-69AC-4813-88C8-9AA80E02D9CC}" type="slidenum">
              <a:rPr lang="en-US" smtClean="0">
                <a:solidFill>
                  <a:prstClr val="black"/>
                </a:solidFill>
              </a:rPr>
              <a:pPr>
                <a:defRPr/>
              </a:pPr>
              <a:t>40</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smtClean="0"/>
              <a:t>Assist the County in ensuring that all arrangements adhere to all applicable state and federal regulations concerning EECBGs. Coordinate with County counsel.</a:t>
            </a:r>
          </a:p>
          <a:p>
            <a:endParaRPr lang="en-US" dirty="0"/>
          </a:p>
        </p:txBody>
      </p:sp>
      <p:sp>
        <p:nvSpPr>
          <p:cNvPr id="4" name="Slide Number Placeholder 3"/>
          <p:cNvSpPr>
            <a:spLocks noGrp="1"/>
          </p:cNvSpPr>
          <p:nvPr>
            <p:ph type="sldNum" sz="quarter" idx="10"/>
          </p:nvPr>
        </p:nvSpPr>
        <p:spPr/>
        <p:txBody>
          <a:bodyPr/>
          <a:lstStyle/>
          <a:p>
            <a:pPr>
              <a:defRPr/>
            </a:pPr>
            <a:fld id="{B5268C07-69AC-4813-88C8-9AA80E02D9CC}" type="slidenum">
              <a:rPr lang="en-US" smtClean="0">
                <a:solidFill>
                  <a:prstClr val="black"/>
                </a:solidFill>
              </a:rPr>
              <a:pPr>
                <a:defRPr/>
              </a:pPr>
              <a:t>43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Department of Energy’s (DOE) Technical Assistance Program (TAP) provides </a:t>
            </a:r>
          </a:p>
          <a:p>
            <a:pPr eaLnBrk="1" hangingPunct="1">
              <a:spcBef>
                <a:spcPct val="0"/>
              </a:spcBef>
            </a:pPr>
            <a:r>
              <a:rPr lang="en-US" dirty="0" smtClean="0"/>
              <a:t>state, local, and tribal officials the tools and resources needed to implement successful </a:t>
            </a:r>
          </a:p>
          <a:p>
            <a:pPr eaLnBrk="1" hangingPunct="1">
              <a:spcBef>
                <a:spcPct val="0"/>
              </a:spcBef>
            </a:pPr>
            <a:r>
              <a:rPr lang="en-US" dirty="0" smtClean="0"/>
              <a:t>and sustainable clean energy programs. This effort is aimed at:</a:t>
            </a:r>
          </a:p>
          <a:p>
            <a:pPr eaLnBrk="1" hangingPunct="1">
              <a:spcBef>
                <a:spcPct val="0"/>
              </a:spcBef>
            </a:pPr>
            <a:endParaRPr lang="en-US" dirty="0" smtClean="0"/>
          </a:p>
          <a:p>
            <a:pPr eaLnBrk="1" hangingPunct="1">
              <a:spcBef>
                <a:spcPct val="0"/>
              </a:spcBef>
              <a:buFontTx/>
              <a:buChar char="-"/>
            </a:pPr>
            <a:r>
              <a:rPr lang="en-US" dirty="0" smtClean="0"/>
              <a:t>Accelerating the implementation of Recovery Act projects and programs,</a:t>
            </a:r>
          </a:p>
          <a:p>
            <a:pPr eaLnBrk="1" hangingPunct="1">
              <a:spcBef>
                <a:spcPct val="0"/>
              </a:spcBef>
              <a:buFontTx/>
              <a:buChar char="-"/>
            </a:pPr>
            <a:r>
              <a:rPr lang="en-US" dirty="0" smtClean="0"/>
              <a:t>Improving their performance,</a:t>
            </a:r>
          </a:p>
          <a:p>
            <a:pPr eaLnBrk="1" hangingPunct="1">
              <a:spcBef>
                <a:spcPct val="0"/>
              </a:spcBef>
              <a:buFontTx/>
              <a:buChar char="-"/>
            </a:pPr>
            <a:r>
              <a:rPr lang="en-US" dirty="0" smtClean="0"/>
              <a:t>Increasing the return on and sustainability of Recovery Act investments, and</a:t>
            </a:r>
          </a:p>
          <a:p>
            <a:pPr eaLnBrk="1" hangingPunct="1">
              <a:spcBef>
                <a:spcPct val="0"/>
              </a:spcBef>
              <a:buFontTx/>
              <a:buChar char="-"/>
            </a:pPr>
            <a:r>
              <a:rPr lang="en-US" dirty="0" smtClean="0"/>
              <a:t>Building protracted clean energy capacity at the state, local, and tribal level.</a:t>
            </a:r>
          </a:p>
          <a:p>
            <a:pPr eaLnBrk="1" hangingPunct="1">
              <a:spcBef>
                <a:spcPct val="0"/>
              </a:spcBef>
            </a:pPr>
            <a:endParaRPr lang="en-US" dirty="0" smtClean="0"/>
          </a:p>
          <a:p>
            <a:pPr eaLnBrk="1" hangingPunct="1">
              <a:spcBef>
                <a:spcPct val="0"/>
              </a:spcBef>
            </a:pPr>
            <a:r>
              <a:rPr lang="en-US" dirty="0" smtClean="0"/>
              <a:t>From one-on-one assistance, to an extensive online resource library, to facilitation of </a:t>
            </a:r>
          </a:p>
          <a:p>
            <a:pPr eaLnBrk="1" hangingPunct="1">
              <a:spcBef>
                <a:spcPct val="0"/>
              </a:spcBef>
            </a:pPr>
            <a:r>
              <a:rPr lang="en-US" dirty="0" smtClean="0"/>
              <a:t>peer exchange of best practices and lessons learned—TAP offers a wide range of </a:t>
            </a:r>
          </a:p>
          <a:p>
            <a:pPr eaLnBrk="1" hangingPunct="1">
              <a:spcBef>
                <a:spcPct val="0"/>
              </a:spcBef>
            </a:pPr>
            <a:r>
              <a:rPr lang="en-US" dirty="0" smtClean="0"/>
              <a:t>resources to serve the needs of state, local and tribal officials and their staff. </a:t>
            </a:r>
          </a:p>
          <a:p>
            <a:pPr eaLnBrk="1" hangingPunct="1">
              <a:spcBef>
                <a:spcPct val="0"/>
              </a:spcBef>
              <a:buFontTx/>
              <a:buChar cha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Todd</a:t>
            </a:r>
            <a:r>
              <a:rPr lang="en-US" baseline="0" dirty="0" smtClean="0"/>
              <a:t> </a:t>
            </a:r>
            <a:r>
              <a:rPr lang="en-US" baseline="0" dirty="0" err="1" smtClean="0"/>
              <a:t>Conkey</a:t>
            </a:r>
            <a:r>
              <a:rPr lang="en-US" baseline="0" dirty="0" smtClean="0"/>
              <a:t> has over 20 years of banking experience and is the Energy Finance Development Director for Wisconsin Energy Conservation Corporation.  Todd’s responsibilities include researching and developing energy efficiency and </a:t>
            </a:r>
            <a:r>
              <a:rPr lang="en-US" baseline="0" dirty="0" err="1" smtClean="0"/>
              <a:t>renewables</a:t>
            </a:r>
            <a:r>
              <a:rPr lang="en-US" baseline="0" dirty="0" smtClean="0"/>
              <a:t> financing models.  He is also charged with finding additional revenue streams within efficiency, capacity and carbon markets.  Thanks for being here Todd.</a:t>
            </a:r>
            <a:endParaRPr lang="en-US" dirty="0"/>
          </a:p>
        </p:txBody>
      </p:sp>
      <p:sp>
        <p:nvSpPr>
          <p:cNvPr id="4" name="Slide Number Placeholder 3"/>
          <p:cNvSpPr>
            <a:spLocks noGrp="1"/>
          </p:cNvSpPr>
          <p:nvPr>
            <p:ph type="sldNum" sz="quarter" idx="10"/>
          </p:nvPr>
        </p:nvSpPr>
        <p:spPr/>
        <p:txBody>
          <a:bodyPr/>
          <a:lstStyle/>
          <a:p>
            <a:fld id="{60853FD8-FCD5-4FD6-9CB2-879E21CDD083}" type="slidenum">
              <a:rPr lang="en-US" smtClean="0"/>
              <a:pPr/>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p:spPr>
      </p:sp>
      <p:sp>
        <p:nvSpPr>
          <p:cNvPr id="153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technical assistance providers can provide short-term, unbiased expertise in:</a:t>
            </a:r>
          </a:p>
          <a:p>
            <a:pPr eaLnBrk="1" hangingPunct="1">
              <a:spcBef>
                <a:spcPct val="0"/>
              </a:spcBef>
              <a:buFontTx/>
              <a:buChar char="•"/>
            </a:pPr>
            <a:r>
              <a:rPr lang="en-US" dirty="0" smtClean="0"/>
              <a:t> Energy efficiency and renewable energy technologies</a:t>
            </a:r>
          </a:p>
          <a:p>
            <a:pPr eaLnBrk="1" hangingPunct="1">
              <a:spcBef>
                <a:spcPct val="0"/>
              </a:spcBef>
              <a:buFontTx/>
              <a:buChar char="•"/>
            </a:pPr>
            <a:r>
              <a:rPr lang="en-US" dirty="0" smtClean="0"/>
              <a:t> Program design and implementation</a:t>
            </a:r>
          </a:p>
          <a:p>
            <a:pPr eaLnBrk="1" hangingPunct="1">
              <a:spcBef>
                <a:spcPct val="0"/>
              </a:spcBef>
              <a:buFontTx/>
              <a:buChar char="•"/>
            </a:pPr>
            <a:r>
              <a:rPr lang="en-US" dirty="0" smtClean="0"/>
              <a:t> Financing</a:t>
            </a:r>
          </a:p>
          <a:p>
            <a:pPr eaLnBrk="1" hangingPunct="1">
              <a:spcBef>
                <a:spcPct val="0"/>
              </a:spcBef>
              <a:buFontTx/>
              <a:buChar char="•"/>
            </a:pPr>
            <a:r>
              <a:rPr lang="en-US" dirty="0" smtClean="0"/>
              <a:t> Performance contracting</a:t>
            </a:r>
          </a:p>
          <a:p>
            <a:pPr eaLnBrk="1" hangingPunct="1">
              <a:spcBef>
                <a:spcPct val="0"/>
              </a:spcBef>
              <a:buFontTx/>
              <a:buChar char="•"/>
            </a:pPr>
            <a:r>
              <a:rPr lang="en-US" dirty="0" smtClean="0"/>
              <a:t> State and local capacity building</a:t>
            </a:r>
          </a:p>
          <a:p>
            <a:pPr eaLnBrk="1" hangingPunct="1">
              <a:spcBef>
                <a:spcPct val="0"/>
              </a:spcBef>
            </a:pPr>
            <a:r>
              <a:rPr lang="en-US" dirty="0" smtClean="0"/>
              <a:t> </a:t>
            </a:r>
          </a:p>
          <a:p>
            <a:pPr eaLnBrk="1" hangingPunct="1">
              <a:spcBef>
                <a:spcPct val="0"/>
              </a:spcBef>
            </a:pPr>
            <a:r>
              <a:rPr lang="en-US" dirty="0" smtClean="0"/>
              <a:t>In addition to providing one-on-one assistance, we are available to work with </a:t>
            </a:r>
          </a:p>
          <a:p>
            <a:pPr eaLnBrk="1" hangingPunct="1">
              <a:spcBef>
                <a:spcPct val="0"/>
              </a:spcBef>
            </a:pPr>
            <a:r>
              <a:rPr lang="en-US" dirty="0" smtClean="0"/>
              <a:t>grantees at no cost to facilitate peer-to-peer matching, workshops, and trainings.</a:t>
            </a:r>
          </a:p>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also encourage you to utilize the TAP Blog, a platform that allows </a:t>
            </a:r>
          </a:p>
          <a:p>
            <a:pPr eaLnBrk="1" hangingPunct="1">
              <a:spcBef>
                <a:spcPct val="0"/>
              </a:spcBef>
            </a:pPr>
            <a:r>
              <a:rPr lang="en-US" dirty="0" smtClean="0"/>
              <a:t>states, cities, counties, and tribes to connect with technical and </a:t>
            </a:r>
          </a:p>
          <a:p>
            <a:pPr eaLnBrk="1" hangingPunct="1">
              <a:spcBef>
                <a:spcPct val="0"/>
              </a:spcBef>
            </a:pPr>
            <a:r>
              <a:rPr lang="en-US" dirty="0" smtClean="0"/>
              <a:t>program experts and share best practices. </a:t>
            </a:r>
          </a:p>
          <a:p>
            <a:pPr eaLnBrk="1" hangingPunct="1">
              <a:spcBef>
                <a:spcPct val="0"/>
              </a:spcBef>
            </a:pPr>
            <a:r>
              <a:rPr lang="en-US" dirty="0" smtClean="0"/>
              <a:t> </a:t>
            </a:r>
          </a:p>
          <a:p>
            <a:pPr eaLnBrk="1" hangingPunct="1">
              <a:spcBef>
                <a:spcPct val="0"/>
              </a:spcBef>
            </a:pPr>
            <a:r>
              <a:rPr lang="en-US" dirty="0" smtClean="0"/>
              <a:t>The Blog is frequently updated with Energy Efficiency or Renewable Energy </a:t>
            </a:r>
          </a:p>
          <a:p>
            <a:pPr eaLnBrk="1" hangingPunct="1">
              <a:spcBef>
                <a:spcPct val="0"/>
              </a:spcBef>
            </a:pPr>
            <a:r>
              <a:rPr lang="en-US" dirty="0" smtClean="0"/>
              <a:t>Related posts. We encourage you to utilize the blog to ask </a:t>
            </a:r>
          </a:p>
          <a:p>
            <a:pPr eaLnBrk="1" hangingPunct="1">
              <a:spcBef>
                <a:spcPct val="0"/>
              </a:spcBef>
            </a:pPr>
            <a:r>
              <a:rPr lang="en-US" dirty="0" smtClean="0"/>
              <a:t>questions of our topical experts, share your success stories, best </a:t>
            </a:r>
          </a:p>
          <a:p>
            <a:pPr eaLnBrk="1" hangingPunct="1">
              <a:spcBef>
                <a:spcPct val="0"/>
              </a:spcBef>
            </a:pPr>
            <a:r>
              <a:rPr lang="en-US" dirty="0" smtClean="0"/>
              <a:t>practices or lessons learned, and interact with your peers.</a:t>
            </a:r>
          </a:p>
          <a:p>
            <a:pPr eaLnBrk="1" hangingPunct="1">
              <a:spcBef>
                <a:spcPct val="0"/>
              </a:spcBef>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53D7ACA-C07D-4375-B9BD-BB56A6A950BA}" type="slidenum">
              <a:rPr lang="en-US">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wrap="square" numCol="1" anchor="t" anchorCtr="0" compatLnSpc="1">
            <a:prstTxWarp prst="textNoShape">
              <a:avLst/>
            </a:prstTxWarp>
          </a:bodyPr>
          <a:lstStyle/>
          <a:p>
            <a:pPr defTabSz="930672">
              <a:spcBef>
                <a:spcPct val="0"/>
              </a:spcBef>
            </a:pPr>
            <a:r>
              <a:rPr lang="en-US" dirty="0" smtClean="0"/>
              <a:t>Requests for direct assistance can be submitted online via the </a:t>
            </a:r>
          </a:p>
          <a:p>
            <a:pPr defTabSz="930672">
              <a:spcBef>
                <a:spcPct val="0"/>
              </a:spcBef>
            </a:pPr>
            <a:r>
              <a:rPr lang="en-US" dirty="0" smtClean="0"/>
              <a:t>Technical Assistance Center (https://tac.eecleanenergy.org/) or by </a:t>
            </a:r>
          </a:p>
          <a:p>
            <a:pPr defTabSz="930672">
              <a:spcBef>
                <a:spcPct val="0"/>
              </a:spcBef>
            </a:pPr>
            <a:r>
              <a:rPr lang="en-US" dirty="0" smtClean="0"/>
              <a:t>calling 1-877-EERE-TAP (1-877-337-3827). Once a request has been</a:t>
            </a:r>
          </a:p>
          <a:p>
            <a:pPr defTabSz="930672">
              <a:spcBef>
                <a:spcPct val="0"/>
              </a:spcBef>
            </a:pPr>
            <a:r>
              <a:rPr lang="en-US" dirty="0" smtClean="0"/>
              <a:t>submitted it will be evaluated to determine the level and type of </a:t>
            </a:r>
          </a:p>
          <a:p>
            <a:pPr defTabSz="930672">
              <a:spcBef>
                <a:spcPct val="0"/>
              </a:spcBef>
            </a:pPr>
            <a:r>
              <a:rPr lang="en-US" dirty="0" smtClean="0"/>
              <a:t>assistance TAP will provide.</a:t>
            </a:r>
          </a:p>
          <a:p>
            <a:pPr defTabSz="930672">
              <a:spcBef>
                <a:spcPct val="0"/>
              </a:spcBef>
            </a:pPr>
            <a:r>
              <a:rPr lang="en-US" dirty="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9AE3BD93-7B4B-498D-9D35-190F04B15437}" type="slidenum">
              <a:rPr lang="en-US" smtClean="0">
                <a:solidFill>
                  <a:srgbClr val="000000"/>
                </a:solidFill>
              </a:rPr>
              <a:pPr/>
              <a:t>8</a:t>
            </a:fld>
            <a:endParaRPr lang="en-US" smtClean="0">
              <a:solidFill>
                <a:srgbClr val="000000"/>
              </a:solidFill>
            </a:endParaRPr>
          </a:p>
        </p:txBody>
      </p:sp>
      <p:sp>
        <p:nvSpPr>
          <p:cNvPr id="54274" name="Rectangle 2"/>
          <p:cNvSpPr>
            <a:spLocks noGrp="1" noRot="1" noChangeAspect="1" noChangeArrowheads="1" noTextEdit="1"/>
          </p:cNvSpPr>
          <p:nvPr>
            <p:ph type="sldImg"/>
          </p:nvPr>
        </p:nvSpPr>
        <p:spPr>
          <a:xfrm>
            <a:off x="1181100" y="696913"/>
            <a:ext cx="4648200" cy="3486150"/>
          </a:xfrm>
          <a:ln/>
        </p:spPr>
      </p:sp>
      <p:sp>
        <p:nvSpPr>
          <p:cNvPr id="54275"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$5-10,000</a:t>
            </a:r>
            <a:r>
              <a:rPr lang="en-US" baseline="0" dirty="0" smtClean="0"/>
              <a:t> unsecured loans are low margin products for financial institutions</a:t>
            </a:r>
          </a:p>
          <a:p>
            <a:r>
              <a:rPr lang="en-US" baseline="0" dirty="0" smtClean="0"/>
              <a:t>WHEEL?</a:t>
            </a:r>
            <a:endParaRPr lang="en-US" dirty="0"/>
          </a:p>
        </p:txBody>
      </p:sp>
      <p:sp>
        <p:nvSpPr>
          <p:cNvPr id="4" name="Slide Number Placeholder 3"/>
          <p:cNvSpPr>
            <a:spLocks noGrp="1"/>
          </p:cNvSpPr>
          <p:nvPr>
            <p:ph type="sldNum" sz="quarter" idx="10"/>
          </p:nvPr>
        </p:nvSpPr>
        <p:spPr/>
        <p:txBody>
          <a:bodyPr/>
          <a:lstStyle/>
          <a:p>
            <a:fld id="{60853FD8-FCD5-4FD6-9CB2-879E21CDD08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853FD8-FCD5-4FD6-9CB2-879E21CDD08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National Products involve significant interest</a:t>
            </a:r>
            <a:r>
              <a:rPr lang="en-US" baseline="0" dirty="0" smtClean="0"/>
              <a:t> rate buy downs by contractors and/or program administrators (~10% of the loan amount)</a:t>
            </a:r>
            <a:endParaRPr lang="en-US" dirty="0"/>
          </a:p>
        </p:txBody>
      </p:sp>
      <p:sp>
        <p:nvSpPr>
          <p:cNvPr id="4" name="Slide Number Placeholder 3"/>
          <p:cNvSpPr>
            <a:spLocks noGrp="1"/>
          </p:cNvSpPr>
          <p:nvPr>
            <p:ph type="sldNum" sz="quarter" idx="10"/>
          </p:nvPr>
        </p:nvSpPr>
        <p:spPr/>
        <p:txBody>
          <a:bodyPr/>
          <a:lstStyle/>
          <a:p>
            <a:fld id="{60853FD8-FCD5-4FD6-9CB2-879E21CDD08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hyperlink" Target="http://www.cityofracine.org/"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00206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0609DE6-B985-4385-A0CD-4620952C0933}" type="datetime1">
              <a:rPr lang="en-US" smtClean="0"/>
              <a:pPr/>
              <a:t>4/25/2011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3177D8-769B-496B-8ECB-2247E08C0447}" type="slidenum">
              <a:rPr lang="en-US" smtClean="0"/>
              <a:pPr/>
              <a:t>‹#›</a:t>
            </a:fld>
            <a:endParaRPr lang="en-US"/>
          </a:p>
        </p:txBody>
      </p:sp>
      <p:pic>
        <p:nvPicPr>
          <p:cNvPr id="1026" name="Picture 2"/>
          <p:cNvPicPr>
            <a:picLocks noChangeAspect="1" noChangeArrowheads="1"/>
          </p:cNvPicPr>
          <p:nvPr userDrawn="1"/>
        </p:nvPicPr>
        <p:blipFill>
          <a:blip r:embed="rId2" cstate="print"/>
          <a:srcRect l="53137" t="43985" r="30111" b="44715"/>
          <a:stretch>
            <a:fillRect/>
          </a:stretch>
        </p:blipFill>
        <p:spPr bwMode="auto">
          <a:xfrm>
            <a:off x="8001000" y="584758"/>
            <a:ext cx="988794" cy="863042"/>
          </a:xfrm>
          <a:prstGeom prst="rect">
            <a:avLst/>
          </a:prstGeom>
          <a:noFill/>
          <a:ln w="9525">
            <a:noFill/>
            <a:miter lim="800000"/>
            <a:headEnd/>
            <a:tailEnd/>
          </a:ln>
        </p:spPr>
      </p:pic>
      <p:sp>
        <p:nvSpPr>
          <p:cNvPr id="2" name="Title 1"/>
          <p:cNvSpPr>
            <a:spLocks noGrp="1"/>
          </p:cNvSpPr>
          <p:nvPr>
            <p:ph type="ctrTitle"/>
          </p:nvPr>
        </p:nvSpPr>
        <p:spPr>
          <a:xfrm>
            <a:off x="685800" y="1676400"/>
            <a:ext cx="7772400" cy="1470025"/>
          </a:xfrm>
        </p:spPr>
        <p:txBody>
          <a:bodyPr>
            <a:noAutofit/>
          </a:bodyPr>
          <a:lstStyle>
            <a:lvl1pPr>
              <a:defRPr sz="6600" b="0">
                <a:solidFill>
                  <a:schemeClr val="bg1"/>
                </a:solidFill>
                <a:latin typeface="Arial" pitchFamily="34" charset="0"/>
                <a:cs typeface="Arial" pitchFamily="34" charset="0"/>
              </a:defRPr>
            </a:lvl1pPr>
          </a:lstStyle>
          <a:p>
            <a:endParaRPr lang="en-US" dirty="0"/>
          </a:p>
        </p:txBody>
      </p:sp>
      <p:sp>
        <p:nvSpPr>
          <p:cNvPr id="9" name="Rectangle 8"/>
          <p:cNvSpPr/>
          <p:nvPr userDrawn="1"/>
        </p:nvSpPr>
        <p:spPr>
          <a:xfrm flipV="1">
            <a:off x="152400" y="1371600"/>
            <a:ext cx="77724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V="1">
            <a:off x="152400" y="6248397"/>
            <a:ext cx="88392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1DA07-9460-4E7A-B70A-265C56E9A315}" type="datetime1">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177D8-769B-496B-8ECB-2247E08C04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4BA41-ADF7-476F-8D3E-DD34A8085A03}" type="datetime1">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177D8-769B-496B-8ECB-2247E08C04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0AFE-9795-4A8B-B253-530928BB5BE6}" type="datetime1">
              <a:rPr lang="en-US" smtClean="0"/>
              <a:pPr/>
              <a:t>4/25/2011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177D8-769B-496B-8ECB-2247E08C04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FE6C1-3D58-4E28-9BFA-8901C101444F}" type="datetime1">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7AEFE-B76C-4F75-A152-C1A3B91E9F3B}" type="datetime1">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6E784-0A4E-4C2F-89F2-8863BE01D7A4}" type="datetime1">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796C6B-9F9C-4321-A2C8-054AE5AF39C9}" type="datetime1">
              <a:rPr lang="en-US" smtClean="0"/>
              <a:pPr/>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0AE8A-D60C-47CE-807E-7575A809A9DD}" type="datetime1">
              <a:rPr lang="en-US" smtClean="0"/>
              <a:pPr/>
              <a:t>4/25/2011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1C87EA-71FD-4614-A4E0-AF85A4351547}" type="datetime1">
              <a:rPr lang="en-US" smtClean="0"/>
              <a:pPr/>
              <a:t>4/25/2011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EF51B-A556-4EFA-8596-9EE19EC325D3}" type="datetime1">
              <a:rPr lang="en-US" smtClean="0"/>
              <a:pPr/>
              <a:t>4/25/2011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2060"/>
                </a:solidFill>
                <a:latin typeface="Arial" pitchFamily="34" charset="0"/>
                <a:cs typeface="Arial" pitchFamily="34" charset="0"/>
              </a:defRPr>
            </a:lvl1pPr>
            <a:lvl2pPr>
              <a:defRPr>
                <a:solidFill>
                  <a:srgbClr val="002060"/>
                </a:solidFill>
                <a:latin typeface="Arial" pitchFamily="34" charset="0"/>
                <a:cs typeface="Arial" pitchFamily="34" charset="0"/>
              </a:defRPr>
            </a:lvl2pPr>
            <a:lvl3pPr>
              <a:defRPr>
                <a:solidFill>
                  <a:srgbClr val="002060"/>
                </a:solidFill>
                <a:latin typeface="Arial" pitchFamily="34" charset="0"/>
                <a:cs typeface="Arial" pitchFamily="34" charset="0"/>
              </a:defRPr>
            </a:lvl3pPr>
            <a:lvl4pPr>
              <a:defRPr>
                <a:solidFill>
                  <a:srgbClr val="002060"/>
                </a:solidFill>
                <a:latin typeface="Arial" pitchFamily="34" charset="0"/>
                <a:cs typeface="Arial" pitchFamily="34" charset="0"/>
              </a:defRPr>
            </a:lvl4pPr>
            <a:lvl5pP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05600" y="6416675"/>
            <a:ext cx="2133600" cy="365125"/>
          </a:xfrm>
        </p:spPr>
        <p:txBody>
          <a:bodyPr/>
          <a:lstStyle>
            <a:lvl1pPr>
              <a:defRPr sz="1400">
                <a:solidFill>
                  <a:schemeClr val="bg1"/>
                </a:solidFill>
                <a:latin typeface="Arial" pitchFamily="34" charset="0"/>
                <a:cs typeface="Arial" pitchFamily="34" charset="0"/>
              </a:defRPr>
            </a:lvl1pPr>
          </a:lstStyle>
          <a:p>
            <a:fld id="{C93177D8-769B-496B-8ECB-2247E08C0447}" type="slidenum">
              <a:rPr lang="en-US" smtClean="0"/>
              <a:pPr/>
              <a:t>‹#›</a:t>
            </a:fld>
            <a:endParaRPr lang="en-US" dirty="0"/>
          </a:p>
        </p:txBody>
      </p:sp>
      <p:pic>
        <p:nvPicPr>
          <p:cNvPr id="8" name="Picture 2"/>
          <p:cNvPicPr>
            <a:picLocks noChangeAspect="1" noChangeArrowheads="1"/>
          </p:cNvPicPr>
          <p:nvPr userDrawn="1"/>
        </p:nvPicPr>
        <p:blipFill>
          <a:blip r:embed="rId2" cstate="print"/>
          <a:srcRect l="53137" t="43985" r="30111" b="44989"/>
          <a:stretch>
            <a:fillRect/>
          </a:stretch>
        </p:blipFill>
        <p:spPr bwMode="auto">
          <a:xfrm>
            <a:off x="8001000" y="584758"/>
            <a:ext cx="988794" cy="842128"/>
          </a:xfrm>
          <a:prstGeom prst="rect">
            <a:avLst/>
          </a:prstGeom>
          <a:noFill/>
          <a:ln w="9525">
            <a:noFill/>
            <a:miter lim="800000"/>
            <a:headEnd/>
            <a:tailEnd/>
          </a:ln>
        </p:spPr>
      </p:pic>
      <p:sp>
        <p:nvSpPr>
          <p:cNvPr id="9" name="Rectangle 8"/>
          <p:cNvSpPr/>
          <p:nvPr userDrawn="1"/>
        </p:nvSpPr>
        <p:spPr>
          <a:xfrm flipV="1">
            <a:off x="152400" y="1371600"/>
            <a:ext cx="77724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D6BB7-6D86-4EB8-9506-FAA3B855EDD2}" type="datetime1">
              <a:rPr lang="en-US" smtClean="0"/>
              <a:pPr/>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E660C-B633-4A94-853E-733DA13EA229}" type="datetime1">
              <a:rPr lang="en-US" smtClean="0"/>
              <a:pPr/>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45605-A099-4556-B53D-2E462829CA54}" type="datetime1">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10BD8-1BDA-444A-BA48-C49715AAB5C5}" type="datetime1">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9D64D-7AA1-47AF-AE43-F5BDCBA6149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solidFill>
                  <a:srgbClr val="009DD9"/>
                </a:solidFill>
              </a:rPr>
              <a:pPr/>
              <a:t>4/25/2011</a:t>
            </a:fld>
            <a:endParaRPr lang="en-US">
              <a:solidFill>
                <a:srgbClr val="009DD9"/>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srgbClr val="009DD9"/>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6652B35-718D-4E28-AFEB-B694A3B357E8}"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009DD9"/>
                </a:solidFill>
              </a:rPr>
              <a:pPr/>
              <a:t>4/25/2011</a:t>
            </a:fld>
            <a:endParaRPr lang="en-US">
              <a:solidFill>
                <a:srgbClr val="009DD9"/>
              </a:solidFill>
            </a:endParaRPr>
          </a:p>
        </p:txBody>
      </p:sp>
      <p:sp>
        <p:nvSpPr>
          <p:cNvPr id="5" name="Footer Placeholder 4"/>
          <p:cNvSpPr>
            <a:spLocks noGrp="1"/>
          </p:cNvSpPr>
          <p:nvPr>
            <p:ph type="ftr" sz="quarter" idx="11"/>
          </p:nvPr>
        </p:nvSpPr>
        <p:spPr/>
        <p:txBody>
          <a:bodyPr/>
          <a:lstStyle/>
          <a:p>
            <a:endParaRPr lang="en-US">
              <a:solidFill>
                <a:srgbClr val="009DD9"/>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009DD9"/>
                </a:solidFill>
              </a:rPr>
              <a:pPr/>
              <a:t>4/25/2011</a:t>
            </a:fld>
            <a:endParaRPr lang="en-US">
              <a:solidFill>
                <a:srgbClr val="009DD9"/>
              </a:solidFill>
            </a:endParaRPr>
          </a:p>
        </p:txBody>
      </p:sp>
      <p:sp>
        <p:nvSpPr>
          <p:cNvPr id="5" name="Footer Placeholder 4"/>
          <p:cNvSpPr>
            <a:spLocks noGrp="1"/>
          </p:cNvSpPr>
          <p:nvPr>
            <p:ph type="ftr" sz="quarter" idx="11"/>
          </p:nvPr>
        </p:nvSpPr>
        <p:spPr/>
        <p:txBody>
          <a:bodyPr/>
          <a:lstStyle/>
          <a:p>
            <a:endParaRPr lang="en-US">
              <a:solidFill>
                <a:srgbClr val="009DD9"/>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solidFill>
                  <a:srgbClr val="009DD9"/>
                </a:solidFill>
              </a:rPr>
              <a:pPr/>
              <a:t>4/25/2011</a:t>
            </a:fld>
            <a:endParaRPr lang="en-US">
              <a:solidFill>
                <a:srgbClr val="009DD9"/>
              </a:solidFill>
            </a:endParaRPr>
          </a:p>
        </p:txBody>
      </p:sp>
      <p:sp>
        <p:nvSpPr>
          <p:cNvPr id="6" name="Footer Placeholder 5"/>
          <p:cNvSpPr>
            <a:spLocks noGrp="1"/>
          </p:cNvSpPr>
          <p:nvPr>
            <p:ph type="ftr" sz="quarter" idx="11"/>
          </p:nvPr>
        </p:nvSpPr>
        <p:spPr/>
        <p:txBody>
          <a:bodyPr/>
          <a:lstStyle/>
          <a:p>
            <a:endParaRPr lang="en-US">
              <a:solidFill>
                <a:srgbClr val="009DD9"/>
              </a:solidFill>
            </a:endParaRPr>
          </a:p>
        </p:txBody>
      </p:sp>
      <p:sp>
        <p:nvSpPr>
          <p:cNvPr id="7" name="Slide Number Placeholder 6"/>
          <p:cNvSpPr>
            <a:spLocks noGrp="1"/>
          </p:cNvSpPr>
          <p:nvPr>
            <p:ph type="sldNum" sz="quarter" idx="12"/>
          </p:nvPr>
        </p:nvSpPr>
        <p:spPr/>
        <p:txBody>
          <a:bodyPr/>
          <a:lstStyle/>
          <a:p>
            <a:fld id="{96652B35-718D-4E28-AFEB-B694A3B357E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3F416CD-67A3-4CF0-A210-F6AF31AC147F}" type="datetimeFigureOut">
              <a:rPr lang="en-US" smtClean="0">
                <a:solidFill>
                  <a:srgbClr val="009DD9"/>
                </a:solidFill>
              </a:rPr>
              <a:pPr/>
              <a:t>4/25/2011</a:t>
            </a:fld>
            <a:endParaRPr lang="en-US">
              <a:solidFill>
                <a:srgbClr val="009DD9"/>
              </a:solidFill>
            </a:endParaRPr>
          </a:p>
        </p:txBody>
      </p:sp>
      <p:sp>
        <p:nvSpPr>
          <p:cNvPr id="27" name="Slide Number Placeholder 26"/>
          <p:cNvSpPr>
            <a:spLocks noGrp="1"/>
          </p:cNvSpPr>
          <p:nvPr>
            <p:ph type="sldNum" sz="quarter" idx="11"/>
          </p:nvPr>
        </p:nvSpPr>
        <p:spPr/>
        <p:txBody>
          <a:bodyPr rtlCol="0"/>
          <a:lstStyle/>
          <a:p>
            <a:fld id="{96652B35-718D-4E28-AFEB-B694A3B357E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009DD9"/>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solidFill>
                  <a:srgbClr val="009DD9"/>
                </a:solidFill>
              </a:rPr>
              <a:pPr/>
              <a:t>4/25/2011</a:t>
            </a:fld>
            <a:endParaRPr lang="en-US">
              <a:solidFill>
                <a:srgbClr val="009DD9"/>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srgbClr val="009DD9"/>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563D3-9FDA-4B56-AA83-B5854FC2E3F8}" type="datetime1">
              <a:rPr lang="en-US" smtClean="0"/>
              <a:pPr/>
              <a:t>4/25/2011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177D8-769B-496B-8ECB-2247E08C044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solidFill>
                  <a:srgbClr val="009DD9"/>
                </a:solidFill>
              </a:rPr>
              <a:pPr/>
              <a:t>4/25/2011</a:t>
            </a:fld>
            <a:endParaRPr lang="en-US">
              <a:solidFill>
                <a:srgbClr val="009DD9"/>
              </a:solidFill>
            </a:endParaRPr>
          </a:p>
        </p:txBody>
      </p:sp>
      <p:sp>
        <p:nvSpPr>
          <p:cNvPr id="3" name="Footer Placeholder 2"/>
          <p:cNvSpPr>
            <a:spLocks noGrp="1"/>
          </p:cNvSpPr>
          <p:nvPr>
            <p:ph type="ftr" sz="quarter" idx="11"/>
          </p:nvPr>
        </p:nvSpPr>
        <p:spPr/>
        <p:txBody>
          <a:bodyPr/>
          <a:lstStyle/>
          <a:p>
            <a:endParaRPr lang="en-US">
              <a:solidFill>
                <a:srgbClr val="009DD9"/>
              </a:solidFill>
            </a:endParaRPr>
          </a:p>
        </p:txBody>
      </p:sp>
      <p:sp>
        <p:nvSpPr>
          <p:cNvPr id="4" name="Slide Number Placeholder 3"/>
          <p:cNvSpPr>
            <a:spLocks noGrp="1"/>
          </p:cNvSpPr>
          <p:nvPr>
            <p:ph type="sldNum" sz="quarter" idx="12"/>
          </p:nvPr>
        </p:nvSpPr>
        <p:spPr/>
        <p:txBody>
          <a:bodyPr/>
          <a:lstStyle/>
          <a:p>
            <a:fld id="{96652B35-718D-4E28-AFEB-B694A3B357E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solidFill>
                  <a:srgbClr val="009DD9"/>
                </a:solidFill>
              </a:rPr>
              <a:pPr/>
              <a:t>4/25/2011</a:t>
            </a:fld>
            <a:endParaRPr lang="en-US">
              <a:solidFill>
                <a:srgbClr val="009DD9"/>
              </a:solidFill>
            </a:endParaRPr>
          </a:p>
        </p:txBody>
      </p:sp>
      <p:sp>
        <p:nvSpPr>
          <p:cNvPr id="6" name="Footer Placeholder 5"/>
          <p:cNvSpPr>
            <a:spLocks noGrp="1"/>
          </p:cNvSpPr>
          <p:nvPr>
            <p:ph type="ftr" sz="quarter" idx="11"/>
          </p:nvPr>
        </p:nvSpPr>
        <p:spPr/>
        <p:txBody>
          <a:bodyPr/>
          <a:lstStyle/>
          <a:p>
            <a:endParaRPr lang="en-US">
              <a:solidFill>
                <a:srgbClr val="009DD9"/>
              </a:solidFill>
            </a:endParaRPr>
          </a:p>
        </p:txBody>
      </p:sp>
      <p:sp>
        <p:nvSpPr>
          <p:cNvPr id="7" name="Slide Number Placeholder 6"/>
          <p:cNvSpPr>
            <a:spLocks noGrp="1"/>
          </p:cNvSpPr>
          <p:nvPr>
            <p:ph type="sldNum" sz="quarter" idx="12"/>
          </p:nvPr>
        </p:nvSpPr>
        <p:spPr/>
        <p:txBody>
          <a:bodyPr/>
          <a:lstStyle/>
          <a:p>
            <a:fld id="{96652B35-718D-4E28-AFEB-B694A3B357E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solidFill>
                  <a:srgbClr val="009DD9"/>
                </a:solidFill>
              </a:rPr>
              <a:pPr/>
              <a:t>4/25/2011</a:t>
            </a:fld>
            <a:endParaRPr lang="en-US">
              <a:solidFill>
                <a:srgbClr val="009DD9"/>
              </a:solidFill>
            </a:endParaRPr>
          </a:p>
        </p:txBody>
      </p:sp>
      <p:sp>
        <p:nvSpPr>
          <p:cNvPr id="6" name="Footer Placeholder 5"/>
          <p:cNvSpPr>
            <a:spLocks noGrp="1"/>
          </p:cNvSpPr>
          <p:nvPr>
            <p:ph type="ftr" sz="quarter" idx="11"/>
          </p:nvPr>
        </p:nvSpPr>
        <p:spPr/>
        <p:txBody>
          <a:bodyPr/>
          <a:lstStyle/>
          <a:p>
            <a:endParaRPr lang="en-US">
              <a:solidFill>
                <a:srgbClr val="009DD9"/>
              </a:solidFill>
            </a:endParaRPr>
          </a:p>
        </p:txBody>
      </p:sp>
      <p:sp>
        <p:nvSpPr>
          <p:cNvPr id="7" name="Slide Number Placeholder 6"/>
          <p:cNvSpPr>
            <a:spLocks noGrp="1"/>
          </p:cNvSpPr>
          <p:nvPr>
            <p:ph type="sldNum" sz="quarter" idx="12"/>
          </p:nvPr>
        </p:nvSpPr>
        <p:spPr/>
        <p:txBody>
          <a:bodyPr/>
          <a:lstStyle/>
          <a:p>
            <a:fld id="{96652B35-718D-4E28-AFEB-B694A3B357E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009DD9"/>
                </a:solidFill>
              </a:rPr>
              <a:pPr/>
              <a:t>4/25/2011</a:t>
            </a:fld>
            <a:endParaRPr lang="en-US">
              <a:solidFill>
                <a:srgbClr val="009DD9"/>
              </a:solidFill>
            </a:endParaRPr>
          </a:p>
        </p:txBody>
      </p:sp>
      <p:sp>
        <p:nvSpPr>
          <p:cNvPr id="5" name="Footer Placeholder 4"/>
          <p:cNvSpPr>
            <a:spLocks noGrp="1"/>
          </p:cNvSpPr>
          <p:nvPr>
            <p:ph type="ftr" sz="quarter" idx="11"/>
          </p:nvPr>
        </p:nvSpPr>
        <p:spPr/>
        <p:txBody>
          <a:bodyPr/>
          <a:lstStyle/>
          <a:p>
            <a:endParaRPr lang="en-US">
              <a:solidFill>
                <a:srgbClr val="009DD9"/>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009DD9"/>
                </a:solidFill>
              </a:rPr>
              <a:pPr/>
              <a:t>4/25/2011</a:t>
            </a:fld>
            <a:endParaRPr lang="en-US">
              <a:solidFill>
                <a:srgbClr val="009DD9"/>
              </a:solidFill>
            </a:endParaRPr>
          </a:p>
        </p:txBody>
      </p:sp>
      <p:sp>
        <p:nvSpPr>
          <p:cNvPr id="5" name="Footer Placeholder 4"/>
          <p:cNvSpPr>
            <a:spLocks noGrp="1"/>
          </p:cNvSpPr>
          <p:nvPr>
            <p:ph type="ftr" sz="quarter" idx="11"/>
          </p:nvPr>
        </p:nvSpPr>
        <p:spPr/>
        <p:txBody>
          <a:bodyPr/>
          <a:lstStyle/>
          <a:p>
            <a:endParaRPr lang="en-US">
              <a:solidFill>
                <a:srgbClr val="009DD9"/>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1316038" y="6146800"/>
            <a:ext cx="914400" cy="685800"/>
          </a:xfrm>
          <a:prstGeom prst="rect">
            <a:avLst/>
          </a:prstGeom>
          <a:noFill/>
          <a:ln w="9525">
            <a:noFill/>
            <a:miter lim="800000"/>
            <a:headEnd/>
            <a:tailEnd/>
          </a:ln>
        </p:spPr>
      </p:pic>
      <p:pic>
        <p:nvPicPr>
          <p:cNvPr id="5" name="Picture 5" descr="Me2logo-FINAL.jpg"/>
          <p:cNvPicPr>
            <a:picLocks noChangeAspect="1"/>
          </p:cNvPicPr>
          <p:nvPr userDrawn="1"/>
        </p:nvPicPr>
        <p:blipFill>
          <a:blip r:embed="rId3" cstate="print"/>
          <a:srcRect/>
          <a:stretch>
            <a:fillRect/>
          </a:stretch>
        </p:blipFill>
        <p:spPr bwMode="auto">
          <a:xfrm>
            <a:off x="246063" y="6172200"/>
            <a:ext cx="896937" cy="638175"/>
          </a:xfrm>
          <a:prstGeom prst="rect">
            <a:avLst/>
          </a:prstGeom>
          <a:noFill/>
          <a:ln w="9525">
            <a:noFill/>
            <a:miter lim="800000"/>
            <a:headEnd/>
            <a:tailEnd/>
          </a:ln>
        </p:spPr>
      </p:pic>
      <p:pic>
        <p:nvPicPr>
          <p:cNvPr id="6" name="Picture 9" descr="City of Racine logo">
            <a:hlinkClick r:id="rId4"/>
          </p:cNvPr>
          <p:cNvPicPr>
            <a:picLocks noChangeAspect="1" noChangeArrowheads="1"/>
          </p:cNvPicPr>
          <p:nvPr userDrawn="1"/>
        </p:nvPicPr>
        <p:blipFill>
          <a:blip r:embed="rId5" cstate="print"/>
          <a:srcRect/>
          <a:stretch>
            <a:fillRect/>
          </a:stretch>
        </p:blipFill>
        <p:spPr bwMode="auto">
          <a:xfrm>
            <a:off x="2439988" y="6170613"/>
            <a:ext cx="666750" cy="6381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7" descr="13823.jpg"/>
          <p:cNvPicPr>
            <a:picLocks noChangeAspect="1"/>
          </p:cNvPicPr>
          <p:nvPr userDrawn="1"/>
        </p:nvPicPr>
        <p:blipFill>
          <a:blip r:embed="rId2" cstate="print"/>
          <a:srcRect/>
          <a:stretch>
            <a:fillRect/>
          </a:stretch>
        </p:blipFill>
        <p:spPr bwMode="auto">
          <a:xfrm>
            <a:off x="0" y="854075"/>
            <a:ext cx="9144000" cy="4251325"/>
          </a:xfrm>
          <a:prstGeom prst="rect">
            <a:avLst/>
          </a:prstGeom>
          <a:noFill/>
          <a:ln w="9525">
            <a:noFill/>
            <a:miter lim="800000"/>
            <a:headEnd/>
            <a:tailEnd/>
          </a:ln>
        </p:spPr>
      </p:pic>
      <p:sp>
        <p:nvSpPr>
          <p:cNvPr id="8"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9"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0"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1"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2"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grpSp>
        <p:nvGrpSpPr>
          <p:cNvPr id="4" name="Group 21"/>
          <p:cNvGrpSpPr>
            <a:grpSpLocks/>
          </p:cNvGrpSpPr>
          <p:nvPr userDrawn="1"/>
        </p:nvGrpSpPr>
        <p:grpSpPr bwMode="auto">
          <a:xfrm flipH="1" flipV="1">
            <a:off x="0" y="920750"/>
            <a:ext cx="9144000" cy="55563"/>
            <a:chOff x="0" y="832104"/>
            <a:chExt cx="9144000" cy="54864"/>
          </a:xfrm>
        </p:grpSpPr>
        <p:sp>
          <p:nvSpPr>
            <p:cNvPr id="14"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5"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6"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grpSp>
      <p:pic>
        <p:nvPicPr>
          <p:cNvPr id="17" name="Picture 26" descr="doe_logo_ppt.png"/>
          <p:cNvPicPr>
            <a:picLocks noChangeAspect="1"/>
          </p:cNvPicPr>
          <p:nvPr userDrawn="1"/>
        </p:nvPicPr>
        <p:blipFill>
          <a:blip r:embed="rId3" cstate="print"/>
          <a:srcRect/>
          <a:stretch>
            <a:fillRect/>
          </a:stretch>
        </p:blipFill>
        <p:spPr bwMode="auto">
          <a:xfrm>
            <a:off x="6121400" y="276225"/>
            <a:ext cx="2743200" cy="412750"/>
          </a:xfrm>
          <a:prstGeom prst="rect">
            <a:avLst/>
          </a:prstGeom>
          <a:noFill/>
          <a:ln w="9525">
            <a:noFill/>
            <a:miter lim="800000"/>
            <a:headEnd/>
            <a:tailEnd/>
          </a:ln>
        </p:spPr>
      </p:pic>
      <p:sp>
        <p:nvSpPr>
          <p:cNvPr id="20" name="Rectangle 19"/>
          <p:cNvSpPr/>
          <p:nvPr userDrawn="1"/>
        </p:nvSpPr>
        <p:spPr>
          <a:xfrm>
            <a:off x="4462463" y="4900613"/>
            <a:ext cx="4572000" cy="184150"/>
          </a:xfrm>
          <a:prstGeom prst="rect">
            <a:avLst/>
          </a:prstGeom>
        </p:spPr>
        <p:txBody>
          <a:bodyPr>
            <a:spAutoFit/>
          </a:bodyPr>
          <a:lstStyle/>
          <a:p>
            <a:pPr algn="r" defTabSz="457200">
              <a:spcBef>
                <a:spcPct val="20000"/>
              </a:spcBef>
              <a:buFont typeface="Arial"/>
              <a:buNone/>
              <a:defRPr/>
            </a:pPr>
            <a:r>
              <a:rPr lang="en-US" sz="600" dirty="0">
                <a:solidFill>
                  <a:srgbClr val="FFFFFF"/>
                </a:solidFill>
                <a:cs typeface="Arial Narrow"/>
              </a:rPr>
              <a:t>The Parker Ranch installation in Hawaii</a:t>
            </a:r>
          </a:p>
        </p:txBody>
      </p:sp>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26BBD2-2CA4-481A-9AE7-3211463C5C91}" type="datetime1">
              <a:rPr lang="en-US" smtClean="0"/>
              <a:pPr/>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177D8-769B-496B-8ECB-2247E08C044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04D00E-4299-4B25-97C4-3E4822B01ECB}"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2BCFFF-25CB-4223-80E2-4ED2CB66831B}"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ADE9FD-F6A2-4260-B98E-526A70D87F8F}"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C79F68-ECA0-4740-84C3-36F11D4B776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E3DF3F-2886-41D6-B7B1-C1DA07F87A69}"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758566-7049-45BC-B392-FF00D267268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4FA5D6-BE14-4346-9A56-B797C9450CC5}"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6D6DF4-1176-4840-9020-6D07FEA1A26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12C57F-E3C3-4527-BFEF-800085B86D74}"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5C80DD-BEDC-47BC-B96B-010F56E5F2C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F7BFDD-4341-4F03-8953-82B6A7009BF6}"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872FB3-5C82-4E60-B90A-D3326B2D37CF}"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9E8E16-9912-4829-BBBD-608196C03F97}"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A5C3FEA-2EC0-4581-96A1-AC7714A6EBB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E2CA3-F9B4-4F3D-9E89-C6000F041DAC}" type="datetime1">
              <a:rPr lang="en-US" smtClean="0"/>
              <a:pPr/>
              <a:t>4/25/2011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177D8-769B-496B-8ECB-2247E08C044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97CC0E-5FC7-471C-99F7-F3B0BC30777D}"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D27E06-8C50-4C68-9962-F5561237680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99CAF4-C21F-4B8F-A540-211D6A34B858}"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726B876-724E-4A3A-86AE-35C7DB959AA1}"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48ED45-6751-4B3F-A6D2-CFA55E99786D}"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535DDC-F898-4131-92F2-EA2FFF501C61}"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E089AF-E07C-4C2F-8500-B8FDB1D0DD50}"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AF44C4-8BA4-4D8D-B01C-CF2E1124C1F7}"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04D00E-4299-4B25-97C4-3E4822B01ECB}"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2BCFFF-25CB-4223-80E2-4ED2CB66831B}"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ADE9FD-F6A2-4260-B98E-526A70D87F8F}"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C79F68-ECA0-4740-84C3-36F11D4B776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E3DF3F-2886-41D6-B7B1-C1DA07F87A69}"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758566-7049-45BC-B392-FF00D267268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4FA5D6-BE14-4346-9A56-B797C9450CC5}"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6D6DF4-1176-4840-9020-6D07FEA1A26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12C57F-E3C3-4527-BFEF-800085B86D74}"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5C80DD-BEDC-47BC-B96B-010F56E5F2C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F7BFDD-4341-4F03-8953-82B6A7009BF6}"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872FB3-5C82-4E60-B90A-D3326B2D37CF}"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9576D-E9B4-4931-A78E-5DDF1A1B787C}" type="datetime1">
              <a:rPr lang="en-US" smtClean="0"/>
              <a:pPr/>
              <a:t>4/25/2011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177D8-769B-496B-8ECB-2247E08C044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9E8E16-9912-4829-BBBD-608196C03F97}"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A5C3FEA-2EC0-4581-96A1-AC7714A6EBB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97CC0E-5FC7-471C-99F7-F3B0BC30777D}"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D27E06-8C50-4C68-9962-F5561237680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99CAF4-C21F-4B8F-A540-211D6A34B858}"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726B876-724E-4A3A-86AE-35C7DB959AA1}"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48ED45-6751-4B3F-A6D2-CFA55E99786D}"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535DDC-F898-4131-92F2-EA2FFF501C61}"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E089AF-E07C-4C2F-8500-B8FDB1D0DD50}"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AF44C4-8BA4-4D8D-B01C-CF2E1124C1F7}"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4F0BF-C6C5-4AD4-964D-FBD4C0A2CC18}" type="datetime1">
              <a:rPr lang="en-US" smtClean="0"/>
              <a:pPr/>
              <a:t>4/25/2011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C93177D8-769B-496B-8ECB-2247E08C04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8C90E-B131-45C3-83E3-CCE376F20CF2}" type="datetime1">
              <a:rPr lang="en-US" smtClean="0"/>
              <a:pPr/>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177D8-769B-496B-8ECB-2247E08C04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FD2E4-6641-4DD6-92D5-29077487D4E7}" type="datetime1">
              <a:rPr lang="en-US" smtClean="0"/>
              <a:pPr/>
              <a:t>4/25/2011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177D8-769B-496B-8ECB-2247E08C04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hyperlink" Target="http://www.cityofracine.org/" TargetMode="External"/><Relationship Id="rId4" Type="http://schemas.openxmlformats.org/officeDocument/2006/relationships/image" Target="../media/image4.jpeg"/><Relationship Id="rId9"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8107A-F999-479B-BB6D-B4DB89F92CDC}" type="datetime1">
              <a:rPr lang="en-US" smtClean="0"/>
              <a:pPr/>
              <a:t>4/25/2011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177D8-769B-496B-8ECB-2247E08C04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8E6A4-A072-42E6-BECE-0F851DA301B9}" type="datetime1">
              <a:rPr lang="en-US" smtClean="0"/>
              <a:pPr/>
              <a:t>4/25/2011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9D64D-7AA1-47AF-AE43-F5BDCBA614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F416CD-67A3-4CF0-A210-F6AF31AC147F}" type="datetimeFigureOut">
              <a:rPr lang="en-US" smtClean="0">
                <a:solidFill>
                  <a:srgbClr val="009DD9"/>
                </a:solidFill>
              </a:rPr>
              <a:pPr/>
              <a:t>4/25/2011</a:t>
            </a:fld>
            <a:endParaRPr lang="en-US" dirty="0">
              <a:solidFill>
                <a:srgbClr val="009DD9"/>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009DD9"/>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6652B35-718D-4E28-AFEB-B694A3B357E8}" type="slidenum">
              <a:rPr lang="en-US" smtClean="0"/>
              <a:pPr/>
              <a:t>‹#›</a:t>
            </a:fld>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Engaging Financial Institution Partners</a:t>
            </a:r>
          </a:p>
        </p:txBody>
      </p:sp>
      <p:sp>
        <p:nvSpPr>
          <p:cNvPr id="1027" name="Rectangle 3"/>
          <p:cNvSpPr>
            <a:spLocks noGrp="1" noChangeArrowheads="1"/>
          </p:cNvSpPr>
          <p:nvPr>
            <p:ph type="body" idx="1"/>
          </p:nvPr>
        </p:nvSpPr>
        <p:spPr bwMode="auto">
          <a:xfrm>
            <a:off x="685800" y="1981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Best Practices and Lessons from the Field</a:t>
            </a:r>
          </a:p>
          <a:p>
            <a:pPr lvl="0"/>
            <a:endParaRPr lang="en-US" smtClean="0"/>
          </a:p>
          <a:p>
            <a:pPr lvl="0"/>
            <a:r>
              <a:rPr lang="en-US" smtClean="0"/>
              <a:t>Todd Conkey</a:t>
            </a:r>
          </a:p>
          <a:p>
            <a:pPr lvl="0"/>
            <a:r>
              <a:rPr lang="en-US" smtClean="0"/>
              <a:t>Energy Finance Development Director</a:t>
            </a:r>
          </a:p>
          <a:p>
            <a:pPr lvl="0"/>
            <a:r>
              <a:rPr lang="en-US" smtClean="0"/>
              <a:t>WECC</a:t>
            </a:r>
          </a:p>
        </p:txBody>
      </p:sp>
      <p:pic>
        <p:nvPicPr>
          <p:cNvPr id="1028" name="Picture 4"/>
          <p:cNvPicPr>
            <a:picLocks noChangeAspect="1" noChangeArrowheads="1"/>
          </p:cNvPicPr>
          <p:nvPr userDrawn="1"/>
        </p:nvPicPr>
        <p:blipFill>
          <a:blip r:embed="rId3" cstate="print"/>
          <a:srcRect/>
          <a:stretch>
            <a:fillRect/>
          </a:stretch>
        </p:blipFill>
        <p:spPr bwMode="auto">
          <a:xfrm>
            <a:off x="1466850" y="6165850"/>
            <a:ext cx="584200" cy="438150"/>
          </a:xfrm>
          <a:prstGeom prst="rect">
            <a:avLst/>
          </a:prstGeom>
          <a:noFill/>
          <a:ln w="9525">
            <a:noFill/>
            <a:miter lim="800000"/>
            <a:headEnd/>
            <a:tailEnd/>
          </a:ln>
        </p:spPr>
      </p:pic>
      <p:pic>
        <p:nvPicPr>
          <p:cNvPr id="1029" name="Picture 5" descr="Me2logo-FINAL.jpg"/>
          <p:cNvPicPr>
            <a:picLocks noChangeAspect="1"/>
          </p:cNvPicPr>
          <p:nvPr userDrawn="1"/>
        </p:nvPicPr>
        <p:blipFill>
          <a:blip r:embed="rId4" cstate="print"/>
          <a:srcRect/>
          <a:stretch>
            <a:fillRect/>
          </a:stretch>
        </p:blipFill>
        <p:spPr bwMode="auto">
          <a:xfrm>
            <a:off x="396875" y="6173788"/>
            <a:ext cx="573088" cy="407987"/>
          </a:xfrm>
          <a:prstGeom prst="rect">
            <a:avLst/>
          </a:prstGeom>
          <a:noFill/>
          <a:ln w="9525">
            <a:noFill/>
            <a:miter lim="800000"/>
            <a:headEnd/>
            <a:tailEnd/>
          </a:ln>
        </p:spPr>
      </p:pic>
      <p:pic>
        <p:nvPicPr>
          <p:cNvPr id="1030" name="Picture 6" descr="City of Racine logo">
            <a:hlinkClick r:id="rId5"/>
          </p:cNvPr>
          <p:cNvPicPr>
            <a:picLocks noChangeAspect="1" noChangeArrowheads="1"/>
          </p:cNvPicPr>
          <p:nvPr userDrawn="1"/>
        </p:nvPicPr>
        <p:blipFill>
          <a:blip r:embed="rId6" cstate="print"/>
          <a:srcRect/>
          <a:stretch>
            <a:fillRect/>
          </a:stretch>
        </p:blipFill>
        <p:spPr bwMode="auto">
          <a:xfrm>
            <a:off x="2590800" y="6172200"/>
            <a:ext cx="427038" cy="407988"/>
          </a:xfrm>
          <a:prstGeom prst="rect">
            <a:avLst/>
          </a:prstGeom>
          <a:noFill/>
          <a:ln w="9525">
            <a:noFill/>
            <a:miter lim="800000"/>
            <a:headEnd/>
            <a:tailEnd/>
          </a:ln>
        </p:spPr>
      </p:pic>
      <p:pic>
        <p:nvPicPr>
          <p:cNvPr id="1031" name="Picture 8" descr="FOCUSonENERGY_color.jpg"/>
          <p:cNvPicPr>
            <a:picLocks noChangeAspect="1"/>
          </p:cNvPicPr>
          <p:nvPr userDrawn="1"/>
        </p:nvPicPr>
        <p:blipFill>
          <a:blip r:embed="rId7" cstate="print"/>
          <a:srcRect t="12280"/>
          <a:stretch>
            <a:fillRect/>
          </a:stretch>
        </p:blipFill>
        <p:spPr bwMode="auto">
          <a:xfrm>
            <a:off x="6858000" y="6172200"/>
            <a:ext cx="1473200" cy="447675"/>
          </a:xfrm>
          <a:prstGeom prst="rect">
            <a:avLst/>
          </a:prstGeom>
          <a:noFill/>
          <a:ln w="9525">
            <a:noFill/>
            <a:miter lim="800000"/>
            <a:headEnd/>
            <a:tailEnd/>
          </a:ln>
        </p:spPr>
      </p:pic>
      <p:pic>
        <p:nvPicPr>
          <p:cNvPr id="1032" name="Picture 3" descr="InsertedImage.jpg"/>
          <p:cNvPicPr>
            <a:picLocks noChangeAspect="1"/>
          </p:cNvPicPr>
          <p:nvPr userDrawn="1"/>
        </p:nvPicPr>
        <p:blipFill>
          <a:blip r:embed="rId8" cstate="print"/>
          <a:srcRect/>
          <a:stretch>
            <a:fillRect/>
          </a:stretch>
        </p:blipFill>
        <p:spPr bwMode="auto">
          <a:xfrm>
            <a:off x="3579813" y="6199188"/>
            <a:ext cx="796925" cy="319087"/>
          </a:xfrm>
          <a:prstGeom prst="rect">
            <a:avLst/>
          </a:prstGeom>
          <a:noFill/>
          <a:ln w="12700">
            <a:noFill/>
            <a:miter lim="0"/>
            <a:headEnd/>
            <a:tailEnd/>
          </a:ln>
        </p:spPr>
      </p:pic>
      <p:sp>
        <p:nvSpPr>
          <p:cNvPr id="11" name="Rectangle 10"/>
          <p:cNvSpPr/>
          <p:nvPr userDrawn="1"/>
        </p:nvSpPr>
        <p:spPr bwMode="auto">
          <a:xfrm>
            <a:off x="381000" y="6019800"/>
            <a:ext cx="8077200" cy="46038"/>
          </a:xfrm>
          <a:prstGeom prst="rect">
            <a:avLst/>
          </a:prstGeom>
          <a:solidFill>
            <a:schemeClr val="accent6">
              <a:lumMod val="40000"/>
              <a:lumOff val="60000"/>
            </a:schemeClr>
          </a:solidFill>
          <a:ln w="9525" cap="flat" cmpd="sng" algn="ctr">
            <a:solidFill>
              <a:schemeClr val="accent6">
                <a:lumMod val="40000"/>
                <a:lumOff val="60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endParaRPr>
          </a:p>
        </p:txBody>
      </p:sp>
      <p:pic>
        <p:nvPicPr>
          <p:cNvPr id="1034" name="Picture 4" descr="Summit.JPG"/>
          <p:cNvPicPr>
            <a:picLocks noChangeAspect="1"/>
          </p:cNvPicPr>
          <p:nvPr userDrawn="1"/>
        </p:nvPicPr>
        <p:blipFill>
          <a:blip r:embed="rId9" cstate="print"/>
          <a:srcRect/>
          <a:stretch>
            <a:fillRect/>
          </a:stretch>
        </p:blipFill>
        <p:spPr bwMode="auto">
          <a:xfrm>
            <a:off x="4648200" y="6172200"/>
            <a:ext cx="857250" cy="377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ea typeface="ヒラギノ角ゴ Pro W3" pitchFamily="16" charset="-128"/>
        </a:defRPr>
      </a:lvl2pPr>
      <a:lvl3pPr algn="ctr" rtl="0" eaLnBrk="0" fontAlgn="base" hangingPunct="0">
        <a:spcBef>
          <a:spcPct val="0"/>
        </a:spcBef>
        <a:spcAft>
          <a:spcPct val="0"/>
        </a:spcAft>
        <a:defRPr sz="3600">
          <a:solidFill>
            <a:schemeClr val="tx2"/>
          </a:solidFill>
          <a:latin typeface="Arial" charset="0"/>
          <a:ea typeface="ヒラギノ角ゴ Pro W3" pitchFamily="16" charset="-128"/>
        </a:defRPr>
      </a:lvl3pPr>
      <a:lvl4pPr algn="ctr" rtl="0" eaLnBrk="0" fontAlgn="base" hangingPunct="0">
        <a:spcBef>
          <a:spcPct val="0"/>
        </a:spcBef>
        <a:spcAft>
          <a:spcPct val="0"/>
        </a:spcAft>
        <a:defRPr sz="3600">
          <a:solidFill>
            <a:schemeClr val="tx2"/>
          </a:solidFill>
          <a:latin typeface="Arial" charset="0"/>
          <a:ea typeface="ヒラギノ角ゴ Pro W3" pitchFamily="16" charset="-128"/>
        </a:defRPr>
      </a:lvl4pPr>
      <a:lvl5pPr algn="ctr" rtl="0" eaLnBrk="0" fontAlgn="base" hangingPunct="0">
        <a:spcBef>
          <a:spcPct val="0"/>
        </a:spcBef>
        <a:spcAft>
          <a:spcPct val="0"/>
        </a:spcAft>
        <a:defRPr sz="3600">
          <a:solidFill>
            <a:schemeClr val="tx2"/>
          </a:solidFill>
          <a:latin typeface="Arial" charset="0"/>
          <a:ea typeface="ヒラギノ角ゴ Pro W3" pitchFamily="16" charset="-128"/>
        </a:defRPr>
      </a:lvl5pPr>
      <a:lvl6pPr marL="457200" algn="ctr" rtl="0" fontAlgn="base">
        <a:spcBef>
          <a:spcPct val="0"/>
        </a:spcBef>
        <a:spcAft>
          <a:spcPct val="0"/>
        </a:spcAft>
        <a:defRPr sz="4400">
          <a:solidFill>
            <a:schemeClr val="tx2"/>
          </a:solidFill>
          <a:latin typeface="Arial" charset="0"/>
          <a:ea typeface="ヒラギノ角ゴ Pro W3" pitchFamily="16" charset="-128"/>
        </a:defRPr>
      </a:lvl6pPr>
      <a:lvl7pPr marL="914400" algn="ctr" rtl="0" fontAlgn="base">
        <a:spcBef>
          <a:spcPct val="0"/>
        </a:spcBef>
        <a:spcAft>
          <a:spcPct val="0"/>
        </a:spcAft>
        <a:defRPr sz="4400">
          <a:solidFill>
            <a:schemeClr val="tx2"/>
          </a:solidFill>
          <a:latin typeface="Arial" charset="0"/>
          <a:ea typeface="ヒラギノ角ゴ Pro W3" pitchFamily="16" charset="-128"/>
        </a:defRPr>
      </a:lvl7pPr>
      <a:lvl8pPr marL="1371600" algn="ctr" rtl="0" fontAlgn="base">
        <a:spcBef>
          <a:spcPct val="0"/>
        </a:spcBef>
        <a:spcAft>
          <a:spcPct val="0"/>
        </a:spcAft>
        <a:defRPr sz="4400">
          <a:solidFill>
            <a:schemeClr val="tx2"/>
          </a:solidFill>
          <a:latin typeface="Arial" charset="0"/>
          <a:ea typeface="ヒラギノ角ゴ Pro W3" pitchFamily="16" charset="-128"/>
        </a:defRPr>
      </a:lvl8pPr>
      <a:lvl9pPr marL="1828800" algn="ctr" rtl="0" fontAlgn="base">
        <a:spcBef>
          <a:spcPct val="0"/>
        </a:spcBef>
        <a:spcAft>
          <a:spcPct val="0"/>
        </a:spcAft>
        <a:defRPr sz="4400">
          <a:solidFill>
            <a:schemeClr val="tx2"/>
          </a:solidFill>
          <a:latin typeface="Arial" charset="0"/>
          <a:ea typeface="ヒラギノ角ゴ Pro W3" pitchFamily="16" charset="-128"/>
        </a:defRPr>
      </a:lvl9pPr>
    </p:titleStyle>
    <p:bodyStyle>
      <a:lvl1pPr marL="342900" indent="-342900" algn="ctr"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96BC9FC5-3198-4A17-BECE-93C80459A4B4}" type="slidenum">
              <a:rPr lang="en-US" smtClean="0">
                <a:solidFill>
                  <a:prstClr val="white"/>
                </a:solidFill>
              </a:rPr>
              <a:pPr marL="342900" indent="-342900" defTabSz="457200">
                <a:spcBef>
                  <a:spcPct val="20000"/>
                </a:spcBef>
                <a:buFont typeface="Arial"/>
                <a:buNone/>
                <a:defRPr/>
              </a:pPr>
              <a:t>‹#›</a:t>
            </a:fld>
            <a:r>
              <a:rPr lang="en-US" dirty="0" smtClean="0">
                <a:solidFill>
                  <a:prstClr val="white"/>
                </a:solidFill>
              </a:rPr>
              <a:t> | TAP Webinar</a:t>
            </a:r>
            <a:endParaRPr lang="en-US" dirty="0">
              <a:solidFill>
                <a:prstClr val="white"/>
              </a:solidFill>
            </a:endParaRPr>
          </a:p>
        </p:txBody>
      </p:sp>
      <p:grpSp>
        <p:nvGrpSpPr>
          <p:cNvPr id="2"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smtClean="0">
                <a:solidFill>
                  <a:prstClr val="white"/>
                </a:solidFill>
              </a:rPr>
              <a:t>eere.energy.gov</a:t>
            </a:r>
            <a:endParaRPr lang="en-US" dirty="0">
              <a:solidFill>
                <a:prstClr val="white"/>
              </a:solidFill>
            </a:endParaRPr>
          </a:p>
        </p:txBody>
      </p:sp>
      <p:pic>
        <p:nvPicPr>
          <p:cNvPr id="1033" name="Picture 18" descr="doe_logo_ppt.png"/>
          <p:cNvPicPr>
            <a:picLocks noChangeAspect="1"/>
          </p:cNvPicPr>
          <p:nvPr/>
        </p:nvPicPr>
        <p:blipFill>
          <a:blip r:embed="rId9" cstate="print"/>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0155F91-D8D3-49A3-93C6-B4615484F388}"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B9D85BD-4D52-4FF7-B522-A792DA8D4133}"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0155F91-D8D3-49A3-93C6-B4615484F388}" type="datetimeFigureOut">
              <a:rPr lang="en-US">
                <a:solidFill>
                  <a:prstClr val="black">
                    <a:tint val="75000"/>
                  </a:prstClr>
                </a:solidFill>
              </a:rPr>
              <a:pPr>
                <a:defRPr/>
              </a:pPr>
              <a:t>4/25/2011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B9D85BD-4D52-4FF7-B522-A792DA8D4133}"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etd.lbl.gov/ea/emp/reports/ee-policybrief_032211.pd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hyperlink" Target="mailto:solutioncenter@ee.doe.gov" TargetMode="External"/><Relationship Id="rId7" Type="http://schemas.openxmlformats.org/officeDocument/2006/relationships/hyperlink" Target="https://tac.eecleanenergy.org/"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hyperlink" Target="http://www1.eere.energy.gov/wip/solutioncenter/"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hyperlink" Target="mailto:dclarkson@eefinance.net" TargetMode="External"/><Relationship Id="rId2" Type="http://schemas.openxmlformats.org/officeDocument/2006/relationships/notesSlide" Target="../notesSlides/notesSlide20.xml"/><Relationship Id="rId1" Type="http://schemas.openxmlformats.org/officeDocument/2006/relationships/slideLayout" Target="../slideLayouts/slideLayout44.xml"/><Relationship Id="rId6" Type="http://schemas.openxmlformats.org/officeDocument/2006/relationships/hyperlink" Target="http://www2.eere.energy.gov/wip/solutioncenter/financialproducts/default.html" TargetMode="External"/><Relationship Id="rId5" Type="http://schemas.openxmlformats.org/officeDocument/2006/relationships/hyperlink" Target="http://www2.eere.energy.gov/wip/solutioncenter/pdfs/revFinal_V3Ch15SixAttachmentsDec9.pdf" TargetMode="External"/><Relationship Id="rId4" Type="http://schemas.openxmlformats.org/officeDocument/2006/relationships/hyperlink" Target="http://www.eefinance.ne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hyperlink" Target="http://www.wip.energy.gov/solutioncenter/webcasts" TargetMode="Externa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hyperlink" Target="http://www.ncua.gov/" TargetMode="External"/><Relationship Id="rId2" Type="http://schemas.openxmlformats.org/officeDocument/2006/relationships/hyperlink" Target="http://www.fdic.gov/" TargetMode="Externa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hyperlink" Target="http://www1.eere.energy.gov/wip/solutioncenter/" TargetMode="Externa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203200" y="147638"/>
            <a:ext cx="5626100" cy="603250"/>
          </a:xfrm>
        </p:spPr>
        <p:txBody>
          <a:bodyPr/>
          <a:lstStyle/>
          <a:p>
            <a:pPr eaLnBrk="1" hangingPunct="1"/>
            <a:r>
              <a:rPr lang="en-US" sz="2400" dirty="0" smtClean="0">
                <a:latin typeface="Arial" charset="0"/>
                <a:ea typeface="Arial Narrow" pitchFamily="34" charset="0"/>
                <a:cs typeface="Arial Narrow" pitchFamily="34" charset="0"/>
              </a:rPr>
              <a:t>DOE Technical Assistance Program</a:t>
            </a:r>
          </a:p>
        </p:txBody>
      </p:sp>
      <p:sp>
        <p:nvSpPr>
          <p:cNvPr id="4099" name="Text Placeholder 12"/>
          <p:cNvSpPr>
            <a:spLocks noGrp="1"/>
          </p:cNvSpPr>
          <p:nvPr>
            <p:ph type="body" sz="quarter" idx="10"/>
          </p:nvPr>
        </p:nvSpPr>
        <p:spPr>
          <a:xfrm>
            <a:off x="5867400" y="5181600"/>
            <a:ext cx="3081338" cy="331788"/>
          </a:xfrm>
        </p:spPr>
        <p:txBody>
          <a:bodyPr/>
          <a:lstStyle/>
          <a:p>
            <a:pPr fontAlgn="base">
              <a:spcAft>
                <a:spcPct val="0"/>
              </a:spcAft>
            </a:pPr>
            <a:r>
              <a:rPr lang="en-US" sz="1800" dirty="0" smtClean="0"/>
              <a:t>April 25, 2011</a:t>
            </a:r>
            <a:endParaRPr sz="1800" dirty="0" smtClean="0"/>
          </a:p>
        </p:txBody>
      </p:sp>
      <p:sp>
        <p:nvSpPr>
          <p:cNvPr id="4100" name="Subtitle 4"/>
          <p:cNvSpPr>
            <a:spLocks noGrp="1"/>
          </p:cNvSpPr>
          <p:nvPr>
            <p:ph type="subTitle" idx="1"/>
          </p:nvPr>
        </p:nvSpPr>
        <p:spPr>
          <a:xfrm>
            <a:off x="0" y="5181600"/>
            <a:ext cx="4383088" cy="1174750"/>
          </a:xfrm>
        </p:spPr>
        <p:txBody>
          <a:bodyPr/>
          <a:lstStyle/>
          <a:p>
            <a:r>
              <a:rPr lang="en-US" dirty="0" smtClean="0">
                <a:latin typeface="Arial Narrow" pitchFamily="34" charset="0"/>
                <a:ea typeface="Arial Narrow" pitchFamily="34" charset="0"/>
                <a:cs typeface="Arial Narrow" pitchFamily="34" charset="0"/>
              </a:rPr>
              <a:t>Engaging Financial Institution Partners</a:t>
            </a:r>
          </a:p>
        </p:txBody>
      </p:sp>
      <p:sp>
        <p:nvSpPr>
          <p:cNvPr id="4101" name="Text Placeholder 14"/>
          <p:cNvSpPr>
            <a:spLocks noGrp="1"/>
          </p:cNvSpPr>
          <p:nvPr>
            <p:ph type="body" sz="quarter" idx="13"/>
          </p:nvPr>
        </p:nvSpPr>
        <p:spPr>
          <a:xfrm>
            <a:off x="0" y="5943600"/>
            <a:ext cx="2971800" cy="609600"/>
          </a:xfrm>
        </p:spPr>
        <p:txBody>
          <a:bodyPr>
            <a:normAutofit fontScale="85000" lnSpcReduction="10000"/>
          </a:bodyPr>
          <a:lstStyle/>
          <a:p>
            <a:pPr eaLnBrk="1" hangingPunct="1">
              <a:defRPr/>
            </a:pPr>
            <a:r>
              <a:rPr lang="en-US" sz="1600" b="1" dirty="0" smtClean="0"/>
              <a:t>Mark </a:t>
            </a:r>
            <a:r>
              <a:rPr lang="en-US" sz="1600" b="1" dirty="0" err="1" smtClean="0"/>
              <a:t>Zimring</a:t>
            </a:r>
            <a:endParaRPr lang="en-US" sz="1600" b="1" dirty="0" smtClean="0"/>
          </a:p>
          <a:p>
            <a:pPr eaLnBrk="1" hangingPunct="1">
              <a:defRPr/>
            </a:pPr>
            <a:r>
              <a:rPr lang="en-US" sz="1600" b="1" dirty="0" smtClean="0"/>
              <a:t>Lawrence Berkeley National Laboratory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6477001" y="2394858"/>
            <a:ext cx="2666999" cy="179614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b="1" dirty="0" smtClean="0">
                <a:latin typeface="Garamond" pitchFamily="18" charset="0"/>
              </a:rPr>
              <a:t>Trends in EE Finance Options</a:t>
            </a:r>
            <a:endParaRPr lang="en-US" dirty="0"/>
          </a:p>
        </p:txBody>
      </p:sp>
      <p:sp>
        <p:nvSpPr>
          <p:cNvPr id="3" name="Content Placeholder 2"/>
          <p:cNvSpPr>
            <a:spLocks noGrp="1"/>
          </p:cNvSpPr>
          <p:nvPr>
            <p:ph idx="1"/>
          </p:nvPr>
        </p:nvSpPr>
        <p:spPr>
          <a:xfrm>
            <a:off x="457200" y="1874837"/>
            <a:ext cx="8229600" cy="4525963"/>
          </a:xfrm>
        </p:spPr>
        <p:txBody>
          <a:bodyPr>
            <a:normAutofit fontScale="92500" lnSpcReduction="10000"/>
          </a:bodyPr>
          <a:lstStyle/>
          <a:p>
            <a:r>
              <a:rPr lang="en-US" b="1" i="1" dirty="0" smtClean="0">
                <a:latin typeface="Garamond" pitchFamily="18" charset="0"/>
              </a:rPr>
              <a:t>National</a:t>
            </a:r>
            <a:r>
              <a:rPr lang="en-US" b="1" dirty="0" smtClean="0">
                <a:latin typeface="Garamond" pitchFamily="18" charset="0"/>
              </a:rPr>
              <a:t> Energy Efficiency Loans</a:t>
            </a:r>
          </a:p>
          <a:p>
            <a:pPr lvl="1"/>
            <a:r>
              <a:rPr lang="en-US" b="1" dirty="0" smtClean="0">
                <a:solidFill>
                  <a:schemeClr val="tx2">
                    <a:lumMod val="60000"/>
                    <a:lumOff val="40000"/>
                  </a:schemeClr>
                </a:solidFill>
                <a:latin typeface="Garamond" pitchFamily="18" charset="0"/>
              </a:rPr>
              <a:t>Fannie Mae Energy Loans</a:t>
            </a:r>
          </a:p>
          <a:p>
            <a:pPr lvl="1"/>
            <a:r>
              <a:rPr lang="en-US" b="1" dirty="0" smtClean="0">
                <a:solidFill>
                  <a:srgbClr val="558ED5"/>
                </a:solidFill>
                <a:latin typeface="Garamond" pitchFamily="18" charset="0"/>
              </a:rPr>
              <a:t>EGIA</a:t>
            </a:r>
            <a:r>
              <a:rPr lang="en-US" b="1" dirty="0" smtClean="0">
                <a:solidFill>
                  <a:schemeClr val="tx2">
                    <a:lumMod val="60000"/>
                    <a:lumOff val="40000"/>
                  </a:schemeClr>
                </a:solidFill>
                <a:latin typeface="Garamond" pitchFamily="18" charset="0"/>
              </a:rPr>
              <a:t> </a:t>
            </a:r>
            <a:r>
              <a:rPr lang="en-US" b="1" dirty="0" err="1" smtClean="0">
                <a:solidFill>
                  <a:schemeClr val="tx2">
                    <a:lumMod val="60000"/>
                    <a:lumOff val="40000"/>
                  </a:schemeClr>
                </a:solidFill>
                <a:latin typeface="Garamond" pitchFamily="18" charset="0"/>
              </a:rPr>
              <a:t>GeoSmart</a:t>
            </a:r>
            <a:r>
              <a:rPr lang="en-US" b="1" dirty="0" smtClean="0">
                <a:solidFill>
                  <a:schemeClr val="tx2">
                    <a:lumMod val="60000"/>
                    <a:lumOff val="40000"/>
                  </a:schemeClr>
                </a:solidFill>
                <a:latin typeface="Garamond" pitchFamily="18" charset="0"/>
              </a:rPr>
              <a:t> Loans </a:t>
            </a:r>
          </a:p>
          <a:p>
            <a:pPr lvl="1"/>
            <a:r>
              <a:rPr lang="en-US" b="1" dirty="0" err="1" smtClean="0">
                <a:solidFill>
                  <a:schemeClr val="tx2">
                    <a:lumMod val="60000"/>
                    <a:lumOff val="40000"/>
                  </a:schemeClr>
                </a:solidFill>
                <a:latin typeface="Garamond" pitchFamily="18" charset="0"/>
              </a:rPr>
              <a:t>Enerbank</a:t>
            </a:r>
            <a:r>
              <a:rPr lang="en-US" b="1" dirty="0" smtClean="0">
                <a:solidFill>
                  <a:schemeClr val="tx2">
                    <a:lumMod val="60000"/>
                    <a:lumOff val="40000"/>
                  </a:schemeClr>
                </a:solidFill>
                <a:latin typeface="Garamond" pitchFamily="18" charset="0"/>
              </a:rPr>
              <a:t> “Same as Cash” Loans</a:t>
            </a:r>
          </a:p>
          <a:p>
            <a:endParaRPr lang="en-US" b="1" dirty="0" smtClean="0">
              <a:latin typeface="Garamond" pitchFamily="18" charset="0"/>
            </a:endParaRPr>
          </a:p>
          <a:p>
            <a:r>
              <a:rPr lang="en-US" b="1" i="1" dirty="0" smtClean="0">
                <a:latin typeface="Garamond" pitchFamily="18" charset="0"/>
              </a:rPr>
              <a:t>Local/Regional</a:t>
            </a:r>
            <a:r>
              <a:rPr lang="en-US" b="1" dirty="0" smtClean="0">
                <a:latin typeface="Garamond" pitchFamily="18" charset="0"/>
              </a:rPr>
              <a:t> Energy Efficiency Financing Products</a:t>
            </a:r>
          </a:p>
          <a:p>
            <a:pPr lvl="1"/>
            <a:r>
              <a:rPr lang="en-US" b="1" dirty="0" smtClean="0">
                <a:solidFill>
                  <a:schemeClr val="tx2">
                    <a:lumMod val="60000"/>
                    <a:lumOff val="40000"/>
                  </a:schemeClr>
                </a:solidFill>
                <a:latin typeface="Garamond" pitchFamily="18" charset="0"/>
              </a:rPr>
              <a:t>Local Loan Programs </a:t>
            </a:r>
            <a:r>
              <a:rPr lang="en-US" b="1" dirty="0" smtClean="0">
                <a:solidFill>
                  <a:schemeClr val="tx2">
                    <a:lumMod val="60000"/>
                    <a:lumOff val="40000"/>
                  </a:schemeClr>
                </a:solidFill>
                <a:latin typeface="Garamond" pitchFamily="18" charset="0"/>
              </a:rPr>
              <a:t>(Community Energy Challenge-Whatcom County, WA)</a:t>
            </a:r>
            <a:endParaRPr lang="en-US" b="1" dirty="0" smtClean="0">
              <a:solidFill>
                <a:schemeClr val="tx2">
                  <a:lumMod val="60000"/>
                  <a:lumOff val="40000"/>
                </a:schemeClr>
              </a:solidFill>
              <a:latin typeface="Garamond" pitchFamily="18" charset="0"/>
            </a:endParaRPr>
          </a:p>
          <a:p>
            <a:pPr lvl="1"/>
            <a:r>
              <a:rPr lang="en-US" b="1" dirty="0" smtClean="0">
                <a:solidFill>
                  <a:schemeClr val="tx2">
                    <a:lumMod val="60000"/>
                    <a:lumOff val="40000"/>
                  </a:schemeClr>
                </a:solidFill>
                <a:latin typeface="Garamond" pitchFamily="18" charset="0"/>
              </a:rPr>
              <a:t>Regional Loan Programs (Michigan Saves)</a:t>
            </a:r>
          </a:p>
        </p:txBody>
      </p:sp>
      <p:sp>
        <p:nvSpPr>
          <p:cNvPr id="4" name="Slide Number Placeholder 3"/>
          <p:cNvSpPr>
            <a:spLocks noGrp="1"/>
          </p:cNvSpPr>
          <p:nvPr>
            <p:ph type="sldNum" sz="quarter" idx="12"/>
          </p:nvPr>
        </p:nvSpPr>
        <p:spPr/>
        <p:txBody>
          <a:bodyPr/>
          <a:lstStyle/>
          <a:p>
            <a:fld id="{C93177D8-769B-496B-8ECB-2247E08C0447}"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Garamond" pitchFamily="18" charset="0"/>
              </a:rPr>
              <a:t>Financing Residential Energy Efficiency—Product Comparison</a:t>
            </a:r>
            <a:endParaRPr lang="en-US" sz="3200" b="1" dirty="0">
              <a:latin typeface="Garamond" pitchFamily="18" charset="0"/>
            </a:endParaRPr>
          </a:p>
        </p:txBody>
      </p:sp>
      <p:sp>
        <p:nvSpPr>
          <p:cNvPr id="3" name="Content Placeholder 2"/>
          <p:cNvSpPr>
            <a:spLocks noGrp="1"/>
          </p:cNvSpPr>
          <p:nvPr>
            <p:ph idx="1"/>
          </p:nvPr>
        </p:nvSpPr>
        <p:spPr/>
        <p:txBody>
          <a:bodyPr>
            <a:normAutofit/>
          </a:bodyPr>
          <a:lstStyle/>
          <a:p>
            <a:endParaRPr lang="en-US" b="1" dirty="0" smtClean="0">
              <a:solidFill>
                <a:schemeClr val="tx2">
                  <a:lumMod val="60000"/>
                  <a:lumOff val="40000"/>
                </a:schemeClr>
              </a:solidFill>
              <a:latin typeface="Garamond" pitchFamily="18" charset="0"/>
            </a:endParaRPr>
          </a:p>
          <a:p>
            <a:endParaRPr lang="en-US" dirty="0" smtClean="0"/>
          </a:p>
        </p:txBody>
      </p:sp>
      <p:sp>
        <p:nvSpPr>
          <p:cNvPr id="4" name="Slide Number Placeholder 3"/>
          <p:cNvSpPr>
            <a:spLocks noGrp="1"/>
          </p:cNvSpPr>
          <p:nvPr>
            <p:ph type="sldNum" sz="quarter" idx="12"/>
          </p:nvPr>
        </p:nvSpPr>
        <p:spPr/>
        <p:txBody>
          <a:bodyPr/>
          <a:lstStyle/>
          <a:p>
            <a:fld id="{C93177D8-769B-496B-8ECB-2247E08C0447}" type="slidenum">
              <a:rPr lang="en-US" smtClean="0"/>
              <a:pPr/>
              <a:t>11</a:t>
            </a:fld>
            <a:endParaRPr lang="en-US" dirty="0"/>
          </a:p>
        </p:txBody>
      </p:sp>
      <p:graphicFrame>
        <p:nvGraphicFramePr>
          <p:cNvPr id="5" name="Table 4"/>
          <p:cNvGraphicFramePr>
            <a:graphicFrameLocks noGrp="1"/>
          </p:cNvGraphicFramePr>
          <p:nvPr/>
        </p:nvGraphicFramePr>
        <p:xfrm>
          <a:off x="0" y="0"/>
          <a:ext cx="9144000" cy="6811977"/>
        </p:xfrm>
        <a:graphic>
          <a:graphicData uri="http://schemas.openxmlformats.org/drawingml/2006/table">
            <a:tbl>
              <a:tblPr firstRow="1" bandRow="1">
                <a:tableStyleId>{5C22544A-7EE6-4342-B048-85BDC9FD1C3A}</a:tableStyleId>
              </a:tblPr>
              <a:tblGrid>
                <a:gridCol w="2242682"/>
                <a:gridCol w="1464344"/>
                <a:gridCol w="1550774"/>
                <a:gridCol w="1066800"/>
                <a:gridCol w="1295399"/>
                <a:gridCol w="1524001"/>
              </a:tblGrid>
              <a:tr h="1512460">
                <a:tc>
                  <a:txBody>
                    <a:bodyPr/>
                    <a:lstStyle/>
                    <a:p>
                      <a:pPr algn="ctr"/>
                      <a:r>
                        <a:rPr lang="en-US" sz="2400" dirty="0" smtClean="0">
                          <a:latin typeface="Garamond" pitchFamily="18" charset="0"/>
                        </a:rPr>
                        <a:t>Financing</a:t>
                      </a:r>
                      <a:r>
                        <a:rPr lang="en-US" sz="2400" baseline="0" dirty="0" smtClean="0">
                          <a:latin typeface="Garamond" pitchFamily="18" charset="0"/>
                        </a:rPr>
                        <a:t> Option</a:t>
                      </a:r>
                      <a:endParaRPr lang="en-US" sz="2400" dirty="0">
                        <a:latin typeface="Garamond" pitchFamily="18" charset="0"/>
                      </a:endParaRPr>
                    </a:p>
                  </a:txBody>
                  <a:tcPr anchor="ctr"/>
                </a:tc>
                <a:tc>
                  <a:txBody>
                    <a:bodyPr/>
                    <a:lstStyle/>
                    <a:p>
                      <a:pPr algn="ctr"/>
                      <a:r>
                        <a:rPr lang="en-US" sz="2400" dirty="0" smtClean="0">
                          <a:latin typeface="Garamond" pitchFamily="18" charset="0"/>
                        </a:rPr>
                        <a:t>Security</a:t>
                      </a:r>
                      <a:endParaRPr lang="en-US" sz="2400" dirty="0">
                        <a:latin typeface="Garamond" pitchFamily="18" charset="0"/>
                      </a:endParaRPr>
                    </a:p>
                  </a:txBody>
                  <a:tcPr anchor="ctr"/>
                </a:tc>
                <a:tc>
                  <a:txBody>
                    <a:bodyPr/>
                    <a:lstStyle/>
                    <a:p>
                      <a:pPr algn="ctr"/>
                      <a:r>
                        <a:rPr lang="en-US" sz="2400" dirty="0" smtClean="0">
                          <a:latin typeface="Garamond" pitchFamily="18" charset="0"/>
                        </a:rPr>
                        <a:t>Interest Rate to Borrower</a:t>
                      </a:r>
                      <a:endParaRPr lang="en-US" sz="2400" dirty="0">
                        <a:latin typeface="Garamond" pitchFamily="18" charset="0"/>
                      </a:endParaRPr>
                    </a:p>
                  </a:txBody>
                  <a:tcPr anchor="ctr"/>
                </a:tc>
                <a:tc>
                  <a:txBody>
                    <a:bodyPr/>
                    <a:lstStyle/>
                    <a:p>
                      <a:pPr algn="ctr"/>
                      <a:r>
                        <a:rPr lang="en-US" sz="2400" dirty="0" smtClean="0">
                          <a:latin typeface="Garamond" pitchFamily="18" charset="0"/>
                        </a:rPr>
                        <a:t>Loan</a:t>
                      </a:r>
                      <a:r>
                        <a:rPr lang="en-US" sz="2400" baseline="0" dirty="0" smtClean="0">
                          <a:latin typeface="Garamond" pitchFamily="18" charset="0"/>
                        </a:rPr>
                        <a:t> Term</a:t>
                      </a:r>
                      <a:endParaRPr lang="en-US" sz="2400" dirty="0">
                        <a:latin typeface="Garamond" pitchFamily="18" charset="0"/>
                      </a:endParaRPr>
                    </a:p>
                  </a:txBody>
                  <a:tcPr anchor="ctr"/>
                </a:tc>
                <a:tc>
                  <a:txBody>
                    <a:bodyPr/>
                    <a:lstStyle/>
                    <a:p>
                      <a:pPr algn="ctr"/>
                      <a:r>
                        <a:rPr lang="en-US" sz="2400" dirty="0" smtClean="0">
                          <a:latin typeface="Garamond" pitchFamily="18" charset="0"/>
                        </a:rPr>
                        <a:t>Loan Size</a:t>
                      </a:r>
                      <a:endParaRPr lang="en-US" sz="2400" dirty="0">
                        <a:latin typeface="Garamond"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Minimum FICO</a:t>
                      </a:r>
                      <a:r>
                        <a:rPr lang="en-US" sz="2400" baseline="0" dirty="0" smtClean="0">
                          <a:latin typeface="Garamond" pitchFamily="18" charset="0"/>
                        </a:rPr>
                        <a:t> </a:t>
                      </a:r>
                      <a:r>
                        <a:rPr lang="en-US" sz="2400" dirty="0" smtClean="0">
                          <a:latin typeface="Garamond" pitchFamily="18" charset="0"/>
                        </a:rPr>
                        <a:t>Score</a:t>
                      </a:r>
                      <a:endParaRPr lang="en-US" sz="2400" dirty="0">
                        <a:latin typeface="Garamond" pitchFamily="18" charset="0"/>
                      </a:endParaRPr>
                    </a:p>
                  </a:txBody>
                  <a:tcPr anchor="ctr"/>
                </a:tc>
              </a:tr>
              <a:tr h="978651">
                <a:tc>
                  <a:txBody>
                    <a:bodyPr/>
                    <a:lstStyle/>
                    <a:p>
                      <a:pPr algn="ctr"/>
                      <a:r>
                        <a:rPr lang="en-US" sz="2000" b="1" dirty="0" smtClean="0">
                          <a:latin typeface="Garamond" pitchFamily="18" charset="0"/>
                        </a:rPr>
                        <a:t>Fannie Mae Energy Loans (national)</a:t>
                      </a:r>
                      <a:endParaRPr lang="en-US" sz="2000" b="1" dirty="0">
                        <a:latin typeface="Garamond" pitchFamily="18" charset="0"/>
                      </a:endParaRPr>
                    </a:p>
                  </a:txBody>
                  <a:tcPr anchor="ctr"/>
                </a:tc>
                <a:tc>
                  <a:txBody>
                    <a:bodyPr/>
                    <a:lstStyle/>
                    <a:p>
                      <a:pPr algn="ctr"/>
                      <a:r>
                        <a:rPr lang="en-US" sz="2000" b="1" dirty="0" smtClean="0">
                          <a:latin typeface="Garamond" pitchFamily="18" charset="0"/>
                        </a:rPr>
                        <a:t>Unsecured</a:t>
                      </a:r>
                    </a:p>
                    <a:p>
                      <a:pPr algn="ctr"/>
                      <a:endParaRPr lang="en-US" sz="2000" b="1" dirty="0">
                        <a:latin typeface="Garamond" pitchFamily="18" charset="0"/>
                      </a:endParaRPr>
                    </a:p>
                  </a:txBody>
                  <a:tcPr anchor="ctr"/>
                </a:tc>
                <a:tc>
                  <a:txBody>
                    <a:bodyPr/>
                    <a:lstStyle/>
                    <a:p>
                      <a:pPr algn="ctr"/>
                      <a:r>
                        <a:rPr lang="en-US" sz="2000" b="1" dirty="0" smtClean="0">
                          <a:solidFill>
                            <a:schemeClr val="tx1"/>
                          </a:solidFill>
                          <a:latin typeface="Garamond" pitchFamily="18" charset="0"/>
                        </a:rPr>
                        <a:t>5.99%-16.99%</a:t>
                      </a:r>
                      <a:endParaRPr lang="en-US" sz="2000" b="1" dirty="0">
                        <a:solidFill>
                          <a:schemeClr val="tx1"/>
                        </a:solidFill>
                        <a:latin typeface="Garamond" pitchFamily="18" charset="0"/>
                      </a:endParaRPr>
                    </a:p>
                  </a:txBody>
                  <a:tcPr anchor="ctr"/>
                </a:tc>
                <a:tc>
                  <a:txBody>
                    <a:bodyPr/>
                    <a:lstStyle/>
                    <a:p>
                      <a:pPr algn="ctr"/>
                      <a:r>
                        <a:rPr lang="en-US" sz="2000" b="1" dirty="0" smtClean="0">
                          <a:latin typeface="Garamond" pitchFamily="18" charset="0"/>
                        </a:rPr>
                        <a:t>1-10 Years</a:t>
                      </a:r>
                      <a:endParaRPr lang="en-US" sz="2000" b="1" dirty="0">
                        <a:latin typeface="Garamond" pitchFamily="18" charset="0"/>
                      </a:endParaRPr>
                    </a:p>
                  </a:txBody>
                  <a:tcPr anchor="ctr"/>
                </a:tc>
                <a:tc>
                  <a:txBody>
                    <a:bodyPr/>
                    <a:lstStyle/>
                    <a:p>
                      <a:pPr algn="ctr"/>
                      <a:r>
                        <a:rPr lang="en-US" sz="2000" b="1" dirty="0" smtClean="0">
                          <a:latin typeface="Garamond" pitchFamily="18" charset="0"/>
                        </a:rPr>
                        <a:t>$2,500-$25,000</a:t>
                      </a:r>
                      <a:endParaRPr lang="en-US" sz="2000" b="1" dirty="0">
                        <a:latin typeface="Garamond" pitchFamily="18" charset="0"/>
                      </a:endParaRPr>
                    </a:p>
                  </a:txBody>
                  <a:tcPr anchor="ctr"/>
                </a:tc>
                <a:tc>
                  <a:txBody>
                    <a:bodyPr/>
                    <a:lstStyle/>
                    <a:p>
                      <a:pPr algn="ctr"/>
                      <a:r>
                        <a:rPr lang="en-US" sz="2000" b="1" dirty="0" smtClean="0">
                          <a:latin typeface="Garamond" pitchFamily="18" charset="0"/>
                        </a:rPr>
                        <a:t>680</a:t>
                      </a:r>
                      <a:endParaRPr lang="en-US" sz="2000" b="1" dirty="0">
                        <a:latin typeface="Garamond" pitchFamily="18" charset="0"/>
                      </a:endParaRPr>
                    </a:p>
                  </a:txBody>
                  <a:tcPr anchor="ctr"/>
                </a:tc>
              </a:tr>
              <a:tr h="701986">
                <a:tc>
                  <a:txBody>
                    <a:bodyPr/>
                    <a:lstStyle/>
                    <a:p>
                      <a:pPr algn="ctr"/>
                      <a:r>
                        <a:rPr lang="en-US" sz="2000" b="1" dirty="0" smtClean="0">
                          <a:latin typeface="Garamond" pitchFamily="18" charset="0"/>
                        </a:rPr>
                        <a:t>EGIA </a:t>
                      </a:r>
                      <a:r>
                        <a:rPr lang="en-US" sz="2000" b="1" dirty="0" err="1" smtClean="0">
                          <a:latin typeface="Garamond" pitchFamily="18" charset="0"/>
                        </a:rPr>
                        <a:t>GeoSmart</a:t>
                      </a:r>
                      <a:r>
                        <a:rPr lang="en-US" sz="2000" b="1" dirty="0" smtClean="0">
                          <a:latin typeface="Garamond" pitchFamily="18" charset="0"/>
                        </a:rPr>
                        <a:t> Loans</a:t>
                      </a:r>
                      <a:r>
                        <a:rPr lang="en-US" sz="2000" b="1" baseline="0" dirty="0" smtClean="0">
                          <a:latin typeface="Garamond" pitchFamily="18" charset="0"/>
                        </a:rPr>
                        <a:t> (national)</a:t>
                      </a:r>
                      <a:endParaRPr lang="en-US" sz="2000" b="1" dirty="0">
                        <a:latin typeface="Garamond" pitchFamily="18" charset="0"/>
                      </a:endParaRPr>
                    </a:p>
                  </a:txBody>
                  <a:tcPr anchor="ctr"/>
                </a:tc>
                <a:tc>
                  <a:txBody>
                    <a:bodyPr/>
                    <a:lstStyle/>
                    <a:p>
                      <a:pPr algn="ctr"/>
                      <a:r>
                        <a:rPr lang="en-US" sz="2000" b="1" dirty="0" smtClean="0">
                          <a:latin typeface="Garamond" pitchFamily="18" charset="0"/>
                        </a:rPr>
                        <a:t>Unsecured</a:t>
                      </a:r>
                    </a:p>
                    <a:p>
                      <a:pPr algn="ctr"/>
                      <a:endParaRPr lang="en-US" sz="2000" b="1" dirty="0">
                        <a:latin typeface="Garamond" pitchFamily="18" charset="0"/>
                      </a:endParaRPr>
                    </a:p>
                  </a:txBody>
                  <a:tcPr anchor="ctr"/>
                </a:tc>
                <a:tc>
                  <a:txBody>
                    <a:bodyPr/>
                    <a:lstStyle/>
                    <a:p>
                      <a:pPr algn="ctr"/>
                      <a:r>
                        <a:rPr lang="en-US" sz="2000" b="1" dirty="0" smtClean="0">
                          <a:latin typeface="Garamond" pitchFamily="18" charset="0"/>
                        </a:rPr>
                        <a:t>5.99%-13.99%</a:t>
                      </a:r>
                      <a:endParaRPr lang="en-US" sz="2000" b="1" dirty="0">
                        <a:latin typeface="Garamond" pitchFamily="18" charset="0"/>
                      </a:endParaRPr>
                    </a:p>
                  </a:txBody>
                  <a:tcPr anchor="ctr"/>
                </a:tc>
                <a:tc>
                  <a:txBody>
                    <a:bodyPr/>
                    <a:lstStyle/>
                    <a:p>
                      <a:pPr algn="ctr"/>
                      <a:r>
                        <a:rPr lang="en-US" sz="2000" b="1" dirty="0" smtClean="0">
                          <a:latin typeface="Garamond" pitchFamily="18" charset="0"/>
                        </a:rPr>
                        <a:t>5-10 Years</a:t>
                      </a:r>
                      <a:endParaRPr lang="en-US" sz="2000" b="1" dirty="0">
                        <a:latin typeface="Garamond" pitchFamily="18" charset="0"/>
                      </a:endParaRPr>
                    </a:p>
                  </a:txBody>
                  <a:tcPr anchor="ctr"/>
                </a:tc>
                <a:tc>
                  <a:txBody>
                    <a:bodyPr/>
                    <a:lstStyle/>
                    <a:p>
                      <a:pPr algn="ctr"/>
                      <a:r>
                        <a:rPr lang="en-US" sz="2000" b="1" dirty="0" smtClean="0">
                          <a:latin typeface="Garamond" pitchFamily="18" charset="0"/>
                        </a:rPr>
                        <a:t>$1,000-$25,000</a:t>
                      </a:r>
                      <a:endParaRPr lang="en-US" sz="2000" b="1" dirty="0">
                        <a:latin typeface="Garamond" pitchFamily="18" charset="0"/>
                      </a:endParaRPr>
                    </a:p>
                  </a:txBody>
                  <a:tcPr anchor="ctr"/>
                </a:tc>
                <a:tc>
                  <a:txBody>
                    <a:bodyPr/>
                    <a:lstStyle/>
                    <a:p>
                      <a:pPr algn="ctr"/>
                      <a:r>
                        <a:rPr lang="en-US" sz="2000" b="1" dirty="0" smtClean="0">
                          <a:latin typeface="Garamond" pitchFamily="18" charset="0"/>
                        </a:rPr>
                        <a:t>N/A</a:t>
                      </a:r>
                      <a:endParaRPr lang="en-US" sz="2000" b="1" dirty="0">
                        <a:latin typeface="Garamond" pitchFamily="18" charset="0"/>
                      </a:endParaRPr>
                    </a:p>
                  </a:txBody>
                  <a:tcPr anchor="ctr"/>
                </a:tc>
              </a:tr>
              <a:tr h="1275211">
                <a:tc>
                  <a:txBody>
                    <a:bodyPr/>
                    <a:lstStyle/>
                    <a:p>
                      <a:pPr algn="ctr"/>
                      <a:r>
                        <a:rPr lang="en-US" sz="2000" b="1" dirty="0" err="1" smtClean="0">
                          <a:latin typeface="Garamond" pitchFamily="18" charset="0"/>
                        </a:rPr>
                        <a:t>Enerbank</a:t>
                      </a:r>
                      <a:r>
                        <a:rPr lang="en-US" sz="2000" b="1" baseline="0" dirty="0" smtClean="0">
                          <a:latin typeface="Garamond" pitchFamily="18" charset="0"/>
                        </a:rPr>
                        <a:t> (national)</a:t>
                      </a:r>
                      <a:endParaRPr lang="en-US" sz="2000" b="1" dirty="0">
                        <a:latin typeface="Garamond" pitchFamily="18" charset="0"/>
                      </a:endParaRPr>
                    </a:p>
                  </a:txBody>
                  <a:tcPr anchor="ctr"/>
                </a:tc>
                <a:tc>
                  <a:txBody>
                    <a:bodyPr/>
                    <a:lstStyle/>
                    <a:p>
                      <a:pPr algn="ctr"/>
                      <a:r>
                        <a:rPr lang="en-US" sz="2000" b="1" dirty="0" smtClean="0">
                          <a:latin typeface="Garamond" pitchFamily="18" charset="0"/>
                        </a:rPr>
                        <a:t>Unsecured</a:t>
                      </a:r>
                      <a:endParaRPr lang="en-US" sz="2000" b="1" dirty="0">
                        <a:latin typeface="Garamond" pitchFamily="18" charset="0"/>
                      </a:endParaRPr>
                    </a:p>
                  </a:txBody>
                  <a:tcPr anchor="ctr"/>
                </a:tc>
                <a:tc>
                  <a:txBody>
                    <a:bodyPr/>
                    <a:lstStyle/>
                    <a:p>
                      <a:pPr algn="ctr"/>
                      <a:r>
                        <a:rPr lang="en-US" sz="2000" b="1" dirty="0" smtClean="0">
                          <a:latin typeface="Garamond" pitchFamily="18" charset="0"/>
                        </a:rPr>
                        <a:t>0%</a:t>
                      </a:r>
                    </a:p>
                  </a:txBody>
                  <a:tcPr anchor="ctr"/>
                </a:tc>
                <a:tc>
                  <a:txBody>
                    <a:bodyPr/>
                    <a:lstStyle/>
                    <a:p>
                      <a:pPr algn="ctr"/>
                      <a:r>
                        <a:rPr lang="en-US" sz="2000" b="1" dirty="0" smtClean="0">
                          <a:latin typeface="Garamond" pitchFamily="18" charset="0"/>
                        </a:rPr>
                        <a:t>Up to 18 Months</a:t>
                      </a:r>
                      <a:endParaRPr lang="en-US" sz="2000" b="1" dirty="0">
                        <a:latin typeface="Garamond" pitchFamily="18" charset="0"/>
                      </a:endParaRPr>
                    </a:p>
                  </a:txBody>
                  <a:tcPr anchor="ctr"/>
                </a:tc>
                <a:tc>
                  <a:txBody>
                    <a:bodyPr/>
                    <a:lstStyle/>
                    <a:p>
                      <a:pPr algn="ctr"/>
                      <a:r>
                        <a:rPr lang="en-US" sz="2000" b="1" dirty="0" smtClean="0">
                          <a:latin typeface="Garamond" pitchFamily="18" charset="0"/>
                        </a:rPr>
                        <a:t>$1,000-$45,000</a:t>
                      </a:r>
                      <a:endParaRPr lang="en-US" sz="2000" b="1" dirty="0">
                        <a:latin typeface="Garamond" pitchFamily="18" charset="0"/>
                      </a:endParaRPr>
                    </a:p>
                  </a:txBody>
                  <a:tcPr anchor="ctr"/>
                </a:tc>
                <a:tc>
                  <a:txBody>
                    <a:bodyPr/>
                    <a:lstStyle/>
                    <a:p>
                      <a:pPr algn="ctr"/>
                      <a:r>
                        <a:rPr lang="en-US" sz="2000" b="1" dirty="0" smtClean="0">
                          <a:latin typeface="Garamond" pitchFamily="18" charset="0"/>
                        </a:rPr>
                        <a:t>680</a:t>
                      </a:r>
                      <a:endParaRPr lang="en-US" sz="2000" b="1" dirty="0">
                        <a:latin typeface="Garamond" pitchFamily="18" charset="0"/>
                      </a:endParaRPr>
                    </a:p>
                  </a:txBody>
                  <a:tcPr anchor="ctr"/>
                </a:tc>
              </a:tr>
              <a:tr h="1275211">
                <a:tc>
                  <a:txBody>
                    <a:bodyPr/>
                    <a:lstStyle/>
                    <a:p>
                      <a:pPr algn="ctr"/>
                      <a:r>
                        <a:rPr lang="en-US" sz="2000" b="1" dirty="0" smtClean="0">
                          <a:latin typeface="Garamond" pitchFamily="18" charset="0"/>
                        </a:rPr>
                        <a:t>Community Energy Challenge (Whatcom</a:t>
                      </a:r>
                      <a:r>
                        <a:rPr lang="en-US" sz="2000" b="1" baseline="0" dirty="0" smtClean="0">
                          <a:latin typeface="Garamond" pitchFamily="18" charset="0"/>
                        </a:rPr>
                        <a:t> County, WA)</a:t>
                      </a:r>
                      <a:endParaRPr lang="en-US" sz="2000" b="1" dirty="0">
                        <a:latin typeface="Garamond" pitchFamily="18" charset="0"/>
                      </a:endParaRPr>
                    </a:p>
                  </a:txBody>
                  <a:tcPr anchor="ctr"/>
                </a:tc>
                <a:tc>
                  <a:txBody>
                    <a:bodyPr/>
                    <a:lstStyle/>
                    <a:p>
                      <a:pPr algn="ctr"/>
                      <a:r>
                        <a:rPr lang="en-US" sz="2000" b="1" dirty="0" smtClean="0">
                          <a:latin typeface="Garamond" pitchFamily="18" charset="0"/>
                        </a:rPr>
                        <a:t>Secured</a:t>
                      </a:r>
                      <a:endParaRPr lang="en-US" sz="2000" b="1" dirty="0">
                        <a:latin typeface="Garamond" pitchFamily="18" charset="0"/>
                      </a:endParaRPr>
                    </a:p>
                  </a:txBody>
                  <a:tcPr anchor="ctr"/>
                </a:tc>
                <a:tc>
                  <a:txBody>
                    <a:bodyPr/>
                    <a:lstStyle/>
                    <a:p>
                      <a:pPr algn="ctr"/>
                      <a:r>
                        <a:rPr lang="en-US" sz="2000" b="1" dirty="0" smtClean="0">
                          <a:latin typeface="Garamond" pitchFamily="18" charset="0"/>
                        </a:rPr>
                        <a:t>3.5%-6.5%</a:t>
                      </a:r>
                      <a:endParaRPr lang="en-US" sz="2000" b="1" dirty="0">
                        <a:latin typeface="Garamond" pitchFamily="18" charset="0"/>
                      </a:endParaRPr>
                    </a:p>
                  </a:txBody>
                  <a:tcPr anchor="ctr"/>
                </a:tc>
                <a:tc>
                  <a:txBody>
                    <a:bodyPr/>
                    <a:lstStyle/>
                    <a:p>
                      <a:pPr algn="ctr"/>
                      <a:r>
                        <a:rPr lang="en-US" sz="2000" b="1" dirty="0" smtClean="0">
                          <a:latin typeface="Garamond" pitchFamily="18" charset="0"/>
                        </a:rPr>
                        <a:t>5,10, or 15 Years</a:t>
                      </a:r>
                      <a:endParaRPr lang="en-US" sz="2000" b="1" dirty="0">
                        <a:latin typeface="Garamond" pitchFamily="18" charset="0"/>
                      </a:endParaRPr>
                    </a:p>
                  </a:txBody>
                  <a:tcPr anchor="ctr"/>
                </a:tc>
                <a:tc>
                  <a:txBody>
                    <a:bodyPr/>
                    <a:lstStyle/>
                    <a:p>
                      <a:pPr algn="ctr"/>
                      <a:r>
                        <a:rPr lang="en-US" sz="2000" b="1" dirty="0" smtClean="0">
                          <a:solidFill>
                            <a:schemeClr val="tx1"/>
                          </a:solidFill>
                          <a:latin typeface="Garamond" pitchFamily="18" charset="0"/>
                        </a:rPr>
                        <a:t>$1,000-$20,000</a:t>
                      </a:r>
                      <a:endParaRPr lang="en-US" sz="2000" b="1" dirty="0">
                        <a:solidFill>
                          <a:schemeClr val="tx1"/>
                        </a:solidFill>
                        <a:latin typeface="Garamond" pitchFamily="18" charset="0"/>
                      </a:endParaRPr>
                    </a:p>
                  </a:txBody>
                  <a:tcPr anchor="ctr"/>
                </a:tc>
                <a:tc>
                  <a:txBody>
                    <a:bodyPr/>
                    <a:lstStyle/>
                    <a:p>
                      <a:pPr algn="ctr"/>
                      <a:r>
                        <a:rPr lang="en-US" sz="2000" b="1" dirty="0" smtClean="0">
                          <a:latin typeface="Garamond" pitchFamily="18" charset="0"/>
                        </a:rPr>
                        <a:t>640</a:t>
                      </a:r>
                      <a:endParaRPr lang="en-US" sz="2000" b="1" dirty="0">
                        <a:latin typeface="Garamond" pitchFamily="18" charset="0"/>
                      </a:endParaRPr>
                    </a:p>
                  </a:txBody>
                  <a:tcPr anchor="ctr"/>
                </a:tc>
              </a:tr>
              <a:tr h="978651">
                <a:tc>
                  <a:txBody>
                    <a:bodyPr/>
                    <a:lstStyle/>
                    <a:p>
                      <a:pPr algn="ctr"/>
                      <a:r>
                        <a:rPr lang="en-US" sz="2000" b="1" dirty="0" smtClean="0">
                          <a:latin typeface="Garamond" pitchFamily="18" charset="0"/>
                        </a:rPr>
                        <a:t>Michigan</a:t>
                      </a:r>
                      <a:r>
                        <a:rPr lang="en-US" sz="2000" b="1" baseline="0" dirty="0" smtClean="0">
                          <a:latin typeface="Garamond" pitchFamily="18" charset="0"/>
                        </a:rPr>
                        <a:t> Saves (State of Michigan)</a:t>
                      </a:r>
                      <a:endParaRPr lang="en-US" sz="2000" b="1" dirty="0">
                        <a:latin typeface="Garamond" pitchFamily="18" charset="0"/>
                      </a:endParaRPr>
                    </a:p>
                  </a:txBody>
                  <a:tcPr anchor="ctr"/>
                </a:tc>
                <a:tc>
                  <a:txBody>
                    <a:bodyPr/>
                    <a:lstStyle/>
                    <a:p>
                      <a:pPr algn="ctr"/>
                      <a:r>
                        <a:rPr lang="en-US" sz="2000" b="1" dirty="0" smtClean="0">
                          <a:latin typeface="Garamond" pitchFamily="18" charset="0"/>
                        </a:rPr>
                        <a:t>Unsecured</a:t>
                      </a:r>
                      <a:endParaRPr lang="en-US" sz="2000" b="1" dirty="0">
                        <a:latin typeface="Garamond" pitchFamily="18" charset="0"/>
                      </a:endParaRPr>
                    </a:p>
                  </a:txBody>
                  <a:tcPr anchor="ctr"/>
                </a:tc>
                <a:tc>
                  <a:txBody>
                    <a:bodyPr/>
                    <a:lstStyle/>
                    <a:p>
                      <a:pPr algn="ctr"/>
                      <a:r>
                        <a:rPr lang="en-US" sz="2000" b="1" dirty="0" smtClean="0">
                          <a:latin typeface="Garamond" pitchFamily="18" charset="0"/>
                        </a:rPr>
                        <a:t>7%</a:t>
                      </a:r>
                      <a:endParaRPr lang="en-US" sz="2000" b="1" dirty="0">
                        <a:latin typeface="Garamond" pitchFamily="18" charset="0"/>
                      </a:endParaRPr>
                    </a:p>
                  </a:txBody>
                  <a:tcPr anchor="ctr"/>
                </a:tc>
                <a:tc>
                  <a:txBody>
                    <a:bodyPr/>
                    <a:lstStyle/>
                    <a:p>
                      <a:pPr algn="ctr"/>
                      <a:r>
                        <a:rPr lang="en-US" sz="2000" b="1" dirty="0" smtClean="0">
                          <a:latin typeface="Garamond" pitchFamily="18" charset="0"/>
                        </a:rPr>
                        <a:t>1-10 Years</a:t>
                      </a:r>
                      <a:endParaRPr lang="en-US" sz="2000" b="1" dirty="0">
                        <a:latin typeface="Garamond" pitchFamily="18" charset="0"/>
                      </a:endParaRPr>
                    </a:p>
                  </a:txBody>
                  <a:tcPr anchor="ctr"/>
                </a:tc>
                <a:tc>
                  <a:txBody>
                    <a:bodyPr/>
                    <a:lstStyle/>
                    <a:p>
                      <a:pPr algn="ctr"/>
                      <a:r>
                        <a:rPr lang="en-US" sz="2000" b="1" dirty="0" smtClean="0">
                          <a:latin typeface="Garamond" pitchFamily="18" charset="0"/>
                        </a:rPr>
                        <a:t>$1,000-$12,000</a:t>
                      </a:r>
                      <a:endParaRPr lang="en-US" sz="2000" b="1" dirty="0">
                        <a:latin typeface="Garamond" pitchFamily="18" charset="0"/>
                      </a:endParaRPr>
                    </a:p>
                  </a:txBody>
                  <a:tcPr anchor="ctr"/>
                </a:tc>
                <a:tc>
                  <a:txBody>
                    <a:bodyPr/>
                    <a:lstStyle/>
                    <a:p>
                      <a:pPr algn="ctr"/>
                      <a:r>
                        <a:rPr lang="en-US" sz="2000" b="1" dirty="0" smtClean="0">
                          <a:latin typeface="Garamond" pitchFamily="18" charset="0"/>
                        </a:rPr>
                        <a:t>640</a:t>
                      </a:r>
                      <a:endParaRPr lang="en-US" sz="2000" b="1" dirty="0">
                        <a:latin typeface="Garamond"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6828914" y="1524000"/>
            <a:ext cx="2115372" cy="38100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latin typeface="Garamond" pitchFamily="18" charset="0"/>
              </a:rPr>
              <a:t>Austin Energy Case Study	</a:t>
            </a:r>
            <a:endParaRPr lang="en-US" b="1" dirty="0">
              <a:latin typeface="Garamond" pitchFamily="18" charset="0"/>
            </a:endParaRPr>
          </a:p>
        </p:txBody>
      </p:sp>
      <p:sp>
        <p:nvSpPr>
          <p:cNvPr id="3" name="Content Placeholder 2"/>
          <p:cNvSpPr>
            <a:spLocks noGrp="1"/>
          </p:cNvSpPr>
          <p:nvPr>
            <p:ph idx="1"/>
          </p:nvPr>
        </p:nvSpPr>
        <p:spPr>
          <a:xfrm>
            <a:off x="457200" y="1600200"/>
            <a:ext cx="6858000" cy="4525963"/>
          </a:xfrm>
        </p:spPr>
        <p:txBody>
          <a:bodyPr>
            <a:normAutofit fontScale="77500" lnSpcReduction="20000"/>
          </a:bodyPr>
          <a:lstStyle/>
          <a:p>
            <a:r>
              <a:rPr lang="en-US" b="1" dirty="0" smtClean="0">
                <a:latin typeface="Garamond" pitchFamily="18" charset="0"/>
              </a:rPr>
              <a:t>Home Performance with Energy Star Program.  </a:t>
            </a:r>
            <a:r>
              <a:rPr lang="en-US" b="1" dirty="0" smtClean="0">
                <a:solidFill>
                  <a:srgbClr val="0070C0"/>
                </a:solidFill>
                <a:latin typeface="Garamond" pitchFamily="18" charset="0"/>
              </a:rPr>
              <a:t>Over 8,700 residential energy upgrades since 2006.</a:t>
            </a:r>
            <a:endParaRPr lang="en-US" b="1" dirty="0" smtClean="0">
              <a:latin typeface="Garamond" pitchFamily="18" charset="0"/>
            </a:endParaRPr>
          </a:p>
          <a:p>
            <a:r>
              <a:rPr lang="en-US" b="1" dirty="0" smtClean="0">
                <a:latin typeface="Garamond" pitchFamily="18" charset="0"/>
              </a:rPr>
              <a:t>Partnered with Velocity Credit Union.  </a:t>
            </a:r>
            <a:r>
              <a:rPr lang="en-US" b="1" dirty="0" smtClean="0">
                <a:solidFill>
                  <a:srgbClr val="0070C0"/>
                </a:solidFill>
                <a:latin typeface="Garamond" pitchFamily="18" charset="0"/>
              </a:rPr>
              <a:t>1,800 energy efficiency loans, totaling ~$12.5 million in loan volume</a:t>
            </a:r>
            <a:endParaRPr lang="en-US" b="1" dirty="0" smtClean="0">
              <a:latin typeface="Garamond" pitchFamily="18" charset="0"/>
            </a:endParaRPr>
          </a:p>
          <a:p>
            <a:r>
              <a:rPr lang="en-US" b="1" dirty="0" smtClean="0">
                <a:latin typeface="Garamond" pitchFamily="18" charset="0"/>
              </a:rPr>
              <a:t>Interest Rate </a:t>
            </a:r>
            <a:r>
              <a:rPr lang="en-US" b="1" dirty="0" err="1" smtClean="0">
                <a:latin typeface="Garamond" pitchFamily="18" charset="0"/>
              </a:rPr>
              <a:t>Buydown</a:t>
            </a:r>
            <a:r>
              <a:rPr lang="en-US" b="1" dirty="0" smtClean="0">
                <a:latin typeface="Garamond" pitchFamily="18" charset="0"/>
              </a:rPr>
              <a:t>.  </a:t>
            </a:r>
            <a:r>
              <a:rPr lang="en-US" b="1" dirty="0" smtClean="0">
                <a:solidFill>
                  <a:srgbClr val="0070C0"/>
                </a:solidFill>
                <a:latin typeface="Garamond" pitchFamily="18" charset="0"/>
              </a:rPr>
              <a:t>AE does not provide a credit enhancement, but buys down interest rates to 0 percent</a:t>
            </a:r>
            <a:endParaRPr lang="en-US" b="1" dirty="0" smtClean="0">
              <a:latin typeface="Garamond" pitchFamily="18" charset="0"/>
            </a:endParaRPr>
          </a:p>
          <a:p>
            <a:pPr algn="ctr">
              <a:buNone/>
            </a:pPr>
            <a:endParaRPr lang="en-US" b="1" dirty="0" smtClean="0">
              <a:latin typeface="Garamond" pitchFamily="18" charset="0"/>
            </a:endParaRPr>
          </a:p>
          <a:p>
            <a:pPr algn="ctr">
              <a:buNone/>
            </a:pPr>
            <a:r>
              <a:rPr lang="en-US" b="1" dirty="0" smtClean="0">
                <a:latin typeface="Garamond" pitchFamily="18" charset="0"/>
              </a:rPr>
              <a:t>Download Full Case Study Here: </a:t>
            </a:r>
            <a:r>
              <a:rPr lang="en-US" b="1" dirty="0" smtClean="0">
                <a:latin typeface="Garamond" pitchFamily="18" charset="0"/>
                <a:hlinkClick r:id="rId3"/>
              </a:rPr>
              <a:t>http://eetd.lbl.gov/ea/emp/reports/ee-policybrief_032211.pdf</a:t>
            </a:r>
            <a:endParaRPr lang="en-US" b="1" dirty="0" smtClean="0">
              <a:latin typeface="Garamond" pitchFamily="18" charset="0"/>
            </a:endParaRPr>
          </a:p>
          <a:p>
            <a:endParaRPr lang="en-US" dirty="0">
              <a:latin typeface="Garamond" pitchFamily="18" charset="0"/>
            </a:endParaRPr>
          </a:p>
        </p:txBody>
      </p:sp>
      <p:sp>
        <p:nvSpPr>
          <p:cNvPr id="4" name="Slide Number Placeholder 3"/>
          <p:cNvSpPr>
            <a:spLocks noGrp="1"/>
          </p:cNvSpPr>
          <p:nvPr>
            <p:ph type="sldNum" sz="quarter" idx="12"/>
          </p:nvPr>
        </p:nvSpPr>
        <p:spPr/>
        <p:txBody>
          <a:bodyPr/>
          <a:lstStyle/>
          <a:p>
            <a:fld id="{C93177D8-769B-496B-8ECB-2247E08C0447}"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Benefits to Program Financial Partner</a:t>
            </a:r>
            <a:endParaRPr lang="en-US" b="1" dirty="0">
              <a:latin typeface="Garamond" pitchFamily="18" charset="0"/>
            </a:endParaRPr>
          </a:p>
        </p:txBody>
      </p:sp>
      <p:sp>
        <p:nvSpPr>
          <p:cNvPr id="3" name="Content Placeholder 2"/>
          <p:cNvSpPr>
            <a:spLocks noGrp="1"/>
          </p:cNvSpPr>
          <p:nvPr>
            <p:ph idx="1"/>
          </p:nvPr>
        </p:nvSpPr>
        <p:spPr/>
        <p:txBody>
          <a:bodyPr>
            <a:normAutofit fontScale="77500" lnSpcReduction="20000"/>
          </a:bodyPr>
          <a:lstStyle/>
          <a:p>
            <a:r>
              <a:rPr lang="en-US" b="1" dirty="0" smtClean="0">
                <a:latin typeface="Garamond" pitchFamily="18" charset="0"/>
              </a:rPr>
              <a:t>Low cost of customer acquisition.  </a:t>
            </a:r>
            <a:r>
              <a:rPr lang="en-US" b="1" dirty="0" smtClean="0">
                <a:solidFill>
                  <a:srgbClr val="0070C0"/>
                </a:solidFill>
                <a:latin typeface="Garamond" pitchFamily="18" charset="0"/>
              </a:rPr>
              <a:t>High loan approval and funding rates decrease admin. costs while contractor/program marketing decrease advertising costs</a:t>
            </a:r>
            <a:endParaRPr lang="en-US" b="1" dirty="0" smtClean="0">
              <a:latin typeface="Garamond" pitchFamily="18" charset="0"/>
            </a:endParaRPr>
          </a:p>
          <a:p>
            <a:r>
              <a:rPr lang="en-US" b="1" dirty="0" smtClean="0">
                <a:latin typeface="Garamond" pitchFamily="18" charset="0"/>
              </a:rPr>
              <a:t>An attractive offer drives customer sales.  </a:t>
            </a:r>
            <a:r>
              <a:rPr lang="en-US" b="1" dirty="0" smtClean="0">
                <a:solidFill>
                  <a:srgbClr val="0070C0"/>
                </a:solidFill>
                <a:latin typeface="Garamond" pitchFamily="18" charset="0"/>
              </a:rPr>
              <a:t>Low interest product enhances institution’s reputation and helps with cross-selling (3 times higher rate of cross-selling than with other products)</a:t>
            </a:r>
          </a:p>
          <a:p>
            <a:r>
              <a:rPr lang="en-US" b="1" dirty="0" smtClean="0">
                <a:latin typeface="Garamond" pitchFamily="18" charset="0"/>
              </a:rPr>
              <a:t>Free Contractor Due Diligence.  </a:t>
            </a:r>
            <a:r>
              <a:rPr lang="en-US" b="1" dirty="0" smtClean="0">
                <a:solidFill>
                  <a:srgbClr val="0070C0"/>
                </a:solidFill>
                <a:latin typeface="Garamond" pitchFamily="18" charset="0"/>
              </a:rPr>
              <a:t>The quality of work done reflects on the lender’s reputation</a:t>
            </a:r>
            <a:endParaRPr lang="en-US" b="1" dirty="0" smtClean="0">
              <a:latin typeface="Garamond" pitchFamily="18" charset="0"/>
            </a:endParaRPr>
          </a:p>
          <a:p>
            <a:r>
              <a:rPr lang="en-US" b="1" dirty="0" smtClean="0">
                <a:latin typeface="Garamond" pitchFamily="18" charset="0"/>
              </a:rPr>
              <a:t>A Responsive Program Administrator.  </a:t>
            </a:r>
            <a:r>
              <a:rPr lang="en-US" b="1" dirty="0" smtClean="0">
                <a:solidFill>
                  <a:srgbClr val="0070C0"/>
                </a:solidFill>
                <a:latin typeface="Garamond" pitchFamily="18" charset="0"/>
              </a:rPr>
              <a:t>EE programs are complex.  It is important that program </a:t>
            </a:r>
            <a:r>
              <a:rPr lang="en-US" b="1" dirty="0" err="1" smtClean="0">
                <a:solidFill>
                  <a:srgbClr val="0070C0"/>
                </a:solidFill>
                <a:latin typeface="Garamond" pitchFamily="18" charset="0"/>
              </a:rPr>
              <a:t>admins</a:t>
            </a:r>
            <a:r>
              <a:rPr lang="en-US" b="1" dirty="0" smtClean="0">
                <a:solidFill>
                  <a:srgbClr val="0070C0"/>
                </a:solidFill>
                <a:latin typeface="Garamond" pitchFamily="18" charset="0"/>
              </a:rPr>
              <a:t> are focused on making sure the program works for the lender</a:t>
            </a:r>
            <a:endParaRPr lang="en-US" b="1" dirty="0">
              <a:latin typeface="Garamond" pitchFamily="18" charset="0"/>
            </a:endParaRPr>
          </a:p>
        </p:txBody>
      </p:sp>
      <p:sp>
        <p:nvSpPr>
          <p:cNvPr id="4" name="Slide Number Placeholder 3"/>
          <p:cNvSpPr>
            <a:spLocks noGrp="1"/>
          </p:cNvSpPr>
          <p:nvPr>
            <p:ph type="sldNum" sz="quarter" idx="12"/>
          </p:nvPr>
        </p:nvSpPr>
        <p:spPr/>
        <p:txBody>
          <a:bodyPr/>
          <a:lstStyle/>
          <a:p>
            <a:fld id="{C93177D8-769B-496B-8ECB-2247E08C0447}"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Questions?</a:t>
            </a:r>
            <a:endParaRPr lang="en-US" b="1" dirty="0">
              <a:latin typeface="Garamond" pitchFamily="18" charset="0"/>
            </a:endParaRPr>
          </a:p>
        </p:txBody>
      </p:sp>
      <p:sp>
        <p:nvSpPr>
          <p:cNvPr id="3" name="Content Placeholder 2"/>
          <p:cNvSpPr>
            <a:spLocks noGrp="1"/>
          </p:cNvSpPr>
          <p:nvPr>
            <p:ph idx="1"/>
          </p:nvPr>
        </p:nvSpPr>
        <p:spPr>
          <a:xfrm>
            <a:off x="457200" y="2362200"/>
            <a:ext cx="8229600" cy="2895600"/>
          </a:xfrm>
        </p:spPr>
        <p:txBody>
          <a:bodyPr/>
          <a:lstStyle/>
          <a:p>
            <a:pPr algn="ctr">
              <a:buNone/>
            </a:pPr>
            <a:r>
              <a:rPr lang="en-US" b="1" dirty="0" smtClean="0">
                <a:latin typeface="Garamond" pitchFamily="18" charset="0"/>
              </a:rPr>
              <a:t>Mark </a:t>
            </a:r>
            <a:r>
              <a:rPr lang="en-US" b="1" dirty="0" err="1" smtClean="0">
                <a:latin typeface="Garamond" pitchFamily="18" charset="0"/>
              </a:rPr>
              <a:t>Zimring</a:t>
            </a:r>
            <a:endParaRPr lang="en-US" b="1" dirty="0" smtClean="0">
              <a:latin typeface="Garamond" pitchFamily="18" charset="0"/>
            </a:endParaRPr>
          </a:p>
          <a:p>
            <a:pPr algn="ctr">
              <a:buNone/>
            </a:pPr>
            <a:r>
              <a:rPr lang="en-US" b="1" dirty="0" smtClean="0">
                <a:latin typeface="Garamond" pitchFamily="18" charset="0"/>
              </a:rPr>
              <a:t>Lawrence Berkeley National Laboratory</a:t>
            </a:r>
          </a:p>
          <a:p>
            <a:pPr algn="ctr">
              <a:buNone/>
            </a:pPr>
            <a:r>
              <a:rPr lang="en-US" b="1" dirty="0" smtClean="0">
                <a:latin typeface="Garamond" pitchFamily="18" charset="0"/>
              </a:rPr>
              <a:t>mzimring@lbl.gov</a:t>
            </a:r>
          </a:p>
          <a:p>
            <a:pPr algn="ctr">
              <a:buNone/>
            </a:pPr>
            <a:r>
              <a:rPr lang="en-US" b="1" dirty="0" smtClean="0">
                <a:latin typeface="Garamond" pitchFamily="18" charset="0"/>
              </a:rPr>
              <a:t>510-495-2088</a:t>
            </a:r>
            <a:endParaRPr lang="en-US" b="1" dirty="0">
              <a:latin typeface="Garamond" pitchFamily="18" charset="0"/>
            </a:endParaRPr>
          </a:p>
        </p:txBody>
      </p:sp>
      <p:sp>
        <p:nvSpPr>
          <p:cNvPr id="4" name="Slide Number Placeholder 3"/>
          <p:cNvSpPr>
            <a:spLocks noGrp="1"/>
          </p:cNvSpPr>
          <p:nvPr>
            <p:ph type="sldNum" sz="quarter" idx="12"/>
          </p:nvPr>
        </p:nvSpPr>
        <p:spPr/>
        <p:txBody>
          <a:bodyPr/>
          <a:lstStyle/>
          <a:p>
            <a:fld id="{C93177D8-769B-496B-8ECB-2247E08C0447}"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Presenter: Dan Clarkson</a:t>
            </a:r>
            <a:endParaRPr lang="en-US" b="1" dirty="0">
              <a:latin typeface="Garamond" pitchFamily="18" charset="0"/>
            </a:endParaRPr>
          </a:p>
        </p:txBody>
      </p:sp>
      <p:sp>
        <p:nvSpPr>
          <p:cNvPr id="3" name="Content Placeholder 2"/>
          <p:cNvSpPr>
            <a:spLocks noGrp="1"/>
          </p:cNvSpPr>
          <p:nvPr>
            <p:ph idx="4294967295"/>
          </p:nvPr>
        </p:nvSpPr>
        <p:spPr>
          <a:xfrm>
            <a:off x="0" y="1600200"/>
            <a:ext cx="8229600" cy="4525963"/>
          </a:xfrm>
        </p:spPr>
        <p:txBody>
          <a:bodyPr>
            <a:normAutofit/>
          </a:bodyPr>
          <a:lstStyle/>
          <a:p>
            <a:pPr>
              <a:buNone/>
            </a:pPr>
            <a:r>
              <a:rPr lang="en-US" dirty="0" smtClean="0"/>
              <a:t>	</a:t>
            </a:r>
            <a:r>
              <a:rPr lang="en-US" b="1" dirty="0" smtClean="0">
                <a:latin typeface="Garamond" pitchFamily="18" charset="0"/>
              </a:rPr>
              <a:t>Dan is an </a:t>
            </a:r>
            <a:r>
              <a:rPr lang="en-US" b="1" dirty="0" smtClean="0">
                <a:latin typeface="Garamond" pitchFamily="18" charset="0"/>
              </a:rPr>
              <a:t>attorney specializing in government relations and corporate and project finance in the energy sector.  Dan develops energy efficiency loan programs with local governments and is responsible for all legal aspects of these relationships at Energy Efficiency Finance </a:t>
            </a:r>
            <a:r>
              <a:rPr lang="en-US" b="1" dirty="0" smtClean="0">
                <a:latin typeface="Garamond" pitchFamily="18" charset="0"/>
              </a:rPr>
              <a:t>Corp (EEFC).  </a:t>
            </a:r>
            <a:r>
              <a:rPr lang="en-US" b="1" dirty="0" smtClean="0">
                <a:latin typeface="Garamond" pitchFamily="18" charset="0"/>
              </a:rPr>
              <a:t>EEFC is part of the US Department of Energy’s Financial Technical Assistance Team for ARRA grant recipients. </a:t>
            </a:r>
            <a:endParaRPr lang="en-US" b="1" dirty="0">
              <a:latin typeface="Garamond" pitchFamily="18" charset="0"/>
            </a:endParaRPr>
          </a:p>
        </p:txBody>
      </p:sp>
      <p:sp>
        <p:nvSpPr>
          <p:cNvPr id="4" name="Slide Number Placeholder 3"/>
          <p:cNvSpPr>
            <a:spLocks noGrp="1"/>
          </p:cNvSpPr>
          <p:nvPr>
            <p:ph type="sldNum" sz="quarter" idx="4294967295"/>
          </p:nvPr>
        </p:nvSpPr>
        <p:spPr>
          <a:xfrm>
            <a:off x="7010400" y="6416675"/>
            <a:ext cx="2133600" cy="365125"/>
          </a:xfrm>
          <a:prstGeom prst="rect">
            <a:avLst/>
          </a:prstGeom>
        </p:spPr>
        <p:txBody>
          <a:bodyPr/>
          <a:lstStyle/>
          <a:p>
            <a:fld id="{C93177D8-769B-496B-8ECB-2247E08C0447}"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0"/>
          </a:xfrm>
        </p:spPr>
        <p:txBody>
          <a:bodyPr rtlCol="0">
            <a:normAutofit/>
          </a:bodyPr>
          <a:lstStyle/>
          <a:p>
            <a:pPr eaLnBrk="1" fontAlgn="auto" hangingPunct="1">
              <a:spcAft>
                <a:spcPts val="0"/>
              </a:spcAft>
              <a:defRPr/>
            </a:pPr>
            <a:r>
              <a:rPr lang="en-US" sz="5400" dirty="0" smtClean="0"/>
              <a:t>Financial Stakeholder </a:t>
            </a:r>
            <a:br>
              <a:rPr lang="en-US" sz="5400" dirty="0" smtClean="0"/>
            </a:br>
            <a:r>
              <a:rPr lang="en-US" sz="5400" dirty="0" smtClean="0"/>
              <a:t>Engagement Process</a:t>
            </a:r>
            <a:endParaRPr lang="en-US" sz="5400" dirty="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sz="2400" dirty="0" smtClean="0"/>
              <a:t>Dan Clarkson</a:t>
            </a:r>
          </a:p>
          <a:p>
            <a:pPr eaLnBrk="1" fontAlgn="auto" hangingPunct="1">
              <a:spcAft>
                <a:spcPts val="0"/>
              </a:spcAft>
              <a:buFont typeface="Arial" pitchFamily="34" charset="0"/>
              <a:buNone/>
              <a:defRPr/>
            </a:pPr>
            <a:r>
              <a:rPr lang="en-US" sz="2400" dirty="0" smtClean="0"/>
              <a:t>Vice President</a:t>
            </a:r>
          </a:p>
          <a:p>
            <a:pPr eaLnBrk="1" fontAlgn="auto" hangingPunct="1">
              <a:spcAft>
                <a:spcPts val="0"/>
              </a:spcAft>
              <a:buFont typeface="Arial" pitchFamily="34" charset="0"/>
              <a:buNone/>
              <a:defRPr/>
            </a:pPr>
            <a:r>
              <a:rPr lang="en-US" sz="2400" dirty="0" smtClean="0"/>
              <a:t>Energy Efficiency Finance Corp.</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401762"/>
          </a:xfrm>
        </p:spPr>
        <p:txBody>
          <a:bodyPr/>
          <a:lstStyle/>
          <a:p>
            <a:r>
              <a:rPr lang="en-US" dirty="0" smtClean="0"/>
              <a:t>Financial Stakeholder </a:t>
            </a:r>
            <a:br>
              <a:rPr lang="en-US" dirty="0" smtClean="0"/>
            </a:br>
            <a:r>
              <a:rPr lang="en-US" dirty="0" smtClean="0"/>
              <a:t>Engagement Process:</a:t>
            </a:r>
            <a:endParaRPr lang="en-US" dirty="0"/>
          </a:p>
        </p:txBody>
      </p:sp>
      <p:sp>
        <p:nvSpPr>
          <p:cNvPr id="3" name="Content Placeholder 2"/>
          <p:cNvSpPr>
            <a:spLocks noGrp="1"/>
          </p:cNvSpPr>
          <p:nvPr>
            <p:ph idx="1"/>
          </p:nvPr>
        </p:nvSpPr>
        <p:spPr>
          <a:xfrm>
            <a:off x="457200" y="1371600"/>
            <a:ext cx="8229600" cy="4373563"/>
          </a:xfrm>
        </p:spPr>
        <p:txBody>
          <a:bodyPr/>
          <a:lstStyle/>
          <a:p>
            <a:r>
              <a:rPr lang="en-US" sz="2800" dirty="0" smtClean="0"/>
              <a:t>Step 1.	Financial Program Design</a:t>
            </a:r>
          </a:p>
          <a:p>
            <a:r>
              <a:rPr lang="en-US" sz="2800" dirty="0" smtClean="0"/>
              <a:t>Step 2.	Obtain Internal Agency Support</a:t>
            </a:r>
          </a:p>
          <a:p>
            <a:r>
              <a:rPr lang="en-US" sz="2800" dirty="0" smtClean="0"/>
              <a:t>Step 3.    	Lender Partner Analysis</a:t>
            </a:r>
          </a:p>
          <a:p>
            <a:r>
              <a:rPr lang="en-US" sz="2800" dirty="0" smtClean="0"/>
              <a:t>Step 4.	Lender Meetings</a:t>
            </a:r>
          </a:p>
          <a:p>
            <a:r>
              <a:rPr lang="en-US" sz="2800" dirty="0" smtClean="0"/>
              <a:t>Step 5.	Request for Proposals</a:t>
            </a:r>
          </a:p>
          <a:p>
            <a:r>
              <a:rPr lang="en-US" sz="2800" dirty="0" smtClean="0"/>
              <a:t>Step 6. 	Bidders Conference</a:t>
            </a:r>
          </a:p>
          <a:p>
            <a:r>
              <a:rPr lang="en-US" sz="2800" dirty="0" smtClean="0"/>
              <a:t>Step 7. 	Lender Selection</a:t>
            </a:r>
          </a:p>
          <a:p>
            <a:r>
              <a:rPr lang="en-US" sz="2800" dirty="0" smtClean="0"/>
              <a:t>Step 8.	Negotiate Financing Facility </a:t>
            </a:r>
          </a:p>
          <a:p>
            <a:pPr>
              <a:buNone/>
            </a:pPr>
            <a:r>
              <a:rPr lang="en-US" sz="2800" dirty="0" smtClean="0"/>
              <a:t>			and Prepare Implementing Agreements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a:t>
            </a:r>
            <a:endParaRPr lang="en-US" dirty="0"/>
          </a:p>
        </p:txBody>
      </p:sp>
      <p:sp>
        <p:nvSpPr>
          <p:cNvPr id="3" name="Content Placeholder 2"/>
          <p:cNvSpPr>
            <a:spLocks noGrp="1"/>
          </p:cNvSpPr>
          <p:nvPr>
            <p:ph idx="1"/>
          </p:nvPr>
        </p:nvSpPr>
        <p:spPr/>
        <p:txBody>
          <a:bodyPr/>
          <a:lstStyle/>
          <a:p>
            <a:r>
              <a:rPr lang="en-US" sz="4000" dirty="0" smtClean="0"/>
              <a:t>Step #.	[Name]</a:t>
            </a:r>
          </a:p>
          <a:p>
            <a:r>
              <a:rPr lang="en-US" sz="4000" dirty="0" smtClean="0">
                <a:solidFill>
                  <a:srgbClr val="0070C0"/>
                </a:solidFill>
              </a:rPr>
              <a:t>Example of Document = deliverable</a:t>
            </a:r>
          </a:p>
          <a:p>
            <a:r>
              <a:rPr lang="en-US" sz="4000" dirty="0" smtClean="0">
                <a:solidFill>
                  <a:schemeClr val="tx1">
                    <a:lumMod val="75000"/>
                    <a:lumOff val="25000"/>
                  </a:schemeClr>
                </a:solidFill>
              </a:rPr>
              <a:t>Document/Meeting Elements</a:t>
            </a:r>
            <a:endParaRPr lang="en-US" sz="4000" dirty="0" smtClean="0">
              <a:solidFill>
                <a:srgbClr val="0070C0"/>
              </a:solidFill>
            </a:endParaRP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Goals</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Overall goal is to work toward a point where the monthly payments for an energy efficiency upgrade would be offset by the energy savings         </a:t>
            </a:r>
          </a:p>
          <a:p>
            <a:r>
              <a:rPr lang="en-US" dirty="0" smtClean="0"/>
              <a:t>Net zero to borrower</a:t>
            </a:r>
          </a:p>
          <a:p>
            <a:r>
              <a:rPr lang="en-US" dirty="0" smtClean="0"/>
              <a:t>Loss Reserve reduces Lender’s risk</a:t>
            </a:r>
          </a:p>
          <a:p>
            <a:pPr lvl="1">
              <a:buNone/>
            </a:pPr>
            <a:r>
              <a:rPr lang="en-US" dirty="0" smtClean="0">
                <a:sym typeface="Wingdings" pitchFamily="2" charset="2"/>
              </a:rPr>
              <a:t> </a:t>
            </a:r>
            <a:r>
              <a:rPr lang="en-US" dirty="0" smtClean="0"/>
              <a:t>lower interest rates </a:t>
            </a:r>
          </a:p>
          <a:p>
            <a:pPr lvl="1">
              <a:buNone/>
            </a:pPr>
            <a:r>
              <a:rPr lang="en-US" dirty="0" smtClean="0">
                <a:sym typeface="Wingdings" pitchFamily="2" charset="2"/>
              </a:rPr>
              <a:t> </a:t>
            </a:r>
            <a:r>
              <a:rPr lang="en-US" dirty="0" smtClean="0"/>
              <a:t>lengthen loan tenors</a:t>
            </a:r>
          </a:p>
          <a:p>
            <a:r>
              <a:rPr lang="en-US" dirty="0" smtClean="0"/>
              <a:t>Municipality grows jobs, saves energy, lowers carbon consumption, gets banks lending again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lstStyle/>
          <a:p>
            <a:pPr eaLnBrk="1" hangingPunct="1"/>
            <a:r>
              <a:rPr lang="en-US" dirty="0" smtClean="0"/>
              <a:t>What is TAP?</a:t>
            </a:r>
          </a:p>
        </p:txBody>
      </p:sp>
      <p:sp>
        <p:nvSpPr>
          <p:cNvPr id="5123" name="Rectangle 5"/>
          <p:cNvSpPr>
            <a:spLocks noChangeArrowheads="1"/>
          </p:cNvSpPr>
          <p:nvPr/>
        </p:nvSpPr>
        <p:spPr bwMode="auto">
          <a:xfrm>
            <a:off x="760413" y="4594225"/>
            <a:ext cx="7618412" cy="641350"/>
          </a:xfrm>
          <a:prstGeom prst="rect">
            <a:avLst/>
          </a:prstGeom>
          <a:noFill/>
          <a:ln w="9525">
            <a:noFill/>
            <a:miter lim="800000"/>
            <a:headEnd/>
            <a:tailEnd/>
          </a:ln>
        </p:spPr>
        <p:txBody>
          <a:bodyPr>
            <a:spAutoFit/>
          </a:bodyPr>
          <a:lstStyle/>
          <a:p>
            <a:pPr algn="ctr" defTabSz="457200" fontAlgn="base">
              <a:spcBef>
                <a:spcPct val="0"/>
              </a:spcBef>
              <a:spcAft>
                <a:spcPct val="0"/>
              </a:spcAft>
            </a:pPr>
            <a:endParaRPr lang="en-US" dirty="0" smtClean="0">
              <a:solidFill>
                <a:srgbClr val="50565C"/>
              </a:solidFill>
            </a:endParaRPr>
          </a:p>
          <a:p>
            <a:pPr algn="ctr" defTabSz="457200" fontAlgn="base">
              <a:spcBef>
                <a:spcPct val="0"/>
              </a:spcBef>
              <a:spcAft>
                <a:spcPct val="0"/>
              </a:spcAft>
            </a:pPr>
            <a:endParaRPr lang="en-US" dirty="0" smtClean="0">
              <a:solidFill>
                <a:srgbClr val="50565C"/>
              </a:solidFill>
            </a:endParaRPr>
          </a:p>
        </p:txBody>
      </p:sp>
      <p:pic>
        <p:nvPicPr>
          <p:cNvPr id="5124" name="Picture 2"/>
          <p:cNvPicPr>
            <a:picLocks noChangeAspect="1" noChangeArrowheads="1"/>
          </p:cNvPicPr>
          <p:nvPr/>
        </p:nvPicPr>
        <p:blipFill>
          <a:blip r:embed="rId3" cstate="print"/>
          <a:srcRect/>
          <a:stretch>
            <a:fillRect/>
          </a:stretch>
        </p:blipFill>
        <p:spPr bwMode="auto">
          <a:xfrm>
            <a:off x="1246188" y="3421063"/>
            <a:ext cx="6824662" cy="2711450"/>
          </a:xfrm>
          <a:prstGeom prst="rect">
            <a:avLst/>
          </a:prstGeom>
          <a:noFill/>
          <a:ln w="9525">
            <a:noFill/>
            <a:miter lim="800000"/>
            <a:headEnd/>
            <a:tailEnd/>
          </a:ln>
        </p:spPr>
      </p:pic>
      <p:sp>
        <p:nvSpPr>
          <p:cNvPr id="5125" name="Rectangle 8"/>
          <p:cNvSpPr>
            <a:spLocks noChangeArrowheads="1"/>
          </p:cNvSpPr>
          <p:nvPr/>
        </p:nvSpPr>
        <p:spPr bwMode="auto">
          <a:xfrm>
            <a:off x="403225" y="1293813"/>
            <a:ext cx="8337550" cy="1616075"/>
          </a:xfrm>
          <a:prstGeom prst="rect">
            <a:avLst/>
          </a:prstGeom>
          <a:noFill/>
          <a:ln w="9525">
            <a:noFill/>
            <a:miter lim="800000"/>
            <a:headEnd/>
            <a:tailEnd/>
          </a:ln>
        </p:spPr>
        <p:txBody>
          <a:bodyPr>
            <a:spAutoFit/>
          </a:bodyPr>
          <a:lstStyle/>
          <a:p>
            <a:pPr defTabSz="457200" fontAlgn="base">
              <a:spcBef>
                <a:spcPct val="0"/>
              </a:spcBef>
              <a:spcAft>
                <a:spcPct val="0"/>
              </a:spcAft>
            </a:pPr>
            <a:r>
              <a:rPr lang="en-US" sz="2000" dirty="0" smtClean="0">
                <a:solidFill>
                  <a:srgbClr val="50565C"/>
                </a:solidFill>
              </a:rPr>
              <a:t>DOE’s Technical Assistance Program (TAP) supports the Energy Efficiency and Conservation Block Grant Program (EECBG) and the State Energy Program (SEP) by providing state, local, and tribal officials the tools and resources needed to implement successful and sustainable clean energy programs.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dirty="0" smtClean="0"/>
              <a:t>Step 1. 	  Financial Program Design</a:t>
            </a:r>
            <a:endParaRPr lang="en-US" dirty="0"/>
          </a:p>
        </p:txBody>
      </p:sp>
      <p:sp>
        <p:nvSpPr>
          <p:cNvPr id="3" name="Content Placeholder 2"/>
          <p:cNvSpPr>
            <a:spLocks noGrp="1"/>
          </p:cNvSpPr>
          <p:nvPr>
            <p:ph idx="1"/>
          </p:nvPr>
        </p:nvSpPr>
        <p:spPr>
          <a:xfrm>
            <a:off x="457200" y="1143000"/>
            <a:ext cx="8229600" cy="4754563"/>
          </a:xfrm>
        </p:spPr>
        <p:txBody>
          <a:bodyPr/>
          <a:lstStyle/>
          <a:p>
            <a:r>
              <a:rPr lang="en-US" sz="2800" dirty="0" smtClean="0"/>
              <a:t>Define goals</a:t>
            </a:r>
          </a:p>
          <a:p>
            <a:pPr lvl="1"/>
            <a:r>
              <a:rPr lang="en-US" sz="2400" dirty="0" smtClean="0"/>
              <a:t>Sustainability</a:t>
            </a:r>
          </a:p>
          <a:p>
            <a:pPr lvl="1"/>
            <a:r>
              <a:rPr lang="en-US" sz="2400" dirty="0" smtClean="0"/>
              <a:t>Leverage</a:t>
            </a:r>
          </a:p>
          <a:p>
            <a:r>
              <a:rPr lang="en-US" sz="2800" dirty="0" smtClean="0"/>
              <a:t>Identify funding sources/amount going toward credit enhancement</a:t>
            </a:r>
          </a:p>
          <a:p>
            <a:r>
              <a:rPr lang="en-US" sz="2800" dirty="0" smtClean="0"/>
              <a:t>Consider the type of credit enhancement :</a:t>
            </a:r>
          </a:p>
          <a:p>
            <a:pPr lvl="1"/>
            <a:r>
              <a:rPr lang="en-US" sz="2400" dirty="0" smtClean="0"/>
              <a:t>Loan loss reserve</a:t>
            </a:r>
          </a:p>
          <a:p>
            <a:pPr lvl="1"/>
            <a:r>
              <a:rPr lang="en-US" sz="2400" dirty="0" smtClean="0"/>
              <a:t>Interest rate buydown</a:t>
            </a:r>
          </a:p>
          <a:p>
            <a:pPr lvl="1"/>
            <a:r>
              <a:rPr lang="en-US" sz="2400" dirty="0" smtClean="0"/>
              <a:t>Subordinated lending</a:t>
            </a:r>
          </a:p>
          <a:p>
            <a:r>
              <a:rPr lang="en-US" sz="2800" dirty="0" smtClean="0"/>
              <a:t> Discuss pros and cons of credit enhancement leveraging impacts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792162"/>
          </a:xfrm>
        </p:spPr>
        <p:txBody>
          <a:bodyPr/>
          <a:lstStyle/>
          <a:p>
            <a:r>
              <a:rPr lang="en-US" dirty="0" smtClean="0">
                <a:solidFill>
                  <a:schemeClr val="tx1">
                    <a:lumMod val="75000"/>
                    <a:lumOff val="25000"/>
                  </a:schemeClr>
                </a:solidFill>
              </a:rPr>
              <a:t>Copy of Design Document</a:t>
            </a:r>
            <a:endParaRPr lang="en-US" dirty="0">
              <a:solidFill>
                <a:schemeClr val="tx1">
                  <a:lumMod val="75000"/>
                  <a:lumOff val="25000"/>
                </a:schemeClr>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15251" t="1257" r="15595" b="1925"/>
          <a:stretch>
            <a:fillRect/>
          </a:stretch>
        </p:blipFill>
        <p:spPr bwMode="auto">
          <a:xfrm>
            <a:off x="1828800" y="762000"/>
            <a:ext cx="4495800" cy="5867400"/>
          </a:xfrm>
          <a:prstGeom prst="rect">
            <a:avLst/>
          </a:prstGeom>
          <a:noFill/>
          <a:ln>
            <a:solidFill>
              <a:schemeClr val="tx1">
                <a:lumMod val="85000"/>
                <a:lumOff val="15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solidFill>
                  <a:srgbClr val="0070C0"/>
                </a:solidFill>
              </a:rPr>
              <a:t>Design Document - text</a:t>
            </a:r>
            <a:endParaRPr lang="en-US" dirty="0">
              <a:solidFill>
                <a:srgbClr val="0070C0"/>
              </a:solidFill>
            </a:endParaRPr>
          </a:p>
        </p:txBody>
      </p:sp>
      <p:sp>
        <p:nvSpPr>
          <p:cNvPr id="3" name="Content Placeholder 2"/>
          <p:cNvSpPr>
            <a:spLocks noGrp="1"/>
          </p:cNvSpPr>
          <p:nvPr>
            <p:ph idx="1"/>
          </p:nvPr>
        </p:nvSpPr>
        <p:spPr>
          <a:xfrm>
            <a:off x="457200" y="990600"/>
            <a:ext cx="8229600" cy="4525963"/>
          </a:xfrm>
        </p:spPr>
        <p:txBody>
          <a:bodyPr/>
          <a:lstStyle/>
          <a:p>
            <a:pPr algn="ctr">
              <a:buNone/>
            </a:pPr>
            <a:r>
              <a:rPr lang="en-US" sz="2200" b="1" dirty="0" smtClean="0">
                <a:latin typeface="Times New Roman" pitchFamily="18" charset="0"/>
                <a:cs typeface="Times New Roman" pitchFamily="18" charset="0"/>
              </a:rPr>
              <a:t>SustainableWorks Residential Energy Efficiency Loan Program</a:t>
            </a:r>
            <a:endParaRPr lang="en-US" sz="2200" dirty="0" smtClean="0">
              <a:latin typeface="Times New Roman" pitchFamily="18" charset="0"/>
              <a:cs typeface="Times New Roman" pitchFamily="18" charset="0"/>
            </a:endParaRPr>
          </a:p>
          <a:p>
            <a:pPr algn="ctr">
              <a:buNone/>
            </a:pPr>
            <a:r>
              <a:rPr lang="en-US" b="1" dirty="0" smtClean="0">
                <a:solidFill>
                  <a:srgbClr val="0070C0"/>
                </a:solidFill>
              </a:rPr>
              <a:t> </a:t>
            </a:r>
            <a:r>
              <a:rPr lang="en-US" sz="2000" b="1" u="sng" dirty="0" smtClean="0">
                <a:solidFill>
                  <a:srgbClr val="0070C0"/>
                </a:solidFill>
                <a:latin typeface="Times New Roman" pitchFamily="18" charset="0"/>
                <a:cs typeface="Times New Roman" pitchFamily="18" charset="0"/>
              </a:rPr>
              <a:t>Loan Loss Reserves for Energy Efficiency Lending </a:t>
            </a:r>
            <a:r>
              <a:rPr lang="en-US" sz="2000" b="1" dirty="0" smtClean="0">
                <a:solidFill>
                  <a:srgbClr val="0070C0"/>
                </a:solidFill>
                <a:latin typeface="Times New Roman" pitchFamily="18" charset="0"/>
                <a:cs typeface="Times New Roman" pitchFamily="18" charset="0"/>
              </a:rPr>
              <a:t> . . .</a:t>
            </a:r>
          </a:p>
          <a:p>
            <a:pPr marL="0" indent="0">
              <a:spcBef>
                <a:spcPts val="0"/>
              </a:spcBef>
              <a:buNone/>
            </a:pPr>
            <a:endParaRPr lang="en-US" sz="1600" dirty="0" smtClean="0">
              <a:solidFill>
                <a:srgbClr val="0070C0"/>
              </a:solidFill>
              <a:latin typeface="Times New Roman" pitchFamily="18" charset="0"/>
              <a:cs typeface="Times New Roman" pitchFamily="18" charset="0"/>
            </a:endParaRPr>
          </a:p>
          <a:p>
            <a:pPr marL="0" indent="0">
              <a:spcBef>
                <a:spcPts val="0"/>
              </a:spcBef>
              <a:buNone/>
            </a:pPr>
            <a:r>
              <a:rPr lang="en-US" sz="1600" dirty="0" smtClean="0">
                <a:solidFill>
                  <a:srgbClr val="0070C0"/>
                </a:solidFill>
                <a:latin typeface="Times New Roman" pitchFamily="18" charset="0"/>
                <a:cs typeface="Times New Roman" pitchFamily="18" charset="0"/>
              </a:rPr>
              <a:t>The LRF risk-sharing formula will have two main parameters. The first parameter is the ratio of the LRF funds to the total original principal amount of loans in the EE loan portfolio.  Presently, we are thinking this will be in the range of 5-10%, which is the same as a </a:t>
            </a:r>
            <a:r>
              <a:rPr lang="en-US" sz="2000" b="1" dirty="0" smtClean="0">
                <a:latin typeface="Times New Roman" pitchFamily="18" charset="0"/>
                <a:cs typeface="Times New Roman" pitchFamily="18" charset="0"/>
              </a:rPr>
              <a:t>leverage ratio of 10 or 20:1</a:t>
            </a:r>
            <a:r>
              <a:rPr lang="en-US" sz="1600" dirty="0" smtClean="0">
                <a:solidFill>
                  <a:srgbClr val="0070C0"/>
                </a:solidFill>
                <a:latin typeface="Times New Roman" pitchFamily="18" charset="0"/>
                <a:cs typeface="Times New Roman" pitchFamily="18" charset="0"/>
              </a:rPr>
              <a:t>.  The second parameter is the share of the losses that the LRF will pay.  We are thinking in the range of 90%, which implies that a portion of the first losses will be borne by the FI and covered from their normal loss provisioning.  Because all losses after the LRF is exhausted will be borne by the FI, FI incentives for good loan origination, administration and recoveries will be maintained.  Therefore, </a:t>
            </a:r>
            <a:r>
              <a:rPr lang="en-US" sz="2000" b="1" dirty="0" smtClean="0">
                <a:latin typeface="Times New Roman" pitchFamily="18" charset="0"/>
                <a:cs typeface="Times New Roman" pitchFamily="18" charset="0"/>
              </a:rPr>
              <a:t>to provide the most meaningful risk protection, we recommend that we consider </a:t>
            </a:r>
            <a:r>
              <a:rPr lang="en-US" sz="2000" b="1" smtClean="0">
                <a:latin typeface="Times New Roman" pitchFamily="18" charset="0"/>
                <a:cs typeface="Times New Roman" pitchFamily="18" charset="0"/>
              </a:rPr>
              <a:t>paying 80-90% </a:t>
            </a:r>
            <a:r>
              <a:rPr lang="en-US" sz="2000" b="1" dirty="0" smtClean="0">
                <a:latin typeface="Times New Roman" pitchFamily="18" charset="0"/>
                <a:cs typeface="Times New Roman" pitchFamily="18" charset="0"/>
              </a:rPr>
              <a:t>of the first losses with LRF funds</a:t>
            </a:r>
            <a:r>
              <a:rPr lang="en-US" sz="1600" dirty="0" smtClean="0">
                <a:solidFill>
                  <a:srgbClr val="0070C0"/>
                </a:solidFill>
                <a:latin typeface="Times New Roman" pitchFamily="18" charset="0"/>
                <a:cs typeface="Times New Roman" pitchFamily="18" charset="0"/>
              </a:rPr>
              <a:t>.  A lower leverage ratio means less lending per a given amount of LRF funds.  This implies greater risk protection for the lender, which can result in relaxed underwriting requirements and approval of more loans.  </a:t>
            </a:r>
            <a:r>
              <a:rPr lang="en-US" sz="2000" b="1" dirty="0" smtClean="0">
                <a:latin typeface="Times New Roman" pitchFamily="18" charset="0"/>
                <a:cs typeface="Times New Roman" pitchFamily="18" charset="0"/>
              </a:rPr>
              <a:t>We need to discuss how such an LRF can support the FI to offer better terms, and broaden access to finance.</a:t>
            </a:r>
            <a:endParaRPr lang="en-US" sz="2000" b="1" u="sng" dirty="0" smtClean="0">
              <a:latin typeface="Times New Roman" pitchFamily="18" charset="0"/>
              <a:cs typeface="Times New Roman" pitchFamily="18" charset="0"/>
            </a:endParaRPr>
          </a:p>
          <a:p>
            <a:pPr algn="ctr">
              <a:buNone/>
            </a:pP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Design Document - elements</a:t>
            </a:r>
            <a:endParaRPr lang="en-US" dirty="0"/>
          </a:p>
        </p:txBody>
      </p:sp>
      <p:sp>
        <p:nvSpPr>
          <p:cNvPr id="3" name="Content Placeholder 2"/>
          <p:cNvSpPr>
            <a:spLocks noGrp="1"/>
          </p:cNvSpPr>
          <p:nvPr>
            <p:ph idx="1"/>
          </p:nvPr>
        </p:nvSpPr>
        <p:spPr/>
        <p:txBody>
          <a:bodyPr/>
          <a:lstStyle/>
          <a:p>
            <a:r>
              <a:rPr lang="en-US" dirty="0" smtClean="0"/>
              <a:t>How much money is there?</a:t>
            </a:r>
          </a:p>
          <a:p>
            <a:r>
              <a:rPr lang="en-US" dirty="0" smtClean="0"/>
              <a:t>How can it be used most effectively?</a:t>
            </a:r>
          </a:p>
          <a:p>
            <a:r>
              <a:rPr lang="en-US" dirty="0" smtClean="0"/>
              <a:t>What are the elements of a loan loss reserve?</a:t>
            </a:r>
          </a:p>
          <a:p>
            <a:r>
              <a:rPr lang="en-US" dirty="0" smtClean="0"/>
              <a:t>Subordinated 0% On-Lending?</a:t>
            </a:r>
          </a:p>
          <a:p>
            <a:r>
              <a:rPr lang="en-US" dirty="0" smtClean="0"/>
              <a:t>Interest rate buydowns?</a:t>
            </a:r>
          </a:p>
          <a:p>
            <a:pPr marL="0" indent="0">
              <a:spcBef>
                <a:spcPts val="0"/>
              </a:spcBef>
              <a:buNone/>
            </a:pPr>
            <a:endParaRPr lang="en-US" dirty="0" smtClean="0"/>
          </a:p>
          <a:p>
            <a:pPr marL="0" indent="0">
              <a:spcBef>
                <a:spcPts val="0"/>
              </a:spcBef>
              <a:buNone/>
            </a:pPr>
            <a:r>
              <a:rPr lang="en-US" dirty="0" smtClean="0"/>
              <a:t>This document is a tool to discuss the program and help focus on a clearer design.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9438"/>
            <a:ext cx="9144000" cy="792162"/>
          </a:xfrm>
        </p:spPr>
        <p:txBody>
          <a:bodyPr/>
          <a:lstStyle/>
          <a:p>
            <a:pPr algn="l"/>
            <a:r>
              <a:rPr lang="en-US" dirty="0" smtClean="0"/>
              <a:t>Step 2. Obtain Internal Agency Support</a:t>
            </a:r>
            <a:endParaRPr lang="en-US" dirty="0"/>
          </a:p>
        </p:txBody>
      </p:sp>
      <p:sp>
        <p:nvSpPr>
          <p:cNvPr id="3" name="Content Placeholder 2"/>
          <p:cNvSpPr>
            <a:spLocks noGrp="1"/>
          </p:cNvSpPr>
          <p:nvPr>
            <p:ph idx="1"/>
          </p:nvPr>
        </p:nvSpPr>
        <p:spPr>
          <a:xfrm>
            <a:off x="457200" y="1798637"/>
            <a:ext cx="8229600" cy="4525963"/>
          </a:xfrm>
        </p:spPr>
        <p:txBody>
          <a:bodyPr/>
          <a:lstStyle/>
          <a:p>
            <a:pPr marL="0" indent="0">
              <a:spcBef>
                <a:spcPts val="0"/>
              </a:spcBef>
              <a:buNone/>
            </a:pPr>
            <a:r>
              <a:rPr lang="en-US" dirty="0" smtClean="0"/>
              <a:t>The Financial Design will need internal support </a:t>
            </a:r>
          </a:p>
          <a:p>
            <a:pPr marL="0" indent="0">
              <a:spcBef>
                <a:spcPts val="0"/>
              </a:spcBef>
              <a:buNone/>
            </a:pPr>
            <a:endParaRPr lang="en-US" dirty="0" smtClean="0"/>
          </a:p>
          <a:p>
            <a:pPr marL="0" indent="0">
              <a:spcBef>
                <a:spcPts val="0"/>
              </a:spcBef>
            </a:pPr>
            <a:r>
              <a:rPr lang="en-US" sz="3000" dirty="0" smtClean="0"/>
              <a:t> Schedule meetings with agency managers and  elected officials</a:t>
            </a:r>
          </a:p>
          <a:p>
            <a:pPr marL="0" indent="0">
              <a:spcBef>
                <a:spcPts val="0"/>
              </a:spcBef>
            </a:pPr>
            <a:r>
              <a:rPr lang="en-US" sz="3000" dirty="0" smtClean="0"/>
              <a:t> Present a slide show and distribute Design Doc</a:t>
            </a:r>
          </a:p>
          <a:p>
            <a:pPr marL="0" indent="0">
              <a:spcBef>
                <a:spcPts val="0"/>
              </a:spcBef>
            </a:pPr>
            <a:r>
              <a:rPr lang="en-US" sz="3000" dirty="0" smtClean="0"/>
              <a:t> Explain benefits of credit enhancements</a:t>
            </a:r>
          </a:p>
          <a:p>
            <a:pPr marL="0" indent="0">
              <a:spcBef>
                <a:spcPts val="0"/>
              </a:spcBef>
            </a:pPr>
            <a:r>
              <a:rPr lang="en-US" sz="3000" dirty="0" smtClean="0"/>
              <a:t> Show success of this elsewhere</a:t>
            </a:r>
          </a:p>
          <a:p>
            <a:pPr marL="0" indent="0">
              <a:spcBef>
                <a:spcPts val="0"/>
              </a:spcBef>
            </a:pPr>
            <a:r>
              <a:rPr lang="en-US" sz="3000" dirty="0" smtClean="0"/>
              <a:t> Be attentive to questions and issues (e.g. legal)</a:t>
            </a:r>
          </a:p>
          <a:p>
            <a:pPr marL="0" indent="0">
              <a:spcBef>
                <a:spcPts val="0"/>
              </a:spcBef>
            </a:pPr>
            <a:r>
              <a:rPr lang="en-US" sz="3000" dirty="0" smtClean="0"/>
              <a:t> Goal: Develop internal champions</a:t>
            </a:r>
            <a:endParaRPr lang="en-US" sz="3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tx1">
                    <a:lumMod val="75000"/>
                    <a:lumOff val="25000"/>
                  </a:schemeClr>
                </a:solidFill>
              </a:rPr>
              <a:t>Presentation to Managers </a:t>
            </a:r>
            <a:br>
              <a:rPr lang="en-US" dirty="0" smtClean="0">
                <a:solidFill>
                  <a:schemeClr val="tx1">
                    <a:lumMod val="75000"/>
                    <a:lumOff val="25000"/>
                  </a:schemeClr>
                </a:solidFill>
              </a:rPr>
            </a:br>
            <a:r>
              <a:rPr lang="en-US" dirty="0" smtClean="0">
                <a:solidFill>
                  <a:schemeClr val="tx1">
                    <a:lumMod val="75000"/>
                    <a:lumOff val="25000"/>
                  </a:schemeClr>
                </a:solidFill>
              </a:rPr>
              <a:t>- slide show -</a:t>
            </a:r>
            <a:endParaRPr lang="en-US" dirty="0">
              <a:solidFill>
                <a:schemeClr val="tx1">
                  <a:lumMod val="75000"/>
                  <a:lumOff val="25000"/>
                </a:schemeClr>
              </a:solidFill>
            </a:endParaRPr>
          </a:p>
        </p:txBody>
      </p:sp>
      <p:pic>
        <p:nvPicPr>
          <p:cNvPr id="7170" name="Picture 2"/>
          <p:cNvPicPr>
            <a:picLocks noGrp="1" noChangeAspect="1" noChangeArrowheads="1"/>
          </p:cNvPicPr>
          <p:nvPr>
            <p:ph idx="1"/>
          </p:nvPr>
        </p:nvPicPr>
        <p:blipFill>
          <a:blip r:embed="rId3" cstate="print"/>
          <a:srcRect l="13532" t="5051" r="13532" b="4034"/>
          <a:stretch>
            <a:fillRect/>
          </a:stretch>
        </p:blipFill>
        <p:spPr bwMode="auto">
          <a:xfrm>
            <a:off x="1143000" y="1295400"/>
            <a:ext cx="6035040" cy="4526280"/>
          </a:xfrm>
          <a:prstGeom prst="rect">
            <a:avLst/>
          </a:prstGeom>
          <a:noFill/>
          <a:ln w="9525">
            <a:solidFill>
              <a:schemeClr val="tx1">
                <a:lumMod val="85000"/>
                <a:lumOff val="15000"/>
              </a:schemeClr>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0070C0"/>
                </a:solidFill>
              </a:rPr>
              <a:t>Internal Presentation - elements</a:t>
            </a:r>
            <a:endParaRPr lang="en-US" dirty="0"/>
          </a:p>
        </p:txBody>
      </p:sp>
      <p:sp>
        <p:nvSpPr>
          <p:cNvPr id="3" name="Content Placeholder 2"/>
          <p:cNvSpPr>
            <a:spLocks noGrp="1"/>
          </p:cNvSpPr>
          <p:nvPr>
            <p:ph idx="1"/>
          </p:nvPr>
        </p:nvSpPr>
        <p:spPr>
          <a:xfrm>
            <a:off x="457200" y="1265237"/>
            <a:ext cx="8229600" cy="4525963"/>
          </a:xfrm>
        </p:spPr>
        <p:txBody>
          <a:bodyPr/>
          <a:lstStyle/>
          <a:p>
            <a:r>
              <a:rPr lang="en-US" dirty="0" smtClean="0"/>
              <a:t>Fully explain model</a:t>
            </a:r>
          </a:p>
          <a:p>
            <a:pPr lvl="1"/>
            <a:r>
              <a:rPr lang="en-US" sz="2400" dirty="0" smtClean="0"/>
              <a:t>Bring in financial technical assistance if needed</a:t>
            </a:r>
          </a:p>
          <a:p>
            <a:r>
              <a:rPr lang="en-US" dirty="0" smtClean="0"/>
              <a:t>How can this use of grant funds best meet agency goals?</a:t>
            </a:r>
          </a:p>
          <a:p>
            <a:r>
              <a:rPr lang="en-US" dirty="0" smtClean="0"/>
              <a:t>Obtain clarity on agency procedures</a:t>
            </a:r>
          </a:p>
          <a:p>
            <a:pPr lvl="1"/>
            <a:r>
              <a:rPr lang="en-US" sz="2400" dirty="0" smtClean="0"/>
              <a:t>Council approval?</a:t>
            </a:r>
          </a:p>
          <a:p>
            <a:pPr lvl="1"/>
            <a:r>
              <a:rPr lang="en-US" sz="2400" dirty="0" smtClean="0"/>
              <a:t>Legal review?</a:t>
            </a:r>
          </a:p>
          <a:p>
            <a:pPr lvl="1"/>
            <a:r>
              <a:rPr lang="en-US" sz="2400" dirty="0" smtClean="0"/>
              <a:t>Sole-source contracting prohibitions?</a:t>
            </a:r>
          </a:p>
          <a:p>
            <a:pPr lvl="1"/>
            <a:r>
              <a:rPr lang="en-US" sz="2400" dirty="0" smtClean="0"/>
              <a:t>Procurement Department procedures?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92162"/>
          </a:xfrm>
        </p:spPr>
        <p:txBody>
          <a:bodyPr/>
          <a:lstStyle/>
          <a:p>
            <a:r>
              <a:rPr lang="en-US" dirty="0" smtClean="0"/>
              <a:t>Step 3.     Lender Partner Analysis</a:t>
            </a:r>
            <a:endParaRPr lang="en-US" dirty="0"/>
          </a:p>
        </p:txBody>
      </p:sp>
      <p:sp>
        <p:nvSpPr>
          <p:cNvPr id="3" name="Content Placeholder 2"/>
          <p:cNvSpPr>
            <a:spLocks noGrp="1"/>
          </p:cNvSpPr>
          <p:nvPr>
            <p:ph idx="1"/>
          </p:nvPr>
        </p:nvSpPr>
        <p:spPr>
          <a:xfrm>
            <a:off x="457200" y="1798637"/>
            <a:ext cx="8229600" cy="4525963"/>
          </a:xfrm>
        </p:spPr>
        <p:txBody>
          <a:bodyPr/>
          <a:lstStyle/>
          <a:p>
            <a:pPr marL="0" indent="0">
              <a:spcBef>
                <a:spcPts val="0"/>
              </a:spcBef>
            </a:pPr>
            <a:r>
              <a:rPr lang="en-US" sz="3000" dirty="0" smtClean="0"/>
              <a:t>  Schedule lender meetings prior to issuing RFP </a:t>
            </a:r>
          </a:p>
          <a:p>
            <a:pPr marL="0" indent="0">
              <a:spcBef>
                <a:spcPts val="0"/>
              </a:spcBef>
            </a:pPr>
            <a:r>
              <a:rPr lang="en-US" sz="3000" dirty="0" smtClean="0"/>
              <a:t>  Yields greater understanding and interest</a:t>
            </a:r>
          </a:p>
          <a:p>
            <a:r>
              <a:rPr lang="en-US" sz="3000" dirty="0" smtClean="0"/>
              <a:t>Research a list of local lenders and larger lenders with regional offices - FDIC and NCUA data</a:t>
            </a:r>
          </a:p>
          <a:p>
            <a:r>
              <a:rPr lang="en-US" sz="3000" dirty="0" smtClean="0"/>
              <a:t>Determine decision-makers in potential lender</a:t>
            </a:r>
          </a:p>
          <a:p>
            <a:r>
              <a:rPr lang="en-US" sz="3000" dirty="0" smtClean="0"/>
              <a:t>Partner relation begins with the first call</a:t>
            </a:r>
          </a:p>
          <a:p>
            <a:r>
              <a:rPr lang="en-US" sz="3000" dirty="0" smtClean="0"/>
              <a:t>Determine internal champion</a:t>
            </a:r>
            <a:endParaRPr lang="en-US" sz="3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chemeClr val="tx1">
                    <a:lumMod val="75000"/>
                    <a:lumOff val="25000"/>
                  </a:schemeClr>
                </a:solidFill>
              </a:rPr>
              <a:t>Lender Partner Analysis doc.</a:t>
            </a:r>
            <a:endParaRPr lang="en-US" dirty="0">
              <a:solidFill>
                <a:schemeClr val="tx1">
                  <a:lumMod val="75000"/>
                  <a:lumOff val="2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16529" b="17582"/>
          <a:stretch>
            <a:fillRect/>
          </a:stretch>
        </p:blipFill>
        <p:spPr bwMode="auto">
          <a:xfrm>
            <a:off x="762000" y="914400"/>
            <a:ext cx="7696200" cy="4876800"/>
          </a:xfrm>
          <a:prstGeom prst="rect">
            <a:avLst/>
          </a:prstGeom>
          <a:noFill/>
          <a:ln>
            <a:solidFill>
              <a:schemeClr val="tx1">
                <a:lumMod val="85000"/>
                <a:lumOff val="15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Lender Partner Analysis </a:t>
            </a:r>
            <a:br>
              <a:rPr lang="en-US" dirty="0" smtClean="0">
                <a:solidFill>
                  <a:srgbClr val="0070C0"/>
                </a:solidFill>
              </a:rPr>
            </a:br>
            <a:r>
              <a:rPr lang="en-US" dirty="0" smtClean="0">
                <a:solidFill>
                  <a:srgbClr val="0070C0"/>
                </a:solidFill>
              </a:rPr>
              <a:t>- elements - </a:t>
            </a:r>
            <a:endParaRPr lang="en-US" dirty="0">
              <a:solidFill>
                <a:srgbClr val="0070C0"/>
              </a:solidFill>
            </a:endParaRPr>
          </a:p>
        </p:txBody>
      </p:sp>
      <p:sp>
        <p:nvSpPr>
          <p:cNvPr id="3" name="Content Placeholder 2"/>
          <p:cNvSpPr>
            <a:spLocks noGrp="1"/>
          </p:cNvSpPr>
          <p:nvPr>
            <p:ph idx="1"/>
          </p:nvPr>
        </p:nvSpPr>
        <p:spPr/>
        <p:txBody>
          <a:bodyPr/>
          <a:lstStyle/>
          <a:p>
            <a:r>
              <a:rPr lang="en-US" sz="3400" dirty="0" smtClean="0"/>
              <a:t>Net assets</a:t>
            </a:r>
          </a:p>
          <a:p>
            <a:r>
              <a:rPr lang="en-US" sz="3400" dirty="0" smtClean="0"/>
              <a:t>Geographic scope and saturation</a:t>
            </a:r>
          </a:p>
          <a:p>
            <a:r>
              <a:rPr lang="en-US" sz="3400" dirty="0" smtClean="0"/>
              <a:t>Loan portfolio</a:t>
            </a:r>
          </a:p>
          <a:p>
            <a:r>
              <a:rPr lang="en-US" sz="3400" dirty="0" smtClean="0"/>
              <a:t>Annual report</a:t>
            </a:r>
          </a:p>
          <a:p>
            <a:r>
              <a:rPr lang="en-US" sz="3400" dirty="0" smtClean="0"/>
              <a:t>Decision-maker</a:t>
            </a:r>
          </a:p>
          <a:p>
            <a:r>
              <a:rPr lang="en-US" sz="3400" dirty="0" smtClean="0"/>
              <a:t>Internal champion</a:t>
            </a:r>
          </a:p>
          <a:p>
            <a:r>
              <a:rPr lang="en-US" sz="3400" dirty="0" smtClean="0"/>
              <a:t>Set meeting schedule</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pPr eaLnBrk="1" hangingPunct="1"/>
            <a:r>
              <a:rPr lang="en-US" sz="2400" dirty="0" smtClean="0"/>
              <a:t>How Can TAP Help You?</a:t>
            </a:r>
            <a:endParaRPr lang="en-US" dirty="0" smtClean="0"/>
          </a:p>
        </p:txBody>
      </p:sp>
      <p:sp>
        <p:nvSpPr>
          <p:cNvPr id="6147" name="Text Box 6"/>
          <p:cNvSpPr txBox="1">
            <a:spLocks noChangeArrowheads="1"/>
          </p:cNvSpPr>
          <p:nvPr/>
        </p:nvSpPr>
        <p:spPr bwMode="auto">
          <a:xfrm>
            <a:off x="582613" y="1711325"/>
            <a:ext cx="3619500" cy="3871913"/>
          </a:xfrm>
          <a:prstGeom prst="rect">
            <a:avLst/>
          </a:prstGeom>
          <a:noFill/>
          <a:ln w="9525">
            <a:noFill/>
            <a:miter lim="800000"/>
            <a:headEnd/>
            <a:tailEnd/>
          </a:ln>
        </p:spPr>
        <p:txBody>
          <a:bodyPr>
            <a:spAutoFit/>
          </a:bodyPr>
          <a:lstStyle/>
          <a:p>
            <a:pPr marL="225425" indent="-225425" defTabSz="457200" fontAlgn="base">
              <a:spcBef>
                <a:spcPct val="0"/>
              </a:spcBef>
              <a:spcAft>
                <a:spcPct val="0"/>
              </a:spcAft>
            </a:pPr>
            <a:r>
              <a:rPr lang="en-US" sz="2800" dirty="0" smtClean="0">
                <a:solidFill>
                  <a:srgbClr val="50565C"/>
                </a:solidFill>
              </a:rPr>
              <a:t>TAP offers:</a:t>
            </a:r>
          </a:p>
          <a:p>
            <a:pPr marL="225425" indent="-225425" defTabSz="457200" fontAlgn="base">
              <a:spcBef>
                <a:spcPct val="0"/>
              </a:spcBef>
              <a:spcAft>
                <a:spcPct val="0"/>
              </a:spcAft>
            </a:pPr>
            <a:endParaRPr lang="en-US" sz="2000" dirty="0" smtClean="0">
              <a:solidFill>
                <a:srgbClr val="50565C"/>
              </a:solidFill>
            </a:endParaRPr>
          </a:p>
          <a:p>
            <a:pPr marL="225425" indent="-225425" defTabSz="457200" fontAlgn="base">
              <a:spcBef>
                <a:spcPct val="0"/>
              </a:spcBef>
              <a:spcAft>
                <a:spcPct val="0"/>
              </a:spcAft>
              <a:buFont typeface="Arial" charset="0"/>
              <a:buChar char="•"/>
            </a:pPr>
            <a:r>
              <a:rPr lang="en-US" sz="2000" dirty="0" smtClean="0">
                <a:solidFill>
                  <a:srgbClr val="50565C"/>
                </a:solidFill>
              </a:rPr>
              <a:t>One-on-one assistance </a:t>
            </a:r>
          </a:p>
          <a:p>
            <a:pPr marL="225425" indent="-225425" defTabSz="457200" fontAlgn="base">
              <a:spcBef>
                <a:spcPct val="0"/>
              </a:spcBef>
              <a:spcAft>
                <a:spcPct val="0"/>
              </a:spcAft>
              <a:buFont typeface="Arial" charset="0"/>
              <a:buChar char="•"/>
            </a:pPr>
            <a:r>
              <a:rPr lang="en-US" sz="2000" dirty="0" smtClean="0">
                <a:solidFill>
                  <a:srgbClr val="50565C"/>
                </a:solidFill>
              </a:rPr>
              <a:t>Extensive online resource library, including: </a:t>
            </a:r>
          </a:p>
          <a:p>
            <a:pPr marL="742950" lvl="1" indent="-285750" defTabSz="457200" fontAlgn="base">
              <a:spcBef>
                <a:spcPct val="0"/>
              </a:spcBef>
              <a:spcAft>
                <a:spcPct val="0"/>
              </a:spcAft>
              <a:buFont typeface="Wingdings" pitchFamily="2" charset="2"/>
              <a:buChar char="Ø"/>
            </a:pPr>
            <a:r>
              <a:rPr lang="en-US" sz="2000" dirty="0" smtClean="0">
                <a:solidFill>
                  <a:srgbClr val="50565C"/>
                </a:solidFill>
              </a:rPr>
              <a:t>Webinars</a:t>
            </a:r>
          </a:p>
          <a:p>
            <a:pPr marL="742950" lvl="1" indent="-285750" defTabSz="457200" fontAlgn="base">
              <a:spcBef>
                <a:spcPct val="0"/>
              </a:spcBef>
              <a:spcAft>
                <a:spcPct val="0"/>
              </a:spcAft>
              <a:buFont typeface="Wingdings" pitchFamily="2" charset="2"/>
              <a:buChar char="Ø"/>
            </a:pPr>
            <a:r>
              <a:rPr lang="en-US" sz="2000" dirty="0" smtClean="0">
                <a:solidFill>
                  <a:srgbClr val="50565C"/>
                </a:solidFill>
              </a:rPr>
              <a:t>Events calendar</a:t>
            </a:r>
          </a:p>
          <a:p>
            <a:pPr marL="742950" lvl="1" indent="-285750" defTabSz="457200" fontAlgn="base">
              <a:spcBef>
                <a:spcPct val="0"/>
              </a:spcBef>
              <a:spcAft>
                <a:spcPct val="0"/>
              </a:spcAft>
              <a:buFont typeface="Wingdings" pitchFamily="2" charset="2"/>
              <a:buChar char="Ø"/>
            </a:pPr>
            <a:r>
              <a:rPr lang="en-US" sz="2000" dirty="0" smtClean="0">
                <a:solidFill>
                  <a:srgbClr val="50565C"/>
                </a:solidFill>
              </a:rPr>
              <a:t>TAP Blog</a:t>
            </a:r>
          </a:p>
          <a:p>
            <a:pPr marL="742950" lvl="1" indent="-285750" defTabSz="457200" fontAlgn="base">
              <a:spcBef>
                <a:spcPct val="0"/>
              </a:spcBef>
              <a:spcAft>
                <a:spcPct val="0"/>
              </a:spcAft>
              <a:buFont typeface="Wingdings" pitchFamily="2" charset="2"/>
              <a:buChar char="Ø"/>
            </a:pPr>
            <a:r>
              <a:rPr lang="en-US" sz="2000" dirty="0" smtClean="0">
                <a:solidFill>
                  <a:srgbClr val="50565C"/>
                </a:solidFill>
              </a:rPr>
              <a:t>Best practices and project resources</a:t>
            </a:r>
          </a:p>
          <a:p>
            <a:pPr marL="225425" indent="-225425" defTabSz="457200" fontAlgn="base">
              <a:spcBef>
                <a:spcPct val="0"/>
              </a:spcBef>
              <a:spcAft>
                <a:spcPct val="0"/>
              </a:spcAft>
              <a:buFont typeface="Arial" charset="0"/>
              <a:buChar char="•"/>
            </a:pPr>
            <a:r>
              <a:rPr lang="en-US" sz="2000" dirty="0" smtClean="0">
                <a:solidFill>
                  <a:srgbClr val="50565C"/>
                </a:solidFill>
              </a:rPr>
              <a:t>Facilitation of peer exchange</a:t>
            </a:r>
          </a:p>
        </p:txBody>
      </p:sp>
      <p:sp>
        <p:nvSpPr>
          <p:cNvPr id="6148" name="Text Box 6"/>
          <p:cNvSpPr txBox="1">
            <a:spLocks noChangeArrowheads="1"/>
          </p:cNvSpPr>
          <p:nvPr/>
        </p:nvSpPr>
        <p:spPr bwMode="auto">
          <a:xfrm>
            <a:off x="4927600" y="1682750"/>
            <a:ext cx="3571875" cy="3567113"/>
          </a:xfrm>
          <a:prstGeom prst="rect">
            <a:avLst/>
          </a:prstGeom>
          <a:noFill/>
          <a:ln w="9525">
            <a:noFill/>
            <a:miter lim="800000"/>
            <a:headEnd/>
            <a:tailEnd/>
          </a:ln>
        </p:spPr>
        <p:txBody>
          <a:bodyPr>
            <a:spAutoFit/>
          </a:bodyPr>
          <a:lstStyle/>
          <a:p>
            <a:pPr marL="225425" indent="-225425" defTabSz="457200" fontAlgn="base">
              <a:spcBef>
                <a:spcPct val="0"/>
              </a:spcBef>
              <a:spcAft>
                <a:spcPct val="0"/>
              </a:spcAft>
              <a:buFont typeface="Arial" charset="0"/>
              <a:buNone/>
            </a:pPr>
            <a:r>
              <a:rPr lang="en-US" sz="2800" dirty="0" smtClean="0">
                <a:solidFill>
                  <a:srgbClr val="50565C"/>
                </a:solidFill>
              </a:rPr>
              <a:t>On topics including:</a:t>
            </a:r>
          </a:p>
          <a:p>
            <a:pPr marL="225425" indent="-225425" defTabSz="457200" fontAlgn="base">
              <a:spcBef>
                <a:spcPct val="0"/>
              </a:spcBef>
              <a:spcAft>
                <a:spcPct val="0"/>
              </a:spcAft>
              <a:buFont typeface="Arial" charset="0"/>
              <a:buNone/>
            </a:pPr>
            <a:endParaRPr lang="en-US" sz="2000" dirty="0" smtClean="0">
              <a:solidFill>
                <a:srgbClr val="50565C"/>
              </a:solidFill>
            </a:endParaRPr>
          </a:p>
          <a:p>
            <a:pPr marL="225425" indent="-225425" defTabSz="457200" fontAlgn="base">
              <a:spcBef>
                <a:spcPct val="0"/>
              </a:spcBef>
              <a:spcAft>
                <a:spcPct val="0"/>
              </a:spcAft>
              <a:buFontTx/>
              <a:buChar char="•"/>
            </a:pPr>
            <a:r>
              <a:rPr lang="en-US" sz="2000" dirty="0" smtClean="0">
                <a:solidFill>
                  <a:srgbClr val="50565C"/>
                </a:solidFill>
              </a:rPr>
              <a:t>Energy efficiency and renewable energy technologies</a:t>
            </a:r>
          </a:p>
          <a:p>
            <a:pPr marL="225425" indent="-225425" defTabSz="457200" fontAlgn="base">
              <a:spcBef>
                <a:spcPct val="0"/>
              </a:spcBef>
              <a:spcAft>
                <a:spcPct val="0"/>
              </a:spcAft>
              <a:buFontTx/>
              <a:buChar char="•"/>
            </a:pPr>
            <a:r>
              <a:rPr lang="en-US" sz="2000" dirty="0" smtClean="0">
                <a:solidFill>
                  <a:srgbClr val="50565C"/>
                </a:solidFill>
              </a:rPr>
              <a:t>Program design and implementation</a:t>
            </a:r>
          </a:p>
          <a:p>
            <a:pPr marL="225425" indent="-225425" defTabSz="457200" fontAlgn="base">
              <a:spcBef>
                <a:spcPct val="0"/>
              </a:spcBef>
              <a:spcAft>
                <a:spcPct val="0"/>
              </a:spcAft>
              <a:buFontTx/>
              <a:buChar char="•"/>
            </a:pPr>
            <a:r>
              <a:rPr lang="en-US" sz="2000" dirty="0" smtClean="0">
                <a:solidFill>
                  <a:srgbClr val="50565C"/>
                </a:solidFill>
              </a:rPr>
              <a:t>Financing</a:t>
            </a:r>
          </a:p>
          <a:p>
            <a:pPr marL="225425" indent="-225425" defTabSz="457200" fontAlgn="base">
              <a:spcBef>
                <a:spcPct val="0"/>
              </a:spcBef>
              <a:spcAft>
                <a:spcPct val="0"/>
              </a:spcAft>
              <a:buFontTx/>
              <a:buChar char="•"/>
            </a:pPr>
            <a:r>
              <a:rPr lang="en-US" sz="2000" dirty="0" smtClean="0">
                <a:solidFill>
                  <a:srgbClr val="50565C"/>
                </a:solidFill>
              </a:rPr>
              <a:t>Performance contracting</a:t>
            </a:r>
          </a:p>
          <a:p>
            <a:pPr marL="225425" indent="-225425" defTabSz="457200" fontAlgn="base">
              <a:spcBef>
                <a:spcPct val="0"/>
              </a:spcBef>
              <a:spcAft>
                <a:spcPct val="0"/>
              </a:spcAft>
              <a:buFontTx/>
              <a:buChar char="•"/>
            </a:pPr>
            <a:r>
              <a:rPr lang="en-US" sz="2000" dirty="0" smtClean="0">
                <a:solidFill>
                  <a:srgbClr val="50565C"/>
                </a:solidFill>
              </a:rPr>
              <a:t>State and local capacity building</a:t>
            </a:r>
            <a:endParaRPr lang="en-US" sz="2200" dirty="0" smtClean="0">
              <a:solidFill>
                <a:srgbClr val="50565C"/>
              </a:solidFill>
            </a:endParaRPr>
          </a:p>
        </p:txBody>
      </p:sp>
      <p:sp>
        <p:nvSpPr>
          <p:cNvPr id="6149" name="Line 6"/>
          <p:cNvSpPr>
            <a:spLocks noChangeShapeType="1"/>
          </p:cNvSpPr>
          <p:nvPr/>
        </p:nvSpPr>
        <p:spPr bwMode="auto">
          <a:xfrm flipH="1">
            <a:off x="4560888" y="1412875"/>
            <a:ext cx="11112" cy="4832350"/>
          </a:xfrm>
          <a:prstGeom prst="line">
            <a:avLst/>
          </a:prstGeom>
          <a:noFill/>
          <a:ln w="9525">
            <a:solidFill>
              <a:schemeClr val="tx1"/>
            </a:solidFill>
            <a:round/>
            <a:headEnd/>
            <a:tailEnd/>
          </a:ln>
        </p:spPr>
        <p:txBody>
          <a:bodyPr/>
          <a:lstStyle/>
          <a:p>
            <a:pPr fontAlgn="base">
              <a:spcBef>
                <a:spcPct val="0"/>
              </a:spcBef>
              <a:spcAft>
                <a:spcPct val="0"/>
              </a:spcAft>
            </a:pPr>
            <a:endParaRPr lang="en-US" dirty="0" smtClean="0">
              <a:solidFill>
                <a:srgbClr val="50565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92162"/>
          </a:xfrm>
        </p:spPr>
        <p:txBody>
          <a:bodyPr/>
          <a:lstStyle/>
          <a:p>
            <a:pPr algn="l"/>
            <a:r>
              <a:rPr lang="en-US" dirty="0" smtClean="0"/>
              <a:t>Step 4.     Lender Meetings</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spcBef>
                <a:spcPts val="0"/>
              </a:spcBef>
            </a:pPr>
            <a:r>
              <a:rPr lang="en-US" dirty="0" smtClean="0"/>
              <a:t> Develop open dialogue on how the loss reserve will benefit the lender:</a:t>
            </a:r>
          </a:p>
          <a:p>
            <a:pPr marL="400050" lvl="1" indent="0">
              <a:spcBef>
                <a:spcPts val="0"/>
              </a:spcBef>
            </a:pPr>
            <a:r>
              <a:rPr lang="en-US" dirty="0" smtClean="0"/>
              <a:t>Provides partial risk coverage to lenders</a:t>
            </a:r>
          </a:p>
          <a:p>
            <a:pPr marL="400050" lvl="1" indent="0">
              <a:spcBef>
                <a:spcPts val="0"/>
              </a:spcBef>
            </a:pPr>
            <a:r>
              <a:rPr lang="en-US" dirty="0" smtClean="0"/>
              <a:t>Uses much of their current underwriting criteria</a:t>
            </a:r>
          </a:p>
          <a:p>
            <a:pPr marL="400050" lvl="1" indent="0">
              <a:spcBef>
                <a:spcPts val="0"/>
              </a:spcBef>
            </a:pPr>
            <a:r>
              <a:rPr lang="en-US" dirty="0" smtClean="0"/>
              <a:t>Fits in their current product offerings</a:t>
            </a:r>
          </a:p>
          <a:p>
            <a:pPr marL="400050" lvl="1" indent="0">
              <a:spcBef>
                <a:spcPts val="0"/>
              </a:spcBef>
            </a:pPr>
            <a:r>
              <a:rPr lang="en-US" dirty="0" smtClean="0"/>
              <a:t>Increases exposure to greater client base</a:t>
            </a:r>
          </a:p>
          <a:p>
            <a:pPr marL="400050" lvl="1" indent="0">
              <a:spcBef>
                <a:spcPts val="0"/>
              </a:spcBef>
            </a:pPr>
            <a:r>
              <a:rPr lang="en-US" dirty="0" smtClean="0"/>
              <a:t>Provides cross-sell opportunities for other lending     products</a:t>
            </a:r>
          </a:p>
          <a:p>
            <a:pPr marL="400050" lvl="1" indent="0">
              <a:spcBef>
                <a:spcPts val="0"/>
              </a:spcBef>
            </a:pPr>
            <a:r>
              <a:rPr lang="en-US" dirty="0" smtClean="0"/>
              <a:t>Rides the “green wave”</a:t>
            </a:r>
          </a:p>
          <a:p>
            <a:pPr marL="400050" lvl="1" indent="0">
              <a:spcBef>
                <a:spcPts val="0"/>
              </a:spcBef>
            </a:pP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Lender Meetings (cont.)</a:t>
            </a:r>
            <a:endParaRPr lang="en-US" dirty="0"/>
          </a:p>
        </p:txBody>
      </p:sp>
      <p:sp>
        <p:nvSpPr>
          <p:cNvPr id="3" name="Content Placeholder 2"/>
          <p:cNvSpPr>
            <a:spLocks noGrp="1"/>
          </p:cNvSpPr>
          <p:nvPr>
            <p:ph idx="1"/>
          </p:nvPr>
        </p:nvSpPr>
        <p:spPr/>
        <p:txBody>
          <a:bodyPr/>
          <a:lstStyle/>
          <a:p>
            <a:r>
              <a:rPr lang="en-US" dirty="0" smtClean="0"/>
              <a:t>While at the same time achieving your goals:</a:t>
            </a:r>
          </a:p>
          <a:p>
            <a:pPr lvl="1" eaLnBrk="1" hangingPunct="1">
              <a:lnSpc>
                <a:spcPct val="90000"/>
              </a:lnSpc>
            </a:pPr>
            <a:r>
              <a:rPr lang="en-US" dirty="0" smtClean="0"/>
              <a:t>Lowers interest rate</a:t>
            </a:r>
          </a:p>
          <a:p>
            <a:pPr lvl="1" eaLnBrk="1" hangingPunct="1">
              <a:lnSpc>
                <a:spcPct val="90000"/>
              </a:lnSpc>
            </a:pPr>
            <a:r>
              <a:rPr lang="en-US" dirty="0" smtClean="0"/>
              <a:t>Lengthens loan tenor</a:t>
            </a:r>
          </a:p>
          <a:p>
            <a:pPr lvl="1" eaLnBrk="1" hangingPunct="1">
              <a:lnSpc>
                <a:spcPct val="90000"/>
              </a:lnSpc>
            </a:pPr>
            <a:r>
              <a:rPr lang="en-US" dirty="0" smtClean="0"/>
              <a:t>Allows larger unsecured loans</a:t>
            </a:r>
          </a:p>
          <a:p>
            <a:pPr lvl="1" eaLnBrk="1" hangingPunct="1">
              <a:lnSpc>
                <a:spcPct val="90000"/>
              </a:lnSpc>
            </a:pPr>
            <a:r>
              <a:rPr lang="en-US" dirty="0" smtClean="0"/>
              <a:t>Reduces required credit score</a:t>
            </a:r>
          </a:p>
          <a:p>
            <a:pPr lvl="1" eaLnBrk="1" hangingPunct="1">
              <a:lnSpc>
                <a:spcPct val="90000"/>
              </a:lnSpc>
            </a:pPr>
            <a:r>
              <a:rPr lang="en-US" dirty="0" smtClean="0"/>
              <a:t>Increases debt-to-income ratio</a:t>
            </a:r>
          </a:p>
          <a:p>
            <a:pPr lvl="1" eaLnBrk="1" hangingPunct="1">
              <a:lnSpc>
                <a:spcPct val="90000"/>
              </a:lnSpc>
            </a:pPr>
            <a:r>
              <a:rPr lang="en-US" dirty="0" smtClean="0"/>
              <a:t>Increases or eliminates loan-to-value ratio</a:t>
            </a:r>
          </a:p>
          <a:p>
            <a:pPr lvl="1" eaLnBrk="1" hangingPunct="1">
              <a:lnSpc>
                <a:spcPct val="90000"/>
              </a:lnSpc>
            </a:pPr>
            <a:r>
              <a:rPr lang="en-US" dirty="0" smtClean="0"/>
              <a:t>Lowers required customer capital contribution</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Lender Meeting - elements - </a:t>
            </a:r>
            <a:endParaRPr lang="en-US" dirty="0">
              <a:solidFill>
                <a:srgbClr val="0070C0"/>
              </a:solidFill>
            </a:endParaRPr>
          </a:p>
        </p:txBody>
      </p:sp>
      <p:sp>
        <p:nvSpPr>
          <p:cNvPr id="3" name="Content Placeholder 2"/>
          <p:cNvSpPr>
            <a:spLocks noGrp="1"/>
          </p:cNvSpPr>
          <p:nvPr>
            <p:ph idx="1"/>
          </p:nvPr>
        </p:nvSpPr>
        <p:spPr/>
        <p:txBody>
          <a:bodyPr/>
          <a:lstStyle/>
          <a:p>
            <a:pPr lvl="0"/>
            <a:r>
              <a:rPr lang="en-US" sz="3600" dirty="0" smtClean="0"/>
              <a:t>Provide information, answer questions</a:t>
            </a:r>
          </a:p>
          <a:p>
            <a:pPr lvl="0"/>
            <a:r>
              <a:rPr lang="en-US" sz="3600" dirty="0" smtClean="0"/>
              <a:t>The Lender will want to know how much reporting will be expected—margins are small on these loans.</a:t>
            </a:r>
          </a:p>
          <a:p>
            <a:r>
              <a:rPr lang="en-US" sz="3600" dirty="0" smtClean="0"/>
              <a:t>Determine the other partners in the Program and how they will assist in its success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pPr algn="l"/>
            <a:r>
              <a:rPr lang="en-US" dirty="0" smtClean="0"/>
              <a:t>Step 5. Request for Proposals (“RFP”)</a:t>
            </a:r>
            <a:endParaRPr lang="en-US" dirty="0"/>
          </a:p>
        </p:txBody>
      </p:sp>
      <p:sp>
        <p:nvSpPr>
          <p:cNvPr id="3" name="Content Placeholder 2"/>
          <p:cNvSpPr>
            <a:spLocks noGrp="1"/>
          </p:cNvSpPr>
          <p:nvPr>
            <p:ph idx="1"/>
          </p:nvPr>
        </p:nvSpPr>
        <p:spPr/>
        <p:txBody>
          <a:bodyPr/>
          <a:lstStyle/>
          <a:p>
            <a:r>
              <a:rPr lang="en-US" dirty="0" smtClean="0"/>
              <a:t>Modify existing Request for Proposals document, supplied by DOE, to meet municipality’s requirements and format. </a:t>
            </a:r>
          </a:p>
          <a:p>
            <a:r>
              <a:rPr lang="en-US" dirty="0" smtClean="0"/>
              <a:t>DOE TA can review and edit RFP, as needed, to facilitate favorable response by potential lenders and pique their interest and their creativity.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solidFill>
                  <a:schemeClr val="tx1">
                    <a:lumMod val="75000"/>
                    <a:lumOff val="25000"/>
                  </a:schemeClr>
                </a:solidFill>
              </a:rPr>
              <a:t>RFP</a:t>
            </a:r>
            <a:endParaRPr lang="en-US" dirty="0">
              <a:solidFill>
                <a:schemeClr val="tx1">
                  <a:lumMod val="75000"/>
                  <a:lumOff val="25000"/>
                </a:schemeClr>
              </a:solidFill>
            </a:endParaRPr>
          </a:p>
        </p:txBody>
      </p:sp>
      <p:pic>
        <p:nvPicPr>
          <p:cNvPr id="1026" name="Picture 2"/>
          <p:cNvPicPr>
            <a:picLocks noGrp="1" noChangeAspect="1" noChangeArrowheads="1"/>
          </p:cNvPicPr>
          <p:nvPr>
            <p:ph idx="1"/>
          </p:nvPr>
        </p:nvPicPr>
        <p:blipFill>
          <a:blip r:embed="rId2" cstate="print"/>
          <a:srcRect l="13460" t="4624" r="13275" b="4437"/>
          <a:stretch>
            <a:fillRect/>
          </a:stretch>
        </p:blipFill>
        <p:spPr bwMode="auto">
          <a:xfrm>
            <a:off x="1295400" y="838200"/>
            <a:ext cx="6611579" cy="4937760"/>
          </a:xfrm>
          <a:prstGeom prst="rect">
            <a:avLst/>
          </a:prstGeom>
          <a:noFill/>
          <a:ln w="9525">
            <a:solidFill>
              <a:schemeClr val="tx1">
                <a:lumMod val="75000"/>
                <a:lumOff val="25000"/>
              </a:schemeClr>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RFP - text - </a:t>
            </a:r>
            <a:endParaRPr lang="en-US" dirty="0">
              <a:solidFill>
                <a:srgbClr val="0070C0"/>
              </a:solidFill>
            </a:endParaRPr>
          </a:p>
        </p:txBody>
      </p:sp>
      <p:sp>
        <p:nvSpPr>
          <p:cNvPr id="3" name="Content Placeholder 2"/>
          <p:cNvSpPr>
            <a:spLocks noGrp="1"/>
          </p:cNvSpPr>
          <p:nvPr>
            <p:ph idx="1"/>
          </p:nvPr>
        </p:nvSpPr>
        <p:spPr>
          <a:xfrm>
            <a:off x="457200" y="1219200"/>
            <a:ext cx="8229600" cy="4525963"/>
          </a:xfrm>
        </p:spPr>
        <p:txBody>
          <a:bodyPr/>
          <a:lstStyle/>
          <a:p>
            <a:pPr>
              <a:buNone/>
            </a:pPr>
            <a:r>
              <a:rPr lang="en-US" sz="2000" b="1" dirty="0" smtClean="0">
                <a:latin typeface="Times New Roman" pitchFamily="18" charset="0"/>
                <a:cs typeface="Times New Roman" pitchFamily="18" charset="0"/>
              </a:rPr>
              <a:t>4.2	Risk-Sharing Formula  </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p>
          <a:p>
            <a:pPr>
              <a:buNone/>
            </a:pPr>
            <a:r>
              <a:rPr lang="en-US" sz="2000" dirty="0" smtClean="0">
                <a:solidFill>
                  <a:srgbClr val="002060"/>
                </a:solidFill>
                <a:latin typeface="Times New Roman" pitchFamily="18" charset="0"/>
                <a:cs typeface="Times New Roman" pitchFamily="18" charset="0"/>
              </a:rPr>
              <a:t>The risk-sharing formula will have two main parameters:</a:t>
            </a:r>
          </a:p>
          <a:p>
            <a:pPr>
              <a:buNone/>
            </a:pPr>
            <a:r>
              <a:rPr lang="en-US" sz="2000" dirty="0" smtClean="0">
                <a:solidFill>
                  <a:srgbClr val="002060"/>
                </a:solidFill>
                <a:latin typeface="Times New Roman" pitchFamily="18" charset="0"/>
                <a:cs typeface="Times New Roman" pitchFamily="18" charset="0"/>
              </a:rPr>
              <a:t>The first parameter is the ratio of the LRF funds to the total original principal amount of Loans in the EE Loan portfolio.  </a:t>
            </a:r>
            <a:r>
              <a:rPr lang="en-US" sz="2200" b="1" dirty="0" smtClean="0">
                <a:latin typeface="Times New Roman" pitchFamily="18" charset="0"/>
                <a:cs typeface="Times New Roman" pitchFamily="18" charset="0"/>
              </a:rPr>
              <a:t>Presently, we are thinking this will be 5%, which is the same as a leverage ratio of 20:1</a:t>
            </a:r>
            <a:r>
              <a:rPr lang="en-US" sz="2200" dirty="0" smtClean="0">
                <a:latin typeface="Times New Roman" pitchFamily="18" charset="0"/>
                <a:cs typeface="Times New Roman" pitchFamily="18" charset="0"/>
              </a:rPr>
              <a:t>. </a:t>
            </a:r>
          </a:p>
          <a:p>
            <a:pPr>
              <a:buNone/>
            </a:pPr>
            <a:r>
              <a:rPr lang="en-US" sz="2000" dirty="0" smtClean="0">
                <a:solidFill>
                  <a:srgbClr val="002060"/>
                </a:solidFill>
                <a:latin typeface="Times New Roman" pitchFamily="18" charset="0"/>
                <a:cs typeface="Times New Roman" pitchFamily="18" charset="0"/>
              </a:rPr>
              <a:t>The second parameter in the risk-sharing formula is the share of losses that the LRF will pay.  </a:t>
            </a:r>
            <a:r>
              <a:rPr lang="en-US" sz="2200" b="1" dirty="0" smtClean="0">
                <a:latin typeface="Times New Roman" pitchFamily="18" charset="0"/>
                <a:cs typeface="Times New Roman" pitchFamily="18" charset="0"/>
              </a:rPr>
              <a:t>We anticipate this will be less than 100%,</a:t>
            </a:r>
            <a:r>
              <a:rPr lang="en-US" sz="2200" b="1" dirty="0" smtClean="0">
                <a:solidFill>
                  <a:srgbClr val="002060"/>
                </a:solidFill>
                <a:latin typeface="Times New Roman" pitchFamily="18" charset="0"/>
                <a:cs typeface="Times New Roman" pitchFamily="18" charset="0"/>
              </a:rPr>
              <a:t> </a:t>
            </a:r>
            <a:r>
              <a:rPr lang="en-US" sz="2000" dirty="0" smtClean="0">
                <a:solidFill>
                  <a:srgbClr val="002060"/>
                </a:solidFill>
                <a:latin typeface="Times New Roman" pitchFamily="18" charset="0"/>
                <a:cs typeface="Times New Roman" pitchFamily="18" charset="0"/>
              </a:rPr>
              <a:t>which implies that a portion of the loss will be borne by the FI and covered from its normal loss-provisioning.  Because all losses after the LRF is exhausted will be borne by the FI, FI incentives for good Loan origination, administration, and recoveries will be maintained.  Both of these parameters are to be proposed by the FI and will be defined in the final agreements among WECC, the FI, and the City.</a:t>
            </a:r>
          </a:p>
          <a:p>
            <a:pPr>
              <a:buNone/>
            </a:pPr>
            <a:endParaRPr lang="en-US" sz="20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 6. 		Bidders Conference</a:t>
            </a:r>
            <a:endParaRPr lang="en-US" dirty="0"/>
          </a:p>
        </p:txBody>
      </p:sp>
      <p:sp>
        <p:nvSpPr>
          <p:cNvPr id="3" name="Content Placeholder 2"/>
          <p:cNvSpPr>
            <a:spLocks noGrp="1"/>
          </p:cNvSpPr>
          <p:nvPr>
            <p:ph idx="1"/>
          </p:nvPr>
        </p:nvSpPr>
        <p:spPr>
          <a:xfrm>
            <a:off x="457200" y="1722437"/>
            <a:ext cx="8229600" cy="4525963"/>
          </a:xfrm>
        </p:spPr>
        <p:txBody>
          <a:bodyPr/>
          <a:lstStyle/>
          <a:p>
            <a:r>
              <a:rPr lang="en-US" dirty="0" smtClean="0"/>
              <a:t>Formal presentation with question and answer period for potential lenders</a:t>
            </a:r>
          </a:p>
          <a:p>
            <a:r>
              <a:rPr lang="en-US" dirty="0" smtClean="0"/>
              <a:t>Present modified Lender slide show </a:t>
            </a:r>
          </a:p>
          <a:p>
            <a:r>
              <a:rPr lang="en-US" dirty="0" smtClean="0"/>
              <a:t>Post questions and answers on website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smtClean="0">
                <a:solidFill>
                  <a:schemeClr val="tx1">
                    <a:lumMod val="75000"/>
                    <a:lumOff val="25000"/>
                  </a:schemeClr>
                </a:solidFill>
              </a:rPr>
              <a:t>Bidders’ Conference slide show</a:t>
            </a:r>
            <a:endParaRPr lang="en-US" dirty="0">
              <a:solidFill>
                <a:schemeClr val="tx1">
                  <a:lumMod val="75000"/>
                  <a:lumOff val="25000"/>
                </a:schemeClr>
              </a:solidFill>
            </a:endParaRPr>
          </a:p>
        </p:txBody>
      </p:sp>
      <p:pic>
        <p:nvPicPr>
          <p:cNvPr id="2050" name="Picture 2"/>
          <p:cNvPicPr>
            <a:picLocks noGrp="1" noChangeAspect="1" noChangeArrowheads="1"/>
          </p:cNvPicPr>
          <p:nvPr>
            <p:ph idx="1"/>
          </p:nvPr>
        </p:nvPicPr>
        <p:blipFill>
          <a:blip r:embed="rId3" cstate="print"/>
          <a:srcRect l="13240" t="4140" r="13520" b="4565"/>
          <a:stretch>
            <a:fillRect/>
          </a:stretch>
        </p:blipFill>
        <p:spPr bwMode="auto">
          <a:xfrm>
            <a:off x="1447800" y="990600"/>
            <a:ext cx="6461760" cy="4846320"/>
          </a:xfrm>
          <a:prstGeom prst="rect">
            <a:avLst/>
          </a:prstGeom>
          <a:noFill/>
          <a:ln w="9525">
            <a:solidFill>
              <a:schemeClr val="tx1">
                <a:lumMod val="75000"/>
                <a:lumOff val="25000"/>
              </a:schemeClr>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Concept Proposal for Lender</a:t>
            </a:r>
            <a:endParaRPr lang="en-US" dirty="0">
              <a:solidFill>
                <a:schemeClr val="tx1">
                  <a:lumMod val="75000"/>
                  <a:lumOff val="25000"/>
                </a:schemeClr>
              </a:solidFill>
            </a:endParaRPr>
          </a:p>
        </p:txBody>
      </p:sp>
      <p:pic>
        <p:nvPicPr>
          <p:cNvPr id="3074" name="Picture 2"/>
          <p:cNvPicPr>
            <a:picLocks noGrp="1" noChangeAspect="1" noChangeArrowheads="1"/>
          </p:cNvPicPr>
          <p:nvPr>
            <p:ph idx="1"/>
          </p:nvPr>
        </p:nvPicPr>
        <p:blipFill>
          <a:blip r:embed="rId2" cstate="print"/>
          <a:srcRect l="8930" r="8930"/>
          <a:stretch>
            <a:fillRect/>
          </a:stretch>
        </p:blipFill>
        <p:spPr bwMode="auto">
          <a:xfrm>
            <a:off x="1295400" y="1219200"/>
            <a:ext cx="6553200" cy="4525963"/>
          </a:xfrm>
          <a:prstGeom prst="rect">
            <a:avLst/>
          </a:prstGeom>
          <a:noFill/>
          <a:ln w="9525">
            <a:solidFill>
              <a:schemeClr val="tx1">
                <a:lumMod val="65000"/>
                <a:lumOff val="35000"/>
              </a:schemeClr>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Bidders Conference - elements</a:t>
            </a:r>
            <a:endParaRPr lang="en-US" dirty="0">
              <a:solidFill>
                <a:srgbClr val="0070C0"/>
              </a:solidFill>
            </a:endParaRPr>
          </a:p>
        </p:txBody>
      </p:sp>
      <p:sp>
        <p:nvSpPr>
          <p:cNvPr id="3" name="Content Placeholder 2"/>
          <p:cNvSpPr>
            <a:spLocks noGrp="1"/>
          </p:cNvSpPr>
          <p:nvPr>
            <p:ph idx="1"/>
          </p:nvPr>
        </p:nvSpPr>
        <p:spPr/>
        <p:txBody>
          <a:bodyPr/>
          <a:lstStyle/>
          <a:p>
            <a:pPr lvl="0"/>
            <a:r>
              <a:rPr lang="en-US" sz="3600" dirty="0" smtClean="0"/>
              <a:t>Provide information &amp; answer questions for those unable to schedule individual Lender meetings</a:t>
            </a:r>
          </a:p>
          <a:p>
            <a:pPr lvl="0"/>
            <a:r>
              <a:rPr lang="en-US" sz="3600" dirty="0" smtClean="0"/>
              <a:t>Expect that participants will be more guarded</a:t>
            </a:r>
          </a:p>
          <a:p>
            <a:r>
              <a:rPr lang="en-US" sz="3600" dirty="0" smtClean="0"/>
              <a:t>Questions and answers are formal and will be published on the municipality’s web page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dirty="0" smtClean="0"/>
              <a:t>The TAP Blog</a:t>
            </a:r>
          </a:p>
        </p:txBody>
      </p:sp>
      <p:pic>
        <p:nvPicPr>
          <p:cNvPr id="7171" name="Picture 2"/>
          <p:cNvPicPr>
            <a:picLocks noChangeAspect="1" noChangeArrowheads="1"/>
          </p:cNvPicPr>
          <p:nvPr/>
        </p:nvPicPr>
        <p:blipFill>
          <a:blip r:embed="rId3" cstate="print"/>
          <a:srcRect/>
          <a:stretch>
            <a:fillRect/>
          </a:stretch>
        </p:blipFill>
        <p:spPr bwMode="auto">
          <a:xfrm>
            <a:off x="3810000" y="2057400"/>
            <a:ext cx="5162550" cy="4130675"/>
          </a:xfrm>
          <a:prstGeom prst="rect">
            <a:avLst/>
          </a:prstGeom>
          <a:noFill/>
          <a:ln w="9525">
            <a:noFill/>
            <a:miter lim="800000"/>
            <a:headEnd/>
            <a:tailEnd/>
          </a:ln>
        </p:spPr>
      </p:pic>
      <p:sp>
        <p:nvSpPr>
          <p:cNvPr id="7172" name="TextBox 4"/>
          <p:cNvSpPr txBox="1">
            <a:spLocks noChangeArrowheads="1"/>
          </p:cNvSpPr>
          <p:nvPr/>
        </p:nvSpPr>
        <p:spPr bwMode="auto">
          <a:xfrm>
            <a:off x="152400" y="1885950"/>
            <a:ext cx="3429000" cy="4800600"/>
          </a:xfrm>
          <a:prstGeom prst="rect">
            <a:avLst/>
          </a:prstGeom>
          <a:noFill/>
          <a:ln w="9525">
            <a:noFill/>
            <a:miter lim="800000"/>
            <a:headEnd/>
            <a:tailEnd/>
          </a:ln>
        </p:spPr>
        <p:txBody>
          <a:bodyPr anchor="ctr">
            <a:spAutoFit/>
          </a:bodyPr>
          <a:lstStyle/>
          <a:p>
            <a:pPr fontAlgn="base">
              <a:spcBef>
                <a:spcPct val="0"/>
              </a:spcBef>
              <a:spcAft>
                <a:spcPct val="0"/>
              </a:spcAft>
            </a:pPr>
            <a:r>
              <a:rPr lang="en-US" dirty="0" smtClean="0">
                <a:solidFill>
                  <a:srgbClr val="50565C"/>
                </a:solidFill>
              </a:rPr>
              <a:t> </a:t>
            </a:r>
          </a:p>
          <a:p>
            <a:pPr fontAlgn="base">
              <a:spcBef>
                <a:spcPct val="0"/>
              </a:spcBef>
              <a:spcAft>
                <a:spcPct val="0"/>
              </a:spcAft>
            </a:pPr>
            <a:endParaRPr lang="en-US" dirty="0" smtClean="0">
              <a:solidFill>
                <a:srgbClr val="50565C"/>
              </a:solidFill>
            </a:endParaRPr>
          </a:p>
          <a:p>
            <a:pPr fontAlgn="base">
              <a:spcBef>
                <a:spcPct val="0"/>
              </a:spcBef>
              <a:spcAft>
                <a:spcPct val="0"/>
              </a:spcAft>
            </a:pPr>
            <a:r>
              <a:rPr lang="en-US" sz="2400" dirty="0" smtClean="0">
                <a:solidFill>
                  <a:srgbClr val="50565C"/>
                </a:solidFill>
              </a:rPr>
              <a:t>Provides a platform for state, local, and tribal government officials and DOE’s network of technical and programmatic experts to connect and share best practices on a variety of topics.</a:t>
            </a:r>
          </a:p>
          <a:p>
            <a:pPr fontAlgn="base">
              <a:spcBef>
                <a:spcPct val="0"/>
              </a:spcBef>
              <a:spcAft>
                <a:spcPct val="0"/>
              </a:spcAft>
            </a:pPr>
            <a:endParaRPr lang="en-US" dirty="0" smtClean="0">
              <a:solidFill>
                <a:srgbClr val="50565C"/>
              </a:solidFill>
            </a:endParaRPr>
          </a:p>
          <a:p>
            <a:pPr fontAlgn="base">
              <a:spcBef>
                <a:spcPct val="0"/>
              </a:spcBef>
              <a:spcAft>
                <a:spcPct val="0"/>
              </a:spcAft>
            </a:pPr>
            <a:endParaRPr lang="en-US" dirty="0" smtClean="0">
              <a:solidFill>
                <a:srgbClr val="50565C"/>
              </a:solidFill>
            </a:endParaRPr>
          </a:p>
          <a:p>
            <a:pPr fontAlgn="base">
              <a:spcBef>
                <a:spcPct val="0"/>
              </a:spcBef>
              <a:spcAft>
                <a:spcPct val="0"/>
              </a:spcAft>
            </a:pPr>
            <a:r>
              <a:rPr lang="en-US" dirty="0" smtClean="0">
                <a:solidFill>
                  <a:srgbClr val="50565C"/>
                </a:solidFill>
              </a:rPr>
              <a:t> </a:t>
            </a:r>
          </a:p>
        </p:txBody>
      </p:sp>
      <p:sp>
        <p:nvSpPr>
          <p:cNvPr id="6" name="Title 1"/>
          <p:cNvSpPr txBox="1">
            <a:spLocks/>
          </p:cNvSpPr>
          <p:nvPr/>
        </p:nvSpPr>
        <p:spPr bwMode="auto">
          <a:xfrm>
            <a:off x="685800" y="990600"/>
            <a:ext cx="7772400" cy="990600"/>
          </a:xfrm>
          <a:prstGeom prst="rect">
            <a:avLst/>
          </a:prstGeom>
          <a:noFill/>
          <a:ln w="9525">
            <a:noFill/>
            <a:miter lim="800000"/>
            <a:headEnd/>
            <a:tailEnd/>
          </a:ln>
        </p:spPr>
        <p:txBody>
          <a:bodyPr anchor="ctr">
            <a:normAutofit/>
          </a:bodyPr>
          <a:lstStyle/>
          <a:p>
            <a:pPr algn="ctr" defTabSz="457200" eaLnBrk="0" fontAlgn="base" hangingPunct="0">
              <a:lnSpc>
                <a:spcPts val="2800"/>
              </a:lnSpc>
              <a:spcBef>
                <a:spcPct val="0"/>
              </a:spcBef>
              <a:spcAft>
                <a:spcPct val="0"/>
              </a:spcAft>
              <a:defRPr/>
            </a:pPr>
            <a:r>
              <a:rPr lang="en-US" sz="2600" dirty="0">
                <a:solidFill>
                  <a:srgbClr val="50565C"/>
                </a:solidFill>
              </a:rPr>
              <a:t>Access the TAP Blog!</a:t>
            </a:r>
            <a:r>
              <a:rPr lang="en-US" sz="2600" dirty="0">
                <a:solidFill>
                  <a:srgbClr val="FFFFFF"/>
                </a:solidFill>
              </a:rPr>
              <a:t/>
            </a:r>
            <a:br>
              <a:rPr lang="en-US" sz="2600" dirty="0">
                <a:solidFill>
                  <a:srgbClr val="FFFFFF"/>
                </a:solidFill>
              </a:rPr>
            </a:br>
            <a:r>
              <a:rPr lang="en-US" sz="2400" dirty="0">
                <a:solidFill>
                  <a:srgbClr val="00B0F0"/>
                </a:solidFill>
              </a:rPr>
              <a:t>http://www.eereblogs.energy.gov/tap/</a:t>
            </a:r>
            <a:endParaRPr lang="en-US" sz="2600" dirty="0">
              <a:solidFill>
                <a:srgbClr val="00B0F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 7. 		Lender Selection</a:t>
            </a:r>
            <a:endParaRPr lang="en-US" dirty="0"/>
          </a:p>
        </p:txBody>
      </p:sp>
      <p:sp>
        <p:nvSpPr>
          <p:cNvPr id="3" name="Content Placeholder 2"/>
          <p:cNvSpPr>
            <a:spLocks noGrp="1"/>
          </p:cNvSpPr>
          <p:nvPr>
            <p:ph idx="1"/>
          </p:nvPr>
        </p:nvSpPr>
        <p:spPr/>
        <p:txBody>
          <a:bodyPr/>
          <a:lstStyle/>
          <a:p>
            <a:r>
              <a:rPr lang="en-US" dirty="0" smtClean="0"/>
              <a:t>Read and evaluate lender proposals</a:t>
            </a:r>
          </a:p>
          <a:p>
            <a:r>
              <a:rPr lang="en-US" dirty="0" smtClean="0"/>
              <a:t>Complete score sheets from RFP</a:t>
            </a:r>
          </a:p>
          <a:p>
            <a:r>
              <a:rPr lang="en-US" dirty="0" smtClean="0"/>
              <a:t>Evaluate scoring elements and compare proposals</a:t>
            </a:r>
          </a:p>
          <a:p>
            <a:r>
              <a:rPr lang="en-US" dirty="0" smtClean="0"/>
              <a:t>Pose further questions to proposers, as needed</a:t>
            </a:r>
          </a:p>
          <a:p>
            <a:r>
              <a:rPr lang="en-US" dirty="0" smtClean="0"/>
              <a:t>Select lender for further negotiations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solidFill>
                  <a:schemeClr val="tx1">
                    <a:lumMod val="75000"/>
                    <a:lumOff val="25000"/>
                  </a:schemeClr>
                </a:solidFill>
              </a:rPr>
              <a:t>Proposer Scoring Sheet</a:t>
            </a:r>
            <a:endParaRPr lang="en-US" dirty="0">
              <a:solidFill>
                <a:schemeClr val="tx1">
                  <a:lumMod val="75000"/>
                  <a:lumOff val="25000"/>
                </a:schemeClr>
              </a:solidFill>
            </a:endParaRPr>
          </a:p>
        </p:txBody>
      </p:sp>
      <p:pic>
        <p:nvPicPr>
          <p:cNvPr id="4098" name="Picture 2"/>
          <p:cNvPicPr>
            <a:picLocks noGrp="1" noChangeAspect="1" noChangeArrowheads="1"/>
          </p:cNvPicPr>
          <p:nvPr>
            <p:ph idx="1"/>
          </p:nvPr>
        </p:nvPicPr>
        <p:blipFill>
          <a:blip r:embed="rId2" cstate="print"/>
          <a:srcRect l="23257" r="23257"/>
          <a:stretch>
            <a:fillRect/>
          </a:stretch>
        </p:blipFill>
        <p:spPr bwMode="auto">
          <a:xfrm>
            <a:off x="2286000" y="762000"/>
            <a:ext cx="4741665" cy="5029200"/>
          </a:xfrm>
          <a:prstGeom prst="rect">
            <a:avLst/>
          </a:prstGeom>
          <a:noFill/>
          <a:ln w="9525">
            <a:solidFill>
              <a:schemeClr val="tx1">
                <a:lumMod val="75000"/>
                <a:lumOff val="25000"/>
              </a:schemeClr>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Actual Results</a:t>
            </a:r>
            <a:endParaRPr lang="en-US" dirty="0">
              <a:solidFill>
                <a:srgbClr val="0070C0"/>
              </a:solidFill>
            </a:endParaRPr>
          </a:p>
        </p:txBody>
      </p:sp>
      <p:graphicFrame>
        <p:nvGraphicFramePr>
          <p:cNvPr id="5" name="Content Placeholder 4"/>
          <p:cNvGraphicFramePr>
            <a:graphicFrameLocks noGrp="1"/>
          </p:cNvGraphicFramePr>
          <p:nvPr>
            <p:ph idx="1"/>
          </p:nvPr>
        </p:nvGraphicFramePr>
        <p:xfrm>
          <a:off x="457200" y="1600200"/>
          <a:ext cx="8229600" cy="4038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Credit Score</a:t>
                      </a:r>
                      <a:endParaRPr lang="en-US" dirty="0"/>
                    </a:p>
                  </a:txBody>
                  <a:tcPr/>
                </a:tc>
                <a:tc>
                  <a:txBody>
                    <a:bodyPr/>
                    <a:lstStyle/>
                    <a:p>
                      <a:r>
                        <a:rPr lang="en-US" dirty="0" smtClean="0"/>
                        <a:t>Term</a:t>
                      </a:r>
                      <a:endParaRPr lang="en-US" dirty="0"/>
                    </a:p>
                  </a:txBody>
                  <a:tcPr/>
                </a:tc>
                <a:tc>
                  <a:txBody>
                    <a:bodyPr/>
                    <a:lstStyle/>
                    <a:p>
                      <a:r>
                        <a:rPr lang="en-US" dirty="0" smtClean="0"/>
                        <a:t>Rate</a:t>
                      </a:r>
                      <a:endParaRPr lang="en-US" dirty="0"/>
                    </a:p>
                  </a:txBody>
                  <a:tcPr/>
                </a:tc>
              </a:tr>
              <a:tr h="467360">
                <a:tc>
                  <a:txBody>
                    <a:bodyPr/>
                    <a:lstStyle/>
                    <a:p>
                      <a:r>
                        <a:rPr lang="en-US" sz="2000" b="1" kern="1200" dirty="0" smtClean="0">
                          <a:solidFill>
                            <a:schemeClr val="dk1"/>
                          </a:solidFill>
                          <a:latin typeface="+mn-lt"/>
                          <a:ea typeface="+mn-ea"/>
                          <a:cs typeface="+mn-cs"/>
                        </a:rPr>
                        <a:t>680 or above </a:t>
                      </a:r>
                      <a:endParaRPr lang="en-US" sz="2000" b="1" dirty="0"/>
                    </a:p>
                  </a:txBody>
                  <a:tcPr/>
                </a:tc>
                <a:tc>
                  <a:txBody>
                    <a:bodyPr/>
                    <a:lstStyle/>
                    <a:p>
                      <a:r>
                        <a:rPr lang="en-US" sz="2000" b="1" kern="1200" dirty="0" smtClean="0">
                          <a:solidFill>
                            <a:schemeClr val="dk1"/>
                          </a:solidFill>
                          <a:latin typeface="+mn-lt"/>
                          <a:ea typeface="+mn-ea"/>
                          <a:cs typeface="+mn-cs"/>
                        </a:rPr>
                        <a:t>up to 72 months</a:t>
                      </a:r>
                      <a:endParaRPr lang="en-US" sz="2000" b="1" dirty="0"/>
                    </a:p>
                  </a:txBody>
                  <a:tcPr/>
                </a:tc>
                <a:tc>
                  <a:txBody>
                    <a:bodyPr/>
                    <a:lstStyle/>
                    <a:p>
                      <a:r>
                        <a:rPr lang="en-US" sz="2000" b="1" kern="1200" dirty="0" smtClean="0">
                          <a:solidFill>
                            <a:schemeClr val="dk1"/>
                          </a:solidFill>
                          <a:latin typeface="+mn-lt"/>
                          <a:ea typeface="+mn-ea"/>
                          <a:cs typeface="+mn-cs"/>
                        </a:rPr>
                        <a:t>4.49%</a:t>
                      </a:r>
                      <a:endParaRPr lang="en-US" sz="2000" b="1" dirty="0"/>
                    </a:p>
                  </a:txBody>
                  <a:tcPr/>
                </a:tc>
              </a:tr>
              <a:tr h="533400">
                <a:tc>
                  <a:txBody>
                    <a:bodyPr/>
                    <a:lstStyle/>
                    <a:p>
                      <a:endParaRPr lang="en-US" sz="2000" b="1" dirty="0"/>
                    </a:p>
                  </a:txBody>
                  <a:tcPr/>
                </a:tc>
                <a:tc>
                  <a:txBody>
                    <a:bodyPr/>
                    <a:lstStyle/>
                    <a:p>
                      <a:r>
                        <a:rPr lang="en-US" sz="2000" b="1" kern="1200" dirty="0" smtClean="0">
                          <a:solidFill>
                            <a:schemeClr val="dk1"/>
                          </a:solidFill>
                          <a:latin typeface="+mn-lt"/>
                          <a:ea typeface="+mn-ea"/>
                          <a:cs typeface="+mn-cs"/>
                        </a:rPr>
                        <a:t>86 – 180 months</a:t>
                      </a:r>
                      <a:endParaRPr lang="en-US" sz="2000" b="1" dirty="0"/>
                    </a:p>
                  </a:txBody>
                  <a:tcPr/>
                </a:tc>
                <a:tc>
                  <a:txBody>
                    <a:bodyPr/>
                    <a:lstStyle/>
                    <a:p>
                      <a:r>
                        <a:rPr lang="en-US" sz="2000" b="1" kern="1200" dirty="0" smtClean="0">
                          <a:solidFill>
                            <a:schemeClr val="dk1"/>
                          </a:solidFill>
                          <a:latin typeface="+mn-lt"/>
                          <a:ea typeface="+mn-ea"/>
                          <a:cs typeface="+mn-cs"/>
                        </a:rPr>
                        <a:t>4.74%</a:t>
                      </a:r>
                      <a:endParaRPr lang="en-US" sz="2000" b="1" dirty="0"/>
                    </a:p>
                  </a:txBody>
                  <a:tcPr/>
                </a:tc>
              </a:tr>
              <a:tr h="533400">
                <a:tc>
                  <a:txBody>
                    <a:bodyPr/>
                    <a:lstStyle/>
                    <a:p>
                      <a:r>
                        <a:rPr lang="en-US" sz="2000" b="1" kern="1200" dirty="0" smtClean="0">
                          <a:solidFill>
                            <a:schemeClr val="dk1"/>
                          </a:solidFill>
                          <a:latin typeface="+mn-lt"/>
                          <a:ea typeface="+mn-ea"/>
                          <a:cs typeface="+mn-cs"/>
                        </a:rPr>
                        <a:t>679 – 640</a:t>
                      </a:r>
                      <a:endParaRPr lang="en-US" sz="2000" b="1" dirty="0"/>
                    </a:p>
                  </a:txBody>
                  <a:tcPr/>
                </a:tc>
                <a:tc>
                  <a:txBody>
                    <a:bodyPr/>
                    <a:lstStyle/>
                    <a:p>
                      <a:r>
                        <a:rPr lang="en-US" sz="2000" b="1" kern="1200" dirty="0" smtClean="0">
                          <a:solidFill>
                            <a:schemeClr val="dk1"/>
                          </a:solidFill>
                          <a:latin typeface="+mn-lt"/>
                          <a:ea typeface="+mn-ea"/>
                          <a:cs typeface="+mn-cs"/>
                        </a:rPr>
                        <a:t>up to 72 months</a:t>
                      </a:r>
                      <a:endParaRPr lang="en-US" sz="2000" b="1" dirty="0"/>
                    </a:p>
                  </a:txBody>
                  <a:tcPr/>
                </a:tc>
                <a:tc>
                  <a:txBody>
                    <a:bodyPr/>
                    <a:lstStyle/>
                    <a:p>
                      <a:r>
                        <a:rPr lang="en-US" sz="2000" b="1" kern="1200" dirty="0" smtClean="0">
                          <a:solidFill>
                            <a:schemeClr val="dk1"/>
                          </a:solidFill>
                          <a:latin typeface="+mn-lt"/>
                          <a:ea typeface="+mn-ea"/>
                          <a:cs typeface="+mn-cs"/>
                        </a:rPr>
                        <a:t>5.99%</a:t>
                      </a:r>
                      <a:endParaRPr lang="en-US" sz="2000" b="1" dirty="0"/>
                    </a:p>
                  </a:txBody>
                  <a:tcPr/>
                </a:tc>
              </a:tr>
              <a:tr h="533400">
                <a:tc>
                  <a:txBody>
                    <a:bodyPr/>
                    <a:lstStyle/>
                    <a:p>
                      <a:endParaRPr lang="en-US" sz="2000" b="1" dirty="0"/>
                    </a:p>
                  </a:txBody>
                  <a:tcPr/>
                </a:tc>
                <a:tc>
                  <a:txBody>
                    <a:bodyPr/>
                    <a:lstStyle/>
                    <a:p>
                      <a:r>
                        <a:rPr lang="en-US" sz="2000" b="1" kern="1200" dirty="0" smtClean="0">
                          <a:solidFill>
                            <a:schemeClr val="dk1"/>
                          </a:solidFill>
                          <a:latin typeface="+mn-lt"/>
                          <a:ea typeface="+mn-ea"/>
                          <a:cs typeface="+mn-cs"/>
                        </a:rPr>
                        <a:t>86 - 180 months</a:t>
                      </a:r>
                      <a:endParaRPr lang="en-US" sz="2000" b="1" dirty="0"/>
                    </a:p>
                  </a:txBody>
                  <a:tcPr/>
                </a:tc>
                <a:tc>
                  <a:txBody>
                    <a:bodyPr/>
                    <a:lstStyle/>
                    <a:p>
                      <a:r>
                        <a:rPr lang="en-US" sz="2000" b="1" kern="1200" dirty="0" smtClean="0">
                          <a:solidFill>
                            <a:schemeClr val="dk1"/>
                          </a:solidFill>
                          <a:latin typeface="+mn-lt"/>
                          <a:ea typeface="+mn-ea"/>
                          <a:cs typeface="+mn-cs"/>
                        </a:rPr>
                        <a:t>6.24%</a:t>
                      </a:r>
                      <a:endParaRPr lang="en-US" sz="2000" b="1" dirty="0"/>
                    </a:p>
                  </a:txBody>
                  <a:tcPr/>
                </a:tc>
              </a:tr>
              <a:tr h="533400">
                <a:tc>
                  <a:txBody>
                    <a:bodyPr/>
                    <a:lstStyle/>
                    <a:p>
                      <a:r>
                        <a:rPr lang="en-US" sz="2000" b="1" kern="1200" dirty="0" smtClean="0">
                          <a:solidFill>
                            <a:schemeClr val="dk1"/>
                          </a:solidFill>
                          <a:latin typeface="+mn-lt"/>
                          <a:ea typeface="+mn-ea"/>
                          <a:cs typeface="+mn-cs"/>
                        </a:rPr>
                        <a:t>639 – 601</a:t>
                      </a:r>
                      <a:endParaRPr lang="en-US" sz="2000" b="1" dirty="0"/>
                    </a:p>
                  </a:txBody>
                  <a:tcPr/>
                </a:tc>
                <a:tc>
                  <a:txBody>
                    <a:bodyPr/>
                    <a:lstStyle/>
                    <a:p>
                      <a:r>
                        <a:rPr lang="en-US" sz="2000" b="1" kern="1200" dirty="0" smtClean="0">
                          <a:solidFill>
                            <a:schemeClr val="dk1"/>
                          </a:solidFill>
                          <a:latin typeface="+mn-lt"/>
                          <a:ea typeface="+mn-ea"/>
                          <a:cs typeface="+mn-cs"/>
                        </a:rPr>
                        <a:t>up to 72 months</a:t>
                      </a:r>
                      <a:endParaRPr lang="en-US" sz="2000" b="1" dirty="0"/>
                    </a:p>
                  </a:txBody>
                  <a:tcPr/>
                </a:tc>
                <a:tc>
                  <a:txBody>
                    <a:bodyPr/>
                    <a:lstStyle/>
                    <a:p>
                      <a:r>
                        <a:rPr lang="en-US" sz="2000" b="1" kern="1200" dirty="0" smtClean="0">
                          <a:solidFill>
                            <a:schemeClr val="dk1"/>
                          </a:solidFill>
                          <a:latin typeface="+mn-lt"/>
                          <a:ea typeface="+mn-ea"/>
                          <a:cs typeface="+mn-cs"/>
                        </a:rPr>
                        <a:t>7.49%</a:t>
                      </a:r>
                      <a:endParaRPr lang="en-US" sz="2000" b="1" dirty="0"/>
                    </a:p>
                  </a:txBody>
                  <a:tcPr/>
                </a:tc>
              </a:tr>
              <a:tr h="533400">
                <a:tc>
                  <a:txBody>
                    <a:bodyPr/>
                    <a:lstStyle/>
                    <a:p>
                      <a:endParaRPr lang="en-US" sz="2000" b="1" dirty="0"/>
                    </a:p>
                  </a:txBody>
                  <a:tcPr/>
                </a:tc>
                <a:tc>
                  <a:txBody>
                    <a:bodyPr/>
                    <a:lstStyle/>
                    <a:p>
                      <a:r>
                        <a:rPr lang="en-US" sz="2000" b="1" kern="1200" dirty="0" smtClean="0">
                          <a:solidFill>
                            <a:schemeClr val="dk1"/>
                          </a:solidFill>
                          <a:latin typeface="+mn-lt"/>
                          <a:ea typeface="+mn-ea"/>
                          <a:cs typeface="+mn-cs"/>
                        </a:rPr>
                        <a:t>86 - 180 months</a:t>
                      </a:r>
                      <a:endParaRPr lang="en-US" sz="2000" b="1" dirty="0"/>
                    </a:p>
                  </a:txBody>
                  <a:tcPr/>
                </a:tc>
                <a:tc>
                  <a:txBody>
                    <a:bodyPr/>
                    <a:lstStyle/>
                    <a:p>
                      <a:r>
                        <a:rPr lang="en-US" sz="2000" b="1" kern="1200" dirty="0" smtClean="0">
                          <a:solidFill>
                            <a:schemeClr val="dk1"/>
                          </a:solidFill>
                          <a:latin typeface="+mn-lt"/>
                          <a:ea typeface="+mn-ea"/>
                          <a:cs typeface="+mn-cs"/>
                        </a:rPr>
                        <a:t>7.74%</a:t>
                      </a:r>
                      <a:endParaRPr lang="en-US" sz="2000" b="1" dirty="0"/>
                    </a:p>
                  </a:txBody>
                  <a:tcPr/>
                </a:tc>
              </a:tr>
              <a:tr h="533400">
                <a:tc>
                  <a:txBody>
                    <a:bodyPr/>
                    <a:lstStyle/>
                    <a:p>
                      <a:r>
                        <a:rPr lang="en-US" sz="2000" b="1" kern="1200" dirty="0" smtClean="0">
                          <a:solidFill>
                            <a:schemeClr val="dk1"/>
                          </a:solidFill>
                          <a:latin typeface="+mn-lt"/>
                          <a:ea typeface="+mn-ea"/>
                          <a:cs typeface="+mn-cs"/>
                        </a:rPr>
                        <a:t>600 and below</a:t>
                      </a:r>
                      <a:endParaRPr lang="en-US" sz="2000" b="1" dirty="0"/>
                    </a:p>
                  </a:txBody>
                  <a:tcPr/>
                </a:tc>
                <a:tc>
                  <a:txBody>
                    <a:bodyPr/>
                    <a:lstStyle/>
                    <a:p>
                      <a:r>
                        <a:rPr lang="en-US" sz="2000" b="1" kern="1200" dirty="0" smtClean="0">
                          <a:solidFill>
                            <a:schemeClr val="dk1"/>
                          </a:solidFill>
                          <a:latin typeface="+mn-lt"/>
                          <a:ea typeface="+mn-ea"/>
                          <a:cs typeface="+mn-cs"/>
                        </a:rPr>
                        <a:t>up to 180 months</a:t>
                      </a:r>
                      <a:endParaRPr lang="en-US" sz="2000" b="1" dirty="0"/>
                    </a:p>
                  </a:txBody>
                  <a:tcPr/>
                </a:tc>
                <a:tc>
                  <a:txBody>
                    <a:bodyPr/>
                    <a:lstStyle/>
                    <a:p>
                      <a:r>
                        <a:rPr lang="en-US" sz="2000" b="1" kern="1200" dirty="0" smtClean="0">
                          <a:solidFill>
                            <a:schemeClr val="dk1"/>
                          </a:solidFill>
                          <a:latin typeface="+mn-lt"/>
                          <a:ea typeface="+mn-ea"/>
                          <a:cs typeface="+mn-cs"/>
                        </a:rPr>
                        <a:t>8.74%</a:t>
                      </a:r>
                      <a:endParaRPr lang="en-US" sz="2000" b="1" dirty="0"/>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554162"/>
          </a:xfrm>
        </p:spPr>
        <p:txBody>
          <a:bodyPr/>
          <a:lstStyle/>
          <a:p>
            <a:r>
              <a:rPr lang="en-US" dirty="0" smtClean="0"/>
              <a:t>Step 8.   Negotiate Financing Facility</a:t>
            </a:r>
            <a:r>
              <a:rPr lang="en-US" sz="2000" dirty="0" smtClean="0"/>
              <a:t> </a:t>
            </a:r>
            <a:r>
              <a:rPr lang="en-US" sz="2800" dirty="0" smtClean="0"/>
              <a:t>and</a:t>
            </a:r>
            <a:r>
              <a:rPr lang="en-US" sz="2000" dirty="0" smtClean="0"/>
              <a:t/>
            </a:r>
            <a:br>
              <a:rPr lang="en-US" sz="2000" dirty="0" smtClean="0"/>
            </a:br>
            <a:r>
              <a:rPr lang="en-US" dirty="0" smtClean="0"/>
              <a:t>Prepare Implementing Agreements</a:t>
            </a:r>
            <a:endParaRPr lang="en-US" dirty="0"/>
          </a:p>
        </p:txBody>
      </p:sp>
      <p:sp>
        <p:nvSpPr>
          <p:cNvPr id="3" name="Content Placeholder 2"/>
          <p:cNvSpPr>
            <a:spLocks noGrp="1"/>
          </p:cNvSpPr>
          <p:nvPr>
            <p:ph idx="1"/>
          </p:nvPr>
        </p:nvSpPr>
        <p:spPr>
          <a:xfrm>
            <a:off x="457200" y="2255837"/>
            <a:ext cx="8229600" cy="4525963"/>
          </a:xfrm>
        </p:spPr>
        <p:txBody>
          <a:bodyPr/>
          <a:lstStyle/>
          <a:p>
            <a:r>
              <a:rPr lang="en-US" dirty="0" smtClean="0"/>
              <a:t>Come to final clarification on financing elements, based on lender’s proposal:</a:t>
            </a:r>
          </a:p>
          <a:p>
            <a:pPr lvl="1"/>
            <a:r>
              <a:rPr lang="en-US" dirty="0" smtClean="0"/>
              <a:t>Loan Elements</a:t>
            </a:r>
          </a:p>
          <a:p>
            <a:pPr lvl="1"/>
            <a:r>
              <a:rPr lang="en-US" dirty="0" smtClean="0"/>
              <a:t>Loan Projections</a:t>
            </a:r>
          </a:p>
          <a:p>
            <a:pPr lvl="1"/>
            <a:r>
              <a:rPr lang="en-US" dirty="0" smtClean="0"/>
              <a:t>Milestones</a:t>
            </a:r>
          </a:p>
          <a:p>
            <a:pPr lvl="1"/>
            <a:r>
              <a:rPr lang="en-US" dirty="0" smtClean="0"/>
              <a:t>Risk-Sharing Formula </a:t>
            </a:r>
          </a:p>
          <a:p>
            <a:pPr lvl="1"/>
            <a:r>
              <a:rPr lang="en-US" dirty="0" smtClean="0"/>
              <a:t>Account Structure</a:t>
            </a:r>
          </a:p>
          <a:p>
            <a:pPr lvl="1"/>
            <a:r>
              <a:rPr lang="en-US" dirty="0" smtClean="0"/>
              <a:t>Disposition of Funds</a:t>
            </a:r>
          </a:p>
          <a:p>
            <a:pPr lvl="1">
              <a:buNone/>
            </a:pPr>
            <a:endParaRPr lang="en-US" dirty="0" smtClean="0"/>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dirty="0" smtClean="0">
                <a:solidFill>
                  <a:schemeClr val="tx1">
                    <a:lumMod val="75000"/>
                    <a:lumOff val="25000"/>
                  </a:schemeClr>
                </a:solidFill>
              </a:rPr>
              <a:t>Loan Loss Reserve Agreement</a:t>
            </a:r>
            <a:endParaRPr lang="en-US" dirty="0">
              <a:solidFill>
                <a:schemeClr val="tx1">
                  <a:lumMod val="75000"/>
                  <a:lumOff val="25000"/>
                </a:schemeClr>
              </a:solidFill>
            </a:endParaRPr>
          </a:p>
        </p:txBody>
      </p:sp>
      <p:pic>
        <p:nvPicPr>
          <p:cNvPr id="5122" name="Picture 2"/>
          <p:cNvPicPr>
            <a:picLocks noGrp="1" noChangeAspect="1" noChangeArrowheads="1"/>
          </p:cNvPicPr>
          <p:nvPr>
            <p:ph idx="1"/>
          </p:nvPr>
        </p:nvPicPr>
        <p:blipFill>
          <a:blip r:embed="rId2" cstate="print"/>
          <a:srcRect l="23257" r="23257"/>
          <a:stretch>
            <a:fillRect/>
          </a:stretch>
        </p:blipFill>
        <p:spPr bwMode="auto">
          <a:xfrm>
            <a:off x="2133600" y="762000"/>
            <a:ext cx="4741665" cy="5029200"/>
          </a:xfrm>
          <a:prstGeom prst="rect">
            <a:avLst/>
          </a:prstGeom>
          <a:noFill/>
          <a:ln w="9525">
            <a:solidFill>
              <a:schemeClr val="tx1">
                <a:lumMod val="75000"/>
                <a:lumOff val="25000"/>
              </a:schemeClr>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Loan Loss Reserve Agreement </a:t>
            </a:r>
            <a:br>
              <a:rPr lang="en-US" dirty="0" smtClean="0">
                <a:solidFill>
                  <a:srgbClr val="0070C0"/>
                </a:solidFill>
              </a:rPr>
            </a:br>
            <a:r>
              <a:rPr lang="en-US" dirty="0" smtClean="0">
                <a:solidFill>
                  <a:srgbClr val="0070C0"/>
                </a:solidFill>
              </a:rPr>
              <a:t>- text - </a:t>
            </a:r>
            <a:endParaRPr lang="en-US" dirty="0">
              <a:solidFill>
                <a:srgbClr val="0070C0"/>
              </a:solidFill>
            </a:endParaRPr>
          </a:p>
        </p:txBody>
      </p:sp>
      <p:sp>
        <p:nvSpPr>
          <p:cNvPr id="3" name="Content Placeholder 2"/>
          <p:cNvSpPr>
            <a:spLocks noGrp="1"/>
          </p:cNvSpPr>
          <p:nvPr>
            <p:ph idx="1"/>
          </p:nvPr>
        </p:nvSpPr>
        <p:spPr>
          <a:xfrm>
            <a:off x="457200" y="1493837"/>
            <a:ext cx="8229600" cy="4525963"/>
          </a:xfrm>
        </p:spPr>
        <p:txBody>
          <a:bodyPr/>
          <a:lstStyle/>
          <a:p>
            <a:pPr>
              <a:buNone/>
            </a:pPr>
            <a:r>
              <a:rPr lang="en-US" sz="2000" b="1" dirty="0" smtClean="0">
                <a:latin typeface="Times New Roman" pitchFamily="18" charset="0"/>
                <a:cs typeface="Times New Roman" pitchFamily="18" charset="0"/>
              </a:rPr>
              <a:t>Article I</a:t>
            </a:r>
          </a:p>
          <a:p>
            <a:pPr>
              <a:buNone/>
            </a:pPr>
            <a:r>
              <a:rPr lang="en-US" sz="2000" b="1" dirty="0" smtClean="0">
                <a:latin typeface="Times New Roman" pitchFamily="18" charset="0"/>
                <a:cs typeface="Times New Roman" pitchFamily="18" charset="0"/>
              </a:rPr>
              <a:t>Definitions.  </a:t>
            </a:r>
            <a:r>
              <a:rPr lang="en-US" sz="2000" dirty="0" smtClean="0">
                <a:latin typeface="Times New Roman" pitchFamily="18" charset="0"/>
                <a:cs typeface="Times New Roman" pitchFamily="18" charset="0"/>
              </a:rPr>
              <a:t>The following terms shall have meanings as defined:</a:t>
            </a:r>
          </a:p>
          <a:p>
            <a:pPr>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 .</a:t>
            </a:r>
          </a:p>
          <a:p>
            <a:pPr>
              <a:buNone/>
            </a:pPr>
            <a:r>
              <a:rPr lang="en-US" sz="2000" dirty="0" smtClean="0">
                <a:solidFill>
                  <a:srgbClr val="002060"/>
                </a:solidFill>
                <a:latin typeface="Times New Roman" pitchFamily="18" charset="0"/>
                <a:cs typeface="Times New Roman" pitchFamily="18" charset="0"/>
              </a:rPr>
              <a:t>“Loan(s)” shall be a loan(s) made by KCU for the purposes of financing Eligible Projects, using a form Loan agreement developed by KCU and approved by the Municipalities, and that  meets the Terms, Conditions, and Underwriting Criteria in Annex B and the Project Eligibility Design Criteria in Annex C.</a:t>
            </a:r>
          </a:p>
          <a:p>
            <a:pPr>
              <a:buNone/>
            </a:pPr>
            <a:r>
              <a:rPr lang="en-US" sz="2000" dirty="0" smtClean="0">
                <a:solidFill>
                  <a:srgbClr val="002060"/>
                </a:solidFill>
                <a:latin typeface="Times New Roman" pitchFamily="18" charset="0"/>
                <a:cs typeface="Times New Roman" pitchFamily="18" charset="0"/>
              </a:rPr>
              <a:t>“Loss Amount” shall mean unpaid principal on a Charge-off Loan and shall not include any accrued interest.</a:t>
            </a:r>
          </a:p>
          <a:p>
            <a:pPr>
              <a:buNone/>
            </a:pPr>
            <a:r>
              <a:rPr lang="en-US" sz="2000" b="1" dirty="0" smtClean="0">
                <a:solidFill>
                  <a:srgbClr val="002060"/>
                </a:solidFill>
                <a:latin typeface="Times New Roman" pitchFamily="18" charset="0"/>
                <a:cs typeface="Times New Roman" pitchFamily="18" charset="0"/>
              </a:rPr>
              <a:t>“Loss Reserve Percentage” shall equal 5%of the principal amount of a Loan</a:t>
            </a:r>
            <a:r>
              <a:rPr lang="en-US" sz="2000" dirty="0" smtClean="0">
                <a:solidFill>
                  <a:srgbClr val="002060"/>
                </a:solidFill>
                <a:latin typeface="Times New Roman" pitchFamily="18" charset="0"/>
                <a:cs typeface="Times New Roman" pitchFamily="18" charset="0"/>
              </a:rPr>
              <a:t>, as applied in Section 3.02, except as otherwise noted in Annex H.</a:t>
            </a:r>
          </a:p>
          <a:p>
            <a:pPr>
              <a:buNone/>
            </a:pPr>
            <a:r>
              <a:rPr lang="en-US" sz="2000" b="1" dirty="0" smtClean="0">
                <a:solidFill>
                  <a:srgbClr val="002060"/>
                </a:solidFill>
                <a:latin typeface="Times New Roman" pitchFamily="18" charset="0"/>
                <a:cs typeface="Times New Roman" pitchFamily="18" charset="0"/>
              </a:rPr>
              <a:t>“Loss Share Percentage” shall equal 90% </a:t>
            </a:r>
            <a:r>
              <a:rPr lang="en-US" sz="2000" dirty="0" smtClean="0">
                <a:solidFill>
                  <a:srgbClr val="002060"/>
                </a:solidFill>
                <a:latin typeface="Times New Roman" pitchFamily="18" charset="0"/>
                <a:cs typeface="Times New Roman" pitchFamily="18" charset="0"/>
              </a:rPr>
              <a:t>(ninety percent) as applied in Section 3.04.</a:t>
            </a:r>
          </a:p>
          <a:p>
            <a:pPr>
              <a:buNone/>
            </a:pPr>
            <a:endParaRPr lang="en-US" sz="2000" dirty="0" smtClean="0">
              <a:solidFill>
                <a:srgbClr val="002060"/>
              </a:solidFill>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0070C0"/>
                </a:solidFill>
              </a:rPr>
              <a:t>Loan Loss Reserve Agreement </a:t>
            </a:r>
            <a:br>
              <a:rPr lang="en-US" dirty="0" smtClean="0">
                <a:solidFill>
                  <a:srgbClr val="0070C0"/>
                </a:solidFill>
              </a:rPr>
            </a:br>
            <a:r>
              <a:rPr lang="en-US" dirty="0" smtClean="0">
                <a:solidFill>
                  <a:srgbClr val="0070C0"/>
                </a:solidFill>
              </a:rPr>
              <a:t>- elements - </a:t>
            </a:r>
            <a:endParaRPr lang="en-US" dirty="0">
              <a:solidFill>
                <a:srgbClr val="0070C0"/>
              </a:solidFill>
            </a:endParaRPr>
          </a:p>
        </p:txBody>
      </p:sp>
      <p:sp>
        <p:nvSpPr>
          <p:cNvPr id="3" name="Content Placeholder 2"/>
          <p:cNvSpPr>
            <a:spLocks noGrp="1"/>
          </p:cNvSpPr>
          <p:nvPr>
            <p:ph idx="1"/>
          </p:nvPr>
        </p:nvSpPr>
        <p:spPr>
          <a:xfrm>
            <a:off x="457200" y="1219200"/>
            <a:ext cx="8229600" cy="4525963"/>
          </a:xfrm>
        </p:spPr>
        <p:txBody>
          <a:bodyPr/>
          <a:lstStyle/>
          <a:p>
            <a:pPr eaLnBrk="1" hangingPunct="1">
              <a:lnSpc>
                <a:spcPct val="90000"/>
              </a:lnSpc>
            </a:pPr>
            <a:r>
              <a:rPr lang="en-US" sz="2800" dirty="0" smtClean="0"/>
              <a:t>Risk-Sharing Formula?</a:t>
            </a:r>
          </a:p>
          <a:p>
            <a:pPr lvl="1" eaLnBrk="1" hangingPunct="1">
              <a:lnSpc>
                <a:spcPct val="90000"/>
              </a:lnSpc>
            </a:pPr>
            <a:r>
              <a:rPr lang="en-US" sz="2400" dirty="0" smtClean="0"/>
              <a:t>Ratio of (A) LRF funds to (B) total original principal amount of Loans in portfolio.  </a:t>
            </a:r>
          </a:p>
          <a:p>
            <a:pPr lvl="1" eaLnBrk="1" hangingPunct="1">
              <a:lnSpc>
                <a:spcPct val="90000"/>
              </a:lnSpc>
            </a:pPr>
            <a:r>
              <a:rPr lang="en-US" sz="2400" dirty="0" smtClean="0"/>
              <a:t>Share of first losses that LRF will pay, e.g., 90%</a:t>
            </a:r>
          </a:p>
          <a:p>
            <a:r>
              <a:rPr lang="en-US" sz="2800" dirty="0" smtClean="0"/>
              <a:t>Loan Elements?</a:t>
            </a:r>
          </a:p>
          <a:p>
            <a:pPr lvl="1"/>
            <a:r>
              <a:rPr lang="en-US" sz="2400" dirty="0" smtClean="0"/>
              <a:t>Eligible borrowers </a:t>
            </a:r>
          </a:p>
          <a:p>
            <a:pPr lvl="1"/>
            <a:r>
              <a:rPr lang="en-US" sz="2400" dirty="0" smtClean="0"/>
              <a:t>Eligible Projects </a:t>
            </a:r>
          </a:p>
          <a:p>
            <a:pPr lvl="1"/>
            <a:r>
              <a:rPr lang="en-US" sz="2400" dirty="0" smtClean="0"/>
              <a:t>Loan application</a:t>
            </a:r>
          </a:p>
          <a:p>
            <a:pPr lvl="1"/>
            <a:r>
              <a:rPr lang="en-US" sz="2400" dirty="0" smtClean="0"/>
              <a:t>Loan terms</a:t>
            </a:r>
          </a:p>
          <a:p>
            <a:pPr lvl="1"/>
            <a:r>
              <a:rPr lang="en-US" sz="2400" dirty="0" smtClean="0"/>
              <a:t>Interest rate</a:t>
            </a:r>
          </a:p>
          <a:p>
            <a:pPr lvl="1"/>
            <a:r>
              <a:rPr lang="en-US" sz="2400" dirty="0" smtClean="0"/>
              <a:t>Payment schedule</a:t>
            </a:r>
          </a:p>
          <a:p>
            <a:pPr lvl="1"/>
            <a:r>
              <a:rPr lang="en-US" sz="2400" dirty="0" smtClean="0"/>
              <a:t>Loan size</a:t>
            </a:r>
          </a:p>
          <a:p>
            <a:pPr eaLnBrk="1" hangingPunct="1">
              <a:lnSpc>
                <a:spcPct val="90000"/>
              </a:lnSpc>
            </a:pPr>
            <a:endParaRPr lang="en-US" sz="2800" dirty="0" smtClean="0"/>
          </a:p>
          <a:p>
            <a:pPr lvl="0"/>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Loan Loss Reserve Agreement </a:t>
            </a:r>
            <a:br>
              <a:rPr lang="en-US" dirty="0" smtClean="0">
                <a:solidFill>
                  <a:srgbClr val="0070C0"/>
                </a:solidFill>
              </a:rPr>
            </a:br>
            <a:r>
              <a:rPr lang="en-US" dirty="0" smtClean="0">
                <a:solidFill>
                  <a:srgbClr val="0070C0"/>
                </a:solidFill>
              </a:rPr>
              <a:t>elements (cont.)</a:t>
            </a:r>
            <a:endParaRPr lang="en-US" dirty="0"/>
          </a:p>
        </p:txBody>
      </p:sp>
      <p:sp>
        <p:nvSpPr>
          <p:cNvPr id="3" name="Content Placeholder 2"/>
          <p:cNvSpPr>
            <a:spLocks noGrp="1"/>
          </p:cNvSpPr>
          <p:nvPr>
            <p:ph idx="1"/>
          </p:nvPr>
        </p:nvSpPr>
        <p:spPr/>
        <p:txBody>
          <a:bodyPr/>
          <a:lstStyle/>
          <a:p>
            <a:r>
              <a:rPr lang="en-US" dirty="0" smtClean="0"/>
              <a:t>Underwriting guidelines &amp; security</a:t>
            </a:r>
          </a:p>
          <a:p>
            <a:pPr lvl="1"/>
            <a:r>
              <a:rPr lang="en-US" dirty="0" smtClean="0"/>
              <a:t>Secured and/or unsecured?</a:t>
            </a:r>
          </a:p>
          <a:p>
            <a:pPr lvl="1"/>
            <a:r>
              <a:rPr lang="en-US" dirty="0" smtClean="0"/>
              <a:t>Loan-to-value ratios ?</a:t>
            </a:r>
          </a:p>
          <a:p>
            <a:pPr lvl="1"/>
            <a:r>
              <a:rPr lang="en-US" dirty="0" smtClean="0"/>
              <a:t>Borrower contribution?</a:t>
            </a:r>
          </a:p>
          <a:p>
            <a:pPr lvl="1"/>
            <a:r>
              <a:rPr lang="en-US" dirty="0" smtClean="0"/>
              <a:t>Personal contribution?</a:t>
            </a:r>
          </a:p>
          <a:p>
            <a:pPr lvl="2"/>
            <a:r>
              <a:rPr lang="en-US" dirty="0" smtClean="0"/>
              <a:t>utility rebates or incentives</a:t>
            </a:r>
          </a:p>
          <a:p>
            <a:pPr lvl="2"/>
            <a:r>
              <a:rPr lang="en-US" dirty="0" smtClean="0"/>
              <a:t>other rebates and incentives</a:t>
            </a:r>
          </a:p>
          <a:p>
            <a:pPr lvl="2"/>
            <a:r>
              <a:rPr lang="en-US" dirty="0" smtClean="0"/>
              <a:t>estimated energy cost-savings</a:t>
            </a:r>
          </a:p>
          <a:p>
            <a:pPr lvl="1"/>
            <a:r>
              <a:rPr lang="en-US" dirty="0" smtClean="0"/>
              <a:t>UCC-1?</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0070C0"/>
                </a:solidFill>
              </a:rPr>
              <a:t>Loan Loss Reserve Agreement </a:t>
            </a:r>
            <a:br>
              <a:rPr lang="en-US" dirty="0" smtClean="0">
                <a:solidFill>
                  <a:srgbClr val="0070C0"/>
                </a:solidFill>
              </a:rPr>
            </a:br>
            <a:r>
              <a:rPr lang="en-US" dirty="0" smtClean="0">
                <a:solidFill>
                  <a:srgbClr val="0070C0"/>
                </a:solidFill>
              </a:rPr>
              <a:t>elements (cont.)</a:t>
            </a:r>
            <a:endParaRPr lang="en-US" dirty="0"/>
          </a:p>
        </p:txBody>
      </p:sp>
      <p:sp>
        <p:nvSpPr>
          <p:cNvPr id="3" name="Content Placeholder 2"/>
          <p:cNvSpPr>
            <a:spLocks noGrp="1"/>
          </p:cNvSpPr>
          <p:nvPr>
            <p:ph idx="1"/>
          </p:nvPr>
        </p:nvSpPr>
        <p:spPr>
          <a:xfrm>
            <a:off x="457200" y="1295400"/>
            <a:ext cx="8686800" cy="4525963"/>
          </a:xfrm>
        </p:spPr>
        <p:txBody>
          <a:bodyPr/>
          <a:lstStyle/>
          <a:p>
            <a:pPr eaLnBrk="1" hangingPunct="1"/>
            <a:r>
              <a:rPr lang="en-US" dirty="0" smtClean="0"/>
              <a:t>Definition of Escrow Account?</a:t>
            </a:r>
          </a:p>
          <a:p>
            <a:pPr eaLnBrk="1" hangingPunct="1"/>
            <a:r>
              <a:rPr lang="en-US" dirty="0" smtClean="0"/>
              <a:t>Definition of the Reserve Account?</a:t>
            </a:r>
          </a:p>
          <a:p>
            <a:pPr eaLnBrk="1" hangingPunct="1"/>
            <a:r>
              <a:rPr lang="en-US" dirty="0" smtClean="0"/>
              <a:t>Definition of Loss &amp; Event of Loss?</a:t>
            </a:r>
          </a:p>
          <a:p>
            <a:pPr eaLnBrk="1" hangingPunct="1"/>
            <a:r>
              <a:rPr lang="en-US" dirty="0" smtClean="0"/>
              <a:t>Interest on both the LRF and Deposit Accounts?</a:t>
            </a:r>
          </a:p>
          <a:p>
            <a:pPr eaLnBrk="1" hangingPunct="1"/>
            <a:r>
              <a:rPr lang="en-US" dirty="0" smtClean="0"/>
              <a:t>Disposition of loan loss reserve funds at end of Loan period?</a:t>
            </a:r>
          </a:p>
          <a:p>
            <a:pPr eaLnBrk="1" hangingPunct="1"/>
            <a:r>
              <a:rPr lang="en-US" dirty="0" smtClean="0"/>
              <a:t>Program Fees?</a:t>
            </a:r>
          </a:p>
          <a:p>
            <a:pPr eaLnBrk="1" hangingPunct="1"/>
            <a:r>
              <a:rPr lang="en-US" dirty="0" smtClean="0"/>
              <a:t>Reprogramming Funds in the Escrow/Reflow Accounts?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solidFill>
                  <a:schemeClr val="tx1">
                    <a:lumMod val="75000"/>
                    <a:lumOff val="25000"/>
                  </a:schemeClr>
                </a:solidFill>
              </a:rPr>
              <a:t>Program Agreement</a:t>
            </a:r>
            <a:endParaRPr lang="en-US" dirty="0">
              <a:solidFill>
                <a:schemeClr val="tx1">
                  <a:lumMod val="75000"/>
                  <a:lumOff val="25000"/>
                </a:schemeClr>
              </a:solidFill>
            </a:endParaRPr>
          </a:p>
        </p:txBody>
      </p:sp>
      <p:pic>
        <p:nvPicPr>
          <p:cNvPr id="6146" name="Picture 2"/>
          <p:cNvPicPr>
            <a:picLocks noGrp="1" noChangeAspect="1" noChangeArrowheads="1"/>
          </p:cNvPicPr>
          <p:nvPr>
            <p:ph idx="1"/>
          </p:nvPr>
        </p:nvPicPr>
        <p:blipFill>
          <a:blip r:embed="rId2" cstate="print"/>
          <a:srcRect l="23257" r="23257"/>
          <a:stretch>
            <a:fillRect/>
          </a:stretch>
        </p:blipFill>
        <p:spPr bwMode="auto">
          <a:xfrm>
            <a:off x="2209800" y="685800"/>
            <a:ext cx="4827877" cy="5120640"/>
          </a:xfrm>
          <a:prstGeom prst="rect">
            <a:avLst/>
          </a:prstGeom>
          <a:noFill/>
          <a:ln w="9525">
            <a:solidFill>
              <a:schemeClr val="tx1">
                <a:lumMod val="75000"/>
                <a:lumOff val="25000"/>
              </a:schemeClr>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77800" y="0"/>
            <a:ext cx="6294438" cy="901700"/>
          </a:xfrm>
        </p:spPr>
        <p:txBody>
          <a:bodyPr/>
          <a:lstStyle/>
          <a:p>
            <a:pPr eaLnBrk="1" hangingPunct="1"/>
            <a:r>
              <a:rPr lang="en-US" dirty="0" smtClean="0"/>
              <a:t>Accessing TAP Resources</a:t>
            </a:r>
          </a:p>
        </p:txBody>
      </p:sp>
      <p:sp>
        <p:nvSpPr>
          <p:cNvPr id="8195" name="Text Box 3"/>
          <p:cNvSpPr txBox="1">
            <a:spLocks noChangeArrowheads="1"/>
          </p:cNvSpPr>
          <p:nvPr/>
        </p:nvSpPr>
        <p:spPr bwMode="auto">
          <a:xfrm>
            <a:off x="2136775" y="5153025"/>
            <a:ext cx="4406900" cy="1477963"/>
          </a:xfrm>
          <a:prstGeom prst="rect">
            <a:avLst/>
          </a:prstGeom>
          <a:noFill/>
          <a:ln w="9525">
            <a:noFill/>
            <a:miter lim="800000"/>
            <a:headEnd/>
            <a:tailEnd/>
          </a:ln>
        </p:spPr>
        <p:txBody>
          <a:bodyPr>
            <a:spAutoFit/>
          </a:bodyPr>
          <a:lstStyle/>
          <a:p>
            <a:pPr marL="228600" indent="-228600" algn="ctr" defTabSz="457200" fontAlgn="base">
              <a:spcBef>
                <a:spcPct val="0"/>
              </a:spcBef>
              <a:spcAft>
                <a:spcPts val="1200"/>
              </a:spcAft>
            </a:pPr>
            <a:r>
              <a:rPr lang="en-US" sz="2000" dirty="0" smtClean="0">
                <a:solidFill>
                  <a:srgbClr val="50565C"/>
                </a:solidFill>
              </a:rPr>
              <a:t>3) Ask questions via our call center at 1-877-337-3827 or email us at </a:t>
            </a:r>
            <a:r>
              <a:rPr lang="en-US" sz="2000" dirty="0" smtClean="0">
                <a:solidFill>
                  <a:srgbClr val="50565C"/>
                </a:solidFill>
                <a:hlinkClick r:id="rId3"/>
              </a:rPr>
              <a:t>solutioncenter@ee.doe.gov</a:t>
            </a:r>
            <a:r>
              <a:rPr lang="en-US" sz="2000" dirty="0" smtClean="0">
                <a:solidFill>
                  <a:srgbClr val="50565C"/>
                </a:solidFill>
              </a:rPr>
              <a:t> </a:t>
            </a:r>
          </a:p>
          <a:p>
            <a:pPr marL="228600" indent="-228600" defTabSz="457200" fontAlgn="base">
              <a:spcBef>
                <a:spcPct val="0"/>
              </a:spcBef>
              <a:spcAft>
                <a:spcPct val="0"/>
              </a:spcAft>
              <a:buFontTx/>
              <a:buChar char="•"/>
            </a:pPr>
            <a:endParaRPr lang="en-US" sz="2000" dirty="0" smtClean="0">
              <a:solidFill>
                <a:srgbClr val="50565C"/>
              </a:solidFill>
            </a:endParaRPr>
          </a:p>
        </p:txBody>
      </p:sp>
      <p:sp>
        <p:nvSpPr>
          <p:cNvPr id="8196" name="Rectangle 2"/>
          <p:cNvSpPr>
            <a:spLocks noChangeArrowheads="1"/>
          </p:cNvSpPr>
          <p:nvPr/>
        </p:nvSpPr>
        <p:spPr bwMode="auto">
          <a:xfrm>
            <a:off x="1274763" y="1147763"/>
            <a:ext cx="6450012" cy="523875"/>
          </a:xfrm>
          <a:prstGeom prst="rect">
            <a:avLst/>
          </a:prstGeom>
          <a:noFill/>
          <a:ln w="9525">
            <a:noFill/>
            <a:miter lim="800000"/>
            <a:headEnd/>
            <a:tailEnd/>
          </a:ln>
        </p:spPr>
        <p:txBody>
          <a:bodyPr>
            <a:spAutoFit/>
          </a:bodyPr>
          <a:lstStyle/>
          <a:p>
            <a:pPr algn="ctr" defTabSz="457200" fontAlgn="base">
              <a:spcBef>
                <a:spcPct val="0"/>
              </a:spcBef>
              <a:spcAft>
                <a:spcPct val="0"/>
              </a:spcAft>
              <a:buFont typeface="Arial" charset="0"/>
              <a:buNone/>
            </a:pPr>
            <a:r>
              <a:rPr lang="en-US" sz="2800" dirty="0" smtClean="0">
                <a:solidFill>
                  <a:srgbClr val="50565C"/>
                </a:solidFill>
              </a:rPr>
              <a:t>We encourage you to:</a:t>
            </a:r>
          </a:p>
        </p:txBody>
      </p:sp>
      <p:pic>
        <p:nvPicPr>
          <p:cNvPr id="8197" name="Picture 6"/>
          <p:cNvPicPr>
            <a:picLocks noChangeAspect="1" noChangeArrowheads="1"/>
          </p:cNvPicPr>
          <p:nvPr/>
        </p:nvPicPr>
        <p:blipFill>
          <a:blip r:embed="rId4" cstate="print"/>
          <a:srcRect r="75" b="25218"/>
          <a:stretch>
            <a:fillRect/>
          </a:stretch>
        </p:blipFill>
        <p:spPr bwMode="auto">
          <a:xfrm>
            <a:off x="4941888" y="2647950"/>
            <a:ext cx="3752850" cy="2244725"/>
          </a:xfrm>
          <a:prstGeom prst="rect">
            <a:avLst/>
          </a:prstGeom>
          <a:noFill/>
          <a:ln w="9525">
            <a:solidFill>
              <a:srgbClr val="000000"/>
            </a:solidFill>
            <a:miter lim="800000"/>
            <a:headEnd/>
            <a:tailEnd/>
          </a:ln>
        </p:spPr>
      </p:pic>
      <p:pic>
        <p:nvPicPr>
          <p:cNvPr id="8198" name="Picture 5"/>
          <p:cNvPicPr>
            <a:picLocks noChangeAspect="1" noChangeArrowheads="1"/>
          </p:cNvPicPr>
          <p:nvPr/>
        </p:nvPicPr>
        <p:blipFill>
          <a:blip r:embed="rId5" cstate="print"/>
          <a:srcRect t="21750" r="2251" b="6500"/>
          <a:stretch>
            <a:fillRect/>
          </a:stretch>
        </p:blipFill>
        <p:spPr bwMode="auto">
          <a:xfrm>
            <a:off x="346075" y="2636838"/>
            <a:ext cx="4014788" cy="2255837"/>
          </a:xfrm>
          <a:prstGeom prst="rect">
            <a:avLst/>
          </a:prstGeom>
          <a:noFill/>
          <a:ln w="9525">
            <a:solidFill>
              <a:schemeClr val="tx1"/>
            </a:solidFill>
            <a:miter lim="800000"/>
            <a:headEnd/>
            <a:tailEnd/>
          </a:ln>
        </p:spPr>
      </p:pic>
      <p:sp>
        <p:nvSpPr>
          <p:cNvPr id="8199" name="Rectangle 6"/>
          <p:cNvSpPr>
            <a:spLocks noChangeArrowheads="1"/>
          </p:cNvSpPr>
          <p:nvPr/>
        </p:nvSpPr>
        <p:spPr bwMode="auto">
          <a:xfrm>
            <a:off x="403225" y="1858963"/>
            <a:ext cx="3824288" cy="708025"/>
          </a:xfrm>
          <a:prstGeom prst="rect">
            <a:avLst/>
          </a:prstGeom>
          <a:noFill/>
          <a:ln w="9525">
            <a:noFill/>
            <a:miter lim="800000"/>
            <a:headEnd/>
            <a:tailEnd/>
          </a:ln>
        </p:spPr>
        <p:txBody>
          <a:bodyPr>
            <a:spAutoFit/>
          </a:bodyPr>
          <a:lstStyle/>
          <a:p>
            <a:pPr marL="228600" indent="-228600" algn="ctr" defTabSz="457200" fontAlgn="base">
              <a:spcBef>
                <a:spcPct val="0"/>
              </a:spcBef>
              <a:spcAft>
                <a:spcPts val="1200"/>
              </a:spcAft>
            </a:pPr>
            <a:r>
              <a:rPr lang="en-US" sz="2000" dirty="0" smtClean="0">
                <a:solidFill>
                  <a:srgbClr val="50565C"/>
                </a:solidFill>
              </a:rPr>
              <a:t>1) Explore our online resources via the </a:t>
            </a:r>
            <a:r>
              <a:rPr lang="en-US" sz="2000" dirty="0" smtClean="0">
                <a:solidFill>
                  <a:srgbClr val="50565C"/>
                </a:solidFill>
                <a:hlinkClick r:id="rId6"/>
              </a:rPr>
              <a:t>Solution Center</a:t>
            </a:r>
            <a:endParaRPr lang="en-US" sz="2000" dirty="0" smtClean="0">
              <a:solidFill>
                <a:srgbClr val="50565C"/>
              </a:solidFill>
            </a:endParaRPr>
          </a:p>
        </p:txBody>
      </p:sp>
      <p:sp>
        <p:nvSpPr>
          <p:cNvPr id="8200" name="Rectangle 7"/>
          <p:cNvSpPr>
            <a:spLocks noChangeArrowheads="1"/>
          </p:cNvSpPr>
          <p:nvPr/>
        </p:nvSpPr>
        <p:spPr bwMode="auto">
          <a:xfrm>
            <a:off x="4845050" y="1893888"/>
            <a:ext cx="3798888" cy="708025"/>
          </a:xfrm>
          <a:prstGeom prst="rect">
            <a:avLst/>
          </a:prstGeom>
          <a:noFill/>
          <a:ln w="9525">
            <a:noFill/>
            <a:miter lim="800000"/>
            <a:headEnd/>
            <a:tailEnd/>
          </a:ln>
        </p:spPr>
        <p:txBody>
          <a:bodyPr>
            <a:spAutoFit/>
          </a:bodyPr>
          <a:lstStyle/>
          <a:p>
            <a:pPr marL="228600" indent="-228600" algn="ctr" defTabSz="457200" fontAlgn="base">
              <a:spcBef>
                <a:spcPct val="0"/>
              </a:spcBef>
              <a:spcAft>
                <a:spcPts val="1200"/>
              </a:spcAft>
            </a:pPr>
            <a:r>
              <a:rPr lang="en-US" sz="2000" dirty="0" smtClean="0">
                <a:solidFill>
                  <a:srgbClr val="50565C"/>
                </a:solidFill>
              </a:rPr>
              <a:t>2) Submit a request via the </a:t>
            </a:r>
            <a:r>
              <a:rPr lang="en-US" sz="2000" dirty="0" smtClean="0">
                <a:solidFill>
                  <a:srgbClr val="50565C"/>
                </a:solidFill>
                <a:hlinkClick r:id="rId7"/>
              </a:rPr>
              <a:t>Technical Assistance Center</a:t>
            </a:r>
            <a:endParaRPr lang="en-US" sz="2000" dirty="0" smtClean="0">
              <a:solidFill>
                <a:srgbClr val="50565C"/>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Program Agreement</a:t>
            </a:r>
            <a:br>
              <a:rPr lang="en-US" dirty="0" smtClean="0">
                <a:solidFill>
                  <a:srgbClr val="0070C0"/>
                </a:solidFill>
              </a:rPr>
            </a:br>
            <a:r>
              <a:rPr lang="en-US" dirty="0" smtClean="0">
                <a:solidFill>
                  <a:srgbClr val="0070C0"/>
                </a:solidFill>
              </a:rPr>
              <a:t>- elements - </a:t>
            </a:r>
            <a:endParaRPr lang="en-US" dirty="0">
              <a:solidFill>
                <a:srgbClr val="0070C0"/>
              </a:solidFill>
            </a:endParaRPr>
          </a:p>
        </p:txBody>
      </p:sp>
      <p:sp>
        <p:nvSpPr>
          <p:cNvPr id="3" name="Content Placeholder 2"/>
          <p:cNvSpPr>
            <a:spLocks noGrp="1"/>
          </p:cNvSpPr>
          <p:nvPr>
            <p:ph idx="1"/>
          </p:nvPr>
        </p:nvSpPr>
        <p:spPr/>
        <p:txBody>
          <a:bodyPr/>
          <a:lstStyle/>
          <a:p>
            <a:pPr lvl="0"/>
            <a:r>
              <a:rPr lang="en-US" dirty="0" smtClean="0"/>
              <a:t>Record-keeping</a:t>
            </a:r>
          </a:p>
          <a:p>
            <a:pPr lvl="0"/>
            <a:r>
              <a:rPr lang="en-US" dirty="0" smtClean="0"/>
              <a:t>Contact Persons</a:t>
            </a:r>
          </a:p>
          <a:p>
            <a:pPr lvl="0"/>
            <a:r>
              <a:rPr lang="en-US" dirty="0" smtClean="0"/>
              <a:t>Training </a:t>
            </a:r>
          </a:p>
          <a:p>
            <a:pPr lvl="0"/>
            <a:r>
              <a:rPr lang="en-US" dirty="0" smtClean="0"/>
              <a:t>Marketing Roles</a:t>
            </a:r>
          </a:p>
          <a:p>
            <a:pPr lvl="0"/>
            <a:r>
              <a:rPr lang="en-US" dirty="0" smtClean="0"/>
              <a:t>Process for Loan Approval</a:t>
            </a:r>
          </a:p>
          <a:p>
            <a:pPr lvl="0"/>
            <a:r>
              <a:rPr lang="en-US" dirty="0" smtClean="0"/>
              <a:t>Loan Closing and Disbursement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87562"/>
          </a:xfrm>
        </p:spPr>
        <p:txBody>
          <a:bodyPr/>
          <a:lstStyle/>
          <a:p>
            <a:r>
              <a:rPr lang="en-US" dirty="0" smtClean="0"/>
              <a:t>Financial Stakeholder </a:t>
            </a:r>
            <a:br>
              <a:rPr lang="en-US" dirty="0" smtClean="0"/>
            </a:br>
            <a:r>
              <a:rPr lang="en-US" dirty="0" smtClean="0"/>
              <a:t>Engagement Process:</a:t>
            </a:r>
            <a:br>
              <a:rPr lang="en-US" dirty="0" smtClean="0"/>
            </a:br>
            <a:r>
              <a:rPr lang="en-US" sz="3600" i="1" dirty="0" smtClean="0"/>
              <a:t>Steps Reviewed</a:t>
            </a:r>
            <a:endParaRPr lang="en-US" sz="3600" dirty="0"/>
          </a:p>
        </p:txBody>
      </p:sp>
      <p:sp>
        <p:nvSpPr>
          <p:cNvPr id="3" name="Content Placeholder 2"/>
          <p:cNvSpPr>
            <a:spLocks noGrp="1"/>
          </p:cNvSpPr>
          <p:nvPr>
            <p:ph idx="1"/>
          </p:nvPr>
        </p:nvSpPr>
        <p:spPr>
          <a:xfrm>
            <a:off x="457200" y="1981200"/>
            <a:ext cx="8229600" cy="3535363"/>
          </a:xfrm>
        </p:spPr>
        <p:txBody>
          <a:bodyPr/>
          <a:lstStyle/>
          <a:p>
            <a:r>
              <a:rPr lang="en-US" sz="2400" dirty="0" smtClean="0"/>
              <a:t>Step 1.	Financial Program Design</a:t>
            </a:r>
          </a:p>
          <a:p>
            <a:r>
              <a:rPr lang="en-US" sz="2400" dirty="0" smtClean="0"/>
              <a:t>Step 2.	Obtain Internal Agency Support</a:t>
            </a:r>
          </a:p>
          <a:p>
            <a:r>
              <a:rPr lang="en-US" sz="2400" dirty="0" smtClean="0"/>
              <a:t>Step 3.    	Lender Partner Analysis</a:t>
            </a:r>
          </a:p>
          <a:p>
            <a:r>
              <a:rPr lang="en-US" sz="2400" dirty="0" smtClean="0"/>
              <a:t>Step 4.	Lender Meetings</a:t>
            </a:r>
          </a:p>
          <a:p>
            <a:r>
              <a:rPr lang="en-US" sz="2400" dirty="0" smtClean="0"/>
              <a:t>Step 5.	Request for Proposals</a:t>
            </a:r>
          </a:p>
          <a:p>
            <a:r>
              <a:rPr lang="en-US" sz="2400" dirty="0" smtClean="0"/>
              <a:t>Step 6. 	Bidders Conference</a:t>
            </a:r>
          </a:p>
          <a:p>
            <a:r>
              <a:rPr lang="en-US" sz="2400" dirty="0" smtClean="0"/>
              <a:t>Step 7. 	Lender Selection</a:t>
            </a:r>
          </a:p>
          <a:p>
            <a:r>
              <a:rPr lang="en-US" sz="2400" dirty="0" smtClean="0"/>
              <a:t>Step 8.	Negotiate Financing Facility </a:t>
            </a:r>
          </a:p>
          <a:p>
            <a:pPr>
              <a:buNone/>
            </a:pPr>
            <a:r>
              <a:rPr lang="en-US" sz="2400" dirty="0" smtClean="0"/>
              <a:t>			and Prepare Implementing Agreements</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
            <a:ext cx="8229600" cy="5715000"/>
          </a:xfrm>
        </p:spPr>
        <p:txBody>
          <a:bodyPr rtlCol="0">
            <a:normAutofit fontScale="85000" lnSpcReduction="10000"/>
          </a:bodyPr>
          <a:lstStyle/>
          <a:p>
            <a:pPr algn="ctr" eaLnBrk="1" fontAlgn="auto" hangingPunct="1">
              <a:lnSpc>
                <a:spcPct val="150000"/>
              </a:lnSpc>
              <a:spcAft>
                <a:spcPts val="0"/>
              </a:spcAft>
              <a:buFont typeface="Arial" pitchFamily="34" charset="0"/>
              <a:buNone/>
              <a:defRPr/>
            </a:pPr>
            <a:r>
              <a:rPr lang="en-US" sz="4800" b="1" dirty="0" smtClean="0"/>
              <a:t>Thank You</a:t>
            </a:r>
            <a:r>
              <a:rPr lang="en-US" sz="4800" dirty="0" smtClean="0">
                <a:latin typeface="Constantia" pitchFamily="18" charset="0"/>
              </a:rPr>
              <a:t> </a:t>
            </a:r>
          </a:p>
          <a:p>
            <a:pPr algn="ctr" eaLnBrk="1" fontAlgn="auto" hangingPunct="1">
              <a:lnSpc>
                <a:spcPct val="150000"/>
              </a:lnSpc>
              <a:spcAft>
                <a:spcPts val="0"/>
              </a:spcAft>
              <a:buFont typeface="Arial" pitchFamily="34" charset="0"/>
              <a:buNone/>
              <a:defRPr/>
            </a:pPr>
            <a:r>
              <a:rPr lang="en-US" sz="3600" dirty="0" smtClean="0">
                <a:solidFill>
                  <a:schemeClr val="tx1">
                    <a:lumMod val="65000"/>
                    <a:lumOff val="35000"/>
                  </a:schemeClr>
                </a:solidFill>
              </a:rPr>
              <a:t>Dan Clarkson</a:t>
            </a:r>
          </a:p>
          <a:p>
            <a:pPr algn="ctr" eaLnBrk="1" fontAlgn="auto" hangingPunct="1">
              <a:lnSpc>
                <a:spcPct val="150000"/>
              </a:lnSpc>
              <a:spcAft>
                <a:spcPts val="0"/>
              </a:spcAft>
              <a:buFont typeface="Arial" pitchFamily="34" charset="0"/>
              <a:buNone/>
              <a:defRPr/>
            </a:pPr>
            <a:r>
              <a:rPr lang="en-US" sz="2400" dirty="0" smtClean="0">
                <a:solidFill>
                  <a:schemeClr val="tx1">
                    <a:lumMod val="65000"/>
                    <a:lumOff val="35000"/>
                  </a:schemeClr>
                </a:solidFill>
              </a:rPr>
              <a:t>206.310.8733</a:t>
            </a:r>
          </a:p>
          <a:p>
            <a:pPr algn="ctr" eaLnBrk="1" fontAlgn="auto" hangingPunct="1">
              <a:lnSpc>
                <a:spcPct val="150000"/>
              </a:lnSpc>
              <a:spcAft>
                <a:spcPts val="0"/>
              </a:spcAft>
              <a:buFont typeface="Arial" pitchFamily="34" charset="0"/>
              <a:buNone/>
              <a:defRPr/>
            </a:pPr>
            <a:r>
              <a:rPr lang="en-US" sz="2800" dirty="0" smtClean="0">
                <a:solidFill>
                  <a:schemeClr val="tx1">
                    <a:lumMod val="65000"/>
                    <a:lumOff val="35000"/>
                  </a:schemeClr>
                </a:solidFill>
                <a:hlinkClick r:id="rId3"/>
              </a:rPr>
              <a:t>dclarkson@eefinance.net</a:t>
            </a:r>
            <a:endParaRPr lang="en-US" sz="2800" dirty="0" smtClean="0">
              <a:solidFill>
                <a:schemeClr val="tx1">
                  <a:lumMod val="65000"/>
                  <a:lumOff val="35000"/>
                </a:schemeClr>
              </a:solidFill>
            </a:endParaRPr>
          </a:p>
          <a:p>
            <a:pPr algn="ctr" eaLnBrk="1" fontAlgn="auto" hangingPunct="1">
              <a:lnSpc>
                <a:spcPct val="150000"/>
              </a:lnSpc>
              <a:spcAft>
                <a:spcPts val="0"/>
              </a:spcAft>
              <a:buFont typeface="Arial" pitchFamily="34" charset="0"/>
              <a:buNone/>
              <a:defRPr/>
            </a:pPr>
            <a:r>
              <a:rPr lang="en-US" sz="2800" dirty="0" smtClean="0">
                <a:solidFill>
                  <a:schemeClr val="tx1">
                    <a:lumMod val="65000"/>
                    <a:lumOff val="35000"/>
                  </a:schemeClr>
                </a:solidFill>
                <a:hlinkClick r:id="rId4"/>
              </a:rPr>
              <a:t>www.eefinance.net</a:t>
            </a:r>
            <a:endParaRPr lang="en-US" sz="2800" dirty="0" smtClean="0">
              <a:solidFill>
                <a:schemeClr val="tx1">
                  <a:lumMod val="65000"/>
                  <a:lumOff val="35000"/>
                </a:schemeClr>
              </a:solidFill>
            </a:endParaRPr>
          </a:p>
          <a:p>
            <a:pPr algn="ctr" eaLnBrk="1" fontAlgn="auto" hangingPunct="1">
              <a:lnSpc>
                <a:spcPct val="150000"/>
              </a:lnSpc>
              <a:spcAft>
                <a:spcPts val="0"/>
              </a:spcAft>
              <a:buFont typeface="Arial" pitchFamily="34" charset="0"/>
              <a:buNone/>
              <a:defRPr/>
            </a:pPr>
            <a:endParaRPr lang="en-US" sz="2800" dirty="0" smtClean="0">
              <a:solidFill>
                <a:schemeClr val="tx1">
                  <a:lumMod val="65000"/>
                  <a:lumOff val="35000"/>
                </a:schemeClr>
              </a:solidFill>
            </a:endParaRPr>
          </a:p>
          <a:p>
            <a:pPr marL="0" indent="0" eaLnBrk="1" fontAlgn="auto" hangingPunct="1">
              <a:lnSpc>
                <a:spcPct val="110000"/>
              </a:lnSpc>
              <a:spcBef>
                <a:spcPts val="0"/>
              </a:spcBef>
              <a:spcAft>
                <a:spcPts val="0"/>
              </a:spcAft>
              <a:buFont typeface="Arial" pitchFamily="34" charset="0"/>
              <a:buNone/>
              <a:defRPr/>
            </a:pPr>
            <a:r>
              <a:rPr lang="en-US" sz="2200" dirty="0" smtClean="0"/>
              <a:t>The following link contains earlier versions of the RFP and the </a:t>
            </a:r>
          </a:p>
          <a:p>
            <a:pPr marL="0" indent="0" eaLnBrk="1" fontAlgn="auto" hangingPunct="1">
              <a:lnSpc>
                <a:spcPct val="110000"/>
              </a:lnSpc>
              <a:spcBef>
                <a:spcPts val="0"/>
              </a:spcBef>
              <a:spcAft>
                <a:spcPts val="0"/>
              </a:spcAft>
              <a:buFont typeface="Arial" pitchFamily="34" charset="0"/>
              <a:buNone/>
              <a:defRPr/>
            </a:pPr>
            <a:r>
              <a:rPr lang="en-US" sz="2200" dirty="0" smtClean="0"/>
              <a:t>Loan Loss Reserve Agreement: </a:t>
            </a:r>
            <a:r>
              <a:rPr lang="en-US" sz="2200" dirty="0" smtClean="0">
                <a:hlinkClick r:id="rId5"/>
              </a:rPr>
              <a:t>http://www2.eere.energy.gov/wip/solutioncenter/pdfs/revFinal_V3Ch15SixAttachmentsDec9.pdf</a:t>
            </a:r>
            <a:r>
              <a:rPr lang="en-US" sz="2200" dirty="0" smtClean="0"/>
              <a:t> </a:t>
            </a:r>
          </a:p>
          <a:p>
            <a:pPr marL="0" indent="0" eaLnBrk="1" fontAlgn="auto" hangingPunct="1">
              <a:lnSpc>
                <a:spcPct val="110000"/>
              </a:lnSpc>
              <a:spcBef>
                <a:spcPts val="0"/>
              </a:spcBef>
              <a:spcAft>
                <a:spcPts val="0"/>
              </a:spcAft>
              <a:buFont typeface="Arial" pitchFamily="34" charset="0"/>
              <a:buNone/>
              <a:defRPr/>
            </a:pPr>
            <a:r>
              <a:rPr lang="en-US" sz="2200" dirty="0" smtClean="0"/>
              <a:t>The Clean Energy Finance Guide (“Playbook”):</a:t>
            </a:r>
          </a:p>
          <a:p>
            <a:pPr marL="0" indent="0" eaLnBrk="1" fontAlgn="auto" hangingPunct="1">
              <a:lnSpc>
                <a:spcPct val="110000"/>
              </a:lnSpc>
              <a:spcBef>
                <a:spcPts val="0"/>
              </a:spcBef>
              <a:spcAft>
                <a:spcPts val="0"/>
              </a:spcAft>
              <a:buFont typeface="Arial" pitchFamily="34" charset="0"/>
              <a:buNone/>
              <a:defRPr/>
            </a:pPr>
            <a:r>
              <a:rPr lang="en-US" sz="2200" dirty="0" smtClean="0">
                <a:hlinkClick r:id="rId6"/>
              </a:rPr>
              <a:t>http://www2.eere.energy.gov/wip/solutioncenter/financialproducts/default.html</a:t>
            </a:r>
            <a:r>
              <a:rPr lang="en-US" sz="2200" dirty="0" smtClean="0"/>
              <a:t> </a:t>
            </a:r>
          </a:p>
          <a:p>
            <a:pPr algn="ctr" eaLnBrk="1" fontAlgn="auto" hangingPunct="1">
              <a:lnSpc>
                <a:spcPct val="150000"/>
              </a:lnSpc>
              <a:spcAft>
                <a:spcPts val="0"/>
              </a:spcAft>
              <a:buFont typeface="Arial" pitchFamily="34" charset="0"/>
              <a:buNone/>
              <a:defRPr/>
            </a:pPr>
            <a:endParaRPr lang="en-US" sz="3600" dirty="0">
              <a:solidFill>
                <a:schemeClr val="tx1">
                  <a:lumMod val="65000"/>
                  <a:lumOff val="3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 Shannon-Ellis Brock</a:t>
            </a:r>
            <a:endParaRPr lang="en-US" dirty="0"/>
          </a:p>
        </p:txBody>
      </p:sp>
      <p:sp>
        <p:nvSpPr>
          <p:cNvPr id="3" name="Content Placeholder 2"/>
          <p:cNvSpPr>
            <a:spLocks noGrp="1"/>
          </p:cNvSpPr>
          <p:nvPr>
            <p:ph idx="1"/>
          </p:nvPr>
        </p:nvSpPr>
        <p:spPr/>
        <p:txBody>
          <a:bodyPr/>
          <a:lstStyle/>
          <a:p>
            <a:pPr>
              <a:buNone/>
            </a:pPr>
            <a:r>
              <a:rPr lang="en-US" dirty="0" smtClean="0"/>
              <a:t> 	Shannon is the Vice President of Marketing and Business Development at Puget Sound Cooperative Credit Union (PSCCU).  She has been with PSCCU since 2008, has worked </a:t>
            </a:r>
            <a:r>
              <a:rPr lang="en-US" dirty="0" smtClean="0"/>
              <a:t>at Credit </a:t>
            </a:r>
            <a:r>
              <a:rPr lang="en-US" dirty="0" smtClean="0"/>
              <a:t>Unions </a:t>
            </a:r>
            <a:r>
              <a:rPr lang="en-US" dirty="0" smtClean="0"/>
              <a:t>for over 25 years and </a:t>
            </a:r>
            <a:r>
              <a:rPr lang="en-US" dirty="0" smtClean="0"/>
              <a:t>is committed </a:t>
            </a:r>
            <a:r>
              <a:rPr lang="en-US" dirty="0" smtClean="0"/>
              <a:t>to the Credit Union philosophy of “People Helping People”.   </a:t>
            </a:r>
          </a:p>
          <a:p>
            <a:pPr>
              <a:buNone/>
            </a:pPr>
            <a:endParaRPr lang="en-US" dirty="0"/>
          </a:p>
        </p:txBody>
      </p:sp>
      <p:sp>
        <p:nvSpPr>
          <p:cNvPr id="4" name="Slide Number Placeholder 3"/>
          <p:cNvSpPr>
            <a:spLocks noGrp="1"/>
          </p:cNvSpPr>
          <p:nvPr>
            <p:ph type="sldNum" sz="quarter" idx="12"/>
          </p:nvPr>
        </p:nvSpPr>
        <p:spPr/>
        <p:txBody>
          <a:bodyPr/>
          <a:lstStyle/>
          <a:p>
            <a:fld id="{C93177D8-769B-496B-8ECB-2247E08C0447}"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Sustainable Partnerships	</a:t>
            </a:r>
            <a:endParaRPr lang="en-US" dirty="0"/>
          </a:p>
        </p:txBody>
      </p:sp>
      <p:sp>
        <p:nvSpPr>
          <p:cNvPr id="3" name="Subtitle 2"/>
          <p:cNvSpPr>
            <a:spLocks noGrp="1"/>
          </p:cNvSpPr>
          <p:nvPr>
            <p:ph type="subTitle" idx="1"/>
          </p:nvPr>
        </p:nvSpPr>
        <p:spPr/>
        <p:txBody>
          <a:bodyPr/>
          <a:lstStyle/>
          <a:p>
            <a:r>
              <a:rPr lang="en-US" dirty="0" smtClean="0">
                <a:latin typeface="Verdana" pitchFamily="34" charset="0"/>
                <a:ea typeface="Verdana" pitchFamily="34" charset="0"/>
                <a:cs typeface="Verdana" pitchFamily="34" charset="0"/>
              </a:rPr>
              <a:t>Presented by:</a:t>
            </a:r>
          </a:p>
          <a:p>
            <a:r>
              <a:rPr lang="en-US" dirty="0" smtClean="0">
                <a:latin typeface="Verdana" pitchFamily="34" charset="0"/>
                <a:ea typeface="Verdana" pitchFamily="34" charset="0"/>
                <a:cs typeface="Verdana" pitchFamily="34" charset="0"/>
              </a:rPr>
              <a:t>Shannon Ellis-Brock </a:t>
            </a:r>
          </a:p>
          <a:p>
            <a:r>
              <a:rPr lang="en-US" dirty="0" smtClean="0">
                <a:latin typeface="Verdana" pitchFamily="34" charset="0"/>
                <a:ea typeface="Verdana" pitchFamily="34" charset="0"/>
                <a:cs typeface="Verdana" pitchFamily="34" charset="0"/>
              </a:rPr>
              <a:t>VP Business Development</a:t>
            </a:r>
          </a:p>
          <a:p>
            <a:r>
              <a:rPr lang="en-US" dirty="0" smtClean="0">
                <a:latin typeface="Verdana" pitchFamily="34" charset="0"/>
                <a:ea typeface="Verdana" pitchFamily="34" charset="0"/>
                <a:cs typeface="Verdana" pitchFamily="34" charset="0"/>
              </a:rPr>
              <a:t>PSCCU</a:t>
            </a:r>
            <a:endParaRPr lang="en-US" dirty="0">
              <a:latin typeface="Verdana" pitchFamily="34" charset="0"/>
              <a:ea typeface="Verdana" pitchFamily="34" charset="0"/>
              <a:cs typeface="Verdana" pitchFamily="34" charset="0"/>
            </a:endParaRPr>
          </a:p>
        </p:txBody>
      </p:sp>
      <p:pic>
        <p:nvPicPr>
          <p:cNvPr id="4" name="Picture 3" descr="psccu_logo.jpg"/>
          <p:cNvPicPr>
            <a:picLocks noChangeAspect="1"/>
          </p:cNvPicPr>
          <p:nvPr/>
        </p:nvPicPr>
        <p:blipFill>
          <a:blip r:embed="rId2" cstate="print"/>
          <a:stretch>
            <a:fillRect/>
          </a:stretch>
        </p:blipFill>
        <p:spPr>
          <a:xfrm>
            <a:off x="3657600" y="6096000"/>
            <a:ext cx="2362200" cy="634841"/>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Relationships</a:t>
            </a:r>
            <a:endParaRPr lang="en-US" dirty="0"/>
          </a:p>
        </p:txBody>
      </p:sp>
      <p:sp>
        <p:nvSpPr>
          <p:cNvPr id="3" name="Content Placeholder 2"/>
          <p:cNvSpPr>
            <a:spLocks noGrp="1"/>
          </p:cNvSpPr>
          <p:nvPr>
            <p:ph idx="1"/>
          </p:nvPr>
        </p:nvSpPr>
        <p:spPr>
          <a:xfrm>
            <a:off x="457200" y="1905000"/>
            <a:ext cx="8229600" cy="4669536"/>
          </a:xfrm>
        </p:spPr>
        <p:txBody>
          <a:bodyPr>
            <a:normAutofit fontScale="92500" lnSpcReduction="10000"/>
          </a:bodyPr>
          <a:lstStyle/>
          <a:p>
            <a:r>
              <a:rPr lang="en-US" sz="2200" dirty="0" smtClean="0">
                <a:latin typeface="+mj-lt"/>
              </a:rPr>
              <a:t>PSCCU was established in 1934 to serve employees in the utility field.  </a:t>
            </a:r>
          </a:p>
          <a:p>
            <a:endParaRPr lang="en-US" sz="2200" dirty="0" smtClean="0">
              <a:latin typeface="+mj-lt"/>
            </a:endParaRPr>
          </a:p>
          <a:p>
            <a:r>
              <a:rPr lang="en-US" sz="2200" dirty="0" smtClean="0">
                <a:latin typeface="+mj-lt"/>
              </a:rPr>
              <a:t>Strong ties with our original sponsor group Puget Sound Energy</a:t>
            </a:r>
          </a:p>
          <a:p>
            <a:endParaRPr lang="en-US" sz="2200" dirty="0" smtClean="0">
              <a:latin typeface="+mj-lt"/>
            </a:endParaRPr>
          </a:p>
          <a:p>
            <a:r>
              <a:rPr lang="en-US" sz="2200" dirty="0" smtClean="0">
                <a:latin typeface="+mj-lt"/>
              </a:rPr>
              <a:t>PSCCU participates in energy fairs and belongs to trade groups such as Home Performance Washington and Efficiency First. These organizations exist to promote the “greener good” when it comes to energy efficiency.  </a:t>
            </a:r>
          </a:p>
          <a:p>
            <a:pPr>
              <a:buNone/>
            </a:pPr>
            <a:endParaRPr lang="en-US" sz="2200" dirty="0" smtClean="0">
              <a:latin typeface="+mj-lt"/>
            </a:endParaRPr>
          </a:p>
          <a:p>
            <a:r>
              <a:rPr lang="en-US" sz="2200" dirty="0" smtClean="0">
                <a:latin typeface="+mj-lt"/>
              </a:rPr>
              <a:t>Partnerships with SustainableWorks and Snohomish County who are ARRA grant recipients.</a:t>
            </a:r>
          </a:p>
          <a:p>
            <a:endParaRPr lang="en-US" sz="2200" dirty="0" smtClean="0">
              <a:latin typeface="+mj-lt"/>
            </a:endParaRPr>
          </a:p>
          <a:p>
            <a:r>
              <a:rPr lang="en-US" sz="2200" dirty="0" smtClean="0">
                <a:latin typeface="+mj-lt"/>
              </a:rPr>
              <a:t>Strong working relationships with local contractors.</a:t>
            </a:r>
          </a:p>
          <a:p>
            <a:pPr>
              <a:buNone/>
            </a:pPr>
            <a:r>
              <a:rPr lang="en-US" sz="2200" dirty="0" smtClean="0">
                <a:latin typeface="+mj-lt"/>
              </a:rPr>
              <a:t>   </a:t>
            </a:r>
            <a:endParaRPr lang="en-US" sz="2200" dirty="0">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0"/>
          </a:xfrm>
        </p:spPr>
        <p:txBody>
          <a:bodyPr/>
          <a:lstStyle/>
          <a:p>
            <a:r>
              <a:rPr lang="en-US" dirty="0" smtClean="0"/>
              <a:t>Existing &amp; Expanded Program(s)</a:t>
            </a:r>
            <a:endParaRPr lang="en-US" dirty="0"/>
          </a:p>
        </p:txBody>
      </p:sp>
      <p:sp>
        <p:nvSpPr>
          <p:cNvPr id="3" name="Content Placeholder 2"/>
          <p:cNvSpPr>
            <a:spLocks noGrp="1"/>
          </p:cNvSpPr>
          <p:nvPr>
            <p:ph idx="1"/>
          </p:nvPr>
        </p:nvSpPr>
        <p:spPr>
          <a:xfrm>
            <a:off x="457200" y="2057400"/>
            <a:ext cx="8229600" cy="4517136"/>
          </a:xfrm>
        </p:spPr>
        <p:txBody>
          <a:bodyPr>
            <a:normAutofit/>
          </a:bodyPr>
          <a:lstStyle/>
          <a:p>
            <a:r>
              <a:rPr lang="en-US" sz="2200" dirty="0" smtClean="0">
                <a:latin typeface="+mj-lt"/>
              </a:rPr>
              <a:t>ARRA funds allowed for lowered interest rates and extended loan terms. </a:t>
            </a:r>
          </a:p>
          <a:p>
            <a:r>
              <a:rPr lang="en-US" sz="2200" dirty="0" smtClean="0">
                <a:latin typeface="+mj-lt"/>
              </a:rPr>
              <a:t>Our relationship with one of the largest utilities in Washington State lead to a pilot program which allowed us to expand our EE Loan program.</a:t>
            </a:r>
          </a:p>
          <a:p>
            <a:r>
              <a:rPr lang="en-US" sz="2200" dirty="0" smtClean="0">
                <a:latin typeface="+mj-lt"/>
              </a:rPr>
              <a:t>Conversations with local groups and trade associations lead to weatherization loan programs, solar financing and Jumbo EE loan options that include discounts for made in WA solar products.</a:t>
            </a:r>
          </a:p>
          <a:p>
            <a:r>
              <a:rPr lang="en-US" sz="2200" dirty="0" smtClean="0">
                <a:latin typeface="+mj-lt"/>
              </a:rPr>
              <a:t>Willingness to adapt – flexibility to create programs to fill needs within the communities in which we serve. </a:t>
            </a:r>
            <a:endParaRPr lang="en-US" sz="2200" dirty="0">
              <a:latin typeface="+mj-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19200"/>
          </a:xfrm>
        </p:spPr>
        <p:txBody>
          <a:bodyPr/>
          <a:lstStyle/>
          <a:p>
            <a:r>
              <a:rPr lang="en-US" dirty="0" smtClean="0"/>
              <a:t>Size – it makes a difference</a:t>
            </a:r>
            <a:endParaRPr lang="en-US" dirty="0"/>
          </a:p>
        </p:txBody>
      </p:sp>
      <p:sp>
        <p:nvSpPr>
          <p:cNvPr id="3" name="Content Placeholder 2"/>
          <p:cNvSpPr>
            <a:spLocks noGrp="1"/>
          </p:cNvSpPr>
          <p:nvPr>
            <p:ph idx="1"/>
          </p:nvPr>
        </p:nvSpPr>
        <p:spPr>
          <a:xfrm>
            <a:off x="457200" y="1981200"/>
            <a:ext cx="8229600" cy="4593336"/>
          </a:xfrm>
        </p:spPr>
        <p:txBody>
          <a:bodyPr>
            <a:normAutofit fontScale="77500" lnSpcReduction="20000"/>
          </a:bodyPr>
          <a:lstStyle/>
          <a:p>
            <a:r>
              <a:rPr lang="en-US" sz="2400" dirty="0" smtClean="0">
                <a:latin typeface="+mj-lt"/>
              </a:rPr>
              <a:t>PSCCU by most standards is a small Credit Union.  We are just over 50M in assets and have just over 5000 members.</a:t>
            </a:r>
          </a:p>
          <a:p>
            <a:endParaRPr lang="en-US" sz="2400" dirty="0" smtClean="0">
              <a:latin typeface="+mj-lt"/>
            </a:endParaRPr>
          </a:p>
          <a:p>
            <a:r>
              <a:rPr lang="en-US" sz="2400" dirty="0" smtClean="0">
                <a:latin typeface="+mj-lt"/>
              </a:rPr>
              <a:t>Our smaller size allows us the flexibility to respond quickly to trends and react to the needs of our target markets.</a:t>
            </a:r>
          </a:p>
          <a:p>
            <a:endParaRPr lang="en-US" sz="2400" dirty="0" smtClean="0">
              <a:latin typeface="+mj-lt"/>
            </a:endParaRPr>
          </a:p>
          <a:p>
            <a:r>
              <a:rPr lang="en-US" sz="2400" dirty="0" smtClean="0">
                <a:latin typeface="+mj-lt"/>
              </a:rPr>
              <a:t>The chain of command is fairly simple, and it’s easy to get ideas heard by the correct person.  </a:t>
            </a:r>
          </a:p>
          <a:p>
            <a:pPr>
              <a:buNone/>
            </a:pPr>
            <a:endParaRPr lang="en-US" sz="2400" dirty="0" smtClean="0">
              <a:latin typeface="+mj-lt"/>
            </a:endParaRPr>
          </a:p>
          <a:p>
            <a:r>
              <a:rPr lang="en-US" sz="2400" dirty="0" smtClean="0">
                <a:latin typeface="+mj-lt"/>
              </a:rPr>
              <a:t>For a small institution like ours, these EE loans make a big difference.  </a:t>
            </a:r>
          </a:p>
          <a:p>
            <a:endParaRPr lang="en-US" sz="2400" dirty="0" smtClean="0">
              <a:latin typeface="+mj-lt"/>
            </a:endParaRPr>
          </a:p>
          <a:p>
            <a:r>
              <a:rPr lang="en-US" sz="2400" dirty="0" smtClean="0">
                <a:latin typeface="+mj-lt"/>
              </a:rPr>
              <a:t>Over the last 18 months, EE loans have become the fastest growing segment of our loan portfolio.   </a:t>
            </a:r>
          </a:p>
          <a:p>
            <a:pPr>
              <a:buNone/>
            </a:pPr>
            <a:endParaRPr lang="en-US" sz="2400" dirty="0" smtClean="0">
              <a:latin typeface="+mj-lt"/>
            </a:endParaRPr>
          </a:p>
          <a:p>
            <a:r>
              <a:rPr lang="en-US" sz="2400" dirty="0" smtClean="0">
                <a:latin typeface="+mj-lt"/>
              </a:rPr>
              <a:t>Added work – yes.  Added reward – definitely.  </a:t>
            </a:r>
          </a:p>
          <a:p>
            <a:pPr>
              <a:buNone/>
            </a:pPr>
            <a:r>
              <a:rPr lang="en-US" sz="2400" dirty="0" smtClean="0">
                <a:latin typeface="+mj-lt"/>
              </a:rPr>
              <a:t> </a:t>
            </a:r>
            <a:endParaRPr lang="en-US" sz="2400" dirty="0">
              <a:latin typeface="+mj-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a:xfrm>
            <a:off x="457200" y="2362200"/>
            <a:ext cx="8229600" cy="3124200"/>
          </a:xfrm>
        </p:spPr>
        <p:txBody>
          <a:bodyPr>
            <a:normAutofit/>
          </a:bodyPr>
          <a:lstStyle/>
          <a:p>
            <a:r>
              <a:rPr lang="en-US" sz="2200" dirty="0" smtClean="0">
                <a:latin typeface="+mj-lt"/>
              </a:rPr>
              <a:t>Ongoing Commitment.</a:t>
            </a:r>
          </a:p>
          <a:p>
            <a:endParaRPr lang="en-US" sz="2200" dirty="0" smtClean="0">
              <a:latin typeface="+mj-lt"/>
            </a:endParaRPr>
          </a:p>
          <a:p>
            <a:r>
              <a:rPr lang="en-US" sz="2200" dirty="0" smtClean="0">
                <a:latin typeface="+mj-lt"/>
              </a:rPr>
              <a:t>LRF (Loan Loss Reserve Fund) used as an enhancement, PSCCU shares in the potential losses.  </a:t>
            </a:r>
          </a:p>
          <a:p>
            <a:endParaRPr lang="en-US" sz="2200" dirty="0" smtClean="0">
              <a:latin typeface="+mj-lt"/>
            </a:endParaRPr>
          </a:p>
          <a:p>
            <a:r>
              <a:rPr lang="en-US" sz="2200" dirty="0" smtClean="0">
                <a:latin typeface="+mj-lt"/>
              </a:rPr>
              <a:t>As loans are paid and the monies flow back into the lending pool, we can continue the cycle of lending, indefinitely.  </a:t>
            </a:r>
          </a:p>
          <a:p>
            <a:endParaRPr lang="en-US" sz="2200" dirty="0" smtClean="0">
              <a:latin typeface="+mj-lt"/>
            </a:endParaRPr>
          </a:p>
          <a:p>
            <a:endParaRPr lang="en-US" sz="2200" dirty="0" smtClean="0">
              <a:latin typeface="+mj-lt"/>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a:t>
            </a:r>
            <a:endParaRPr lang="en-US" dirty="0"/>
          </a:p>
        </p:txBody>
      </p:sp>
      <p:sp>
        <p:nvSpPr>
          <p:cNvPr id="3" name="Content Placeholder 2"/>
          <p:cNvSpPr>
            <a:spLocks noGrp="1"/>
          </p:cNvSpPr>
          <p:nvPr>
            <p:ph idx="1"/>
          </p:nvPr>
        </p:nvSpPr>
        <p:spPr/>
        <p:txBody>
          <a:bodyPr/>
          <a:lstStyle/>
          <a:p>
            <a:r>
              <a:rPr lang="en-US" sz="2200" dirty="0" smtClean="0">
                <a:latin typeface="+mj-lt"/>
              </a:rPr>
              <a:t>Legacy – </a:t>
            </a:r>
          </a:p>
          <a:p>
            <a:endParaRPr lang="en-US" sz="2200" dirty="0" smtClean="0">
              <a:latin typeface="+mj-lt"/>
            </a:endParaRPr>
          </a:p>
          <a:p>
            <a:r>
              <a:rPr lang="en-US" sz="2200" dirty="0" smtClean="0">
                <a:latin typeface="+mj-lt"/>
              </a:rPr>
              <a:t>Reputation – </a:t>
            </a:r>
          </a:p>
          <a:p>
            <a:endParaRPr lang="en-US" sz="2200" dirty="0" smtClean="0">
              <a:latin typeface="+mj-lt"/>
            </a:endParaRPr>
          </a:p>
          <a:p>
            <a:r>
              <a:rPr lang="en-US" sz="2200" dirty="0" smtClean="0">
                <a:latin typeface="+mj-lt"/>
              </a:rPr>
              <a:t>Commitment – </a:t>
            </a:r>
          </a:p>
          <a:p>
            <a:endParaRPr lang="en-US" sz="2200" dirty="0" smtClean="0">
              <a:latin typeface="+mj-lt"/>
            </a:endParaRPr>
          </a:p>
          <a:p>
            <a:r>
              <a:rPr lang="en-US" sz="2200" dirty="0" smtClean="0">
                <a:latin typeface="+mj-lt"/>
              </a:rPr>
              <a:t>Education – </a:t>
            </a:r>
          </a:p>
          <a:p>
            <a:endParaRPr lang="en-US" sz="2200" dirty="0" smtClean="0">
              <a:latin typeface="+mj-lt"/>
            </a:endParaRPr>
          </a:p>
          <a:p>
            <a:r>
              <a:rPr lang="en-US" sz="2200" dirty="0" smtClean="0">
                <a:latin typeface="+mj-lt"/>
              </a:rPr>
              <a:t>Making a difference - </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US" smtClean="0"/>
              <a:t>Upcoming Webinars</a:t>
            </a:r>
          </a:p>
        </p:txBody>
      </p:sp>
      <p:sp>
        <p:nvSpPr>
          <p:cNvPr id="9219" name="Text Box 5"/>
          <p:cNvSpPr txBox="1">
            <a:spLocks noChangeArrowheads="1"/>
          </p:cNvSpPr>
          <p:nvPr/>
        </p:nvSpPr>
        <p:spPr bwMode="auto">
          <a:xfrm>
            <a:off x="928688" y="1820863"/>
            <a:ext cx="7207250" cy="3231654"/>
          </a:xfrm>
          <a:prstGeom prst="rect">
            <a:avLst/>
          </a:prstGeom>
          <a:noFill/>
          <a:ln w="9525">
            <a:noFill/>
            <a:miter lim="800000"/>
            <a:headEnd/>
            <a:tailEnd/>
          </a:ln>
        </p:spPr>
        <p:txBody>
          <a:bodyPr>
            <a:spAutoFit/>
          </a:bodyPr>
          <a:lstStyle/>
          <a:p>
            <a:pPr fontAlgn="base">
              <a:spcBef>
                <a:spcPct val="0"/>
              </a:spcBef>
              <a:spcAft>
                <a:spcPct val="0"/>
              </a:spcAft>
            </a:pPr>
            <a:r>
              <a:rPr lang="en-US" sz="1200" dirty="0" smtClean="0">
                <a:solidFill>
                  <a:srgbClr val="50565C"/>
                </a:solidFill>
              </a:rPr>
              <a:t>Title: </a:t>
            </a:r>
            <a:r>
              <a:rPr lang="en-US" sz="1200" b="1" dirty="0" smtClean="0">
                <a:solidFill>
                  <a:srgbClr val="50565C"/>
                </a:solidFill>
              </a:rPr>
              <a:t>Modeling for Grantees</a:t>
            </a:r>
          </a:p>
          <a:p>
            <a:pPr fontAlgn="base">
              <a:spcBef>
                <a:spcPct val="0"/>
              </a:spcBef>
              <a:spcAft>
                <a:spcPct val="0"/>
              </a:spcAft>
            </a:pPr>
            <a:r>
              <a:rPr lang="en-US" sz="1200" dirty="0" smtClean="0">
                <a:solidFill>
                  <a:srgbClr val="50565C"/>
                </a:solidFill>
              </a:rPr>
              <a:t>Host: </a:t>
            </a:r>
            <a:r>
              <a:rPr lang="en-US" sz="1200" b="1" dirty="0" smtClean="0">
                <a:solidFill>
                  <a:srgbClr val="50565C"/>
                </a:solidFill>
              </a:rPr>
              <a:t>Ed Pierce, Oakridge National Laboratory</a:t>
            </a:r>
          </a:p>
          <a:p>
            <a:pPr fontAlgn="base">
              <a:spcBef>
                <a:spcPct val="0"/>
              </a:spcBef>
              <a:spcAft>
                <a:spcPct val="0"/>
              </a:spcAft>
            </a:pPr>
            <a:r>
              <a:rPr lang="en-US" sz="1200" dirty="0" smtClean="0">
                <a:solidFill>
                  <a:srgbClr val="50565C"/>
                </a:solidFill>
              </a:rPr>
              <a:t>Date: April 27, 2011</a:t>
            </a:r>
          </a:p>
          <a:p>
            <a:pPr fontAlgn="base">
              <a:spcBef>
                <a:spcPct val="0"/>
              </a:spcBef>
              <a:spcAft>
                <a:spcPct val="0"/>
              </a:spcAft>
            </a:pPr>
            <a:r>
              <a:rPr lang="en-US" sz="1200" dirty="0" smtClean="0">
                <a:solidFill>
                  <a:srgbClr val="50565C"/>
                </a:solidFill>
              </a:rPr>
              <a:t>Time: 3:00-4:15 EDT</a:t>
            </a:r>
            <a:endParaRPr lang="en-US" sz="1200" b="1" dirty="0" smtClean="0">
              <a:solidFill>
                <a:srgbClr val="50565C"/>
              </a:solidFill>
            </a:endParaRPr>
          </a:p>
          <a:p>
            <a:pPr fontAlgn="base">
              <a:spcBef>
                <a:spcPct val="0"/>
              </a:spcBef>
              <a:spcAft>
                <a:spcPct val="0"/>
              </a:spcAft>
            </a:pPr>
            <a:r>
              <a:rPr lang="en-US" sz="1200" dirty="0" smtClean="0">
                <a:solidFill>
                  <a:srgbClr val="50565C"/>
                </a:solidFill>
              </a:rPr>
              <a:t> </a:t>
            </a:r>
          </a:p>
          <a:p>
            <a:pPr fontAlgn="base">
              <a:spcBef>
                <a:spcPct val="0"/>
              </a:spcBef>
              <a:spcAft>
                <a:spcPct val="0"/>
              </a:spcAft>
            </a:pPr>
            <a:r>
              <a:rPr lang="en-US" sz="1200" dirty="0" smtClean="0">
                <a:solidFill>
                  <a:srgbClr val="50565C"/>
                </a:solidFill>
              </a:rPr>
              <a:t>Title: </a:t>
            </a:r>
            <a:r>
              <a:rPr lang="en-US" sz="1200" b="1" dirty="0" smtClean="0">
                <a:solidFill>
                  <a:srgbClr val="50565C"/>
                </a:solidFill>
              </a:rPr>
              <a:t>Interactions Between Energy Efficiency Programs Funded Under Recovery Act &amp; Utility Customer-Funded Energy Efficiency Programs</a:t>
            </a:r>
            <a:endParaRPr lang="en-US" sz="1200" dirty="0" smtClean="0">
              <a:solidFill>
                <a:srgbClr val="50565C"/>
              </a:solidFill>
            </a:endParaRPr>
          </a:p>
          <a:p>
            <a:pPr fontAlgn="base">
              <a:spcBef>
                <a:spcPct val="0"/>
              </a:spcBef>
              <a:spcAft>
                <a:spcPct val="0"/>
              </a:spcAft>
            </a:pPr>
            <a:r>
              <a:rPr lang="en-US" sz="1200" dirty="0" smtClean="0">
                <a:solidFill>
                  <a:srgbClr val="50565C"/>
                </a:solidFill>
              </a:rPr>
              <a:t>Host: </a:t>
            </a:r>
            <a:r>
              <a:rPr lang="en-US" sz="1200" b="1" dirty="0" smtClean="0">
                <a:solidFill>
                  <a:srgbClr val="50565C"/>
                </a:solidFill>
              </a:rPr>
              <a:t>Chuck Goldman, </a:t>
            </a:r>
            <a:r>
              <a:rPr lang="en-US" sz="1200" dirty="0" smtClean="0">
                <a:solidFill>
                  <a:srgbClr val="50565C"/>
                </a:solidFill>
              </a:rPr>
              <a:t>Lawrence Berkeley National Laboratory</a:t>
            </a:r>
          </a:p>
          <a:p>
            <a:pPr fontAlgn="base">
              <a:spcBef>
                <a:spcPct val="0"/>
              </a:spcBef>
              <a:spcAft>
                <a:spcPct val="0"/>
              </a:spcAft>
            </a:pPr>
            <a:r>
              <a:rPr lang="en-US" sz="1200" dirty="0" smtClean="0">
                <a:solidFill>
                  <a:srgbClr val="50565C"/>
                </a:solidFill>
              </a:rPr>
              <a:t>Date:   April 28, 2011</a:t>
            </a:r>
          </a:p>
          <a:p>
            <a:pPr fontAlgn="base">
              <a:spcBef>
                <a:spcPct val="0"/>
              </a:spcBef>
              <a:spcAft>
                <a:spcPct val="0"/>
              </a:spcAft>
            </a:pPr>
            <a:r>
              <a:rPr lang="en-US" sz="1200" dirty="0" smtClean="0">
                <a:solidFill>
                  <a:srgbClr val="50565C"/>
                </a:solidFill>
              </a:rPr>
              <a:t>Time: 2:00-3:30 EDT</a:t>
            </a:r>
          </a:p>
          <a:p>
            <a:pPr fontAlgn="base">
              <a:spcBef>
                <a:spcPct val="0"/>
              </a:spcBef>
              <a:spcAft>
                <a:spcPct val="0"/>
              </a:spcAft>
            </a:pPr>
            <a:endParaRPr lang="en-US" sz="1200" dirty="0" smtClean="0">
              <a:solidFill>
                <a:srgbClr val="50565C"/>
              </a:solidFill>
            </a:endParaRPr>
          </a:p>
          <a:p>
            <a:pPr fontAlgn="base">
              <a:spcBef>
                <a:spcPct val="0"/>
              </a:spcBef>
              <a:spcAft>
                <a:spcPct val="0"/>
              </a:spcAft>
            </a:pPr>
            <a:r>
              <a:rPr lang="en-US" sz="1200" dirty="0" smtClean="0">
                <a:solidFill>
                  <a:srgbClr val="50565C"/>
                </a:solidFill>
              </a:rPr>
              <a:t>Title: </a:t>
            </a:r>
            <a:r>
              <a:rPr lang="en-US" sz="1200" b="1" dirty="0" smtClean="0">
                <a:solidFill>
                  <a:srgbClr val="50565C"/>
                </a:solidFill>
              </a:rPr>
              <a:t>Residential Retrofit Program Design Guide Overview</a:t>
            </a:r>
          </a:p>
          <a:p>
            <a:pPr fontAlgn="base">
              <a:spcBef>
                <a:spcPct val="0"/>
              </a:spcBef>
              <a:spcAft>
                <a:spcPct val="0"/>
              </a:spcAft>
            </a:pPr>
            <a:r>
              <a:rPr lang="en-US" sz="1200" dirty="0" smtClean="0">
                <a:solidFill>
                  <a:srgbClr val="50565C"/>
                </a:solidFill>
              </a:rPr>
              <a:t>Host: </a:t>
            </a:r>
            <a:r>
              <a:rPr lang="en-US" sz="1200" b="1" dirty="0" smtClean="0">
                <a:solidFill>
                  <a:srgbClr val="50565C"/>
                </a:solidFill>
              </a:rPr>
              <a:t>Vermont Energy Investment Corporation</a:t>
            </a:r>
          </a:p>
          <a:p>
            <a:pPr fontAlgn="base">
              <a:spcBef>
                <a:spcPct val="0"/>
              </a:spcBef>
              <a:spcAft>
                <a:spcPct val="0"/>
              </a:spcAft>
            </a:pPr>
            <a:r>
              <a:rPr lang="en-US" sz="1200" dirty="0" smtClean="0">
                <a:solidFill>
                  <a:srgbClr val="50565C"/>
                </a:solidFill>
              </a:rPr>
              <a:t>Date: May 3, 2011</a:t>
            </a:r>
          </a:p>
          <a:p>
            <a:pPr fontAlgn="base">
              <a:spcBef>
                <a:spcPct val="0"/>
              </a:spcBef>
              <a:spcAft>
                <a:spcPct val="0"/>
              </a:spcAft>
            </a:pPr>
            <a:r>
              <a:rPr lang="en-US" sz="1200" dirty="0" smtClean="0">
                <a:solidFill>
                  <a:srgbClr val="50565C"/>
                </a:solidFill>
              </a:rPr>
              <a:t>Time: 2:00-3:30 EDT</a:t>
            </a:r>
            <a:endParaRPr lang="en-US" sz="1200" b="1" dirty="0" smtClean="0">
              <a:solidFill>
                <a:srgbClr val="50565C"/>
              </a:solidFill>
            </a:endParaRPr>
          </a:p>
          <a:p>
            <a:pPr fontAlgn="base">
              <a:spcBef>
                <a:spcPct val="0"/>
              </a:spcBef>
              <a:spcAft>
                <a:spcPct val="0"/>
              </a:spcAft>
            </a:pPr>
            <a:endParaRPr lang="en-US" sz="1200" dirty="0" smtClean="0">
              <a:solidFill>
                <a:srgbClr val="50565C"/>
              </a:solidFill>
            </a:endParaRPr>
          </a:p>
          <a:p>
            <a:pPr fontAlgn="base">
              <a:spcBef>
                <a:spcPct val="0"/>
              </a:spcBef>
              <a:spcAft>
                <a:spcPct val="0"/>
              </a:spcAft>
            </a:pPr>
            <a:endParaRPr lang="en-US" sz="1200" dirty="0" smtClean="0">
              <a:solidFill>
                <a:srgbClr val="50565C"/>
              </a:solidFill>
            </a:endParaRPr>
          </a:p>
        </p:txBody>
      </p:sp>
      <p:sp>
        <p:nvSpPr>
          <p:cNvPr id="9220" name="Text Box 6"/>
          <p:cNvSpPr txBox="1">
            <a:spLocks noChangeArrowheads="1"/>
          </p:cNvSpPr>
          <p:nvPr/>
        </p:nvSpPr>
        <p:spPr bwMode="auto">
          <a:xfrm>
            <a:off x="585788" y="5699125"/>
            <a:ext cx="8323262" cy="641350"/>
          </a:xfrm>
          <a:prstGeom prst="rect">
            <a:avLst/>
          </a:prstGeom>
          <a:noFill/>
          <a:ln w="9525">
            <a:noFill/>
            <a:miter lim="800000"/>
            <a:headEnd/>
            <a:tailEnd/>
          </a:ln>
        </p:spPr>
        <p:txBody>
          <a:bodyPr>
            <a:spAutoFit/>
          </a:bodyPr>
          <a:lstStyle/>
          <a:p>
            <a:pPr fontAlgn="base">
              <a:spcBef>
                <a:spcPct val="50000"/>
              </a:spcBef>
              <a:spcAft>
                <a:spcPct val="0"/>
              </a:spcAft>
            </a:pPr>
            <a:r>
              <a:rPr lang="en-US" smtClean="0">
                <a:solidFill>
                  <a:srgbClr val="50565C"/>
                </a:solidFill>
              </a:rPr>
              <a:t>For the most up-to-date information and registration links, please visit the Solution Center webcast page at </a:t>
            </a:r>
            <a:r>
              <a:rPr lang="en-US" smtClean="0">
                <a:solidFill>
                  <a:srgbClr val="50565C"/>
                </a:solidFill>
                <a:hlinkClick r:id="rId2"/>
              </a:rPr>
              <a:t>www.wip.energy.gov/solutioncenter/webcasts</a:t>
            </a:r>
            <a:r>
              <a:rPr lang="en-US" smtClean="0">
                <a:solidFill>
                  <a:srgbClr val="50565C"/>
                </a:solidFill>
              </a:rPr>
              <a:t> </a:t>
            </a:r>
          </a:p>
        </p:txBody>
      </p:sp>
      <p:sp>
        <p:nvSpPr>
          <p:cNvPr id="9221" name="Text Box 7"/>
          <p:cNvSpPr txBox="1">
            <a:spLocks noChangeArrowheads="1"/>
          </p:cNvSpPr>
          <p:nvPr/>
        </p:nvSpPr>
        <p:spPr bwMode="auto">
          <a:xfrm>
            <a:off x="568325" y="1173163"/>
            <a:ext cx="7599363" cy="519112"/>
          </a:xfrm>
          <a:prstGeom prst="rect">
            <a:avLst/>
          </a:prstGeom>
          <a:noFill/>
          <a:ln w="9525">
            <a:noFill/>
            <a:miter lim="800000"/>
            <a:headEnd/>
            <a:tailEnd/>
          </a:ln>
        </p:spPr>
        <p:txBody>
          <a:bodyPr>
            <a:spAutoFit/>
          </a:bodyPr>
          <a:lstStyle/>
          <a:p>
            <a:pPr fontAlgn="base">
              <a:spcBef>
                <a:spcPct val="50000"/>
              </a:spcBef>
              <a:spcAft>
                <a:spcPct val="0"/>
              </a:spcAft>
            </a:pPr>
            <a:r>
              <a:rPr lang="en-US" sz="2800" smtClean="0">
                <a:solidFill>
                  <a:srgbClr val="50565C"/>
                </a:solidFill>
              </a:rPr>
              <a:t>Please join us again: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Rates &amp; Terms (with LRF)</a:t>
            </a:r>
            <a:endParaRPr lang="en-US" dirty="0"/>
          </a:p>
        </p:txBody>
      </p:sp>
      <p:graphicFrame>
        <p:nvGraphicFramePr>
          <p:cNvPr id="9" name="Content Placeholder 8"/>
          <p:cNvGraphicFramePr>
            <a:graphicFrameLocks noGrp="1"/>
          </p:cNvGraphicFramePr>
          <p:nvPr>
            <p:ph idx="1"/>
          </p:nvPr>
        </p:nvGraphicFramePr>
        <p:xfrm>
          <a:off x="457200" y="2057400"/>
          <a:ext cx="8229600" cy="3158808"/>
        </p:xfrm>
        <a:graphic>
          <a:graphicData uri="http://schemas.openxmlformats.org/drawingml/2006/table">
            <a:tbl>
              <a:tblPr firstRow="1" bandRow="1">
                <a:tableStyleId>{5C22544A-7EE6-4342-B048-85BDC9FD1C3A}</a:tableStyleId>
              </a:tblPr>
              <a:tblGrid>
                <a:gridCol w="2743200"/>
                <a:gridCol w="2743200"/>
                <a:gridCol w="2743200"/>
              </a:tblGrid>
              <a:tr h="394851">
                <a:tc>
                  <a:txBody>
                    <a:bodyPr/>
                    <a:lstStyle/>
                    <a:p>
                      <a:r>
                        <a:rPr lang="en-US" dirty="0" smtClean="0">
                          <a:latin typeface="+mj-lt"/>
                        </a:rPr>
                        <a:t>Credit Score</a:t>
                      </a:r>
                      <a:endParaRPr lang="en-US" dirty="0">
                        <a:latin typeface="+mj-lt"/>
                      </a:endParaRPr>
                    </a:p>
                  </a:txBody>
                  <a:tcPr/>
                </a:tc>
                <a:tc>
                  <a:txBody>
                    <a:bodyPr/>
                    <a:lstStyle/>
                    <a:p>
                      <a:r>
                        <a:rPr lang="en-US" dirty="0" smtClean="0">
                          <a:latin typeface="+mj-lt"/>
                        </a:rPr>
                        <a:t>Term</a:t>
                      </a:r>
                      <a:endParaRPr lang="en-US" dirty="0">
                        <a:latin typeface="+mj-lt"/>
                      </a:endParaRPr>
                    </a:p>
                  </a:txBody>
                  <a:tcPr/>
                </a:tc>
                <a:tc>
                  <a:txBody>
                    <a:bodyPr/>
                    <a:lstStyle/>
                    <a:p>
                      <a:r>
                        <a:rPr lang="en-US" dirty="0" smtClean="0">
                          <a:latin typeface="+mj-lt"/>
                        </a:rPr>
                        <a:t>Rate (fixed)</a:t>
                      </a:r>
                      <a:endParaRPr lang="en-US" dirty="0">
                        <a:latin typeface="+mj-lt"/>
                      </a:endParaRPr>
                    </a:p>
                  </a:txBody>
                  <a:tcPr/>
                </a:tc>
              </a:tr>
              <a:tr h="394851">
                <a:tc>
                  <a:txBody>
                    <a:bodyPr/>
                    <a:lstStyle/>
                    <a:p>
                      <a:r>
                        <a:rPr lang="en-US" dirty="0" smtClean="0">
                          <a:latin typeface="+mj-lt"/>
                        </a:rPr>
                        <a:t>680 or Higher</a:t>
                      </a:r>
                      <a:endParaRPr lang="en-US" dirty="0">
                        <a:latin typeface="+mj-lt"/>
                      </a:endParaRPr>
                    </a:p>
                  </a:txBody>
                  <a:tcPr/>
                </a:tc>
                <a:tc>
                  <a:txBody>
                    <a:bodyPr/>
                    <a:lstStyle/>
                    <a:p>
                      <a:r>
                        <a:rPr lang="en-US" dirty="0" smtClean="0">
                          <a:latin typeface="+mj-lt"/>
                        </a:rPr>
                        <a:t>Up to 72 months</a:t>
                      </a:r>
                      <a:endParaRPr lang="en-US" dirty="0">
                        <a:latin typeface="+mj-lt"/>
                      </a:endParaRPr>
                    </a:p>
                  </a:txBody>
                  <a:tcPr/>
                </a:tc>
                <a:tc>
                  <a:txBody>
                    <a:bodyPr/>
                    <a:lstStyle/>
                    <a:p>
                      <a:r>
                        <a:rPr lang="en-US" dirty="0" smtClean="0">
                          <a:latin typeface="+mj-lt"/>
                        </a:rPr>
                        <a:t>4.49%</a:t>
                      </a:r>
                      <a:endParaRPr lang="en-US" dirty="0">
                        <a:latin typeface="+mj-lt"/>
                      </a:endParaRPr>
                    </a:p>
                  </a:txBody>
                  <a:tcPr/>
                </a:tc>
              </a:tr>
              <a:tr h="394851">
                <a:tc>
                  <a:txBody>
                    <a:bodyPr/>
                    <a:lstStyle/>
                    <a:p>
                      <a:endParaRPr lang="en-US" dirty="0">
                        <a:latin typeface="+mj-lt"/>
                      </a:endParaRPr>
                    </a:p>
                  </a:txBody>
                  <a:tcPr/>
                </a:tc>
                <a:tc>
                  <a:txBody>
                    <a:bodyPr/>
                    <a:lstStyle/>
                    <a:p>
                      <a:r>
                        <a:rPr lang="en-US" dirty="0" smtClean="0">
                          <a:latin typeface="+mj-lt"/>
                        </a:rPr>
                        <a:t>73 – 180 months</a:t>
                      </a:r>
                      <a:endParaRPr lang="en-US" dirty="0">
                        <a:latin typeface="+mj-lt"/>
                      </a:endParaRPr>
                    </a:p>
                  </a:txBody>
                  <a:tcPr/>
                </a:tc>
                <a:tc>
                  <a:txBody>
                    <a:bodyPr/>
                    <a:lstStyle/>
                    <a:p>
                      <a:r>
                        <a:rPr lang="en-US" dirty="0" smtClean="0">
                          <a:latin typeface="+mj-lt"/>
                        </a:rPr>
                        <a:t>4.74%</a:t>
                      </a:r>
                      <a:endParaRPr lang="en-US" dirty="0">
                        <a:latin typeface="+mj-lt"/>
                      </a:endParaRPr>
                    </a:p>
                  </a:txBody>
                  <a:tcPr/>
                </a:tc>
              </a:tr>
              <a:tr h="394851">
                <a:tc>
                  <a:txBody>
                    <a:bodyPr/>
                    <a:lstStyle/>
                    <a:p>
                      <a:r>
                        <a:rPr lang="en-US" dirty="0" smtClean="0">
                          <a:latin typeface="+mj-lt"/>
                        </a:rPr>
                        <a:t>679 - 640</a:t>
                      </a:r>
                      <a:endParaRPr lang="en-US" dirty="0">
                        <a:latin typeface="+mj-lt"/>
                      </a:endParaRPr>
                    </a:p>
                  </a:txBody>
                  <a:tcPr/>
                </a:tc>
                <a:tc>
                  <a:txBody>
                    <a:bodyPr/>
                    <a:lstStyle/>
                    <a:p>
                      <a:r>
                        <a:rPr lang="en-US" dirty="0" smtClean="0">
                          <a:latin typeface="+mj-lt"/>
                        </a:rPr>
                        <a:t>Up to 72 months</a:t>
                      </a:r>
                      <a:endParaRPr lang="en-US" dirty="0">
                        <a:latin typeface="+mj-lt"/>
                      </a:endParaRPr>
                    </a:p>
                  </a:txBody>
                  <a:tcPr/>
                </a:tc>
                <a:tc>
                  <a:txBody>
                    <a:bodyPr/>
                    <a:lstStyle/>
                    <a:p>
                      <a:r>
                        <a:rPr lang="en-US" dirty="0" smtClean="0">
                          <a:latin typeface="+mj-lt"/>
                        </a:rPr>
                        <a:t>5.99%</a:t>
                      </a:r>
                      <a:endParaRPr lang="en-US" dirty="0">
                        <a:latin typeface="+mj-lt"/>
                      </a:endParaRPr>
                    </a:p>
                  </a:txBody>
                  <a:tcPr/>
                </a:tc>
              </a:tr>
              <a:tr h="394851">
                <a:tc>
                  <a:txBody>
                    <a:bodyPr/>
                    <a:lstStyle/>
                    <a:p>
                      <a:endParaRPr lang="en-US">
                        <a:latin typeface="+mj-lt"/>
                      </a:endParaRPr>
                    </a:p>
                  </a:txBody>
                  <a:tcPr/>
                </a:tc>
                <a:tc>
                  <a:txBody>
                    <a:bodyPr/>
                    <a:lstStyle/>
                    <a:p>
                      <a:r>
                        <a:rPr lang="en-US" dirty="0" smtClean="0">
                          <a:latin typeface="+mj-lt"/>
                        </a:rPr>
                        <a:t>73 -180 months</a:t>
                      </a:r>
                      <a:endParaRPr lang="en-US" dirty="0">
                        <a:latin typeface="+mj-lt"/>
                      </a:endParaRPr>
                    </a:p>
                  </a:txBody>
                  <a:tcPr/>
                </a:tc>
                <a:tc>
                  <a:txBody>
                    <a:bodyPr/>
                    <a:lstStyle/>
                    <a:p>
                      <a:r>
                        <a:rPr lang="en-US" dirty="0" smtClean="0">
                          <a:latin typeface="+mj-lt"/>
                        </a:rPr>
                        <a:t>6.24%</a:t>
                      </a:r>
                      <a:endParaRPr lang="en-US" dirty="0">
                        <a:latin typeface="+mj-lt"/>
                      </a:endParaRPr>
                    </a:p>
                  </a:txBody>
                  <a:tcPr/>
                </a:tc>
              </a:tr>
              <a:tr h="394851">
                <a:tc>
                  <a:txBody>
                    <a:bodyPr/>
                    <a:lstStyle/>
                    <a:p>
                      <a:r>
                        <a:rPr lang="en-US" dirty="0" smtClean="0">
                          <a:latin typeface="+mj-lt"/>
                        </a:rPr>
                        <a:t>639 - 601</a:t>
                      </a:r>
                      <a:endParaRPr lang="en-US" dirty="0">
                        <a:latin typeface="+mj-lt"/>
                      </a:endParaRPr>
                    </a:p>
                  </a:txBody>
                  <a:tcPr/>
                </a:tc>
                <a:tc>
                  <a:txBody>
                    <a:bodyPr/>
                    <a:lstStyle/>
                    <a:p>
                      <a:r>
                        <a:rPr lang="en-US" dirty="0" smtClean="0">
                          <a:latin typeface="+mj-lt"/>
                        </a:rPr>
                        <a:t>Up to 72 months</a:t>
                      </a:r>
                      <a:endParaRPr lang="en-US" dirty="0">
                        <a:latin typeface="+mj-lt"/>
                      </a:endParaRPr>
                    </a:p>
                  </a:txBody>
                  <a:tcPr/>
                </a:tc>
                <a:tc>
                  <a:txBody>
                    <a:bodyPr/>
                    <a:lstStyle/>
                    <a:p>
                      <a:r>
                        <a:rPr lang="en-US" dirty="0" smtClean="0">
                          <a:latin typeface="+mj-lt"/>
                        </a:rPr>
                        <a:t>7.49%</a:t>
                      </a:r>
                      <a:endParaRPr lang="en-US" dirty="0">
                        <a:latin typeface="+mj-lt"/>
                      </a:endParaRPr>
                    </a:p>
                  </a:txBody>
                  <a:tcPr/>
                </a:tc>
              </a:tr>
              <a:tr h="394851">
                <a:tc>
                  <a:txBody>
                    <a:bodyPr/>
                    <a:lstStyle/>
                    <a:p>
                      <a:endParaRPr lang="en-US">
                        <a:latin typeface="+mj-lt"/>
                      </a:endParaRPr>
                    </a:p>
                  </a:txBody>
                  <a:tcPr/>
                </a:tc>
                <a:tc>
                  <a:txBody>
                    <a:bodyPr/>
                    <a:lstStyle/>
                    <a:p>
                      <a:r>
                        <a:rPr lang="en-US" dirty="0" smtClean="0">
                          <a:latin typeface="+mj-lt"/>
                        </a:rPr>
                        <a:t>73 – 180 months</a:t>
                      </a:r>
                      <a:endParaRPr lang="en-US" dirty="0">
                        <a:latin typeface="+mj-lt"/>
                      </a:endParaRPr>
                    </a:p>
                  </a:txBody>
                  <a:tcPr/>
                </a:tc>
                <a:tc>
                  <a:txBody>
                    <a:bodyPr/>
                    <a:lstStyle/>
                    <a:p>
                      <a:r>
                        <a:rPr lang="en-US" dirty="0" smtClean="0">
                          <a:latin typeface="+mj-lt"/>
                        </a:rPr>
                        <a:t>7.74%</a:t>
                      </a:r>
                      <a:endParaRPr lang="en-US" dirty="0">
                        <a:latin typeface="+mj-lt"/>
                      </a:endParaRPr>
                    </a:p>
                  </a:txBody>
                  <a:tcPr/>
                </a:tc>
              </a:tr>
              <a:tr h="394851">
                <a:tc>
                  <a:txBody>
                    <a:bodyPr/>
                    <a:lstStyle/>
                    <a:p>
                      <a:r>
                        <a:rPr lang="en-US" dirty="0" smtClean="0">
                          <a:latin typeface="+mj-lt"/>
                        </a:rPr>
                        <a:t>600 </a:t>
                      </a:r>
                      <a:endParaRPr lang="en-US" dirty="0">
                        <a:latin typeface="+mj-lt"/>
                      </a:endParaRPr>
                    </a:p>
                  </a:txBody>
                  <a:tcPr/>
                </a:tc>
                <a:tc>
                  <a:txBody>
                    <a:bodyPr/>
                    <a:lstStyle/>
                    <a:p>
                      <a:r>
                        <a:rPr lang="en-US" dirty="0" smtClean="0">
                          <a:latin typeface="+mj-lt"/>
                        </a:rPr>
                        <a:t>Up to 180 months</a:t>
                      </a:r>
                      <a:endParaRPr lang="en-US" dirty="0">
                        <a:latin typeface="+mj-lt"/>
                      </a:endParaRPr>
                    </a:p>
                  </a:txBody>
                  <a:tcPr/>
                </a:tc>
                <a:tc>
                  <a:txBody>
                    <a:bodyPr/>
                    <a:lstStyle/>
                    <a:p>
                      <a:r>
                        <a:rPr lang="en-US" dirty="0" smtClean="0">
                          <a:latin typeface="+mj-lt"/>
                        </a:rPr>
                        <a:t>8.74%</a:t>
                      </a:r>
                      <a:endParaRPr lang="en-US" dirty="0">
                        <a:latin typeface="+mj-lt"/>
                      </a:endParaRPr>
                    </a:p>
                  </a:txBody>
                  <a:tcPr/>
                </a:tc>
              </a:tr>
            </a:tbl>
          </a:graphicData>
        </a:graphic>
      </p:graphicFrame>
      <p:sp>
        <p:nvSpPr>
          <p:cNvPr id="10" name="TextBox 9"/>
          <p:cNvSpPr txBox="1"/>
          <p:nvPr/>
        </p:nvSpPr>
        <p:spPr>
          <a:xfrm>
            <a:off x="609600" y="5486400"/>
            <a:ext cx="7924800" cy="523220"/>
          </a:xfrm>
          <a:prstGeom prst="rect">
            <a:avLst/>
          </a:prstGeom>
          <a:noFill/>
        </p:spPr>
        <p:txBody>
          <a:bodyPr wrap="square" rtlCol="0">
            <a:spAutoFit/>
          </a:bodyPr>
          <a:lstStyle/>
          <a:p>
            <a:r>
              <a:rPr lang="en-US" sz="1400" dirty="0" smtClean="0">
                <a:solidFill>
                  <a:prstClr val="black"/>
                </a:solidFill>
                <a:latin typeface="Trebuchet MS"/>
              </a:rPr>
              <a:t>Our partnership with SustainableWorks (an AARA grant recipient) prompted us to lower rates and extend terms for all EE loans, with the lowest rates being for loan programs backed by the LRF.  </a:t>
            </a:r>
            <a:endParaRPr lang="en-US" sz="1400" dirty="0">
              <a:solidFill>
                <a:prstClr val="black"/>
              </a:solidFill>
              <a:latin typeface="Trebuchet M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a:bodyPr>
          <a:lstStyle/>
          <a:p>
            <a:r>
              <a:rPr lang="en-US" dirty="0" smtClean="0"/>
              <a:t>Target Market</a:t>
            </a:r>
            <a:endParaRPr lang="en-US" dirty="0"/>
          </a:p>
        </p:txBody>
      </p:sp>
      <p:sp>
        <p:nvSpPr>
          <p:cNvPr id="3" name="Content Placeholder 2"/>
          <p:cNvSpPr>
            <a:spLocks noGrp="1"/>
          </p:cNvSpPr>
          <p:nvPr>
            <p:ph idx="1"/>
          </p:nvPr>
        </p:nvSpPr>
        <p:spPr>
          <a:xfrm>
            <a:off x="457200" y="1981200"/>
            <a:ext cx="8229600" cy="4343400"/>
          </a:xfrm>
        </p:spPr>
        <p:txBody>
          <a:bodyPr/>
          <a:lstStyle/>
          <a:p>
            <a:r>
              <a:rPr lang="en-US" sz="2400" dirty="0" smtClean="0">
                <a:latin typeface="+mj-lt"/>
              </a:rPr>
              <a:t>Who is your target market?</a:t>
            </a:r>
          </a:p>
          <a:p>
            <a:endParaRPr lang="en-US" sz="2400" dirty="0" smtClean="0">
              <a:latin typeface="+mj-lt"/>
            </a:endParaRPr>
          </a:p>
          <a:p>
            <a:r>
              <a:rPr lang="en-US" sz="2400" dirty="0" smtClean="0">
                <a:latin typeface="+mj-lt"/>
              </a:rPr>
              <a:t>Does your potential financial institution partner target the same market – are they willing to adapt.</a:t>
            </a:r>
          </a:p>
          <a:p>
            <a:endParaRPr lang="en-US" sz="2400" dirty="0" smtClean="0">
              <a:latin typeface="+mj-lt"/>
            </a:endParaRPr>
          </a:p>
          <a:p>
            <a:r>
              <a:rPr lang="en-US" sz="2400" dirty="0" smtClean="0">
                <a:latin typeface="+mj-lt"/>
              </a:rPr>
              <a:t>Residential / Commercial.</a:t>
            </a:r>
          </a:p>
          <a:p>
            <a:pPr>
              <a:buNone/>
            </a:pPr>
            <a:endParaRPr lang="en-US" sz="2400" dirty="0" smtClean="0">
              <a:latin typeface="+mj-lt"/>
            </a:endParaRPr>
          </a:p>
          <a:p>
            <a:r>
              <a:rPr lang="en-US" sz="2400" dirty="0" smtClean="0">
                <a:latin typeface="+mj-lt"/>
              </a:rPr>
              <a:t>How can you and the financial institution support each others marketing goals and out reach to the target communities</a:t>
            </a:r>
            <a:r>
              <a:rPr lang="en-US" dirty="0" smtClean="0">
                <a:latin typeface="+mj-lt"/>
              </a:rPr>
              <a:t>?</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Benefits</a:t>
            </a:r>
            <a:endParaRPr lang="en-US" dirty="0"/>
          </a:p>
        </p:txBody>
      </p:sp>
      <p:sp>
        <p:nvSpPr>
          <p:cNvPr id="3" name="Content Placeholder 2"/>
          <p:cNvSpPr>
            <a:spLocks noGrp="1"/>
          </p:cNvSpPr>
          <p:nvPr>
            <p:ph idx="1"/>
          </p:nvPr>
        </p:nvSpPr>
        <p:spPr/>
        <p:txBody>
          <a:bodyPr>
            <a:normAutofit/>
          </a:bodyPr>
          <a:lstStyle/>
          <a:p>
            <a:r>
              <a:rPr lang="en-US" sz="2200" dirty="0" smtClean="0">
                <a:latin typeface="+mj-lt"/>
              </a:rPr>
              <a:t>Long term relationships that benefit all parties involved.</a:t>
            </a:r>
          </a:p>
          <a:p>
            <a:endParaRPr lang="en-US" sz="2200" dirty="0" smtClean="0">
              <a:latin typeface="+mj-lt"/>
            </a:endParaRPr>
          </a:p>
          <a:p>
            <a:r>
              <a:rPr lang="en-US" sz="2200" dirty="0" smtClean="0">
                <a:latin typeface="+mj-lt"/>
              </a:rPr>
              <a:t>Shared marketing.</a:t>
            </a:r>
          </a:p>
          <a:p>
            <a:endParaRPr lang="en-US" sz="2200" dirty="0" smtClean="0">
              <a:latin typeface="+mj-lt"/>
            </a:endParaRPr>
          </a:p>
          <a:p>
            <a:r>
              <a:rPr lang="en-US" sz="2200" dirty="0" smtClean="0">
                <a:latin typeface="+mj-lt"/>
              </a:rPr>
              <a:t>Increased exposure.</a:t>
            </a:r>
          </a:p>
          <a:p>
            <a:endParaRPr lang="en-US" sz="2200" dirty="0" smtClean="0">
              <a:latin typeface="+mj-lt"/>
            </a:endParaRPr>
          </a:p>
          <a:p>
            <a:r>
              <a:rPr lang="en-US" sz="2200" dirty="0" smtClean="0">
                <a:latin typeface="+mj-lt"/>
              </a:rPr>
              <a:t>How will this relationship benefit the ARRA recipient, the lender, the borrower, the community?</a:t>
            </a:r>
          </a:p>
          <a:p>
            <a:pPr>
              <a:buNone/>
            </a:pPr>
            <a:r>
              <a:rPr lang="en-US" sz="2200" dirty="0" smtClean="0">
                <a:latin typeface="+mj-lt"/>
              </a:rPr>
              <a:t>	</a:t>
            </a:r>
            <a:endParaRPr lang="en-US" sz="2200" dirty="0">
              <a:latin typeface="+mj-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p:txBody>
          <a:bodyPr>
            <a:normAutofit/>
          </a:bodyPr>
          <a:lstStyle/>
          <a:p>
            <a:r>
              <a:rPr lang="en-US" sz="2400" dirty="0" smtClean="0">
                <a:latin typeface="+mj-lt"/>
              </a:rPr>
              <a:t>Increased member base.</a:t>
            </a:r>
          </a:p>
          <a:p>
            <a:endParaRPr lang="en-US" sz="2400" dirty="0" smtClean="0">
              <a:latin typeface="+mj-lt"/>
            </a:endParaRPr>
          </a:p>
          <a:p>
            <a:r>
              <a:rPr lang="en-US" sz="2400" dirty="0" smtClean="0">
                <a:latin typeface="+mj-lt"/>
              </a:rPr>
              <a:t>Well secured loans with low delinquency rate.</a:t>
            </a:r>
          </a:p>
          <a:p>
            <a:endParaRPr lang="en-US" sz="2400" dirty="0" smtClean="0">
              <a:latin typeface="+mj-lt"/>
            </a:endParaRPr>
          </a:p>
          <a:p>
            <a:r>
              <a:rPr lang="en-US" sz="2400" dirty="0" smtClean="0">
                <a:latin typeface="+mj-lt"/>
              </a:rPr>
              <a:t>Expanded relationships with contractors, utilities and local municipalities.</a:t>
            </a:r>
          </a:p>
          <a:p>
            <a:endParaRPr lang="en-US" sz="2400" dirty="0" smtClean="0">
              <a:latin typeface="+mj-lt"/>
            </a:endParaRPr>
          </a:p>
          <a:p>
            <a:r>
              <a:rPr lang="en-US" sz="2400" dirty="0" smtClean="0">
                <a:latin typeface="+mj-lt"/>
              </a:rPr>
              <a:t>Over a </a:t>
            </a:r>
            <a:r>
              <a:rPr lang="en-US" sz="2400" u="sng" dirty="0" smtClean="0">
                <a:latin typeface="+mj-lt"/>
              </a:rPr>
              <a:t>Million Dollars per Quarter</a:t>
            </a:r>
            <a:r>
              <a:rPr lang="en-US" sz="2400" dirty="0" smtClean="0">
                <a:latin typeface="+mj-lt"/>
              </a:rPr>
              <a:t> in EE loans. </a:t>
            </a:r>
          </a:p>
          <a:p>
            <a:endParaRPr lang="en-US" sz="2400" dirty="0" smtClean="0">
              <a:latin typeface="+mj-lt"/>
            </a:endParaRPr>
          </a:p>
          <a:p>
            <a:r>
              <a:rPr lang="en-US" sz="2400" dirty="0" smtClean="0">
                <a:latin typeface="+mj-lt"/>
              </a:rPr>
              <a:t>How will success be measured and reported?</a:t>
            </a:r>
          </a:p>
          <a:p>
            <a:endParaRPr lang="en-US" dirty="0" smtClean="0">
              <a:latin typeface="+mj-lt"/>
            </a:endParaRPr>
          </a:p>
          <a:p>
            <a:pPr>
              <a:buNone/>
            </a:pP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736"/>
          </a:xfrm>
        </p:spPr>
        <p:txBody>
          <a:bodyPr/>
          <a:lstStyle/>
          <a:p>
            <a:pPr algn="ctr">
              <a:buNone/>
            </a:pPr>
            <a:r>
              <a:rPr lang="en-US" dirty="0" smtClean="0">
                <a:latin typeface="+mj-lt"/>
              </a:rPr>
              <a:t>Thank you – feel free to contact me if you have any questions.</a:t>
            </a:r>
          </a:p>
          <a:p>
            <a:pPr algn="ctr">
              <a:buNone/>
            </a:pPr>
            <a:endParaRPr lang="en-US" dirty="0" smtClean="0">
              <a:latin typeface="+mj-lt"/>
            </a:endParaRPr>
          </a:p>
          <a:p>
            <a:pPr algn="ctr">
              <a:buNone/>
            </a:pPr>
            <a:r>
              <a:rPr lang="en-US" dirty="0" smtClean="0">
                <a:latin typeface="+mj-lt"/>
              </a:rPr>
              <a:t>Shannon Ellis-Brock </a:t>
            </a:r>
          </a:p>
          <a:p>
            <a:pPr algn="ctr">
              <a:buNone/>
            </a:pPr>
            <a:r>
              <a:rPr lang="en-US" dirty="0" smtClean="0">
                <a:latin typeface="+mj-lt"/>
              </a:rPr>
              <a:t>Puget Sound Cooperative Credit Union | PSCCU</a:t>
            </a:r>
          </a:p>
          <a:p>
            <a:pPr algn="ctr">
              <a:buNone/>
            </a:pPr>
            <a:r>
              <a:rPr lang="en-US" dirty="0" smtClean="0">
                <a:latin typeface="+mj-lt"/>
              </a:rPr>
              <a:t>shannone@psccu.org  | 425-456-2686</a:t>
            </a:r>
            <a:endParaRPr lang="en-US" dirty="0">
              <a:latin typeface="+mj-lt"/>
            </a:endParaRPr>
          </a:p>
        </p:txBody>
      </p:sp>
      <p:pic>
        <p:nvPicPr>
          <p:cNvPr id="4" name="Picture 3" descr="psccu_logo.jpg"/>
          <p:cNvPicPr>
            <a:picLocks noChangeAspect="1"/>
          </p:cNvPicPr>
          <p:nvPr/>
        </p:nvPicPr>
        <p:blipFill>
          <a:blip r:embed="rId2" cstate="print"/>
          <a:stretch>
            <a:fillRect/>
          </a:stretch>
        </p:blipFill>
        <p:spPr>
          <a:xfrm>
            <a:off x="1524000" y="4991100"/>
            <a:ext cx="6096000" cy="16383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Presenter: Todd </a:t>
            </a:r>
            <a:r>
              <a:rPr lang="en-US" dirty="0" err="1" smtClean="0"/>
              <a:t>Conkey</a:t>
            </a:r>
            <a:endParaRPr lang="en-US" dirty="0"/>
          </a:p>
        </p:txBody>
      </p:sp>
      <p:sp>
        <p:nvSpPr>
          <p:cNvPr id="5" name="Content Placeholder 4"/>
          <p:cNvSpPr>
            <a:spLocks noGrp="1"/>
          </p:cNvSpPr>
          <p:nvPr>
            <p:ph idx="4294967295"/>
          </p:nvPr>
        </p:nvSpPr>
        <p:spPr>
          <a:xfrm>
            <a:off x="0" y="1600200"/>
            <a:ext cx="8229600" cy="4525963"/>
          </a:xfrm>
        </p:spPr>
        <p:txBody>
          <a:bodyPr>
            <a:normAutofit/>
          </a:bodyPr>
          <a:lstStyle/>
          <a:p>
            <a:pPr>
              <a:buNone/>
            </a:pPr>
            <a:r>
              <a:rPr lang="en-US" dirty="0" smtClean="0"/>
              <a:t>	Todd has </a:t>
            </a:r>
            <a:r>
              <a:rPr lang="en-US" dirty="0" smtClean="0"/>
              <a:t>over 20 years of </a:t>
            </a:r>
            <a:r>
              <a:rPr lang="en-US" dirty="0" smtClean="0"/>
              <a:t>banking experience </a:t>
            </a:r>
            <a:r>
              <a:rPr lang="en-US" dirty="0" smtClean="0"/>
              <a:t>and is the Energy Finance Development Director for Wisconsin Energy Conservation </a:t>
            </a:r>
            <a:r>
              <a:rPr lang="en-US" dirty="0" smtClean="0"/>
              <a:t>Corporation (WECC).  </a:t>
            </a:r>
            <a:r>
              <a:rPr lang="en-US" dirty="0" smtClean="0"/>
              <a:t>Todd’s responsibilities include researching and developing energy efficiency and </a:t>
            </a:r>
            <a:r>
              <a:rPr lang="en-US" dirty="0" err="1" smtClean="0"/>
              <a:t>renewables</a:t>
            </a:r>
            <a:r>
              <a:rPr lang="en-US" dirty="0" smtClean="0"/>
              <a:t> financing models.  He is also charged with finding additional revenue streams within efficiency, capacity and carbon markets.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400" smtClean="0"/>
              <a:t>Engaging Financial Institution Partners</a:t>
            </a:r>
          </a:p>
        </p:txBody>
      </p:sp>
      <p:sp>
        <p:nvSpPr>
          <p:cNvPr id="3075" name="Rectangle 3"/>
          <p:cNvSpPr>
            <a:spLocks noGrp="1" noChangeArrowheads="1"/>
          </p:cNvSpPr>
          <p:nvPr>
            <p:ph type="body" idx="1"/>
          </p:nvPr>
        </p:nvSpPr>
        <p:spPr>
          <a:xfrm>
            <a:off x="685800" y="2593975"/>
            <a:ext cx="7772400" cy="3200400"/>
          </a:xfrm>
        </p:spPr>
        <p:txBody>
          <a:bodyPr/>
          <a:lstStyle/>
          <a:p>
            <a:pPr eaLnBrk="1" hangingPunct="1">
              <a:lnSpc>
                <a:spcPct val="90000"/>
              </a:lnSpc>
            </a:pPr>
            <a:r>
              <a:rPr lang="en-US" sz="3200" dirty="0" smtClean="0"/>
              <a:t>Best Practices and Lessons</a:t>
            </a:r>
          </a:p>
          <a:p>
            <a:pPr eaLnBrk="1" hangingPunct="1">
              <a:lnSpc>
                <a:spcPct val="90000"/>
              </a:lnSpc>
            </a:pPr>
            <a:r>
              <a:rPr lang="en-US" sz="3200" dirty="0" smtClean="0"/>
              <a:t>from the Field</a:t>
            </a:r>
          </a:p>
          <a:p>
            <a:pPr eaLnBrk="1" hangingPunct="1">
              <a:lnSpc>
                <a:spcPct val="90000"/>
              </a:lnSpc>
            </a:pPr>
            <a:endParaRPr lang="en-US" dirty="0" smtClean="0"/>
          </a:p>
          <a:p>
            <a:pPr eaLnBrk="1" hangingPunct="1">
              <a:lnSpc>
                <a:spcPct val="90000"/>
              </a:lnSpc>
            </a:pPr>
            <a:r>
              <a:rPr lang="en-US" sz="2000" dirty="0" smtClean="0"/>
              <a:t>Presented by</a:t>
            </a:r>
          </a:p>
          <a:p>
            <a:pPr eaLnBrk="1" hangingPunct="1">
              <a:lnSpc>
                <a:spcPct val="90000"/>
              </a:lnSpc>
            </a:pPr>
            <a:r>
              <a:rPr lang="en-US" dirty="0" smtClean="0"/>
              <a:t>Todd </a:t>
            </a:r>
            <a:r>
              <a:rPr lang="en-US" dirty="0" err="1" smtClean="0"/>
              <a:t>Conkey</a:t>
            </a:r>
            <a:endParaRPr lang="en-US" dirty="0" smtClean="0"/>
          </a:p>
          <a:p>
            <a:pPr eaLnBrk="1" hangingPunct="1">
              <a:lnSpc>
                <a:spcPct val="90000"/>
              </a:lnSpc>
            </a:pPr>
            <a:r>
              <a:rPr lang="en-US" sz="2000" dirty="0" smtClean="0"/>
              <a:t>Energy Finance Development Director</a:t>
            </a:r>
          </a:p>
          <a:p>
            <a:pPr eaLnBrk="1" hangingPunct="1">
              <a:lnSpc>
                <a:spcPct val="90000"/>
              </a:lnSpc>
            </a:pPr>
            <a:r>
              <a:rPr lang="en-US" sz="2000" dirty="0" smtClean="0"/>
              <a:t>WECC</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4400" smtClean="0"/>
              <a:t>Foundation</a:t>
            </a:r>
          </a:p>
        </p:txBody>
      </p:sp>
      <p:sp>
        <p:nvSpPr>
          <p:cNvPr id="4099" name="Content Placeholder 2"/>
          <p:cNvSpPr>
            <a:spLocks noGrp="1"/>
          </p:cNvSpPr>
          <p:nvPr>
            <p:ph idx="1"/>
          </p:nvPr>
        </p:nvSpPr>
        <p:spPr/>
        <p:txBody>
          <a:bodyPr/>
          <a:lstStyle/>
          <a:p>
            <a:pPr algn="l">
              <a:buFontTx/>
              <a:buChar char="•"/>
            </a:pPr>
            <a:r>
              <a:rPr lang="en-US" sz="3200" smtClean="0"/>
              <a:t>Understand marketplace for program</a:t>
            </a:r>
          </a:p>
          <a:p>
            <a:pPr lvl="1">
              <a:buFont typeface="Wingdings" pitchFamily="2" charset="2"/>
              <a:buChar char="Ø"/>
            </a:pPr>
            <a:r>
              <a:rPr lang="en-US" smtClean="0"/>
              <a:t>Cohesive or fragmented</a:t>
            </a:r>
          </a:p>
          <a:p>
            <a:pPr algn="l">
              <a:buFontTx/>
              <a:buChar char="•"/>
            </a:pPr>
            <a:r>
              <a:rPr lang="en-US" sz="3200" smtClean="0"/>
              <a:t>Research possible partners</a:t>
            </a:r>
          </a:p>
          <a:p>
            <a:pPr lvl="1">
              <a:buFont typeface="Wingdings" pitchFamily="2" charset="2"/>
              <a:buChar char="Ø"/>
            </a:pPr>
            <a:r>
              <a:rPr lang="en-US" smtClean="0">
                <a:hlinkClick r:id="rId2"/>
              </a:rPr>
              <a:t>www.fdic.gov</a:t>
            </a:r>
            <a:r>
              <a:rPr lang="en-US" smtClean="0"/>
              <a:t> and </a:t>
            </a:r>
            <a:r>
              <a:rPr lang="en-US" smtClean="0">
                <a:hlinkClick r:id="rId3"/>
              </a:rPr>
              <a:t>www.ncua.gov</a:t>
            </a:r>
            <a:endParaRPr lang="en-US" smtClean="0"/>
          </a:p>
          <a:p>
            <a:pPr lvl="1">
              <a:buFont typeface="Wingdings" pitchFamily="2" charset="2"/>
              <a:buChar char="Ø"/>
            </a:pPr>
            <a:r>
              <a:rPr lang="en-US" smtClean="0"/>
              <a:t>Partner websites</a:t>
            </a:r>
          </a:p>
          <a:p>
            <a:pPr algn="l">
              <a:buFontTx/>
              <a:buChar char="•"/>
            </a:pPr>
            <a:endParaRPr lang="en-US" smtClean="0"/>
          </a:p>
          <a:p>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400" smtClean="0"/>
              <a:t>Blocking and Tackling</a:t>
            </a:r>
          </a:p>
        </p:txBody>
      </p:sp>
      <p:sp>
        <p:nvSpPr>
          <p:cNvPr id="5123" name="Content Placeholder 2"/>
          <p:cNvSpPr>
            <a:spLocks noGrp="1"/>
          </p:cNvSpPr>
          <p:nvPr>
            <p:ph idx="1"/>
          </p:nvPr>
        </p:nvSpPr>
        <p:spPr>
          <a:xfrm>
            <a:off x="685800" y="2057400"/>
            <a:ext cx="7772400" cy="4419600"/>
          </a:xfrm>
        </p:spPr>
        <p:txBody>
          <a:bodyPr/>
          <a:lstStyle/>
          <a:p>
            <a:pPr algn="l">
              <a:buFontTx/>
              <a:buChar char="•"/>
            </a:pPr>
            <a:r>
              <a:rPr lang="en-US" sz="3600" smtClean="0"/>
              <a:t>Before initial outreach</a:t>
            </a:r>
          </a:p>
          <a:p>
            <a:pPr lvl="1">
              <a:buFont typeface="Wingdings" pitchFamily="2" charset="2"/>
              <a:buChar char="Ø"/>
            </a:pPr>
            <a:r>
              <a:rPr lang="en-US" sz="3200" smtClean="0"/>
              <a:t>Develop telephone pitch</a:t>
            </a:r>
          </a:p>
          <a:p>
            <a:pPr lvl="1">
              <a:buFont typeface="Wingdings" pitchFamily="2" charset="2"/>
              <a:buChar char="Ø"/>
            </a:pPr>
            <a:r>
              <a:rPr lang="en-US" sz="3200" smtClean="0"/>
              <a:t>Create email with attachment</a:t>
            </a:r>
          </a:p>
          <a:p>
            <a:pPr lvl="1">
              <a:buFont typeface="Wingdings" pitchFamily="2" charset="2"/>
              <a:buChar char="Ø"/>
            </a:pPr>
            <a:r>
              <a:rPr lang="en-US" sz="3200" smtClean="0"/>
              <a:t>Develop follow-up strategies</a:t>
            </a:r>
          </a:p>
          <a:p>
            <a:pPr algn="l">
              <a:buFontTx/>
              <a:buChar char="•"/>
            </a:pPr>
            <a:endParaRPr lang="en-US" smtClean="0"/>
          </a:p>
          <a:p>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350"/>
            <a:ext cx="7772400" cy="1143000"/>
          </a:xfrm>
        </p:spPr>
        <p:txBody>
          <a:bodyPr/>
          <a:lstStyle/>
          <a:p>
            <a:r>
              <a:rPr lang="en-US" sz="4400" smtClean="0"/>
              <a:t>Talking Points for Attachment</a:t>
            </a:r>
          </a:p>
        </p:txBody>
      </p:sp>
      <p:sp>
        <p:nvSpPr>
          <p:cNvPr id="6147" name="Content Placeholder 2"/>
          <p:cNvSpPr>
            <a:spLocks noGrp="1"/>
          </p:cNvSpPr>
          <p:nvPr>
            <p:ph idx="1"/>
          </p:nvPr>
        </p:nvSpPr>
        <p:spPr>
          <a:xfrm>
            <a:off x="685800" y="1035050"/>
            <a:ext cx="7772400" cy="4419600"/>
          </a:xfrm>
        </p:spPr>
        <p:txBody>
          <a:bodyPr/>
          <a:lstStyle/>
          <a:p>
            <a:pPr algn="l">
              <a:buFontTx/>
              <a:buChar char="•"/>
            </a:pPr>
            <a:r>
              <a:rPr lang="en-US" sz="2400" smtClean="0"/>
              <a:t>Background</a:t>
            </a:r>
          </a:p>
          <a:p>
            <a:pPr algn="l">
              <a:buFontTx/>
              <a:buChar char="•"/>
            </a:pPr>
            <a:r>
              <a:rPr lang="en-US" sz="2400" smtClean="0"/>
              <a:t>Summary of program goals</a:t>
            </a:r>
          </a:p>
          <a:p>
            <a:pPr algn="l">
              <a:buFontTx/>
              <a:buChar char="•"/>
            </a:pPr>
            <a:r>
              <a:rPr lang="en-US" sz="2400" smtClean="0"/>
              <a:t>Provide additional sources</a:t>
            </a:r>
          </a:p>
          <a:p>
            <a:pPr lvl="1">
              <a:buFont typeface="Wingdings" pitchFamily="2" charset="2"/>
              <a:buChar char="Ø"/>
            </a:pPr>
            <a:r>
              <a:rPr lang="en-US" sz="2000" smtClean="0"/>
              <a:t>Other successful programs</a:t>
            </a:r>
          </a:p>
          <a:p>
            <a:pPr algn="l">
              <a:buFontTx/>
              <a:buChar char="•"/>
            </a:pPr>
            <a:r>
              <a:rPr lang="en-US" sz="2400" smtClean="0"/>
              <a:t>Credit enhancement concept</a:t>
            </a:r>
          </a:p>
          <a:p>
            <a:pPr lvl="1">
              <a:buFont typeface="Wingdings" pitchFamily="2" charset="2"/>
              <a:buChar char="Ø"/>
            </a:pPr>
            <a:r>
              <a:rPr lang="en-US" sz="2000" smtClean="0"/>
              <a:t>Loan Loss Reserve</a:t>
            </a:r>
          </a:p>
          <a:p>
            <a:pPr lvl="1">
              <a:buFont typeface="Wingdings" pitchFamily="2" charset="2"/>
              <a:buChar char="Ø"/>
            </a:pPr>
            <a:r>
              <a:rPr lang="en-US" sz="2000" smtClean="0"/>
              <a:t>Set expectations: 5% reserve, 80-90% secondary loss</a:t>
            </a:r>
          </a:p>
          <a:p>
            <a:pPr lvl="1">
              <a:buFont typeface="Wingdings" pitchFamily="2" charset="2"/>
              <a:buChar char="Ø"/>
            </a:pPr>
            <a:r>
              <a:rPr lang="en-US" sz="2000" smtClean="0"/>
              <a:t>Graph of structure</a:t>
            </a:r>
          </a:p>
          <a:p>
            <a:pPr algn="l">
              <a:buFontTx/>
              <a:buChar char="•"/>
            </a:pPr>
            <a:r>
              <a:rPr lang="en-US" sz="2400" smtClean="0"/>
              <a:t>Finance Institution role in program</a:t>
            </a:r>
          </a:p>
          <a:p>
            <a:pPr lvl="1">
              <a:buFont typeface="Wingdings" pitchFamily="2" charset="2"/>
              <a:buChar char="Ø"/>
            </a:pPr>
            <a:r>
              <a:rPr lang="en-US" sz="2000" smtClean="0"/>
              <a:t>Sustainability fees</a:t>
            </a:r>
          </a:p>
          <a:p>
            <a:pPr algn="l">
              <a:buFontTx/>
              <a:buChar char="•"/>
            </a:pPr>
            <a:r>
              <a:rPr lang="en-US" sz="2400" smtClean="0"/>
              <a:t>Timelines</a:t>
            </a:r>
          </a:p>
          <a:p>
            <a:pPr algn="l">
              <a:buFontTx/>
              <a:buChar char="•"/>
            </a:pPr>
            <a:r>
              <a:rPr lang="en-US" sz="2400" smtClean="0"/>
              <a:t>Contacts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Residential Energy Efficiency Financing Update</a:t>
            </a:r>
          </a:p>
          <a:p>
            <a:pPr lvl="1"/>
            <a:r>
              <a:rPr lang="en-US" dirty="0" smtClean="0"/>
              <a:t>Mark </a:t>
            </a:r>
            <a:r>
              <a:rPr lang="en-US" dirty="0" err="1" smtClean="0"/>
              <a:t>Zimring</a:t>
            </a:r>
            <a:r>
              <a:rPr lang="en-US" dirty="0" smtClean="0"/>
              <a:t>, Lawrence Berkeley National Laboratory</a:t>
            </a:r>
          </a:p>
          <a:p>
            <a:r>
              <a:rPr lang="en-US" dirty="0" smtClean="0"/>
              <a:t>Financial Stakeholder Engagement Process</a:t>
            </a:r>
          </a:p>
          <a:p>
            <a:pPr lvl="1"/>
            <a:r>
              <a:rPr lang="en-US" dirty="0" smtClean="0"/>
              <a:t>Dan Clarkson, Energy Efficiency Finance Corporation</a:t>
            </a:r>
          </a:p>
          <a:p>
            <a:r>
              <a:rPr lang="en-US" dirty="0" smtClean="0"/>
              <a:t>Sustainable Partnerships</a:t>
            </a:r>
          </a:p>
          <a:p>
            <a:pPr lvl="1"/>
            <a:r>
              <a:rPr lang="en-US" dirty="0" smtClean="0"/>
              <a:t>Shannon Brock-Ellis, Puget Sound Cooperative Credit Union</a:t>
            </a:r>
          </a:p>
          <a:p>
            <a:r>
              <a:rPr lang="en-US" dirty="0" smtClean="0"/>
              <a:t>Best Practices &amp; Lessons From the Field</a:t>
            </a:r>
          </a:p>
          <a:p>
            <a:pPr lvl="1"/>
            <a:r>
              <a:rPr lang="en-US" dirty="0" smtClean="0"/>
              <a:t>Todd </a:t>
            </a:r>
            <a:r>
              <a:rPr lang="en-US" dirty="0" err="1" smtClean="0"/>
              <a:t>Conkey</a:t>
            </a:r>
            <a:r>
              <a:rPr lang="en-US" dirty="0" smtClean="0"/>
              <a:t>, Wisconsin Energy Conservation Corporation</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Webinar Overview</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84150"/>
            <a:ext cx="7772400" cy="1143000"/>
          </a:xfrm>
        </p:spPr>
        <p:txBody>
          <a:bodyPr/>
          <a:lstStyle/>
          <a:p>
            <a:r>
              <a:rPr lang="en-US" sz="4400" smtClean="0"/>
              <a:t>Goals</a:t>
            </a:r>
          </a:p>
        </p:txBody>
      </p:sp>
      <p:sp>
        <p:nvSpPr>
          <p:cNvPr id="7171" name="Content Placeholder 2"/>
          <p:cNvSpPr>
            <a:spLocks noGrp="1"/>
          </p:cNvSpPr>
          <p:nvPr>
            <p:ph idx="1"/>
          </p:nvPr>
        </p:nvSpPr>
        <p:spPr>
          <a:xfrm>
            <a:off x="685800" y="1524000"/>
            <a:ext cx="7772400" cy="4419600"/>
          </a:xfrm>
        </p:spPr>
        <p:txBody>
          <a:bodyPr/>
          <a:lstStyle/>
          <a:p>
            <a:pPr algn="l">
              <a:buFontTx/>
              <a:buChar char="•"/>
            </a:pPr>
            <a:r>
              <a:rPr lang="en-US" sz="3200" smtClean="0"/>
              <a:t>What are they?</a:t>
            </a:r>
          </a:p>
          <a:p>
            <a:pPr lvl="1">
              <a:buFont typeface="Wingdings" pitchFamily="2" charset="2"/>
              <a:buChar char="Ø"/>
            </a:pPr>
            <a:r>
              <a:rPr lang="en-US" smtClean="0"/>
              <a:t>Uncover if you’re talking to the right person</a:t>
            </a:r>
          </a:p>
          <a:p>
            <a:pPr lvl="1">
              <a:buFont typeface="Wingdings" pitchFamily="2" charset="2"/>
              <a:buChar char="Ø"/>
            </a:pPr>
            <a:r>
              <a:rPr lang="en-US" smtClean="0"/>
              <a:t>Face-to-face meeting with the right people</a:t>
            </a:r>
          </a:p>
          <a:p>
            <a:pPr lvl="2"/>
            <a:r>
              <a:rPr lang="en-US" smtClean="0"/>
              <a:t>Decision makers: Chief Credit Officer, Marketing Head, President</a:t>
            </a:r>
          </a:p>
          <a:p>
            <a:pPr lvl="2"/>
            <a:r>
              <a:rPr lang="en-US" smtClean="0"/>
              <a:t>Not branch manager or loan officer</a:t>
            </a:r>
          </a:p>
          <a:p>
            <a:pPr lvl="1">
              <a:buFont typeface="Wingdings" pitchFamily="2" charset="2"/>
              <a:buChar char="Ø"/>
            </a:pPr>
            <a:r>
              <a:rPr lang="en-US" smtClean="0"/>
              <a:t>Verbal commitment to participate in RFP</a:t>
            </a:r>
          </a:p>
          <a:p>
            <a:pPr lvl="1">
              <a:buFont typeface="Arial" charset="0"/>
              <a:buChar char="•"/>
            </a:pPr>
            <a:endParaRPr lang="en-US" smtClean="0"/>
          </a:p>
          <a:p>
            <a:pPr algn="l">
              <a:buFontTx/>
              <a:buChar char="•"/>
            </a:pPr>
            <a:endParaRPr lang="en-US" smtClean="0"/>
          </a:p>
          <a:p>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5400"/>
            <a:ext cx="7772400" cy="1143000"/>
          </a:xfrm>
        </p:spPr>
        <p:txBody>
          <a:bodyPr/>
          <a:lstStyle/>
          <a:p>
            <a:r>
              <a:rPr lang="en-US" sz="4400" smtClean="0"/>
              <a:t>Face-to-Face</a:t>
            </a:r>
          </a:p>
        </p:txBody>
      </p:sp>
      <p:sp>
        <p:nvSpPr>
          <p:cNvPr id="8195" name="Content Placeholder 2"/>
          <p:cNvSpPr>
            <a:spLocks noGrp="1"/>
          </p:cNvSpPr>
          <p:nvPr>
            <p:ph idx="1"/>
          </p:nvPr>
        </p:nvSpPr>
        <p:spPr>
          <a:xfrm>
            <a:off x="696913" y="1289050"/>
            <a:ext cx="7772400" cy="4419600"/>
          </a:xfrm>
        </p:spPr>
        <p:txBody>
          <a:bodyPr/>
          <a:lstStyle/>
          <a:p>
            <a:pPr algn="l">
              <a:buFontTx/>
              <a:buChar char="•"/>
            </a:pPr>
            <a:r>
              <a:rPr lang="en-US" smtClean="0"/>
              <a:t>Handouts</a:t>
            </a:r>
          </a:p>
          <a:p>
            <a:pPr algn="l">
              <a:buFontTx/>
              <a:buChar char="•"/>
            </a:pPr>
            <a:r>
              <a:rPr lang="en-US" smtClean="0"/>
              <a:t>Perception of program</a:t>
            </a:r>
          </a:p>
          <a:p>
            <a:pPr algn="l">
              <a:buFontTx/>
              <a:buChar char="•"/>
            </a:pPr>
            <a:r>
              <a:rPr lang="en-US" smtClean="0"/>
              <a:t>Guide them as stakeholders</a:t>
            </a:r>
          </a:p>
          <a:p>
            <a:pPr lvl="1">
              <a:buFont typeface="Wingdings" pitchFamily="2" charset="2"/>
              <a:buChar char="Ø"/>
            </a:pPr>
            <a:r>
              <a:rPr lang="en-US" sz="2400" smtClean="0"/>
              <a:t>Market leaders</a:t>
            </a:r>
          </a:p>
          <a:p>
            <a:pPr algn="l">
              <a:buFontTx/>
              <a:buChar char="•"/>
            </a:pPr>
            <a:r>
              <a:rPr lang="en-US" smtClean="0"/>
              <a:t>What’s in it for them?</a:t>
            </a:r>
          </a:p>
          <a:p>
            <a:pPr lvl="1">
              <a:buFont typeface="Wingdings" pitchFamily="2" charset="2"/>
              <a:buChar char="Ø"/>
            </a:pPr>
            <a:r>
              <a:rPr lang="en-US" sz="2400" smtClean="0"/>
              <a:t>Attraction, retention, PR, partnership</a:t>
            </a:r>
          </a:p>
          <a:p>
            <a:pPr algn="l">
              <a:buFontTx/>
              <a:buChar char="•"/>
            </a:pPr>
            <a:r>
              <a:rPr lang="en-US" smtClean="0"/>
              <a:t>Tell them want you want (in a nice way)</a:t>
            </a:r>
          </a:p>
          <a:p>
            <a:pPr lvl="1">
              <a:buFont typeface="Wingdings" pitchFamily="2" charset="2"/>
              <a:buChar char="Ø"/>
            </a:pPr>
            <a:r>
              <a:rPr lang="en-US" sz="2400" smtClean="0"/>
              <a:t>Lower rates, extended tenors, unsecured credit, loosened underwriting given enhancement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09538"/>
            <a:ext cx="7772400" cy="1143000"/>
          </a:xfrm>
        </p:spPr>
        <p:txBody>
          <a:bodyPr/>
          <a:lstStyle/>
          <a:p>
            <a:r>
              <a:rPr lang="en-US" sz="4400" smtClean="0"/>
              <a:t>Banker Perspective</a:t>
            </a:r>
          </a:p>
        </p:txBody>
      </p:sp>
      <p:sp>
        <p:nvSpPr>
          <p:cNvPr id="9219" name="Content Placeholder 2"/>
          <p:cNvSpPr>
            <a:spLocks noGrp="1"/>
          </p:cNvSpPr>
          <p:nvPr>
            <p:ph idx="1"/>
          </p:nvPr>
        </p:nvSpPr>
        <p:spPr>
          <a:xfrm>
            <a:off x="685800" y="1454150"/>
            <a:ext cx="7772400" cy="3962400"/>
          </a:xfrm>
        </p:spPr>
        <p:txBody>
          <a:bodyPr/>
          <a:lstStyle/>
          <a:p>
            <a:pPr algn="l">
              <a:buFontTx/>
              <a:buChar char="•"/>
            </a:pPr>
            <a:r>
              <a:rPr lang="en-US" smtClean="0"/>
              <a:t>They understand loan loss reserves</a:t>
            </a:r>
          </a:p>
          <a:p>
            <a:pPr lvl="1">
              <a:buFont typeface="Wingdings" pitchFamily="2" charset="2"/>
              <a:buChar char="Ø"/>
            </a:pPr>
            <a:r>
              <a:rPr lang="en-US" sz="2400" smtClean="0"/>
              <a:t>It’s an expense and the percentage is up</a:t>
            </a:r>
          </a:p>
          <a:p>
            <a:pPr lvl="1">
              <a:buFont typeface="Wingdings" pitchFamily="2" charset="2"/>
              <a:buChar char="Ø"/>
            </a:pPr>
            <a:r>
              <a:rPr lang="en-US" sz="2400" smtClean="0"/>
              <a:t>You need to understand it also</a:t>
            </a:r>
          </a:p>
          <a:p>
            <a:pPr algn="l">
              <a:buFontTx/>
              <a:buChar char="•"/>
            </a:pPr>
            <a:r>
              <a:rPr lang="en-US" smtClean="0"/>
              <a:t>Regulators and capital ratios</a:t>
            </a:r>
          </a:p>
          <a:p>
            <a:pPr algn="l">
              <a:buFontTx/>
              <a:buChar char="•"/>
            </a:pPr>
            <a:r>
              <a:rPr lang="en-US" smtClean="0"/>
              <a:t>Cash flow lending is king right now</a:t>
            </a:r>
          </a:p>
          <a:p>
            <a:pPr lvl="1">
              <a:buFont typeface="Wingdings" pitchFamily="2" charset="2"/>
              <a:buChar char="Ø"/>
            </a:pPr>
            <a:r>
              <a:rPr lang="en-US" sz="2400" smtClean="0"/>
              <a:t>Source of repayment</a:t>
            </a:r>
          </a:p>
          <a:p>
            <a:pPr algn="l">
              <a:buFontTx/>
              <a:buChar char="•"/>
            </a:pPr>
            <a:r>
              <a:rPr lang="en-US" smtClean="0"/>
              <a:t>Real estate values will not drive loan origination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20650"/>
            <a:ext cx="7772400" cy="1143000"/>
          </a:xfrm>
        </p:spPr>
        <p:txBody>
          <a:bodyPr/>
          <a:lstStyle/>
          <a:p>
            <a:r>
              <a:rPr lang="en-US" sz="4000" smtClean="0"/>
              <a:t>Hurdles and Solutions-Residential</a:t>
            </a:r>
          </a:p>
        </p:txBody>
      </p:sp>
      <p:graphicFrame>
        <p:nvGraphicFramePr>
          <p:cNvPr id="5" name="Content Placeholder 4"/>
          <p:cNvGraphicFramePr>
            <a:graphicFrameLocks noGrp="1"/>
          </p:cNvGraphicFramePr>
          <p:nvPr>
            <p:ph idx="1"/>
          </p:nvPr>
        </p:nvGraphicFramePr>
        <p:xfrm>
          <a:off x="536575" y="1311275"/>
          <a:ext cx="7772400" cy="4592320"/>
        </p:xfrm>
        <a:graphic>
          <a:graphicData uri="http://schemas.openxmlformats.org/drawingml/2006/table">
            <a:tbl>
              <a:tblPr firstRow="1" bandRow="1">
                <a:tableStyleId>{21E4AEA4-8DFA-4A89-87EB-49C32662AFE0}</a:tableStyleId>
              </a:tblPr>
              <a:tblGrid>
                <a:gridCol w="3886200"/>
                <a:gridCol w="3886200"/>
              </a:tblGrid>
              <a:tr h="370840">
                <a:tc>
                  <a:txBody>
                    <a:bodyPr/>
                    <a:lstStyle/>
                    <a:p>
                      <a:pPr algn="ctr"/>
                      <a:r>
                        <a:rPr lang="en-US" dirty="0" smtClean="0"/>
                        <a:t>Hurdle</a:t>
                      </a:r>
                      <a:endParaRPr lang="en-US" dirty="0"/>
                    </a:p>
                  </a:txBody>
                  <a:tcPr/>
                </a:tc>
                <a:tc>
                  <a:txBody>
                    <a:bodyPr/>
                    <a:lstStyle/>
                    <a:p>
                      <a:pPr algn="ctr"/>
                      <a:r>
                        <a:rPr lang="en-US" dirty="0" smtClean="0"/>
                        <a:t>Solution</a:t>
                      </a:r>
                      <a:endParaRPr lang="en-US" dirty="0"/>
                    </a:p>
                  </a:txBody>
                  <a:tcPr/>
                </a:tc>
              </a:tr>
              <a:tr h="370840">
                <a:tc>
                  <a:txBody>
                    <a:bodyPr/>
                    <a:lstStyle/>
                    <a:p>
                      <a:r>
                        <a:rPr lang="en-US" dirty="0" smtClean="0"/>
                        <a:t>Home values</a:t>
                      </a:r>
                      <a:endParaRPr lang="en-US" dirty="0"/>
                    </a:p>
                  </a:txBody>
                  <a:tcPr/>
                </a:tc>
                <a:tc>
                  <a:txBody>
                    <a:bodyPr/>
                    <a:lstStyle/>
                    <a:p>
                      <a:r>
                        <a:rPr lang="en-US" dirty="0" smtClean="0"/>
                        <a:t>Unsecured</a:t>
                      </a:r>
                      <a:r>
                        <a:rPr lang="en-US" baseline="0" dirty="0" smtClean="0"/>
                        <a:t> credit, no appraisal, UCC-1 secured by personal property</a:t>
                      </a:r>
                      <a:endParaRPr lang="en-US" dirty="0"/>
                    </a:p>
                  </a:txBody>
                  <a:tcPr/>
                </a:tc>
              </a:tr>
              <a:tr h="370840">
                <a:tc>
                  <a:txBody>
                    <a:bodyPr/>
                    <a:lstStyle/>
                    <a:p>
                      <a:r>
                        <a:rPr lang="en-US" dirty="0" smtClean="0"/>
                        <a:t>FICO scores</a:t>
                      </a:r>
                      <a:endParaRPr lang="en-US" dirty="0"/>
                    </a:p>
                  </a:txBody>
                  <a:tcPr/>
                </a:tc>
                <a:tc>
                  <a:txBody>
                    <a:bodyPr/>
                    <a:lstStyle/>
                    <a:p>
                      <a:r>
                        <a:rPr lang="en-US" dirty="0" smtClean="0"/>
                        <a:t>Lower Debt-to-Income, shorter length of employment,</a:t>
                      </a:r>
                      <a:r>
                        <a:rPr lang="en-US" baseline="0" dirty="0" smtClean="0"/>
                        <a:t> project benefits</a:t>
                      </a:r>
                      <a:endParaRPr lang="en-US" dirty="0"/>
                    </a:p>
                  </a:txBody>
                  <a:tcPr/>
                </a:tc>
              </a:tr>
              <a:tr h="370840">
                <a:tc>
                  <a:txBody>
                    <a:bodyPr/>
                    <a:lstStyle/>
                    <a:p>
                      <a:r>
                        <a:rPr lang="en-US" dirty="0" smtClean="0"/>
                        <a:t>Credit</a:t>
                      </a:r>
                      <a:r>
                        <a:rPr lang="en-US" baseline="0" dirty="0" smtClean="0"/>
                        <a:t> is tight</a:t>
                      </a:r>
                      <a:endParaRPr lang="en-US" dirty="0"/>
                    </a:p>
                  </a:txBody>
                  <a:tcPr/>
                </a:tc>
                <a:tc>
                  <a:txBody>
                    <a:bodyPr/>
                    <a:lstStyle/>
                    <a:p>
                      <a:r>
                        <a:rPr lang="en-US" dirty="0" smtClean="0"/>
                        <a:t>This is a big add-on to reserves already being</a:t>
                      </a:r>
                      <a:r>
                        <a:rPr lang="en-US" baseline="0" dirty="0" smtClean="0"/>
                        <a:t> allocated</a:t>
                      </a:r>
                      <a:endParaRPr lang="en-US" dirty="0"/>
                    </a:p>
                  </a:txBody>
                  <a:tcPr/>
                </a:tc>
              </a:tr>
              <a:tr h="370840">
                <a:tc>
                  <a:txBody>
                    <a:bodyPr/>
                    <a:lstStyle/>
                    <a:p>
                      <a:r>
                        <a:rPr lang="en-US" dirty="0" smtClean="0"/>
                        <a:t>Bank</a:t>
                      </a:r>
                      <a:r>
                        <a:rPr lang="en-US" baseline="0" dirty="0" smtClean="0"/>
                        <a:t> or Credit Union</a:t>
                      </a:r>
                      <a:endParaRPr lang="en-US" dirty="0"/>
                    </a:p>
                  </a:txBody>
                  <a:tcPr/>
                </a:tc>
                <a:tc>
                  <a:txBody>
                    <a:bodyPr/>
                    <a:lstStyle/>
                    <a:p>
                      <a:r>
                        <a:rPr lang="en-US" dirty="0" smtClean="0"/>
                        <a:t>Credit</a:t>
                      </a:r>
                      <a:r>
                        <a:rPr lang="en-US" baseline="0" dirty="0" smtClean="0"/>
                        <a:t> Unions were more receptive</a:t>
                      </a:r>
                      <a:endParaRPr lang="en-US" dirty="0"/>
                    </a:p>
                  </a:txBody>
                  <a:tcPr/>
                </a:tc>
              </a:tr>
              <a:tr h="370840">
                <a:tc>
                  <a:txBody>
                    <a:bodyPr/>
                    <a:lstStyle/>
                    <a:p>
                      <a:r>
                        <a:rPr lang="en-US" dirty="0" smtClean="0"/>
                        <a:t>High</a:t>
                      </a:r>
                      <a:r>
                        <a:rPr lang="en-US" baseline="0" dirty="0" smtClean="0"/>
                        <a:t> reserve</a:t>
                      </a:r>
                      <a:endParaRPr lang="en-US" dirty="0"/>
                    </a:p>
                  </a:txBody>
                  <a:tcPr/>
                </a:tc>
                <a:tc>
                  <a:txBody>
                    <a:bodyPr/>
                    <a:lstStyle/>
                    <a:p>
                      <a:r>
                        <a:rPr lang="en-US" dirty="0" smtClean="0"/>
                        <a:t>Negotiate step-downs</a:t>
                      </a:r>
                      <a:r>
                        <a:rPr lang="en-US" baseline="0" dirty="0" smtClean="0"/>
                        <a:t> if portfolio performance dictates it</a:t>
                      </a:r>
                      <a:endParaRPr lang="en-US" dirty="0"/>
                    </a:p>
                  </a:txBody>
                  <a:tcPr/>
                </a:tc>
              </a:tr>
              <a:tr h="370840">
                <a:tc>
                  <a:txBody>
                    <a:bodyPr/>
                    <a:lstStyle/>
                    <a:p>
                      <a:r>
                        <a:rPr lang="en-US" dirty="0" smtClean="0"/>
                        <a:t>High shared loss percentage</a:t>
                      </a:r>
                      <a:endParaRPr lang="en-US" dirty="0"/>
                    </a:p>
                  </a:txBody>
                  <a:tcPr/>
                </a:tc>
                <a:tc>
                  <a:txBody>
                    <a:bodyPr/>
                    <a:lstStyle/>
                    <a:p>
                      <a:r>
                        <a:rPr lang="en-US" dirty="0" smtClean="0"/>
                        <a:t>Negotiate based on FICO scores</a:t>
                      </a:r>
                      <a:endParaRPr lang="en-US" dirty="0"/>
                    </a:p>
                  </a:txBody>
                  <a:tcPr/>
                </a:tc>
              </a:tr>
              <a:tr h="370840">
                <a:tc>
                  <a:txBody>
                    <a:bodyPr/>
                    <a:lstStyle/>
                    <a:p>
                      <a:r>
                        <a:rPr lang="en-US" dirty="0" smtClean="0"/>
                        <a:t>Energy knowledge</a:t>
                      </a:r>
                      <a:endParaRPr lang="en-US" dirty="0"/>
                    </a:p>
                  </a:txBody>
                  <a:tcPr/>
                </a:tc>
                <a:tc>
                  <a:txBody>
                    <a:bodyPr/>
                    <a:lstStyle/>
                    <a:p>
                      <a:r>
                        <a:rPr lang="en-US" dirty="0" smtClean="0"/>
                        <a:t>KISS, financial benefits to</a:t>
                      </a:r>
                      <a:r>
                        <a:rPr lang="en-US" baseline="0" dirty="0" smtClean="0"/>
                        <a:t> customer</a:t>
                      </a:r>
                      <a:endParaRPr lang="en-US" dirty="0"/>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46038"/>
            <a:ext cx="7772400" cy="1143000"/>
          </a:xfrm>
        </p:spPr>
        <p:txBody>
          <a:bodyPr/>
          <a:lstStyle/>
          <a:p>
            <a:r>
              <a:rPr lang="en-US" sz="4000" smtClean="0"/>
              <a:t>Hurdles and Solutions-</a:t>
            </a:r>
            <a:br>
              <a:rPr lang="en-US" sz="4000" smtClean="0"/>
            </a:br>
            <a:r>
              <a:rPr lang="en-US" sz="4000" smtClean="0"/>
              <a:t>Non-Residential</a:t>
            </a:r>
          </a:p>
        </p:txBody>
      </p:sp>
      <p:graphicFrame>
        <p:nvGraphicFramePr>
          <p:cNvPr id="5" name="Content Placeholder 4"/>
          <p:cNvGraphicFramePr>
            <a:graphicFrameLocks noGrp="1"/>
          </p:cNvGraphicFramePr>
          <p:nvPr>
            <p:ph idx="1"/>
          </p:nvPr>
        </p:nvGraphicFramePr>
        <p:xfrm>
          <a:off x="547688" y="1300163"/>
          <a:ext cx="7772400" cy="4587240"/>
        </p:xfrm>
        <a:graphic>
          <a:graphicData uri="http://schemas.openxmlformats.org/drawingml/2006/table">
            <a:tbl>
              <a:tblPr firstRow="1" bandRow="1">
                <a:tableStyleId>{21E4AEA4-8DFA-4A89-87EB-49C32662AFE0}</a:tableStyleId>
              </a:tblPr>
              <a:tblGrid>
                <a:gridCol w="3886200"/>
                <a:gridCol w="3886200"/>
              </a:tblGrid>
              <a:tr h="370840">
                <a:tc>
                  <a:txBody>
                    <a:bodyPr/>
                    <a:lstStyle/>
                    <a:p>
                      <a:pPr algn="ctr"/>
                      <a:r>
                        <a:rPr lang="en-US" dirty="0" smtClean="0"/>
                        <a:t>Hurdle</a:t>
                      </a:r>
                      <a:endParaRPr lang="en-US" dirty="0"/>
                    </a:p>
                  </a:txBody>
                  <a:tcPr/>
                </a:tc>
                <a:tc>
                  <a:txBody>
                    <a:bodyPr/>
                    <a:lstStyle/>
                    <a:p>
                      <a:pPr algn="ctr"/>
                      <a:r>
                        <a:rPr lang="en-US" dirty="0" smtClean="0"/>
                        <a:t>Solution</a:t>
                      </a:r>
                      <a:endParaRPr lang="en-US" dirty="0"/>
                    </a:p>
                  </a:txBody>
                  <a:tcPr/>
                </a:tc>
              </a:tr>
              <a:tr h="370840">
                <a:tc>
                  <a:txBody>
                    <a:bodyPr/>
                    <a:lstStyle/>
                    <a:p>
                      <a:r>
                        <a:rPr lang="en-US" dirty="0" smtClean="0"/>
                        <a:t>Property values</a:t>
                      </a:r>
                      <a:endParaRPr lang="en-US" dirty="0"/>
                    </a:p>
                  </a:txBody>
                  <a:tcPr/>
                </a:tc>
                <a:tc>
                  <a:txBody>
                    <a:bodyPr/>
                    <a:lstStyle/>
                    <a:p>
                      <a:r>
                        <a:rPr lang="en-US" dirty="0" smtClean="0"/>
                        <a:t>Create</a:t>
                      </a:r>
                      <a:r>
                        <a:rPr lang="en-US" baseline="0" dirty="0" smtClean="0"/>
                        <a:t> cash flow positive program</a:t>
                      </a:r>
                      <a:endParaRPr lang="en-US" dirty="0"/>
                    </a:p>
                  </a:txBody>
                  <a:tcPr/>
                </a:tc>
              </a:tr>
              <a:tr h="370840">
                <a:tc>
                  <a:txBody>
                    <a:bodyPr/>
                    <a:lstStyle/>
                    <a:p>
                      <a:r>
                        <a:rPr lang="en-US" dirty="0" smtClean="0"/>
                        <a:t>Transaction</a:t>
                      </a:r>
                      <a:r>
                        <a:rPr lang="en-US" baseline="0" dirty="0" smtClean="0"/>
                        <a:t> appetite versus relationship banking</a:t>
                      </a:r>
                      <a:endParaRPr lang="en-US" dirty="0"/>
                    </a:p>
                  </a:txBody>
                  <a:tcPr/>
                </a:tc>
                <a:tc>
                  <a:txBody>
                    <a:bodyPr/>
                    <a:lstStyle/>
                    <a:p>
                      <a:r>
                        <a:rPr lang="en-US" dirty="0" smtClean="0"/>
                        <a:t>Program design</a:t>
                      </a:r>
                      <a:r>
                        <a:rPr lang="en-US" baseline="0" dirty="0" smtClean="0"/>
                        <a:t> that leans on relationship banking</a:t>
                      </a:r>
                      <a:endParaRPr lang="en-US" dirty="0"/>
                    </a:p>
                  </a:txBody>
                  <a:tcPr/>
                </a:tc>
              </a:tr>
              <a:tr h="370840">
                <a:tc>
                  <a:txBody>
                    <a:bodyPr/>
                    <a:lstStyle/>
                    <a:p>
                      <a:r>
                        <a:rPr lang="en-US" dirty="0" smtClean="0"/>
                        <a:t>Cash</a:t>
                      </a:r>
                      <a:r>
                        <a:rPr lang="en-US" baseline="0" dirty="0" smtClean="0"/>
                        <a:t> flow</a:t>
                      </a:r>
                      <a:endParaRPr lang="en-US" dirty="0"/>
                    </a:p>
                  </a:txBody>
                  <a:tcPr/>
                </a:tc>
                <a:tc>
                  <a:txBody>
                    <a:bodyPr/>
                    <a:lstStyle/>
                    <a:p>
                      <a:r>
                        <a:rPr lang="en-US" dirty="0" smtClean="0"/>
                        <a:t>Improved Net Operating</a:t>
                      </a:r>
                      <a:r>
                        <a:rPr lang="en-US" baseline="0" dirty="0" smtClean="0"/>
                        <a:t> </a:t>
                      </a:r>
                      <a:r>
                        <a:rPr lang="en-US" dirty="0" smtClean="0"/>
                        <a:t>Income improves</a:t>
                      </a:r>
                      <a:r>
                        <a:rPr lang="en-US" baseline="0" dirty="0" smtClean="0"/>
                        <a:t> cash flow and collateral value</a:t>
                      </a:r>
                      <a:endParaRPr lang="en-US" dirty="0"/>
                    </a:p>
                  </a:txBody>
                  <a:tcPr/>
                </a:tc>
              </a:tr>
              <a:tr h="370840">
                <a:tc>
                  <a:txBody>
                    <a:bodyPr/>
                    <a:lstStyle/>
                    <a:p>
                      <a:r>
                        <a:rPr lang="en-US" dirty="0" smtClean="0"/>
                        <a:t>Finance Institution willingness</a:t>
                      </a:r>
                      <a:r>
                        <a:rPr lang="en-US" baseline="0" dirty="0" smtClean="0"/>
                        <a:t> to participate</a:t>
                      </a:r>
                      <a:endParaRPr lang="en-US" dirty="0"/>
                    </a:p>
                  </a:txBody>
                  <a:tcPr/>
                </a:tc>
                <a:tc>
                  <a:txBody>
                    <a:bodyPr/>
                    <a:lstStyle/>
                    <a:p>
                      <a:r>
                        <a:rPr lang="en-US" dirty="0" smtClean="0"/>
                        <a:t>Create demand</a:t>
                      </a:r>
                      <a:r>
                        <a:rPr lang="en-US" baseline="0" dirty="0" smtClean="0"/>
                        <a:t> in market</a:t>
                      </a:r>
                      <a:endParaRPr lang="en-US" dirty="0"/>
                    </a:p>
                  </a:txBody>
                  <a:tcPr/>
                </a:tc>
              </a:tr>
              <a:tr h="370840">
                <a:tc>
                  <a:txBody>
                    <a:bodyPr/>
                    <a:lstStyle/>
                    <a:p>
                      <a:r>
                        <a:rPr lang="en-US" dirty="0" smtClean="0"/>
                        <a:t>Struggling banks</a:t>
                      </a:r>
                      <a:endParaRPr lang="en-US" dirty="0"/>
                    </a:p>
                  </a:txBody>
                  <a:tcPr/>
                </a:tc>
                <a:tc>
                  <a:txBody>
                    <a:bodyPr/>
                    <a:lstStyle/>
                    <a:p>
                      <a:r>
                        <a:rPr lang="en-US" dirty="0" smtClean="0"/>
                        <a:t>Partner</a:t>
                      </a:r>
                      <a:r>
                        <a:rPr lang="en-US" baseline="0" dirty="0" smtClean="0"/>
                        <a:t> with leaders, new deposits</a:t>
                      </a:r>
                      <a:endParaRPr lang="en-US" dirty="0"/>
                    </a:p>
                  </a:txBody>
                  <a:tcPr/>
                </a:tc>
              </a:tr>
              <a:tr h="370840">
                <a:tc>
                  <a:txBody>
                    <a:bodyPr/>
                    <a:lstStyle/>
                    <a:p>
                      <a:r>
                        <a:rPr lang="en-US" dirty="0" smtClean="0"/>
                        <a:t>Limited financial expertise within</a:t>
                      </a:r>
                      <a:r>
                        <a:rPr lang="en-US" baseline="0" dirty="0" smtClean="0"/>
                        <a:t> program</a:t>
                      </a:r>
                      <a:endParaRPr lang="en-US" dirty="0"/>
                    </a:p>
                  </a:txBody>
                  <a:tcPr/>
                </a:tc>
                <a:tc>
                  <a:txBody>
                    <a:bodyPr/>
                    <a:lstStyle/>
                    <a:p>
                      <a:r>
                        <a:rPr lang="en-US" dirty="0" smtClean="0"/>
                        <a:t>Partner with TAP, lean on other</a:t>
                      </a:r>
                      <a:r>
                        <a:rPr lang="en-US" baseline="0" dirty="0" smtClean="0"/>
                        <a:t> grantees, consider hiring expertise</a:t>
                      </a:r>
                      <a:endParaRPr lang="en-US" dirty="0"/>
                    </a:p>
                  </a:txBody>
                  <a:tcPr/>
                </a:tc>
              </a:tr>
              <a:tr h="370840">
                <a:tc>
                  <a:txBody>
                    <a:bodyPr/>
                    <a:lstStyle/>
                    <a:p>
                      <a:r>
                        <a:rPr lang="en-US" dirty="0" smtClean="0"/>
                        <a:t>Volume</a:t>
                      </a:r>
                      <a:endParaRPr lang="en-US" dirty="0"/>
                    </a:p>
                  </a:txBody>
                  <a:tcPr/>
                </a:tc>
                <a:tc>
                  <a:txBody>
                    <a:bodyPr/>
                    <a:lstStyle/>
                    <a:p>
                      <a:r>
                        <a:rPr lang="en-US" dirty="0" smtClean="0"/>
                        <a:t>Partner</a:t>
                      </a:r>
                      <a:r>
                        <a:rPr lang="en-US" baseline="0" dirty="0" smtClean="0"/>
                        <a:t> with CDFI, SBA providers, centers of influence</a:t>
                      </a:r>
                    </a:p>
                  </a:txBody>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77788"/>
            <a:ext cx="7772400" cy="1143000"/>
          </a:xfrm>
        </p:spPr>
        <p:txBody>
          <a:bodyPr/>
          <a:lstStyle/>
          <a:p>
            <a:r>
              <a:rPr lang="en-US" sz="4400" smtClean="0"/>
              <a:t>Outcome in Wisconsin</a:t>
            </a:r>
          </a:p>
        </p:txBody>
      </p:sp>
      <p:sp>
        <p:nvSpPr>
          <p:cNvPr id="12291" name="Content Placeholder 2"/>
          <p:cNvSpPr>
            <a:spLocks noGrp="1"/>
          </p:cNvSpPr>
          <p:nvPr>
            <p:ph idx="1"/>
          </p:nvPr>
        </p:nvSpPr>
        <p:spPr>
          <a:xfrm>
            <a:off x="685800" y="1412875"/>
            <a:ext cx="7772400" cy="3962400"/>
          </a:xfrm>
        </p:spPr>
        <p:txBody>
          <a:bodyPr/>
          <a:lstStyle/>
          <a:p>
            <a:pPr algn="l">
              <a:buFontTx/>
              <a:buChar char="•"/>
            </a:pPr>
            <a:r>
              <a:rPr lang="en-US" smtClean="0"/>
              <a:t>Residential Results</a:t>
            </a:r>
          </a:p>
          <a:p>
            <a:pPr lvl="1">
              <a:buFont typeface="Wingdings" pitchFamily="2" charset="2"/>
              <a:buChar char="Ø"/>
            </a:pPr>
            <a:r>
              <a:rPr lang="en-US" sz="2000" smtClean="0"/>
              <a:t>Interest rates cut in half (4.75% and 5.50%)</a:t>
            </a:r>
          </a:p>
          <a:p>
            <a:pPr lvl="1">
              <a:buFont typeface="Wingdings" pitchFamily="2" charset="2"/>
              <a:buChar char="Ø"/>
            </a:pPr>
            <a:r>
              <a:rPr lang="en-US" sz="2000" smtClean="0"/>
              <a:t>Term tripled up to 15 years</a:t>
            </a:r>
          </a:p>
          <a:p>
            <a:pPr lvl="1">
              <a:buFont typeface="Wingdings" pitchFamily="2" charset="2"/>
              <a:buChar char="Ø"/>
            </a:pPr>
            <a:r>
              <a:rPr lang="en-US" sz="2000" smtClean="0"/>
              <a:t>Unsecured up to $15,000</a:t>
            </a:r>
          </a:p>
          <a:p>
            <a:pPr lvl="1">
              <a:buFont typeface="Wingdings" pitchFamily="2" charset="2"/>
              <a:buChar char="Ø"/>
            </a:pPr>
            <a:r>
              <a:rPr lang="en-US" sz="2000" smtClean="0"/>
              <a:t>FICO is a part, but not a driver</a:t>
            </a:r>
          </a:p>
          <a:p>
            <a:pPr lvl="1">
              <a:buFont typeface="Wingdings" pitchFamily="2" charset="2"/>
              <a:buChar char="Ø"/>
            </a:pPr>
            <a:r>
              <a:rPr lang="en-US" sz="2000" smtClean="0"/>
              <a:t>5% LLR, 20:1 leverage</a:t>
            </a:r>
          </a:p>
          <a:p>
            <a:pPr algn="l">
              <a:buFontTx/>
              <a:buChar char="•"/>
            </a:pPr>
            <a:r>
              <a:rPr lang="en-US" smtClean="0"/>
              <a:t>Commercial Design</a:t>
            </a:r>
          </a:p>
          <a:p>
            <a:pPr lvl="1">
              <a:buFont typeface="Wingdings" pitchFamily="2" charset="2"/>
              <a:buChar char="Ø"/>
            </a:pPr>
            <a:r>
              <a:rPr lang="en-US" sz="2000" smtClean="0"/>
              <a:t>Debt Service Reserve Fund (12 months P&amp;I, project specific, all inclusive to Finance Institutions) and PACE financed by Finance Institutions holding first lien/relationship </a:t>
            </a:r>
          </a:p>
          <a:p>
            <a:pPr lvl="1">
              <a:buFont typeface="Wingdings" pitchFamily="2" charset="2"/>
              <a:buChar char="Ø"/>
            </a:pPr>
            <a:r>
              <a:rPr lang="en-US" sz="2000" smtClean="0"/>
              <a:t>Relationship driven structure, but estimate 7:1 leverage</a:t>
            </a:r>
          </a:p>
          <a:p>
            <a:pPr lvl="1">
              <a:buFont typeface="Arial" charset="0"/>
              <a:buChar char="•"/>
            </a:pPr>
            <a:endParaRPr lang="en-US" sz="18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1173163"/>
            <a:ext cx="7772400" cy="1143000"/>
          </a:xfrm>
        </p:spPr>
        <p:txBody>
          <a:bodyPr/>
          <a:lstStyle/>
          <a:p>
            <a:r>
              <a:rPr lang="en-US" sz="4400" smtClean="0"/>
              <a:t>Thank You!</a:t>
            </a:r>
            <a:br>
              <a:rPr lang="en-US" sz="4400" smtClean="0"/>
            </a:br>
            <a:r>
              <a:rPr lang="en-US" sz="4400" smtClean="0"/>
              <a:t/>
            </a:r>
            <a:br>
              <a:rPr lang="en-US" sz="4400" smtClean="0"/>
            </a:br>
            <a:r>
              <a:rPr lang="en-US" sz="4400" smtClean="0"/>
              <a:t/>
            </a:r>
            <a:br>
              <a:rPr lang="en-US" sz="4400" smtClean="0"/>
            </a:br>
            <a:r>
              <a:rPr lang="en-US" smtClean="0"/>
              <a:t>Contact Information</a:t>
            </a:r>
          </a:p>
        </p:txBody>
      </p:sp>
      <p:sp>
        <p:nvSpPr>
          <p:cNvPr id="13315" name="Content Placeholder 2"/>
          <p:cNvSpPr>
            <a:spLocks noGrp="1"/>
          </p:cNvSpPr>
          <p:nvPr>
            <p:ph idx="1"/>
          </p:nvPr>
        </p:nvSpPr>
        <p:spPr>
          <a:xfrm>
            <a:off x="685800" y="3265488"/>
            <a:ext cx="7772400" cy="1295400"/>
          </a:xfrm>
        </p:spPr>
        <p:txBody>
          <a:bodyPr/>
          <a:lstStyle/>
          <a:p>
            <a:r>
              <a:rPr lang="en-US" smtClean="0"/>
              <a:t>tconkey@weccusa.org</a:t>
            </a:r>
          </a:p>
          <a:p>
            <a:r>
              <a:rPr lang="en-US" smtClean="0"/>
              <a:t>608.249.9322 x123</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Box 4"/>
          <p:cNvSpPr txBox="1"/>
          <p:nvPr/>
        </p:nvSpPr>
        <p:spPr>
          <a:xfrm>
            <a:off x="990600" y="1676400"/>
            <a:ext cx="7543800" cy="4343400"/>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a:p>
            <a:pPr marL="0" marR="0" indent="0" algn="ctr" defTabSz="457200" rtl="0" eaLnBrk="1" fontAlgn="auto" latinLnBrk="0" hangingPunct="1">
              <a:lnSpc>
                <a:spcPct val="100000"/>
              </a:lnSpc>
              <a:spcBef>
                <a:spcPct val="20000"/>
              </a:spcBef>
              <a:spcAft>
                <a:spcPts val="0"/>
              </a:spcAft>
              <a:buClrTx/>
              <a:buSzTx/>
              <a:buFont typeface="Arial"/>
              <a:buNone/>
              <a:tabLst/>
            </a:pPr>
            <a:endParaRPr lang="en-US" sz="2323" b="1" dirty="0" smtClean="0">
              <a:solidFill>
                <a:srgbClr val="FFFFFF"/>
              </a:solidFill>
              <a:latin typeface="Arial Narrow"/>
              <a:cs typeface="Arial Narrow"/>
            </a:endParaRP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sz="2323" b="1" dirty="0" smtClean="0">
                <a:latin typeface="Arial Narrow"/>
                <a:cs typeface="Arial Narrow"/>
              </a:rPr>
              <a:t>Thank You!</a:t>
            </a:r>
          </a:p>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effectLst/>
              <a:uLnTx/>
              <a:uFillTx/>
              <a:latin typeface="Arial Narrow"/>
              <a:ea typeface="+mn-ea"/>
              <a:cs typeface="Arial Narrow"/>
            </a:endParaRPr>
          </a:p>
          <a:p>
            <a:pPr marL="0" marR="0" indent="0" algn="ctr" defTabSz="457200" rtl="0" eaLnBrk="1" fontAlgn="auto" latinLnBrk="0" hangingPunct="1">
              <a:lnSpc>
                <a:spcPct val="100000"/>
              </a:lnSpc>
              <a:spcBef>
                <a:spcPct val="20000"/>
              </a:spcBef>
              <a:spcAft>
                <a:spcPts val="0"/>
              </a:spcAft>
              <a:buClrTx/>
              <a:buSzTx/>
              <a:buFont typeface="Arial"/>
              <a:buNone/>
              <a:tabLst/>
            </a:pPr>
            <a:r>
              <a:rPr lang="en-US" sz="2323" b="1" dirty="0" smtClean="0">
                <a:latin typeface="Arial Narrow"/>
                <a:cs typeface="Arial Narrow"/>
              </a:rPr>
              <a:t>This webinar will be available online at the DOE Solution Center in ~1-2 weeks:</a:t>
            </a:r>
          </a:p>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effectLst/>
              <a:uLnTx/>
              <a:uFillTx/>
              <a:latin typeface="Arial Narrow"/>
              <a:ea typeface="+mn-ea"/>
              <a:cs typeface="Arial Narrow"/>
            </a:endParaRPr>
          </a:p>
          <a:p>
            <a:pPr algn="ctr" defTabSz="457200">
              <a:spcBef>
                <a:spcPct val="20000"/>
              </a:spcBef>
            </a:pPr>
            <a:r>
              <a:rPr lang="en-US" sz="2323" b="1" dirty="0" smtClean="0">
                <a:latin typeface="Arial Narrow"/>
                <a:cs typeface="Arial Narrow"/>
                <a:hlinkClick r:id="rId2"/>
              </a:rPr>
              <a:t>http://www1.eere.energy.gov/wip/solutioncenter</a:t>
            </a:r>
            <a:r>
              <a:rPr lang="en-US" sz="2323" b="1" dirty="0" smtClean="0">
                <a:latin typeface="Arial Narrow"/>
                <a:cs typeface="Arial Narrow"/>
                <a:hlinkClick r:id="rId2"/>
              </a:rPr>
              <a:t>/</a:t>
            </a:r>
            <a:endParaRPr lang="en-US" sz="2323" b="1" dirty="0" smtClean="0">
              <a:latin typeface="Arial Narrow"/>
              <a:cs typeface="Arial Narrow"/>
            </a:endParaRPr>
          </a:p>
          <a:p>
            <a:pPr algn="ctr" defTabSz="457200">
              <a:spcBef>
                <a:spcPct val="20000"/>
              </a:spcBef>
            </a:pP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subTitle" idx="1"/>
          </p:nvPr>
        </p:nvSpPr>
        <p:spPr>
          <a:xfrm>
            <a:off x="1371600" y="4953000"/>
            <a:ext cx="6400800" cy="1752600"/>
          </a:xfrm>
        </p:spPr>
        <p:txBody>
          <a:bodyPr/>
          <a:lstStyle/>
          <a:p>
            <a:pPr eaLnBrk="1" hangingPunct="1">
              <a:lnSpc>
                <a:spcPct val="90000"/>
              </a:lnSpc>
            </a:pPr>
            <a:r>
              <a:rPr lang="en-US" sz="1800" dirty="0" smtClean="0">
                <a:solidFill>
                  <a:schemeClr val="accent5">
                    <a:lumMod val="75000"/>
                  </a:schemeClr>
                </a:solidFill>
                <a:latin typeface="Garamond" pitchFamily="18" charset="0"/>
              </a:rPr>
              <a:t>Mark </a:t>
            </a:r>
            <a:r>
              <a:rPr lang="en-US" sz="1800" dirty="0" err="1" smtClean="0">
                <a:solidFill>
                  <a:schemeClr val="accent5">
                    <a:lumMod val="75000"/>
                  </a:schemeClr>
                </a:solidFill>
                <a:latin typeface="Garamond" pitchFamily="18" charset="0"/>
              </a:rPr>
              <a:t>Zimring</a:t>
            </a:r>
            <a:endParaRPr lang="en-US" sz="1800" dirty="0" smtClean="0">
              <a:solidFill>
                <a:schemeClr val="accent5">
                  <a:lumMod val="75000"/>
                </a:schemeClr>
              </a:solidFill>
              <a:latin typeface="Garamond" pitchFamily="18" charset="0"/>
            </a:endParaRPr>
          </a:p>
          <a:p>
            <a:pPr eaLnBrk="1" hangingPunct="1">
              <a:lnSpc>
                <a:spcPct val="90000"/>
              </a:lnSpc>
            </a:pPr>
            <a:r>
              <a:rPr lang="en-US" sz="1800" dirty="0" smtClean="0">
                <a:solidFill>
                  <a:schemeClr val="accent5">
                    <a:lumMod val="75000"/>
                  </a:schemeClr>
                </a:solidFill>
                <a:latin typeface="Garamond" pitchFamily="18" charset="0"/>
              </a:rPr>
              <a:t>Lawrence Berkeley National Laboratory (LBNL) </a:t>
            </a:r>
          </a:p>
          <a:p>
            <a:pPr eaLnBrk="1" hangingPunct="1">
              <a:lnSpc>
                <a:spcPct val="90000"/>
              </a:lnSpc>
            </a:pPr>
            <a:r>
              <a:rPr lang="en-US" sz="1800" dirty="0" smtClean="0">
                <a:solidFill>
                  <a:schemeClr val="accent5">
                    <a:lumMod val="75000"/>
                  </a:schemeClr>
                </a:solidFill>
                <a:latin typeface="Garamond" pitchFamily="18" charset="0"/>
              </a:rPr>
              <a:t>April 25, 2011</a:t>
            </a:r>
          </a:p>
        </p:txBody>
      </p:sp>
      <p:sp>
        <p:nvSpPr>
          <p:cNvPr id="53249" name="Rectangle 2"/>
          <p:cNvSpPr>
            <a:spLocks noGrp="1" noChangeArrowheads="1"/>
          </p:cNvSpPr>
          <p:nvPr>
            <p:ph type="ctrTitle"/>
          </p:nvPr>
        </p:nvSpPr>
        <p:spPr>
          <a:xfrm>
            <a:off x="685800" y="3330575"/>
            <a:ext cx="7772400" cy="1470025"/>
          </a:xfrm>
        </p:spPr>
        <p:txBody>
          <a:bodyPr/>
          <a:lstStyle/>
          <a:p>
            <a:r>
              <a:rPr lang="en-US" sz="3600" b="1" dirty="0" smtClean="0">
                <a:solidFill>
                  <a:schemeClr val="tx2"/>
                </a:solidFill>
                <a:latin typeface="Garamond" pitchFamily="18" charset="0"/>
              </a:rPr>
              <a:t>Residential Energy Efficiency Financing Update</a:t>
            </a:r>
            <a:endParaRPr lang="en-US" b="1" dirty="0" smtClean="0">
              <a:solidFill>
                <a:schemeClr val="tx2"/>
              </a:solidFill>
              <a:latin typeface="Garamond" pitchFamily="18" charset="0"/>
            </a:endParaRPr>
          </a:p>
        </p:txBody>
      </p:sp>
      <p:pic>
        <p:nvPicPr>
          <p:cNvPr id="53251" name="Picture 12"/>
          <p:cNvPicPr>
            <a:picLocks noChangeAspect="1" noChangeArrowheads="1"/>
          </p:cNvPicPr>
          <p:nvPr/>
        </p:nvPicPr>
        <p:blipFill>
          <a:blip r:embed="rId3" cstate="print"/>
          <a:srcRect/>
          <a:stretch>
            <a:fillRect/>
          </a:stretch>
        </p:blipFill>
        <p:spPr bwMode="auto">
          <a:xfrm>
            <a:off x="360363" y="1524000"/>
            <a:ext cx="2762250" cy="1692275"/>
          </a:xfrm>
          <a:prstGeom prst="rect">
            <a:avLst/>
          </a:prstGeom>
          <a:noFill/>
          <a:ln w="9525">
            <a:solidFill>
              <a:schemeClr val="tx1"/>
            </a:solidFill>
            <a:miter lim="800000"/>
            <a:headEnd/>
            <a:tailEnd/>
          </a:ln>
        </p:spPr>
      </p:pic>
      <p:pic>
        <p:nvPicPr>
          <p:cNvPr id="53252" name="Picture 13"/>
          <p:cNvPicPr>
            <a:picLocks noChangeAspect="1" noChangeArrowheads="1"/>
          </p:cNvPicPr>
          <p:nvPr/>
        </p:nvPicPr>
        <p:blipFill>
          <a:blip r:embed="rId4" cstate="print"/>
          <a:srcRect/>
          <a:stretch>
            <a:fillRect/>
          </a:stretch>
        </p:blipFill>
        <p:spPr bwMode="auto">
          <a:xfrm>
            <a:off x="4906963" y="1524000"/>
            <a:ext cx="2255837" cy="1692275"/>
          </a:xfrm>
          <a:prstGeom prst="rect">
            <a:avLst/>
          </a:prstGeom>
          <a:noFill/>
          <a:ln w="1270">
            <a:solidFill>
              <a:schemeClr val="tx1"/>
            </a:solidFill>
            <a:miter lim="800000"/>
            <a:headEnd/>
            <a:tailEnd/>
          </a:ln>
        </p:spPr>
      </p:pic>
      <p:pic>
        <p:nvPicPr>
          <p:cNvPr id="53253" name="Picture 15"/>
          <p:cNvPicPr>
            <a:picLocks noChangeAspect="1" noChangeArrowheads="1"/>
          </p:cNvPicPr>
          <p:nvPr/>
        </p:nvPicPr>
        <p:blipFill>
          <a:blip r:embed="rId5" cstate="print"/>
          <a:srcRect/>
          <a:stretch>
            <a:fillRect/>
          </a:stretch>
        </p:blipFill>
        <p:spPr bwMode="auto">
          <a:xfrm>
            <a:off x="3429000" y="1524000"/>
            <a:ext cx="1352550" cy="1692275"/>
          </a:xfrm>
          <a:prstGeom prst="rect">
            <a:avLst/>
          </a:prstGeom>
          <a:noFill/>
          <a:ln w="1270">
            <a:solidFill>
              <a:schemeClr val="tx1"/>
            </a:solidFill>
            <a:miter lim="800000"/>
            <a:headEnd/>
            <a:tailEnd/>
          </a:ln>
        </p:spPr>
      </p:pic>
      <p:pic>
        <p:nvPicPr>
          <p:cNvPr id="53254" name="Picture 18"/>
          <p:cNvPicPr>
            <a:picLocks noChangeAspect="1" noChangeArrowheads="1"/>
          </p:cNvPicPr>
          <p:nvPr/>
        </p:nvPicPr>
        <p:blipFill>
          <a:blip r:embed="rId6" cstate="print"/>
          <a:srcRect/>
          <a:stretch>
            <a:fillRect/>
          </a:stretch>
        </p:blipFill>
        <p:spPr bwMode="auto">
          <a:xfrm>
            <a:off x="7391400" y="1524000"/>
            <a:ext cx="1365250" cy="1692275"/>
          </a:xfrm>
          <a:prstGeom prst="rect">
            <a:avLst/>
          </a:prstGeom>
          <a:noFill/>
          <a:ln w="1270">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State of the Market for EE Financing</a:t>
            </a:r>
            <a:endParaRPr lang="en-US" b="1" dirty="0">
              <a:latin typeface="Garamond" pitchFamily="18" charset="0"/>
            </a:endParaRPr>
          </a:p>
        </p:txBody>
      </p:sp>
      <p:sp>
        <p:nvSpPr>
          <p:cNvPr id="3" name="Content Placeholder 2"/>
          <p:cNvSpPr>
            <a:spLocks noGrp="1"/>
          </p:cNvSpPr>
          <p:nvPr>
            <p:ph idx="1"/>
          </p:nvPr>
        </p:nvSpPr>
        <p:spPr>
          <a:xfrm>
            <a:off x="381000" y="1752600"/>
            <a:ext cx="8382000" cy="4953000"/>
          </a:xfrm>
        </p:spPr>
        <p:txBody>
          <a:bodyPr>
            <a:noAutofit/>
          </a:bodyPr>
          <a:lstStyle/>
          <a:p>
            <a:r>
              <a:rPr lang="en-US" sz="2400" b="1" dirty="0" smtClean="0">
                <a:latin typeface="Garamond" pitchFamily="18" charset="0"/>
              </a:rPr>
              <a:t>Lending is constrained.  </a:t>
            </a:r>
            <a:r>
              <a:rPr lang="en-US" sz="2400" b="1" dirty="0" smtClean="0">
                <a:solidFill>
                  <a:schemeClr val="tx2">
                    <a:lumMod val="60000"/>
                    <a:lumOff val="40000"/>
                  </a:schemeClr>
                </a:solidFill>
                <a:latin typeface="Garamond" pitchFamily="18" charset="0"/>
              </a:rPr>
              <a:t>National lenders are reluctant to provide consumer financing.  Local and regional lenders face increased collateral requirements from regulators.  </a:t>
            </a:r>
            <a:endParaRPr lang="en-US" sz="2400" b="1" dirty="0" smtClean="0">
              <a:latin typeface="Garamond" pitchFamily="18" charset="0"/>
            </a:endParaRPr>
          </a:p>
          <a:p>
            <a:endParaRPr lang="en-US" sz="900" b="1" dirty="0" smtClean="0">
              <a:solidFill>
                <a:schemeClr val="tx2">
                  <a:lumMod val="60000"/>
                  <a:lumOff val="40000"/>
                </a:schemeClr>
              </a:solidFill>
              <a:latin typeface="Garamond" pitchFamily="18" charset="0"/>
            </a:endParaRPr>
          </a:p>
          <a:p>
            <a:r>
              <a:rPr lang="en-US" sz="2400" b="1" dirty="0" smtClean="0">
                <a:latin typeface="Garamond" pitchFamily="18" charset="0"/>
              </a:rPr>
              <a:t>There is no “national model” (yet).  </a:t>
            </a:r>
            <a:r>
              <a:rPr lang="en-US" sz="2400" b="1" dirty="0" smtClean="0">
                <a:solidFill>
                  <a:schemeClr val="tx2">
                    <a:lumMod val="60000"/>
                    <a:lumOff val="40000"/>
                  </a:schemeClr>
                </a:solidFill>
                <a:latin typeface="Garamond" pitchFamily="18" charset="0"/>
              </a:rPr>
              <a:t>Local lenders have limited balance sheets, so developing secondary markets is critical to scale and pricing.  Stay tuned…</a:t>
            </a:r>
          </a:p>
          <a:p>
            <a:endParaRPr lang="en-US" sz="900" b="1" dirty="0" smtClean="0">
              <a:solidFill>
                <a:schemeClr val="tx2">
                  <a:lumMod val="60000"/>
                  <a:lumOff val="40000"/>
                </a:schemeClr>
              </a:solidFill>
              <a:latin typeface="Garamond" pitchFamily="18" charset="0"/>
            </a:endParaRPr>
          </a:p>
          <a:p>
            <a:r>
              <a:rPr lang="en-US" sz="2400" b="1" dirty="0" smtClean="0">
                <a:latin typeface="Garamond" pitchFamily="18" charset="0"/>
              </a:rPr>
              <a:t>Local lenders are increasingly active.  </a:t>
            </a:r>
            <a:r>
              <a:rPr lang="en-US" sz="2400" b="1" dirty="0" smtClean="0">
                <a:solidFill>
                  <a:schemeClr val="tx2">
                    <a:lumMod val="60000"/>
                    <a:lumOff val="40000"/>
                  </a:schemeClr>
                </a:solidFill>
                <a:latin typeface="Garamond" pitchFamily="18" charset="0"/>
              </a:rPr>
              <a:t>Community banks, credit unions and community development financial institutions (CDFIs) are partnering with public programs.  Many new privately-funded loan programs are being supported by public credit enhancements.</a:t>
            </a:r>
          </a:p>
          <a:p>
            <a:endParaRPr lang="en-US" sz="2400" dirty="0"/>
          </a:p>
        </p:txBody>
      </p:sp>
      <p:sp>
        <p:nvSpPr>
          <p:cNvPr id="4" name="Slide Number Placeholder 3"/>
          <p:cNvSpPr>
            <a:spLocks noGrp="1"/>
          </p:cNvSpPr>
          <p:nvPr>
            <p:ph type="sldNum" sz="quarter" idx="12"/>
          </p:nvPr>
        </p:nvSpPr>
        <p:spPr/>
        <p:txBody>
          <a:bodyPr/>
          <a:lstStyle/>
          <a:p>
            <a:fld id="{C93177D8-769B-496B-8ECB-2247E08C0447}" type="slidenum">
              <a:rPr lang="en-US" smtClean="0"/>
              <a:pPr/>
              <a:t>9</a:t>
            </a:fld>
            <a:endParaRPr lang="en-US" dirty="0"/>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rb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10008</TotalTime>
  <Words>3535</Words>
  <Application>Microsoft Office PowerPoint</Application>
  <PresentationFormat>On-screen Show (4:3)</PresentationFormat>
  <Paragraphs>672</Paragraphs>
  <Slides>77</Slides>
  <Notes>21</Notes>
  <HiddenSlides>0</HiddenSlides>
  <MMClips>0</MMClips>
  <ScaleCrop>false</ScaleCrop>
  <HeadingPairs>
    <vt:vector size="4" baseType="variant">
      <vt:variant>
        <vt:lpstr>Theme</vt:lpstr>
      </vt:variant>
      <vt:variant>
        <vt:i4>7</vt:i4>
      </vt:variant>
      <vt:variant>
        <vt:lpstr>Slide Titles</vt:lpstr>
      </vt:variant>
      <vt:variant>
        <vt:i4>77</vt:i4>
      </vt:variant>
    </vt:vector>
  </HeadingPairs>
  <TitlesOfParts>
    <vt:vector size="84" baseType="lpstr">
      <vt:lpstr>Office Theme</vt:lpstr>
      <vt:lpstr>Custom Design</vt:lpstr>
      <vt:lpstr>Urban</vt:lpstr>
      <vt:lpstr>Blank Presentation</vt:lpstr>
      <vt:lpstr>eere_template_blue</vt:lpstr>
      <vt:lpstr>1_Office Theme</vt:lpstr>
      <vt:lpstr>2_Office Theme</vt:lpstr>
      <vt:lpstr>DOE Technical Assistance Program</vt:lpstr>
      <vt:lpstr>What is TAP?</vt:lpstr>
      <vt:lpstr>How Can TAP Help You?</vt:lpstr>
      <vt:lpstr>The TAP Blog</vt:lpstr>
      <vt:lpstr>Accessing TAP Resources</vt:lpstr>
      <vt:lpstr>Upcoming Webinars</vt:lpstr>
      <vt:lpstr>Webinar Overview</vt:lpstr>
      <vt:lpstr>Residential Energy Efficiency Financing Update</vt:lpstr>
      <vt:lpstr>State of the Market for EE Financing</vt:lpstr>
      <vt:lpstr>Trends in EE Finance Options</vt:lpstr>
      <vt:lpstr>Financing Residential Energy Efficiency—Product Comparison</vt:lpstr>
      <vt:lpstr>Austin Energy Case Study </vt:lpstr>
      <vt:lpstr>Benefits to Program Financial Partner</vt:lpstr>
      <vt:lpstr>Questions?</vt:lpstr>
      <vt:lpstr>Presenter: Dan Clarkson</vt:lpstr>
      <vt:lpstr>Financial Stakeholder  Engagement Process</vt:lpstr>
      <vt:lpstr>Financial Stakeholder  Engagement Process:</vt:lpstr>
      <vt:lpstr>Key:</vt:lpstr>
      <vt:lpstr>Goals</vt:lpstr>
      <vt:lpstr>Step 1.    Financial Program Design</vt:lpstr>
      <vt:lpstr>Copy of Design Document</vt:lpstr>
      <vt:lpstr>Design Document - text</vt:lpstr>
      <vt:lpstr>Design Document - elements</vt:lpstr>
      <vt:lpstr>Step 2. Obtain Internal Agency Support</vt:lpstr>
      <vt:lpstr>Presentation to Managers  - slide show -</vt:lpstr>
      <vt:lpstr>Internal Presentation - elements</vt:lpstr>
      <vt:lpstr>Step 3.     Lender Partner Analysis</vt:lpstr>
      <vt:lpstr>Lender Partner Analysis doc.</vt:lpstr>
      <vt:lpstr>Lender Partner Analysis  - elements - </vt:lpstr>
      <vt:lpstr>Step 4.     Lender Meetings</vt:lpstr>
      <vt:lpstr>Step 4.     Lender Meetings (cont.)</vt:lpstr>
      <vt:lpstr>Lender Meeting - elements - </vt:lpstr>
      <vt:lpstr>Step 5. Request for Proposals (“RFP”)</vt:lpstr>
      <vt:lpstr>RFP</vt:lpstr>
      <vt:lpstr>RFP - text - </vt:lpstr>
      <vt:lpstr>Step 6.   Bidders Conference</vt:lpstr>
      <vt:lpstr>Bidders’ Conference slide show</vt:lpstr>
      <vt:lpstr>Concept Proposal for Lender</vt:lpstr>
      <vt:lpstr>Bidders Conference - elements</vt:lpstr>
      <vt:lpstr>Step 7.   Lender Selection</vt:lpstr>
      <vt:lpstr>Proposer Scoring Sheet</vt:lpstr>
      <vt:lpstr>Actual Results</vt:lpstr>
      <vt:lpstr>Step 8.   Negotiate Financing Facility and Prepare Implementing Agreements</vt:lpstr>
      <vt:lpstr>Loan Loss Reserve Agreement</vt:lpstr>
      <vt:lpstr>Loan Loss Reserve Agreement  - text - </vt:lpstr>
      <vt:lpstr>Loan Loss Reserve Agreement  - elements - </vt:lpstr>
      <vt:lpstr>Loan Loss Reserve Agreement  elements (cont.)</vt:lpstr>
      <vt:lpstr>Loan Loss Reserve Agreement  elements (cont.)</vt:lpstr>
      <vt:lpstr>Program Agreement</vt:lpstr>
      <vt:lpstr>Program Agreement - elements - </vt:lpstr>
      <vt:lpstr>Financial Stakeholder  Engagement Process: Steps Reviewed</vt:lpstr>
      <vt:lpstr>Slide 52</vt:lpstr>
      <vt:lpstr>Presenter: Shannon-Ellis Brock</vt:lpstr>
      <vt:lpstr>Sustainable Partnerships </vt:lpstr>
      <vt:lpstr>Relationships</vt:lpstr>
      <vt:lpstr>Existing &amp; Expanded Program(s)</vt:lpstr>
      <vt:lpstr>Size – it makes a difference</vt:lpstr>
      <vt:lpstr>Sustainability</vt:lpstr>
      <vt:lpstr>Philosophy</vt:lpstr>
      <vt:lpstr>Rates &amp; Terms (with LRF)</vt:lpstr>
      <vt:lpstr>Target Market</vt:lpstr>
      <vt:lpstr>Mutual Benefits</vt:lpstr>
      <vt:lpstr>Success</vt:lpstr>
      <vt:lpstr>Slide 64</vt:lpstr>
      <vt:lpstr>Presenter: Todd Conkey</vt:lpstr>
      <vt:lpstr>Engaging Financial Institution Partners</vt:lpstr>
      <vt:lpstr>Foundation</vt:lpstr>
      <vt:lpstr>Blocking and Tackling</vt:lpstr>
      <vt:lpstr>Talking Points for Attachment</vt:lpstr>
      <vt:lpstr>Goals</vt:lpstr>
      <vt:lpstr>Face-to-Face</vt:lpstr>
      <vt:lpstr>Banker Perspective</vt:lpstr>
      <vt:lpstr>Hurdles and Solutions-Residential</vt:lpstr>
      <vt:lpstr>Hurdles and Solutions- Non-Residential</vt:lpstr>
      <vt:lpstr>Outcome in Wisconsin</vt:lpstr>
      <vt:lpstr>Thank You!   Contact Information</vt:lpstr>
      <vt:lpstr>Questions?</vt:lpstr>
    </vt:vector>
  </TitlesOfParts>
  <Company>Haas School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Seth</dc:creator>
  <cp:lastModifiedBy>mzimring</cp:lastModifiedBy>
  <cp:revision>110</cp:revision>
  <dcterms:created xsi:type="dcterms:W3CDTF">2010-09-14T01:13:08Z</dcterms:created>
  <dcterms:modified xsi:type="dcterms:W3CDTF">2011-04-25T22:20:58Z</dcterms:modified>
</cp:coreProperties>
</file>