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rawings/drawing1.xml" ContentType="application/vnd.openxmlformats-officedocument.drawingml.chartshapes+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30" r:id="rId2"/>
  </p:sldMasterIdLst>
  <p:notesMasterIdLst>
    <p:notesMasterId r:id="rId46"/>
  </p:notesMasterIdLst>
  <p:handoutMasterIdLst>
    <p:handoutMasterId r:id="rId47"/>
  </p:handoutMasterIdLst>
  <p:sldIdLst>
    <p:sldId id="256" r:id="rId3"/>
    <p:sldId id="260" r:id="rId4"/>
    <p:sldId id="264" r:id="rId5"/>
    <p:sldId id="277" r:id="rId6"/>
    <p:sldId id="266" r:id="rId7"/>
    <p:sldId id="269" r:id="rId8"/>
    <p:sldId id="270" r:id="rId9"/>
    <p:sldId id="271" r:id="rId10"/>
    <p:sldId id="272" r:id="rId11"/>
    <p:sldId id="273" r:id="rId12"/>
    <p:sldId id="274" r:id="rId13"/>
    <p:sldId id="276" r:id="rId14"/>
    <p:sldId id="279" r:id="rId15"/>
    <p:sldId id="280" r:id="rId16"/>
    <p:sldId id="282" r:id="rId17"/>
    <p:sldId id="291" r:id="rId18"/>
    <p:sldId id="284" r:id="rId19"/>
    <p:sldId id="283" r:id="rId20"/>
    <p:sldId id="281" r:id="rId21"/>
    <p:sldId id="285" r:id="rId22"/>
    <p:sldId id="286" r:id="rId23"/>
    <p:sldId id="289" r:id="rId24"/>
    <p:sldId id="288"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292" r:id="rId41"/>
    <p:sldId id="263" r:id="rId42"/>
    <p:sldId id="265" r:id="rId43"/>
    <p:sldId id="278" r:id="rId44"/>
    <p:sldId id="290" r:id="rId45"/>
  </p:sldIdLst>
  <p:sldSz cx="9144000" cy="6858000" type="screen4x3"/>
  <p:notesSz cx="6985000" cy="9271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2" autoAdjust="0"/>
    <p:restoredTop sz="70598" autoAdjust="0"/>
  </p:normalViewPr>
  <p:slideViewPr>
    <p:cSldViewPr snapToGrid="0">
      <p:cViewPr>
        <p:scale>
          <a:sx n="66" d="100"/>
          <a:sy n="66" d="100"/>
        </p:scale>
        <p:origin x="-97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9" d="100"/>
          <a:sy n="99" d="100"/>
        </p:scale>
        <p:origin x="-2820" y="-102"/>
      </p:cViewPr>
      <p:guideLst>
        <p:guide orient="horz" pos="2920"/>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emt-server-001\home\ameyer\Files\Programs\HESP%20Home%20Energy%20Savings%20Program\Updates\2011\04-01-11_program%20update.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mt-server-001\home\ameyer\Files\Programs\HESP%20Home%20Energy%20Savings%20Program\Updates\2011\02-25-11_program%20update.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US"/>
              <a:t>Project Activity Summary</a:t>
            </a:r>
          </a:p>
        </c:rich>
      </c:tx>
      <c:layout>
        <c:manualLayout>
          <c:xMode val="edge"/>
          <c:yMode val="edge"/>
          <c:x val="0.39067702552719202"/>
          <c:y val="1.9575856443719463E-2"/>
        </c:manualLayout>
      </c:layout>
      <c:spPr>
        <a:noFill/>
        <a:ln w="25400">
          <a:noFill/>
        </a:ln>
      </c:spPr>
    </c:title>
    <c:plotArea>
      <c:layout>
        <c:manualLayout>
          <c:layoutTarget val="inner"/>
          <c:xMode val="edge"/>
          <c:yMode val="edge"/>
          <c:x val="8.2130965593785049E-2"/>
          <c:y val="0.13974986405655249"/>
          <c:w val="0.90307066222715504"/>
          <c:h val="0.68080478520935261"/>
        </c:manualLayout>
      </c:layout>
      <c:lineChart>
        <c:grouping val="standard"/>
        <c:ser>
          <c:idx val="0"/>
          <c:order val="0"/>
          <c:tx>
            <c:v>Completions - Actual</c:v>
          </c:tx>
          <c:spPr>
            <a:ln w="12700">
              <a:solidFill>
                <a:srgbClr val="000080"/>
              </a:solidFill>
              <a:prstDash val="solid"/>
            </a:ln>
          </c:spPr>
          <c:marker>
            <c:symbol val="diamond"/>
            <c:size val="5"/>
            <c:spPr>
              <a:solidFill>
                <a:srgbClr val="000080"/>
              </a:solidFill>
              <a:ln>
                <a:solidFill>
                  <a:srgbClr val="000080"/>
                </a:solidFill>
                <a:prstDash val="solid"/>
              </a:ln>
            </c:spPr>
          </c:marker>
          <c:cat>
            <c:numRef>
              <c:f>'Projects - Details'!$A$4:$A$82</c:f>
              <c:numCache>
                <c:formatCode>m/d/yyyy</c:formatCode>
                <c:ptCount val="79"/>
                <c:pt idx="0">
                  <c:v>40180</c:v>
                </c:pt>
                <c:pt idx="1">
                  <c:v>40187</c:v>
                </c:pt>
                <c:pt idx="2">
                  <c:v>40194</c:v>
                </c:pt>
                <c:pt idx="3">
                  <c:v>40201</c:v>
                </c:pt>
                <c:pt idx="4">
                  <c:v>40208</c:v>
                </c:pt>
                <c:pt idx="5">
                  <c:v>40215</c:v>
                </c:pt>
                <c:pt idx="6">
                  <c:v>40222</c:v>
                </c:pt>
                <c:pt idx="7">
                  <c:v>40229</c:v>
                </c:pt>
                <c:pt idx="8">
                  <c:v>40236</c:v>
                </c:pt>
                <c:pt idx="9">
                  <c:v>40243</c:v>
                </c:pt>
                <c:pt idx="10">
                  <c:v>40250</c:v>
                </c:pt>
                <c:pt idx="11">
                  <c:v>40257</c:v>
                </c:pt>
                <c:pt idx="12">
                  <c:v>40264</c:v>
                </c:pt>
                <c:pt idx="13">
                  <c:v>40271</c:v>
                </c:pt>
                <c:pt idx="14">
                  <c:v>40278</c:v>
                </c:pt>
                <c:pt idx="15">
                  <c:v>40285</c:v>
                </c:pt>
                <c:pt idx="16">
                  <c:v>40292</c:v>
                </c:pt>
                <c:pt idx="17">
                  <c:v>40299</c:v>
                </c:pt>
                <c:pt idx="18">
                  <c:v>40306</c:v>
                </c:pt>
                <c:pt idx="19">
                  <c:v>40313</c:v>
                </c:pt>
                <c:pt idx="20">
                  <c:v>40320</c:v>
                </c:pt>
                <c:pt idx="21">
                  <c:v>40327</c:v>
                </c:pt>
                <c:pt idx="22">
                  <c:v>40334</c:v>
                </c:pt>
                <c:pt idx="23">
                  <c:v>40341</c:v>
                </c:pt>
                <c:pt idx="24">
                  <c:v>40348</c:v>
                </c:pt>
                <c:pt idx="25">
                  <c:v>40355</c:v>
                </c:pt>
                <c:pt idx="26">
                  <c:v>40362</c:v>
                </c:pt>
                <c:pt idx="27">
                  <c:v>40369</c:v>
                </c:pt>
                <c:pt idx="28">
                  <c:v>40376</c:v>
                </c:pt>
                <c:pt idx="29">
                  <c:v>40383</c:v>
                </c:pt>
                <c:pt idx="30">
                  <c:v>40390</c:v>
                </c:pt>
                <c:pt idx="31">
                  <c:v>40397</c:v>
                </c:pt>
                <c:pt idx="32">
                  <c:v>40404</c:v>
                </c:pt>
                <c:pt idx="33">
                  <c:v>40411</c:v>
                </c:pt>
                <c:pt idx="34">
                  <c:v>40418</c:v>
                </c:pt>
                <c:pt idx="35">
                  <c:v>40425</c:v>
                </c:pt>
                <c:pt idx="36">
                  <c:v>40432</c:v>
                </c:pt>
                <c:pt idx="37">
                  <c:v>40439</c:v>
                </c:pt>
                <c:pt idx="38">
                  <c:v>40446</c:v>
                </c:pt>
                <c:pt idx="39">
                  <c:v>40453</c:v>
                </c:pt>
                <c:pt idx="40">
                  <c:v>40460</c:v>
                </c:pt>
                <c:pt idx="41">
                  <c:v>40467</c:v>
                </c:pt>
                <c:pt idx="42">
                  <c:v>40474</c:v>
                </c:pt>
                <c:pt idx="43">
                  <c:v>40481</c:v>
                </c:pt>
                <c:pt idx="44">
                  <c:v>40488</c:v>
                </c:pt>
                <c:pt idx="45">
                  <c:v>40495</c:v>
                </c:pt>
                <c:pt idx="46">
                  <c:v>40502</c:v>
                </c:pt>
                <c:pt idx="47">
                  <c:v>40509</c:v>
                </c:pt>
                <c:pt idx="48">
                  <c:v>40516</c:v>
                </c:pt>
                <c:pt idx="49">
                  <c:v>40523</c:v>
                </c:pt>
                <c:pt idx="50">
                  <c:v>40530</c:v>
                </c:pt>
                <c:pt idx="51">
                  <c:v>40537</c:v>
                </c:pt>
                <c:pt idx="52">
                  <c:v>40544</c:v>
                </c:pt>
                <c:pt idx="53">
                  <c:v>40551</c:v>
                </c:pt>
                <c:pt idx="54">
                  <c:v>40558</c:v>
                </c:pt>
                <c:pt idx="55">
                  <c:v>40565</c:v>
                </c:pt>
                <c:pt idx="56">
                  <c:v>40572</c:v>
                </c:pt>
                <c:pt idx="57">
                  <c:v>40579</c:v>
                </c:pt>
                <c:pt idx="58">
                  <c:v>40586</c:v>
                </c:pt>
                <c:pt idx="59">
                  <c:v>40593</c:v>
                </c:pt>
                <c:pt idx="60">
                  <c:v>40600</c:v>
                </c:pt>
                <c:pt idx="61">
                  <c:v>40607</c:v>
                </c:pt>
                <c:pt idx="62">
                  <c:v>40614</c:v>
                </c:pt>
                <c:pt idx="63">
                  <c:v>40621</c:v>
                </c:pt>
                <c:pt idx="64">
                  <c:v>40628</c:v>
                </c:pt>
                <c:pt idx="65">
                  <c:v>40635</c:v>
                </c:pt>
                <c:pt idx="66">
                  <c:v>40642</c:v>
                </c:pt>
                <c:pt idx="67">
                  <c:v>40649</c:v>
                </c:pt>
                <c:pt idx="68">
                  <c:v>40656</c:v>
                </c:pt>
                <c:pt idx="69">
                  <c:v>40663</c:v>
                </c:pt>
                <c:pt idx="70">
                  <c:v>40670</c:v>
                </c:pt>
                <c:pt idx="71">
                  <c:v>40677</c:v>
                </c:pt>
                <c:pt idx="72">
                  <c:v>40684</c:v>
                </c:pt>
                <c:pt idx="73">
                  <c:v>40691</c:v>
                </c:pt>
                <c:pt idx="74">
                  <c:v>40698</c:v>
                </c:pt>
                <c:pt idx="75">
                  <c:v>40705</c:v>
                </c:pt>
                <c:pt idx="76">
                  <c:v>40712</c:v>
                </c:pt>
                <c:pt idx="77">
                  <c:v>40719</c:v>
                </c:pt>
                <c:pt idx="78">
                  <c:v>40726</c:v>
                </c:pt>
              </c:numCache>
            </c:numRef>
          </c:cat>
          <c:val>
            <c:numRef>
              <c:f>'Projects - Details'!$M$4:$M$82</c:f>
              <c:numCache>
                <c:formatCode>General</c:formatCode>
                <c:ptCount val="79"/>
                <c:pt idx="0">
                  <c:v>0</c:v>
                </c:pt>
                <c:pt idx="1">
                  <c:v>0</c:v>
                </c:pt>
                <c:pt idx="2">
                  <c:v>0</c:v>
                </c:pt>
                <c:pt idx="3">
                  <c:v>0</c:v>
                </c:pt>
                <c:pt idx="4">
                  <c:v>1</c:v>
                </c:pt>
                <c:pt idx="5">
                  <c:v>1</c:v>
                </c:pt>
                <c:pt idx="6">
                  <c:v>2</c:v>
                </c:pt>
                <c:pt idx="7">
                  <c:v>3</c:v>
                </c:pt>
                <c:pt idx="8">
                  <c:v>3</c:v>
                </c:pt>
                <c:pt idx="9">
                  <c:v>3</c:v>
                </c:pt>
                <c:pt idx="10">
                  <c:v>6</c:v>
                </c:pt>
                <c:pt idx="11">
                  <c:v>9</c:v>
                </c:pt>
                <c:pt idx="12">
                  <c:v>10</c:v>
                </c:pt>
                <c:pt idx="13">
                  <c:v>10</c:v>
                </c:pt>
                <c:pt idx="14">
                  <c:v>10</c:v>
                </c:pt>
                <c:pt idx="15">
                  <c:v>12</c:v>
                </c:pt>
                <c:pt idx="16">
                  <c:v>14</c:v>
                </c:pt>
                <c:pt idx="17">
                  <c:v>18</c:v>
                </c:pt>
                <c:pt idx="18">
                  <c:v>23</c:v>
                </c:pt>
                <c:pt idx="19">
                  <c:v>33</c:v>
                </c:pt>
                <c:pt idx="20">
                  <c:v>41</c:v>
                </c:pt>
                <c:pt idx="21">
                  <c:v>45</c:v>
                </c:pt>
                <c:pt idx="22">
                  <c:v>53</c:v>
                </c:pt>
                <c:pt idx="23">
                  <c:v>60</c:v>
                </c:pt>
                <c:pt idx="24">
                  <c:v>66</c:v>
                </c:pt>
                <c:pt idx="25">
                  <c:v>72</c:v>
                </c:pt>
                <c:pt idx="26">
                  <c:v>76</c:v>
                </c:pt>
                <c:pt idx="27">
                  <c:v>86</c:v>
                </c:pt>
                <c:pt idx="28">
                  <c:v>94</c:v>
                </c:pt>
                <c:pt idx="29">
                  <c:v>100</c:v>
                </c:pt>
                <c:pt idx="30">
                  <c:v>110</c:v>
                </c:pt>
                <c:pt idx="31">
                  <c:v>119</c:v>
                </c:pt>
                <c:pt idx="32">
                  <c:v>128</c:v>
                </c:pt>
                <c:pt idx="33">
                  <c:v>152</c:v>
                </c:pt>
                <c:pt idx="34">
                  <c:v>167</c:v>
                </c:pt>
                <c:pt idx="35">
                  <c:v>198</c:v>
                </c:pt>
                <c:pt idx="36">
                  <c:v>223</c:v>
                </c:pt>
                <c:pt idx="37">
                  <c:v>244</c:v>
                </c:pt>
                <c:pt idx="38">
                  <c:v>264</c:v>
                </c:pt>
                <c:pt idx="39">
                  <c:v>300</c:v>
                </c:pt>
                <c:pt idx="40">
                  <c:v>348</c:v>
                </c:pt>
                <c:pt idx="41">
                  <c:v>369</c:v>
                </c:pt>
                <c:pt idx="42">
                  <c:v>383</c:v>
                </c:pt>
                <c:pt idx="43">
                  <c:v>411</c:v>
                </c:pt>
                <c:pt idx="44">
                  <c:v>467</c:v>
                </c:pt>
                <c:pt idx="45">
                  <c:v>497</c:v>
                </c:pt>
                <c:pt idx="46">
                  <c:v>524</c:v>
                </c:pt>
                <c:pt idx="47">
                  <c:v>569</c:v>
                </c:pt>
                <c:pt idx="48">
                  <c:v>630</c:v>
                </c:pt>
                <c:pt idx="49">
                  <c:v>725</c:v>
                </c:pt>
                <c:pt idx="50">
                  <c:v>792</c:v>
                </c:pt>
                <c:pt idx="51">
                  <c:v>880</c:v>
                </c:pt>
                <c:pt idx="52">
                  <c:v>1668</c:v>
                </c:pt>
                <c:pt idx="53">
                  <c:v>1675</c:v>
                </c:pt>
                <c:pt idx="54">
                  <c:v>1686</c:v>
                </c:pt>
                <c:pt idx="55">
                  <c:v>1700</c:v>
                </c:pt>
                <c:pt idx="56">
                  <c:v>1718</c:v>
                </c:pt>
                <c:pt idx="57">
                  <c:v>1735</c:v>
                </c:pt>
                <c:pt idx="58">
                  <c:v>1755</c:v>
                </c:pt>
                <c:pt idx="59">
                  <c:v>1765</c:v>
                </c:pt>
                <c:pt idx="60">
                  <c:v>1790</c:v>
                </c:pt>
                <c:pt idx="61">
                  <c:v>1813</c:v>
                </c:pt>
                <c:pt idx="62">
                  <c:v>1839</c:v>
                </c:pt>
                <c:pt idx="63">
                  <c:v>1861</c:v>
                </c:pt>
                <c:pt idx="64">
                  <c:v>1869</c:v>
                </c:pt>
                <c:pt idx="65">
                  <c:v>1880</c:v>
                </c:pt>
              </c:numCache>
            </c:numRef>
          </c:val>
        </c:ser>
        <c:ser>
          <c:idx val="1"/>
          <c:order val="1"/>
          <c:tx>
            <c:v>Completions - Goal</c:v>
          </c:tx>
          <c:spPr>
            <a:ln w="12700">
              <a:solidFill>
                <a:srgbClr val="FF00FF"/>
              </a:solidFill>
              <a:prstDash val="solid"/>
            </a:ln>
          </c:spPr>
          <c:marker>
            <c:symbol val="square"/>
            <c:size val="5"/>
            <c:spPr>
              <a:solidFill>
                <a:srgbClr val="FF00FF"/>
              </a:solidFill>
              <a:ln>
                <a:solidFill>
                  <a:srgbClr val="FF00FF"/>
                </a:solidFill>
                <a:prstDash val="solid"/>
              </a:ln>
            </c:spPr>
          </c:marker>
          <c:cat>
            <c:numRef>
              <c:f>'Projects - Details'!$A$4:$A$82</c:f>
              <c:numCache>
                <c:formatCode>m/d/yyyy</c:formatCode>
                <c:ptCount val="79"/>
                <c:pt idx="0">
                  <c:v>40180</c:v>
                </c:pt>
                <c:pt idx="1">
                  <c:v>40187</c:v>
                </c:pt>
                <c:pt idx="2">
                  <c:v>40194</c:v>
                </c:pt>
                <c:pt idx="3">
                  <c:v>40201</c:v>
                </c:pt>
                <c:pt idx="4">
                  <c:v>40208</c:v>
                </c:pt>
                <c:pt idx="5">
                  <c:v>40215</c:v>
                </c:pt>
                <c:pt idx="6">
                  <c:v>40222</c:v>
                </c:pt>
                <c:pt idx="7">
                  <c:v>40229</c:v>
                </c:pt>
                <c:pt idx="8">
                  <c:v>40236</c:v>
                </c:pt>
                <c:pt idx="9">
                  <c:v>40243</c:v>
                </c:pt>
                <c:pt idx="10">
                  <c:v>40250</c:v>
                </c:pt>
                <c:pt idx="11">
                  <c:v>40257</c:v>
                </c:pt>
                <c:pt idx="12">
                  <c:v>40264</c:v>
                </c:pt>
                <c:pt idx="13">
                  <c:v>40271</c:v>
                </c:pt>
                <c:pt idx="14">
                  <c:v>40278</c:v>
                </c:pt>
                <c:pt idx="15">
                  <c:v>40285</c:v>
                </c:pt>
                <c:pt idx="16">
                  <c:v>40292</c:v>
                </c:pt>
                <c:pt idx="17">
                  <c:v>40299</c:v>
                </c:pt>
                <c:pt idx="18">
                  <c:v>40306</c:v>
                </c:pt>
                <c:pt idx="19">
                  <c:v>40313</c:v>
                </c:pt>
                <c:pt idx="20">
                  <c:v>40320</c:v>
                </c:pt>
                <c:pt idx="21">
                  <c:v>40327</c:v>
                </c:pt>
                <c:pt idx="22">
                  <c:v>40334</c:v>
                </c:pt>
                <c:pt idx="23">
                  <c:v>40341</c:v>
                </c:pt>
                <c:pt idx="24">
                  <c:v>40348</c:v>
                </c:pt>
                <c:pt idx="25">
                  <c:v>40355</c:v>
                </c:pt>
                <c:pt idx="26">
                  <c:v>40362</c:v>
                </c:pt>
                <c:pt idx="27">
                  <c:v>40369</c:v>
                </c:pt>
                <c:pt idx="28">
                  <c:v>40376</c:v>
                </c:pt>
                <c:pt idx="29">
                  <c:v>40383</c:v>
                </c:pt>
                <c:pt idx="30">
                  <c:v>40390</c:v>
                </c:pt>
                <c:pt idx="31">
                  <c:v>40397</c:v>
                </c:pt>
                <c:pt idx="32">
                  <c:v>40404</c:v>
                </c:pt>
                <c:pt idx="33">
                  <c:v>40411</c:v>
                </c:pt>
                <c:pt idx="34">
                  <c:v>40418</c:v>
                </c:pt>
                <c:pt idx="35">
                  <c:v>40425</c:v>
                </c:pt>
                <c:pt idx="36">
                  <c:v>40432</c:v>
                </c:pt>
                <c:pt idx="37">
                  <c:v>40439</c:v>
                </c:pt>
                <c:pt idx="38">
                  <c:v>40446</c:v>
                </c:pt>
                <c:pt idx="39">
                  <c:v>40453</c:v>
                </c:pt>
                <c:pt idx="40">
                  <c:v>40460</c:v>
                </c:pt>
                <c:pt idx="41">
                  <c:v>40467</c:v>
                </c:pt>
                <c:pt idx="42">
                  <c:v>40474</c:v>
                </c:pt>
                <c:pt idx="43">
                  <c:v>40481</c:v>
                </c:pt>
                <c:pt idx="44">
                  <c:v>40488</c:v>
                </c:pt>
                <c:pt idx="45">
                  <c:v>40495</c:v>
                </c:pt>
                <c:pt idx="46">
                  <c:v>40502</c:v>
                </c:pt>
                <c:pt idx="47">
                  <c:v>40509</c:v>
                </c:pt>
                <c:pt idx="48">
                  <c:v>40516</c:v>
                </c:pt>
                <c:pt idx="49">
                  <c:v>40523</c:v>
                </c:pt>
                <c:pt idx="50">
                  <c:v>40530</c:v>
                </c:pt>
                <c:pt idx="51">
                  <c:v>40537</c:v>
                </c:pt>
                <c:pt idx="52">
                  <c:v>40544</c:v>
                </c:pt>
                <c:pt idx="53">
                  <c:v>40551</c:v>
                </c:pt>
                <c:pt idx="54">
                  <c:v>40558</c:v>
                </c:pt>
                <c:pt idx="55">
                  <c:v>40565</c:v>
                </c:pt>
                <c:pt idx="56">
                  <c:v>40572</c:v>
                </c:pt>
                <c:pt idx="57">
                  <c:v>40579</c:v>
                </c:pt>
                <c:pt idx="58">
                  <c:v>40586</c:v>
                </c:pt>
                <c:pt idx="59">
                  <c:v>40593</c:v>
                </c:pt>
                <c:pt idx="60">
                  <c:v>40600</c:v>
                </c:pt>
                <c:pt idx="61">
                  <c:v>40607</c:v>
                </c:pt>
                <c:pt idx="62">
                  <c:v>40614</c:v>
                </c:pt>
                <c:pt idx="63">
                  <c:v>40621</c:v>
                </c:pt>
                <c:pt idx="64">
                  <c:v>40628</c:v>
                </c:pt>
                <c:pt idx="65">
                  <c:v>40635</c:v>
                </c:pt>
                <c:pt idx="66">
                  <c:v>40642</c:v>
                </c:pt>
                <c:pt idx="67">
                  <c:v>40649</c:v>
                </c:pt>
                <c:pt idx="68">
                  <c:v>40656</c:v>
                </c:pt>
                <c:pt idx="69">
                  <c:v>40663</c:v>
                </c:pt>
                <c:pt idx="70">
                  <c:v>40670</c:v>
                </c:pt>
                <c:pt idx="71">
                  <c:v>40677</c:v>
                </c:pt>
                <c:pt idx="72">
                  <c:v>40684</c:v>
                </c:pt>
                <c:pt idx="73">
                  <c:v>40691</c:v>
                </c:pt>
                <c:pt idx="74">
                  <c:v>40698</c:v>
                </c:pt>
                <c:pt idx="75">
                  <c:v>40705</c:v>
                </c:pt>
                <c:pt idx="76">
                  <c:v>40712</c:v>
                </c:pt>
                <c:pt idx="77">
                  <c:v>40719</c:v>
                </c:pt>
                <c:pt idx="78">
                  <c:v>40726</c:v>
                </c:pt>
              </c:numCache>
            </c:numRef>
          </c:cat>
          <c:val>
            <c:numRef>
              <c:f>'Projects - Details'!$O$4:$O$82</c:f>
              <c:numCache>
                <c:formatCode>General</c:formatCode>
                <c:ptCount val="79"/>
                <c:pt idx="0">
                  <c:v>0</c:v>
                </c:pt>
                <c:pt idx="1">
                  <c:v>0</c:v>
                </c:pt>
                <c:pt idx="2">
                  <c:v>0</c:v>
                </c:pt>
                <c:pt idx="3">
                  <c:v>0</c:v>
                </c:pt>
                <c:pt idx="4">
                  <c:v>0</c:v>
                </c:pt>
                <c:pt idx="5">
                  <c:v>0</c:v>
                </c:pt>
                <c:pt idx="6">
                  <c:v>0</c:v>
                </c:pt>
                <c:pt idx="7">
                  <c:v>0</c:v>
                </c:pt>
                <c:pt idx="8">
                  <c:v>0</c:v>
                </c:pt>
                <c:pt idx="9" formatCode="0">
                  <c:v>1.161290322580645</c:v>
                </c:pt>
                <c:pt idx="10" formatCode="0">
                  <c:v>2.5161290322580627</c:v>
                </c:pt>
                <c:pt idx="11" formatCode="0">
                  <c:v>3.8709677419354889</c:v>
                </c:pt>
                <c:pt idx="12" formatCode="0">
                  <c:v>5.2258064516128995</c:v>
                </c:pt>
                <c:pt idx="13" formatCode="0">
                  <c:v>6.9999999999999991</c:v>
                </c:pt>
                <c:pt idx="14" formatCode="0">
                  <c:v>9.3333333333333321</c:v>
                </c:pt>
                <c:pt idx="15" formatCode="0">
                  <c:v>11.666666666666687</c:v>
                </c:pt>
                <c:pt idx="16" formatCode="0">
                  <c:v>14.000000000000002</c:v>
                </c:pt>
                <c:pt idx="17" formatCode="0">
                  <c:v>16.483870967741929</c:v>
                </c:pt>
                <c:pt idx="18" formatCode="0">
                  <c:v>19.870967741935491</c:v>
                </c:pt>
                <c:pt idx="19" formatCode="0">
                  <c:v>23.258064516128989</c:v>
                </c:pt>
                <c:pt idx="20" formatCode="0">
                  <c:v>26.645161290322577</c:v>
                </c:pt>
                <c:pt idx="21" formatCode="0">
                  <c:v>30.032258064516135</c:v>
                </c:pt>
                <c:pt idx="22" formatCode="0">
                  <c:v>37.666666666666494</c:v>
                </c:pt>
                <c:pt idx="23" formatCode="0">
                  <c:v>47</c:v>
                </c:pt>
                <c:pt idx="24" formatCode="0">
                  <c:v>56.333333333333329</c:v>
                </c:pt>
                <c:pt idx="25" formatCode="0">
                  <c:v>65.666666666666657</c:v>
                </c:pt>
                <c:pt idx="26" formatCode="0">
                  <c:v>77.774193548387288</c:v>
                </c:pt>
                <c:pt idx="27" formatCode="0">
                  <c:v>93.58064516129032</c:v>
                </c:pt>
                <c:pt idx="28" formatCode="0">
                  <c:v>109.38709677419355</c:v>
                </c:pt>
                <c:pt idx="29" formatCode="0">
                  <c:v>125.19354838709661</c:v>
                </c:pt>
                <c:pt idx="30" formatCode="0">
                  <c:v>141</c:v>
                </c:pt>
                <c:pt idx="31" formatCode="0">
                  <c:v>163.58064516129031</c:v>
                </c:pt>
                <c:pt idx="32" formatCode="0">
                  <c:v>186.16129032258061</c:v>
                </c:pt>
                <c:pt idx="33" formatCode="0">
                  <c:v>208.74193548387092</c:v>
                </c:pt>
                <c:pt idx="34" formatCode="0">
                  <c:v>231.32258064516122</c:v>
                </c:pt>
                <c:pt idx="35" formatCode="0">
                  <c:v>257.66666666666708</c:v>
                </c:pt>
                <c:pt idx="36" formatCode="0">
                  <c:v>286.83333333333331</c:v>
                </c:pt>
                <c:pt idx="37" formatCode="0">
                  <c:v>316</c:v>
                </c:pt>
                <c:pt idx="38" formatCode="0">
                  <c:v>345.16666666666708</c:v>
                </c:pt>
                <c:pt idx="39" formatCode="0">
                  <c:v>375.67741935483872</c:v>
                </c:pt>
                <c:pt idx="40" formatCode="0">
                  <c:v>409.54838709677421</c:v>
                </c:pt>
                <c:pt idx="41" formatCode="0">
                  <c:v>443.41935483870969</c:v>
                </c:pt>
                <c:pt idx="42" formatCode="0">
                  <c:v>477.29032258064444</c:v>
                </c:pt>
                <c:pt idx="43" formatCode="0">
                  <c:v>511.16129032258067</c:v>
                </c:pt>
                <c:pt idx="44" formatCode="0">
                  <c:v>550</c:v>
                </c:pt>
                <c:pt idx="45" formatCode="0">
                  <c:v>589.66666666666663</c:v>
                </c:pt>
                <c:pt idx="46" formatCode="0">
                  <c:v>629.3333333333336</c:v>
                </c:pt>
                <c:pt idx="47" formatCode="0">
                  <c:v>668.99999999999989</c:v>
                </c:pt>
                <c:pt idx="48" formatCode="0">
                  <c:v>709.87096774193537</c:v>
                </c:pt>
                <c:pt idx="49" formatCode="0">
                  <c:v>751.64516129032245</c:v>
                </c:pt>
                <c:pt idx="50" formatCode="0">
                  <c:v>793.41935483870941</c:v>
                </c:pt>
                <c:pt idx="51" formatCode="0">
                  <c:v>835.1935483870983</c:v>
                </c:pt>
                <c:pt idx="52" formatCode="0">
                  <c:v>877.12903225806667</c:v>
                </c:pt>
                <c:pt idx="53" formatCode="0">
                  <c:v>920.03225806451428</c:v>
                </c:pt>
                <c:pt idx="54" formatCode="0">
                  <c:v>962.93548387096757</c:v>
                </c:pt>
                <c:pt idx="55" formatCode="0">
                  <c:v>1005.8387096774195</c:v>
                </c:pt>
                <c:pt idx="56" formatCode="0">
                  <c:v>1048.7419354838707</c:v>
                </c:pt>
                <c:pt idx="57" formatCode="0">
                  <c:v>1095.464285714286</c:v>
                </c:pt>
                <c:pt idx="58" formatCode="0">
                  <c:v>1143.714285714286</c:v>
                </c:pt>
                <c:pt idx="59" formatCode="0">
                  <c:v>1191.964285714286</c:v>
                </c:pt>
                <c:pt idx="60" formatCode="0">
                  <c:v>1240.214285714286</c:v>
                </c:pt>
                <c:pt idx="61" formatCode="0">
                  <c:v>1285.4516129032261</c:v>
                </c:pt>
                <c:pt idx="62" formatCode="0">
                  <c:v>1329.4838709677417</c:v>
                </c:pt>
                <c:pt idx="63" formatCode="0">
                  <c:v>1373.516129032258</c:v>
                </c:pt>
                <c:pt idx="64" formatCode="0">
                  <c:v>1417.5483870967739</c:v>
                </c:pt>
                <c:pt idx="65" formatCode="0">
                  <c:v>1462.133333333328</c:v>
                </c:pt>
                <c:pt idx="66" formatCode="0">
                  <c:v>1508.0999999999997</c:v>
                </c:pt>
                <c:pt idx="67" formatCode="0">
                  <c:v>1554.0666666666691</c:v>
                </c:pt>
                <c:pt idx="68" formatCode="0">
                  <c:v>1600.0333333333292</c:v>
                </c:pt>
                <c:pt idx="69" formatCode="0">
                  <c:v>1646</c:v>
                </c:pt>
                <c:pt idx="70" formatCode="0">
                  <c:v>1690.935483870968</c:v>
                </c:pt>
                <c:pt idx="71" formatCode="0">
                  <c:v>1735.8709677419361</c:v>
                </c:pt>
                <c:pt idx="72" formatCode="0">
                  <c:v>1780.8064516129032</c:v>
                </c:pt>
                <c:pt idx="73" formatCode="0">
                  <c:v>1825.741935483871</c:v>
                </c:pt>
                <c:pt idx="74" formatCode="0">
                  <c:v>1871.6666666666667</c:v>
                </c:pt>
                <c:pt idx="75" formatCode="0">
                  <c:v>1918.3333333333289</c:v>
                </c:pt>
                <c:pt idx="76" formatCode="0">
                  <c:v>1965.0000000000002</c:v>
                </c:pt>
                <c:pt idx="77" formatCode="0">
                  <c:v>2011.6666666666681</c:v>
                </c:pt>
                <c:pt idx="78" formatCode="0">
                  <c:v>2058.0967741935492</c:v>
                </c:pt>
              </c:numCache>
            </c:numRef>
          </c:val>
        </c:ser>
        <c:ser>
          <c:idx val="2"/>
          <c:order val="2"/>
          <c:tx>
            <c:v>Reservations - Actual</c:v>
          </c:tx>
          <c:spPr>
            <a:ln w="12700">
              <a:solidFill>
                <a:srgbClr val="FFFF00"/>
              </a:solidFill>
              <a:prstDash val="solid"/>
            </a:ln>
          </c:spPr>
          <c:marker>
            <c:symbol val="triangle"/>
            <c:size val="5"/>
            <c:spPr>
              <a:solidFill>
                <a:srgbClr val="FFFF00"/>
              </a:solidFill>
              <a:ln>
                <a:solidFill>
                  <a:srgbClr val="FFFF00"/>
                </a:solidFill>
                <a:prstDash val="solid"/>
              </a:ln>
            </c:spPr>
          </c:marker>
          <c:cat>
            <c:numRef>
              <c:f>'Projects - Details'!$A$4:$A$82</c:f>
              <c:numCache>
                <c:formatCode>m/d/yyyy</c:formatCode>
                <c:ptCount val="79"/>
                <c:pt idx="0">
                  <c:v>40180</c:v>
                </c:pt>
                <c:pt idx="1">
                  <c:v>40187</c:v>
                </c:pt>
                <c:pt idx="2">
                  <c:v>40194</c:v>
                </c:pt>
                <c:pt idx="3">
                  <c:v>40201</c:v>
                </c:pt>
                <c:pt idx="4">
                  <c:v>40208</c:v>
                </c:pt>
                <c:pt idx="5">
                  <c:v>40215</c:v>
                </c:pt>
                <c:pt idx="6">
                  <c:v>40222</c:v>
                </c:pt>
                <c:pt idx="7">
                  <c:v>40229</c:v>
                </c:pt>
                <c:pt idx="8">
                  <c:v>40236</c:v>
                </c:pt>
                <c:pt idx="9">
                  <c:v>40243</c:v>
                </c:pt>
                <c:pt idx="10">
                  <c:v>40250</c:v>
                </c:pt>
                <c:pt idx="11">
                  <c:v>40257</c:v>
                </c:pt>
                <c:pt idx="12">
                  <c:v>40264</c:v>
                </c:pt>
                <c:pt idx="13">
                  <c:v>40271</c:v>
                </c:pt>
                <c:pt idx="14">
                  <c:v>40278</c:v>
                </c:pt>
                <c:pt idx="15">
                  <c:v>40285</c:v>
                </c:pt>
                <c:pt idx="16">
                  <c:v>40292</c:v>
                </c:pt>
                <c:pt idx="17">
                  <c:v>40299</c:v>
                </c:pt>
                <c:pt idx="18">
                  <c:v>40306</c:v>
                </c:pt>
                <c:pt idx="19">
                  <c:v>40313</c:v>
                </c:pt>
                <c:pt idx="20">
                  <c:v>40320</c:v>
                </c:pt>
                <c:pt idx="21">
                  <c:v>40327</c:v>
                </c:pt>
                <c:pt idx="22">
                  <c:v>40334</c:v>
                </c:pt>
                <c:pt idx="23">
                  <c:v>40341</c:v>
                </c:pt>
                <c:pt idx="24">
                  <c:v>40348</c:v>
                </c:pt>
                <c:pt idx="25">
                  <c:v>40355</c:v>
                </c:pt>
                <c:pt idx="26">
                  <c:v>40362</c:v>
                </c:pt>
                <c:pt idx="27">
                  <c:v>40369</c:v>
                </c:pt>
                <c:pt idx="28">
                  <c:v>40376</c:v>
                </c:pt>
                <c:pt idx="29">
                  <c:v>40383</c:v>
                </c:pt>
                <c:pt idx="30">
                  <c:v>40390</c:v>
                </c:pt>
                <c:pt idx="31">
                  <c:v>40397</c:v>
                </c:pt>
                <c:pt idx="32">
                  <c:v>40404</c:v>
                </c:pt>
                <c:pt idx="33">
                  <c:v>40411</c:v>
                </c:pt>
                <c:pt idx="34">
                  <c:v>40418</c:v>
                </c:pt>
                <c:pt idx="35">
                  <c:v>40425</c:v>
                </c:pt>
                <c:pt idx="36">
                  <c:v>40432</c:v>
                </c:pt>
                <c:pt idx="37">
                  <c:v>40439</c:v>
                </c:pt>
                <c:pt idx="38">
                  <c:v>40446</c:v>
                </c:pt>
                <c:pt idx="39">
                  <c:v>40453</c:v>
                </c:pt>
                <c:pt idx="40">
                  <c:v>40460</c:v>
                </c:pt>
                <c:pt idx="41">
                  <c:v>40467</c:v>
                </c:pt>
                <c:pt idx="42">
                  <c:v>40474</c:v>
                </c:pt>
                <c:pt idx="43">
                  <c:v>40481</c:v>
                </c:pt>
                <c:pt idx="44">
                  <c:v>40488</c:v>
                </c:pt>
                <c:pt idx="45">
                  <c:v>40495</c:v>
                </c:pt>
                <c:pt idx="46">
                  <c:v>40502</c:v>
                </c:pt>
                <c:pt idx="47">
                  <c:v>40509</c:v>
                </c:pt>
                <c:pt idx="48">
                  <c:v>40516</c:v>
                </c:pt>
                <c:pt idx="49">
                  <c:v>40523</c:v>
                </c:pt>
                <c:pt idx="50">
                  <c:v>40530</c:v>
                </c:pt>
                <c:pt idx="51">
                  <c:v>40537</c:v>
                </c:pt>
                <c:pt idx="52">
                  <c:v>40544</c:v>
                </c:pt>
                <c:pt idx="53">
                  <c:v>40551</c:v>
                </c:pt>
                <c:pt idx="54">
                  <c:v>40558</c:v>
                </c:pt>
                <c:pt idx="55">
                  <c:v>40565</c:v>
                </c:pt>
                <c:pt idx="56">
                  <c:v>40572</c:v>
                </c:pt>
                <c:pt idx="57">
                  <c:v>40579</c:v>
                </c:pt>
                <c:pt idx="58">
                  <c:v>40586</c:v>
                </c:pt>
                <c:pt idx="59">
                  <c:v>40593</c:v>
                </c:pt>
                <c:pt idx="60">
                  <c:v>40600</c:v>
                </c:pt>
                <c:pt idx="61">
                  <c:v>40607</c:v>
                </c:pt>
                <c:pt idx="62">
                  <c:v>40614</c:v>
                </c:pt>
                <c:pt idx="63">
                  <c:v>40621</c:v>
                </c:pt>
                <c:pt idx="64">
                  <c:v>40628</c:v>
                </c:pt>
                <c:pt idx="65">
                  <c:v>40635</c:v>
                </c:pt>
                <c:pt idx="66">
                  <c:v>40642</c:v>
                </c:pt>
                <c:pt idx="67">
                  <c:v>40649</c:v>
                </c:pt>
                <c:pt idx="68">
                  <c:v>40656</c:v>
                </c:pt>
                <c:pt idx="69">
                  <c:v>40663</c:v>
                </c:pt>
                <c:pt idx="70">
                  <c:v>40670</c:v>
                </c:pt>
                <c:pt idx="71">
                  <c:v>40677</c:v>
                </c:pt>
                <c:pt idx="72">
                  <c:v>40684</c:v>
                </c:pt>
                <c:pt idx="73">
                  <c:v>40691</c:v>
                </c:pt>
                <c:pt idx="74">
                  <c:v>40698</c:v>
                </c:pt>
                <c:pt idx="75">
                  <c:v>40705</c:v>
                </c:pt>
                <c:pt idx="76">
                  <c:v>40712</c:v>
                </c:pt>
                <c:pt idx="77">
                  <c:v>40719</c:v>
                </c:pt>
                <c:pt idx="78">
                  <c:v>40726</c:v>
                </c:pt>
              </c:numCache>
            </c:numRef>
          </c:cat>
          <c:val>
            <c:numRef>
              <c:f>'Projects - Details'!$I$4:$I$82</c:f>
              <c:numCache>
                <c:formatCode>General</c:formatCode>
                <c:ptCount val="79"/>
                <c:pt idx="0">
                  <c:v>2</c:v>
                </c:pt>
                <c:pt idx="1">
                  <c:v>3</c:v>
                </c:pt>
                <c:pt idx="2">
                  <c:v>3</c:v>
                </c:pt>
                <c:pt idx="3">
                  <c:v>3</c:v>
                </c:pt>
                <c:pt idx="4">
                  <c:v>6</c:v>
                </c:pt>
                <c:pt idx="5">
                  <c:v>7</c:v>
                </c:pt>
                <c:pt idx="6">
                  <c:v>8</c:v>
                </c:pt>
                <c:pt idx="7">
                  <c:v>8</c:v>
                </c:pt>
                <c:pt idx="8">
                  <c:v>9</c:v>
                </c:pt>
                <c:pt idx="9">
                  <c:v>15</c:v>
                </c:pt>
                <c:pt idx="10">
                  <c:v>18</c:v>
                </c:pt>
                <c:pt idx="11">
                  <c:v>28</c:v>
                </c:pt>
                <c:pt idx="12">
                  <c:v>32</c:v>
                </c:pt>
                <c:pt idx="13">
                  <c:v>44</c:v>
                </c:pt>
                <c:pt idx="14">
                  <c:v>52</c:v>
                </c:pt>
                <c:pt idx="15">
                  <c:v>58</c:v>
                </c:pt>
                <c:pt idx="16">
                  <c:v>61</c:v>
                </c:pt>
                <c:pt idx="17">
                  <c:v>66</c:v>
                </c:pt>
                <c:pt idx="18">
                  <c:v>74</c:v>
                </c:pt>
                <c:pt idx="19">
                  <c:v>86</c:v>
                </c:pt>
                <c:pt idx="20">
                  <c:v>94</c:v>
                </c:pt>
                <c:pt idx="21">
                  <c:v>102</c:v>
                </c:pt>
                <c:pt idx="22">
                  <c:v>111</c:v>
                </c:pt>
                <c:pt idx="23">
                  <c:v>132</c:v>
                </c:pt>
                <c:pt idx="24">
                  <c:v>147</c:v>
                </c:pt>
                <c:pt idx="25">
                  <c:v>156</c:v>
                </c:pt>
                <c:pt idx="26">
                  <c:v>212</c:v>
                </c:pt>
                <c:pt idx="27">
                  <c:v>230</c:v>
                </c:pt>
                <c:pt idx="28">
                  <c:v>264</c:v>
                </c:pt>
                <c:pt idx="29">
                  <c:v>327</c:v>
                </c:pt>
                <c:pt idx="30">
                  <c:v>357</c:v>
                </c:pt>
                <c:pt idx="31">
                  <c:v>391</c:v>
                </c:pt>
                <c:pt idx="32">
                  <c:v>413</c:v>
                </c:pt>
                <c:pt idx="33">
                  <c:v>448</c:v>
                </c:pt>
                <c:pt idx="34">
                  <c:v>514</c:v>
                </c:pt>
                <c:pt idx="35">
                  <c:v>549</c:v>
                </c:pt>
                <c:pt idx="36">
                  <c:v>623</c:v>
                </c:pt>
                <c:pt idx="37">
                  <c:v>667</c:v>
                </c:pt>
                <c:pt idx="38">
                  <c:v>707</c:v>
                </c:pt>
                <c:pt idx="39">
                  <c:v>758</c:v>
                </c:pt>
                <c:pt idx="40">
                  <c:v>859</c:v>
                </c:pt>
                <c:pt idx="41">
                  <c:v>931</c:v>
                </c:pt>
                <c:pt idx="42">
                  <c:v>991</c:v>
                </c:pt>
                <c:pt idx="43">
                  <c:v>1063</c:v>
                </c:pt>
                <c:pt idx="44">
                  <c:v>1125</c:v>
                </c:pt>
                <c:pt idx="45">
                  <c:v>1237</c:v>
                </c:pt>
                <c:pt idx="46">
                  <c:v>1319</c:v>
                </c:pt>
                <c:pt idx="47">
                  <c:v>1402</c:v>
                </c:pt>
                <c:pt idx="48">
                  <c:v>1486</c:v>
                </c:pt>
                <c:pt idx="49">
                  <c:v>1548</c:v>
                </c:pt>
                <c:pt idx="50">
                  <c:v>1609</c:v>
                </c:pt>
                <c:pt idx="51">
                  <c:v>1791</c:v>
                </c:pt>
                <c:pt idx="52">
                  <c:v>2180</c:v>
                </c:pt>
                <c:pt idx="53">
                  <c:v>2187</c:v>
                </c:pt>
                <c:pt idx="54">
                  <c:v>2236</c:v>
                </c:pt>
                <c:pt idx="55">
                  <c:v>2332</c:v>
                </c:pt>
                <c:pt idx="56">
                  <c:v>2412</c:v>
                </c:pt>
                <c:pt idx="57">
                  <c:v>2438</c:v>
                </c:pt>
                <c:pt idx="58">
                  <c:v>2450</c:v>
                </c:pt>
                <c:pt idx="59">
                  <c:v>2494</c:v>
                </c:pt>
                <c:pt idx="60">
                  <c:v>2568</c:v>
                </c:pt>
                <c:pt idx="61">
                  <c:v>2609</c:v>
                </c:pt>
                <c:pt idx="62">
                  <c:v>2621</c:v>
                </c:pt>
                <c:pt idx="63">
                  <c:v>2634</c:v>
                </c:pt>
                <c:pt idx="64">
                  <c:v>2672</c:v>
                </c:pt>
                <c:pt idx="65">
                  <c:v>2688</c:v>
                </c:pt>
              </c:numCache>
            </c:numRef>
          </c:val>
        </c:ser>
        <c:ser>
          <c:idx val="3"/>
          <c:order val="3"/>
          <c:tx>
            <c:v>Reservations - Goal</c:v>
          </c:tx>
          <c:spPr>
            <a:ln w="12700">
              <a:solidFill>
                <a:srgbClr val="00FFFF"/>
              </a:solidFill>
              <a:prstDash val="solid"/>
            </a:ln>
          </c:spPr>
          <c:marker>
            <c:symbol val="x"/>
            <c:size val="5"/>
            <c:spPr>
              <a:noFill/>
              <a:ln>
                <a:solidFill>
                  <a:srgbClr val="00FFFF"/>
                </a:solidFill>
                <a:prstDash val="solid"/>
              </a:ln>
            </c:spPr>
          </c:marker>
          <c:cat>
            <c:numRef>
              <c:f>'Projects - Details'!$A$4:$A$82</c:f>
              <c:numCache>
                <c:formatCode>m/d/yyyy</c:formatCode>
                <c:ptCount val="79"/>
                <c:pt idx="0">
                  <c:v>40180</c:v>
                </c:pt>
                <c:pt idx="1">
                  <c:v>40187</c:v>
                </c:pt>
                <c:pt idx="2">
                  <c:v>40194</c:v>
                </c:pt>
                <c:pt idx="3">
                  <c:v>40201</c:v>
                </c:pt>
                <c:pt idx="4">
                  <c:v>40208</c:v>
                </c:pt>
                <c:pt idx="5">
                  <c:v>40215</c:v>
                </c:pt>
                <c:pt idx="6">
                  <c:v>40222</c:v>
                </c:pt>
                <c:pt idx="7">
                  <c:v>40229</c:v>
                </c:pt>
                <c:pt idx="8">
                  <c:v>40236</c:v>
                </c:pt>
                <c:pt idx="9">
                  <c:v>40243</c:v>
                </c:pt>
                <c:pt idx="10">
                  <c:v>40250</c:v>
                </c:pt>
                <c:pt idx="11">
                  <c:v>40257</c:v>
                </c:pt>
                <c:pt idx="12">
                  <c:v>40264</c:v>
                </c:pt>
                <c:pt idx="13">
                  <c:v>40271</c:v>
                </c:pt>
                <c:pt idx="14">
                  <c:v>40278</c:v>
                </c:pt>
                <c:pt idx="15">
                  <c:v>40285</c:v>
                </c:pt>
                <c:pt idx="16">
                  <c:v>40292</c:v>
                </c:pt>
                <c:pt idx="17">
                  <c:v>40299</c:v>
                </c:pt>
                <c:pt idx="18">
                  <c:v>40306</c:v>
                </c:pt>
                <c:pt idx="19">
                  <c:v>40313</c:v>
                </c:pt>
                <c:pt idx="20">
                  <c:v>40320</c:v>
                </c:pt>
                <c:pt idx="21">
                  <c:v>40327</c:v>
                </c:pt>
                <c:pt idx="22">
                  <c:v>40334</c:v>
                </c:pt>
                <c:pt idx="23">
                  <c:v>40341</c:v>
                </c:pt>
                <c:pt idx="24">
                  <c:v>40348</c:v>
                </c:pt>
                <c:pt idx="25">
                  <c:v>40355</c:v>
                </c:pt>
                <c:pt idx="26">
                  <c:v>40362</c:v>
                </c:pt>
                <c:pt idx="27">
                  <c:v>40369</c:v>
                </c:pt>
                <c:pt idx="28">
                  <c:v>40376</c:v>
                </c:pt>
                <c:pt idx="29">
                  <c:v>40383</c:v>
                </c:pt>
                <c:pt idx="30">
                  <c:v>40390</c:v>
                </c:pt>
                <c:pt idx="31">
                  <c:v>40397</c:v>
                </c:pt>
                <c:pt idx="32">
                  <c:v>40404</c:v>
                </c:pt>
                <c:pt idx="33">
                  <c:v>40411</c:v>
                </c:pt>
                <c:pt idx="34">
                  <c:v>40418</c:v>
                </c:pt>
                <c:pt idx="35">
                  <c:v>40425</c:v>
                </c:pt>
                <c:pt idx="36">
                  <c:v>40432</c:v>
                </c:pt>
                <c:pt idx="37">
                  <c:v>40439</c:v>
                </c:pt>
                <c:pt idx="38">
                  <c:v>40446</c:v>
                </c:pt>
                <c:pt idx="39">
                  <c:v>40453</c:v>
                </c:pt>
                <c:pt idx="40">
                  <c:v>40460</c:v>
                </c:pt>
                <c:pt idx="41">
                  <c:v>40467</c:v>
                </c:pt>
                <c:pt idx="42">
                  <c:v>40474</c:v>
                </c:pt>
                <c:pt idx="43">
                  <c:v>40481</c:v>
                </c:pt>
                <c:pt idx="44">
                  <c:v>40488</c:v>
                </c:pt>
                <c:pt idx="45">
                  <c:v>40495</c:v>
                </c:pt>
                <c:pt idx="46">
                  <c:v>40502</c:v>
                </c:pt>
                <c:pt idx="47">
                  <c:v>40509</c:v>
                </c:pt>
                <c:pt idx="48">
                  <c:v>40516</c:v>
                </c:pt>
                <c:pt idx="49">
                  <c:v>40523</c:v>
                </c:pt>
                <c:pt idx="50">
                  <c:v>40530</c:v>
                </c:pt>
                <c:pt idx="51">
                  <c:v>40537</c:v>
                </c:pt>
                <c:pt idx="52">
                  <c:v>40544</c:v>
                </c:pt>
                <c:pt idx="53">
                  <c:v>40551</c:v>
                </c:pt>
                <c:pt idx="54">
                  <c:v>40558</c:v>
                </c:pt>
                <c:pt idx="55">
                  <c:v>40565</c:v>
                </c:pt>
                <c:pt idx="56">
                  <c:v>40572</c:v>
                </c:pt>
                <c:pt idx="57">
                  <c:v>40579</c:v>
                </c:pt>
                <c:pt idx="58">
                  <c:v>40586</c:v>
                </c:pt>
                <c:pt idx="59">
                  <c:v>40593</c:v>
                </c:pt>
                <c:pt idx="60">
                  <c:v>40600</c:v>
                </c:pt>
                <c:pt idx="61">
                  <c:v>40607</c:v>
                </c:pt>
                <c:pt idx="62">
                  <c:v>40614</c:v>
                </c:pt>
                <c:pt idx="63">
                  <c:v>40621</c:v>
                </c:pt>
                <c:pt idx="64">
                  <c:v>40628</c:v>
                </c:pt>
                <c:pt idx="65">
                  <c:v>40635</c:v>
                </c:pt>
                <c:pt idx="66">
                  <c:v>40642</c:v>
                </c:pt>
                <c:pt idx="67">
                  <c:v>40649</c:v>
                </c:pt>
                <c:pt idx="68">
                  <c:v>40656</c:v>
                </c:pt>
                <c:pt idx="69">
                  <c:v>40663</c:v>
                </c:pt>
                <c:pt idx="70">
                  <c:v>40670</c:v>
                </c:pt>
                <c:pt idx="71">
                  <c:v>40677</c:v>
                </c:pt>
                <c:pt idx="72">
                  <c:v>40684</c:v>
                </c:pt>
                <c:pt idx="73">
                  <c:v>40691</c:v>
                </c:pt>
                <c:pt idx="74">
                  <c:v>40698</c:v>
                </c:pt>
                <c:pt idx="75">
                  <c:v>40705</c:v>
                </c:pt>
                <c:pt idx="76">
                  <c:v>40712</c:v>
                </c:pt>
                <c:pt idx="77">
                  <c:v>40719</c:v>
                </c:pt>
                <c:pt idx="78">
                  <c:v>40726</c:v>
                </c:pt>
              </c:numCache>
            </c:numRef>
          </c:cat>
          <c:val>
            <c:numRef>
              <c:f>'Projects - Details'!$K$4:$K$82</c:f>
              <c:numCache>
                <c:formatCode>General</c:formatCode>
                <c:ptCount val="79"/>
                <c:pt idx="0">
                  <c:v>1</c:v>
                </c:pt>
                <c:pt idx="1">
                  <c:v>2</c:v>
                </c:pt>
                <c:pt idx="2">
                  <c:v>3</c:v>
                </c:pt>
                <c:pt idx="3">
                  <c:v>4</c:v>
                </c:pt>
                <c:pt idx="4">
                  <c:v>6</c:v>
                </c:pt>
                <c:pt idx="5">
                  <c:v>8</c:v>
                </c:pt>
                <c:pt idx="6">
                  <c:v>11</c:v>
                </c:pt>
                <c:pt idx="7">
                  <c:v>14</c:v>
                </c:pt>
                <c:pt idx="8">
                  <c:v>17</c:v>
                </c:pt>
                <c:pt idx="9" formatCode="0">
                  <c:v>20.096774193548388</c:v>
                </c:pt>
                <c:pt idx="10" formatCode="0">
                  <c:v>23.70967741935484</c:v>
                </c:pt>
                <c:pt idx="11" formatCode="0">
                  <c:v>27.322580645161203</c:v>
                </c:pt>
                <c:pt idx="12" formatCode="0">
                  <c:v>30.935483870967634</c:v>
                </c:pt>
                <c:pt idx="13" formatCode="0">
                  <c:v>36.382795698924845</c:v>
                </c:pt>
                <c:pt idx="14" formatCode="0">
                  <c:v>46.416129032258056</c:v>
                </c:pt>
                <c:pt idx="15" formatCode="0">
                  <c:v>56.449462365591394</c:v>
                </c:pt>
                <c:pt idx="16" formatCode="0">
                  <c:v>66.482795698924718</c:v>
                </c:pt>
                <c:pt idx="17" formatCode="0">
                  <c:v>77.502150537634108</c:v>
                </c:pt>
                <c:pt idx="18" formatCode="0">
                  <c:v>94.437634408602406</c:v>
                </c:pt>
                <c:pt idx="19" formatCode="0">
                  <c:v>111.37311827956967</c:v>
                </c:pt>
                <c:pt idx="20" formatCode="0">
                  <c:v>128.30860215053764</c:v>
                </c:pt>
                <c:pt idx="21" formatCode="0">
                  <c:v>145.24408602150493</c:v>
                </c:pt>
                <c:pt idx="22" formatCode="0">
                  <c:v>168.08279569892474</c:v>
                </c:pt>
                <c:pt idx="23" formatCode="0">
                  <c:v>193.28279569892473</c:v>
                </c:pt>
                <c:pt idx="24" formatCode="0">
                  <c:v>218.4827956989248</c:v>
                </c:pt>
                <c:pt idx="25" formatCode="0">
                  <c:v>243.68279569892471</c:v>
                </c:pt>
                <c:pt idx="26" formatCode="0">
                  <c:v>271.05053763440878</c:v>
                </c:pt>
                <c:pt idx="27" formatCode="0">
                  <c:v>301.30860215053758</c:v>
                </c:pt>
                <c:pt idx="28" formatCode="0">
                  <c:v>331.56666666666672</c:v>
                </c:pt>
                <c:pt idx="29" formatCode="0">
                  <c:v>361.82473118279574</c:v>
                </c:pt>
                <c:pt idx="30" formatCode="0">
                  <c:v>392.08279569892466</c:v>
                </c:pt>
                <c:pt idx="31" formatCode="0">
                  <c:v>428.43763440860084</c:v>
                </c:pt>
                <c:pt idx="32" formatCode="0">
                  <c:v>464.79247311827868</c:v>
                </c:pt>
                <c:pt idx="33" formatCode="0">
                  <c:v>501.14731182795708</c:v>
                </c:pt>
                <c:pt idx="34" formatCode="0">
                  <c:v>537.50215053763452</c:v>
                </c:pt>
                <c:pt idx="35" formatCode="0">
                  <c:v>577.48279569892441</c:v>
                </c:pt>
                <c:pt idx="36" formatCode="0">
                  <c:v>620.18279569892479</c:v>
                </c:pt>
                <c:pt idx="37" formatCode="0">
                  <c:v>662.88279569892438</c:v>
                </c:pt>
                <c:pt idx="38" formatCode="0">
                  <c:v>705.58279569892488</c:v>
                </c:pt>
                <c:pt idx="39" formatCode="0">
                  <c:v>748.9215053763445</c:v>
                </c:pt>
                <c:pt idx="40" formatCode="0">
                  <c:v>793.85698924731253</c:v>
                </c:pt>
                <c:pt idx="41" formatCode="0">
                  <c:v>838.79247311827964</c:v>
                </c:pt>
                <c:pt idx="42" formatCode="0">
                  <c:v>883.72795698924733</c:v>
                </c:pt>
                <c:pt idx="43" formatCode="0">
                  <c:v>928.66344086021502</c:v>
                </c:pt>
                <c:pt idx="44" formatCode="0">
                  <c:v>975.88279569892438</c:v>
                </c:pt>
                <c:pt idx="45" formatCode="0">
                  <c:v>1023.4827956989244</c:v>
                </c:pt>
                <c:pt idx="46" formatCode="0">
                  <c:v>1071.0827956989247</c:v>
                </c:pt>
                <c:pt idx="47" formatCode="0">
                  <c:v>1118.6827956989246</c:v>
                </c:pt>
                <c:pt idx="48" formatCode="0">
                  <c:v>1165.7924731182793</c:v>
                </c:pt>
                <c:pt idx="49" formatCode="0">
                  <c:v>1212.5344086021498</c:v>
                </c:pt>
                <c:pt idx="50" formatCode="0">
                  <c:v>1259.2763440860208</c:v>
                </c:pt>
                <c:pt idx="51" formatCode="0">
                  <c:v>1306.0182795698922</c:v>
                </c:pt>
                <c:pt idx="52" formatCode="0">
                  <c:v>1352.8569892473108</c:v>
                </c:pt>
                <c:pt idx="53" formatCode="0">
                  <c:v>1400.2763440860208</c:v>
                </c:pt>
                <c:pt idx="54" formatCode="0">
                  <c:v>1447.695698924731</c:v>
                </c:pt>
                <c:pt idx="55" formatCode="0">
                  <c:v>1495.1150537634439</c:v>
                </c:pt>
                <c:pt idx="56" formatCode="0">
                  <c:v>1542.5344086021498</c:v>
                </c:pt>
                <c:pt idx="57" formatCode="0">
                  <c:v>1593.9399385560648</c:v>
                </c:pt>
                <c:pt idx="58" formatCode="0">
                  <c:v>1646.9399385560648</c:v>
                </c:pt>
                <c:pt idx="59" formatCode="0">
                  <c:v>1699.9399385560648</c:v>
                </c:pt>
                <c:pt idx="60" formatCode="0">
                  <c:v>1752.9399385560648</c:v>
                </c:pt>
                <c:pt idx="61" formatCode="0">
                  <c:v>1802.5989247311827</c:v>
                </c:pt>
                <c:pt idx="62" formatCode="0">
                  <c:v>1850.9215053763439</c:v>
                </c:pt>
                <c:pt idx="63" formatCode="0">
                  <c:v>1899.2440860215052</c:v>
                </c:pt>
                <c:pt idx="64" formatCode="0">
                  <c:v>1947.5666666666691</c:v>
                </c:pt>
                <c:pt idx="65" formatCode="0">
                  <c:v>1996.4161290322581</c:v>
                </c:pt>
                <c:pt idx="66" formatCode="0">
                  <c:v>2046.5827956989244</c:v>
                </c:pt>
                <c:pt idx="67" formatCode="0">
                  <c:v>2096.7494623655907</c:v>
                </c:pt>
                <c:pt idx="68" formatCode="0">
                  <c:v>2146.9161290322622</c:v>
                </c:pt>
                <c:pt idx="69" formatCode="0">
                  <c:v>2197.0827956989237</c:v>
                </c:pt>
                <c:pt idx="70" formatCode="0">
                  <c:v>2245.6311827957002</c:v>
                </c:pt>
                <c:pt idx="71" formatCode="0">
                  <c:v>2294.1795698924725</c:v>
                </c:pt>
                <c:pt idx="72" formatCode="0">
                  <c:v>2342.7279569892466</c:v>
                </c:pt>
                <c:pt idx="73" formatCode="0">
                  <c:v>2391.2763440860208</c:v>
                </c:pt>
                <c:pt idx="74" formatCode="0">
                  <c:v>2441.4161290322572</c:v>
                </c:pt>
                <c:pt idx="75" formatCode="0">
                  <c:v>2492.7494623655907</c:v>
                </c:pt>
                <c:pt idx="76" formatCode="0">
                  <c:v>2544.0827956989237</c:v>
                </c:pt>
                <c:pt idx="77" formatCode="0">
                  <c:v>2595.4161290322622</c:v>
                </c:pt>
                <c:pt idx="78" formatCode="0">
                  <c:v>2646.9860215053759</c:v>
                </c:pt>
              </c:numCache>
            </c:numRef>
          </c:val>
        </c:ser>
        <c:dLbls/>
        <c:marker val="1"/>
        <c:axId val="79531392"/>
        <c:axId val="79574528"/>
      </c:lineChart>
      <c:dateAx>
        <c:axId val="79531392"/>
        <c:scaling>
          <c:orientation val="minMax"/>
          <c:max val="40726"/>
        </c:scaling>
        <c:axPos val="b"/>
        <c:title>
          <c:tx>
            <c:rich>
              <a:bodyPr/>
              <a:lstStyle/>
              <a:p>
                <a:pPr>
                  <a:defRPr sz="1000" b="1" i="0" u="none" strike="noStrike" baseline="0">
                    <a:solidFill>
                      <a:srgbClr val="000000"/>
                    </a:solidFill>
                    <a:latin typeface="Arial"/>
                    <a:ea typeface="Arial"/>
                    <a:cs typeface="Arial"/>
                  </a:defRPr>
                </a:pPr>
                <a:r>
                  <a:rPr lang="en-US"/>
                  <a:t>Date</a:t>
                </a:r>
              </a:p>
            </c:rich>
          </c:tx>
          <c:layout>
            <c:manualLayout>
              <c:xMode val="edge"/>
              <c:yMode val="edge"/>
              <c:x val="0.41842397336293186"/>
              <c:y val="0.94453507340946163"/>
            </c:manualLayout>
          </c:layout>
          <c:spPr>
            <a:noFill/>
            <a:ln w="25400">
              <a:noFill/>
            </a:ln>
          </c:spPr>
        </c:title>
        <c:numFmt formatCode="m/d/yyyy" sourceLinked="0"/>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79574528"/>
        <c:crosses val="autoZero"/>
        <c:auto val="1"/>
        <c:lblOffset val="100"/>
        <c:baseTimeUnit val="days"/>
        <c:majorUnit val="1"/>
        <c:majorTimeUnit val="months"/>
        <c:minorUnit val="1"/>
        <c:minorTimeUnit val="months"/>
      </c:dateAx>
      <c:valAx>
        <c:axId val="79574528"/>
        <c:scaling>
          <c:orientation val="minMax"/>
        </c:scaling>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Quantity</a:t>
                </a:r>
              </a:p>
            </c:rich>
          </c:tx>
          <c:layout>
            <c:manualLayout>
              <c:xMode val="edge"/>
              <c:yMode val="edge"/>
              <c:x val="1.2208657047724751E-2"/>
              <c:y val="0.42577487765089878"/>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79531392"/>
        <c:crosses val="autoZero"/>
        <c:crossBetween val="between"/>
      </c:valAx>
      <c:spPr>
        <a:solidFill>
          <a:srgbClr val="C0C0C0"/>
        </a:solidFill>
        <a:ln w="12700">
          <a:solidFill>
            <a:srgbClr val="808080"/>
          </a:solidFill>
          <a:prstDash val="solid"/>
        </a:ln>
      </c:spPr>
    </c:plotArea>
    <c:legend>
      <c:legendPos val="r"/>
      <c:legendEntry>
        <c:idx val="0"/>
        <c:txPr>
          <a:bodyPr/>
          <a:lstStyle/>
          <a:p>
            <a:pPr>
              <a:defRPr sz="1050" b="0" i="0" u="none" strike="noStrike" baseline="0">
                <a:solidFill>
                  <a:srgbClr val="000000"/>
                </a:solidFill>
                <a:latin typeface="Arial"/>
                <a:ea typeface="Arial"/>
                <a:cs typeface="Arial"/>
              </a:defRPr>
            </a:pPr>
            <a:endParaRPr lang="en-US"/>
          </a:p>
        </c:txPr>
      </c:legendEntry>
      <c:legendEntry>
        <c:idx val="1"/>
        <c:txPr>
          <a:bodyPr/>
          <a:lstStyle/>
          <a:p>
            <a:pPr>
              <a:defRPr sz="1050" b="0" i="0" u="none" strike="noStrike" baseline="0">
                <a:solidFill>
                  <a:srgbClr val="000000"/>
                </a:solidFill>
                <a:latin typeface="Arial"/>
                <a:ea typeface="Arial"/>
                <a:cs typeface="Arial"/>
              </a:defRPr>
            </a:pPr>
            <a:endParaRPr lang="en-US"/>
          </a:p>
        </c:txPr>
      </c:legendEntry>
      <c:legendEntry>
        <c:idx val="2"/>
        <c:txPr>
          <a:bodyPr/>
          <a:lstStyle/>
          <a:p>
            <a:pPr>
              <a:defRPr sz="1050" b="0" i="0" u="none" strike="noStrike" baseline="0">
                <a:solidFill>
                  <a:srgbClr val="000000"/>
                </a:solidFill>
                <a:latin typeface="Arial"/>
                <a:ea typeface="Arial"/>
                <a:cs typeface="Arial"/>
              </a:defRPr>
            </a:pPr>
            <a:endParaRPr lang="en-US"/>
          </a:p>
        </c:txPr>
      </c:legendEntry>
      <c:legendEntry>
        <c:idx val="3"/>
        <c:txPr>
          <a:bodyPr/>
          <a:lstStyle/>
          <a:p>
            <a:pPr>
              <a:defRPr sz="1050" b="0" i="0" u="none" strike="noStrike" baseline="0">
                <a:solidFill>
                  <a:srgbClr val="000000"/>
                </a:solidFill>
                <a:latin typeface="Arial"/>
                <a:ea typeface="Arial"/>
                <a:cs typeface="Arial"/>
              </a:defRPr>
            </a:pPr>
            <a:endParaRPr lang="en-US"/>
          </a:p>
        </c:txPr>
      </c:legendEntry>
      <c:layout>
        <c:manualLayout>
          <c:xMode val="edge"/>
          <c:yMode val="edge"/>
          <c:x val="0.194228634850167"/>
          <c:y val="0.25666122892876564"/>
          <c:w val="0.25823159452460226"/>
          <c:h val="0.25992387166938641"/>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en-US" dirty="0" smtClean="0"/>
              <a:t>Upgrades </a:t>
            </a:r>
            <a:r>
              <a:rPr lang="en-US" dirty="0"/>
              <a:t>as % of </a:t>
            </a:r>
            <a:r>
              <a:rPr lang="en-US" dirty="0" smtClean="0"/>
              <a:t>Audits</a:t>
            </a:r>
            <a:endParaRPr lang="en-US" dirty="0"/>
          </a:p>
        </c:rich>
      </c:tx>
    </c:title>
    <c:plotArea>
      <c:layout>
        <c:manualLayout>
          <c:layoutTarget val="inner"/>
          <c:xMode val="edge"/>
          <c:yMode val="edge"/>
          <c:x val="5.9982962655984004E-2"/>
          <c:y val="8.0000000000000224E-2"/>
          <c:w val="0.92539715430308334"/>
          <c:h val="0.81180886916822692"/>
        </c:manualLayout>
      </c:layout>
      <c:lineChart>
        <c:grouping val="standard"/>
        <c:ser>
          <c:idx val="0"/>
          <c:order val="0"/>
          <c:tx>
            <c:strRef>
              <c:f>'Projects - Details'!$Q$3</c:f>
              <c:strCache>
                <c:ptCount val="1"/>
                <c:pt idx="0">
                  <c:v>upgrades as % of audits</c:v>
                </c:pt>
              </c:strCache>
            </c:strRef>
          </c:tx>
          <c:spPr>
            <a:ln w="38100" cmpd="sng">
              <a:solidFill>
                <a:srgbClr val="05953C"/>
              </a:solidFill>
            </a:ln>
          </c:spPr>
          <c:marker>
            <c:symbol val="none"/>
          </c:marker>
          <c:cat>
            <c:numRef>
              <c:f>'Projects - Details'!$A$4:$A$56</c:f>
              <c:numCache>
                <c:formatCode>m/d/yyyy</c:formatCode>
                <c:ptCount val="53"/>
                <c:pt idx="0">
                  <c:v>40180</c:v>
                </c:pt>
                <c:pt idx="1">
                  <c:v>40187</c:v>
                </c:pt>
                <c:pt idx="2">
                  <c:v>40194</c:v>
                </c:pt>
                <c:pt idx="3">
                  <c:v>40201</c:v>
                </c:pt>
                <c:pt idx="4">
                  <c:v>40208</c:v>
                </c:pt>
                <c:pt idx="5">
                  <c:v>40215</c:v>
                </c:pt>
                <c:pt idx="6">
                  <c:v>40222</c:v>
                </c:pt>
                <c:pt idx="7">
                  <c:v>40229</c:v>
                </c:pt>
                <c:pt idx="8">
                  <c:v>40236</c:v>
                </c:pt>
                <c:pt idx="9">
                  <c:v>40243</c:v>
                </c:pt>
                <c:pt idx="10">
                  <c:v>40250</c:v>
                </c:pt>
                <c:pt idx="11">
                  <c:v>40257</c:v>
                </c:pt>
                <c:pt idx="12">
                  <c:v>40264</c:v>
                </c:pt>
                <c:pt idx="13">
                  <c:v>40271</c:v>
                </c:pt>
                <c:pt idx="14">
                  <c:v>40278</c:v>
                </c:pt>
                <c:pt idx="15">
                  <c:v>40285</c:v>
                </c:pt>
                <c:pt idx="16">
                  <c:v>40292</c:v>
                </c:pt>
                <c:pt idx="17">
                  <c:v>40299</c:v>
                </c:pt>
                <c:pt idx="18">
                  <c:v>40306</c:v>
                </c:pt>
                <c:pt idx="19">
                  <c:v>40313</c:v>
                </c:pt>
                <c:pt idx="20">
                  <c:v>40320</c:v>
                </c:pt>
                <c:pt idx="21">
                  <c:v>40327</c:v>
                </c:pt>
                <c:pt idx="22">
                  <c:v>40334</c:v>
                </c:pt>
                <c:pt idx="23">
                  <c:v>40341</c:v>
                </c:pt>
                <c:pt idx="24">
                  <c:v>40348</c:v>
                </c:pt>
                <c:pt idx="25">
                  <c:v>40355</c:v>
                </c:pt>
                <c:pt idx="26">
                  <c:v>40362</c:v>
                </c:pt>
                <c:pt idx="27">
                  <c:v>40369</c:v>
                </c:pt>
                <c:pt idx="28">
                  <c:v>40376</c:v>
                </c:pt>
                <c:pt idx="29">
                  <c:v>40383</c:v>
                </c:pt>
                <c:pt idx="30">
                  <c:v>40390</c:v>
                </c:pt>
                <c:pt idx="31">
                  <c:v>40397</c:v>
                </c:pt>
                <c:pt idx="32">
                  <c:v>40404</c:v>
                </c:pt>
                <c:pt idx="33">
                  <c:v>40411</c:v>
                </c:pt>
                <c:pt idx="34">
                  <c:v>40418</c:v>
                </c:pt>
                <c:pt idx="35">
                  <c:v>40425</c:v>
                </c:pt>
                <c:pt idx="36">
                  <c:v>40432</c:v>
                </c:pt>
                <c:pt idx="37">
                  <c:v>40439</c:v>
                </c:pt>
                <c:pt idx="38">
                  <c:v>40446</c:v>
                </c:pt>
                <c:pt idx="39">
                  <c:v>40453</c:v>
                </c:pt>
                <c:pt idx="40">
                  <c:v>40460</c:v>
                </c:pt>
                <c:pt idx="41">
                  <c:v>40467</c:v>
                </c:pt>
                <c:pt idx="42">
                  <c:v>40474</c:v>
                </c:pt>
                <c:pt idx="43">
                  <c:v>40481</c:v>
                </c:pt>
                <c:pt idx="44">
                  <c:v>40488</c:v>
                </c:pt>
                <c:pt idx="45">
                  <c:v>40495</c:v>
                </c:pt>
                <c:pt idx="46">
                  <c:v>40502</c:v>
                </c:pt>
                <c:pt idx="47">
                  <c:v>40509</c:v>
                </c:pt>
                <c:pt idx="48">
                  <c:v>40516</c:v>
                </c:pt>
                <c:pt idx="49">
                  <c:v>40523</c:v>
                </c:pt>
                <c:pt idx="50">
                  <c:v>40530</c:v>
                </c:pt>
                <c:pt idx="51">
                  <c:v>40537</c:v>
                </c:pt>
                <c:pt idx="52">
                  <c:v>40544</c:v>
                </c:pt>
              </c:numCache>
            </c:numRef>
          </c:cat>
          <c:val>
            <c:numRef>
              <c:f>'Projects - Details'!$Q$4:$Q$56</c:f>
              <c:numCache>
                <c:formatCode>0%</c:formatCode>
                <c:ptCount val="53"/>
                <c:pt idx="0">
                  <c:v>0</c:v>
                </c:pt>
                <c:pt idx="1">
                  <c:v>0</c:v>
                </c:pt>
                <c:pt idx="2">
                  <c:v>0</c:v>
                </c:pt>
                <c:pt idx="3">
                  <c:v>0</c:v>
                </c:pt>
                <c:pt idx="4">
                  <c:v>0.16666666666666669</c:v>
                </c:pt>
                <c:pt idx="5">
                  <c:v>0.125</c:v>
                </c:pt>
                <c:pt idx="6">
                  <c:v>0.15384615384615494</c:v>
                </c:pt>
                <c:pt idx="7">
                  <c:v>0.16666666666666669</c:v>
                </c:pt>
                <c:pt idx="8">
                  <c:v>9.6774193548387566E-2</c:v>
                </c:pt>
                <c:pt idx="9">
                  <c:v>6.5217391304348116E-2</c:v>
                </c:pt>
                <c:pt idx="10">
                  <c:v>0.10526315789473686</c:v>
                </c:pt>
                <c:pt idx="11">
                  <c:v>0.11538461538461547</c:v>
                </c:pt>
                <c:pt idx="12">
                  <c:v>0.11235955056179747</c:v>
                </c:pt>
                <c:pt idx="13">
                  <c:v>9.5238095238095566E-2</c:v>
                </c:pt>
                <c:pt idx="14">
                  <c:v>8.0000000000000168E-2</c:v>
                </c:pt>
                <c:pt idx="15">
                  <c:v>8.8888888888889531E-2</c:v>
                </c:pt>
                <c:pt idx="16">
                  <c:v>9.5238095238095566E-2</c:v>
                </c:pt>
                <c:pt idx="17">
                  <c:v>0.11250000000000007</c:v>
                </c:pt>
                <c:pt idx="18">
                  <c:v>0.13450292397660818</c:v>
                </c:pt>
                <c:pt idx="19">
                  <c:v>0.17741935483871069</c:v>
                </c:pt>
                <c:pt idx="20">
                  <c:v>0.2060301507537689</c:v>
                </c:pt>
                <c:pt idx="21">
                  <c:v>0.21028037383177633</c:v>
                </c:pt>
                <c:pt idx="22">
                  <c:v>0.23245614035087744</c:v>
                </c:pt>
                <c:pt idx="23">
                  <c:v>0.2352941176470589</c:v>
                </c:pt>
                <c:pt idx="24">
                  <c:v>0.24000000000000021</c:v>
                </c:pt>
                <c:pt idx="25">
                  <c:v>0.17647058823529421</c:v>
                </c:pt>
                <c:pt idx="26">
                  <c:v>0.15605749486653112</c:v>
                </c:pt>
                <c:pt idx="27">
                  <c:v>0.16895874263261321</c:v>
                </c:pt>
                <c:pt idx="28">
                  <c:v>0.17090909090909173</c:v>
                </c:pt>
                <c:pt idx="29">
                  <c:v>0.16611295681063143</c:v>
                </c:pt>
                <c:pt idx="30">
                  <c:v>0.16248153618906971</c:v>
                </c:pt>
                <c:pt idx="31">
                  <c:v>0.16212534059945541</c:v>
                </c:pt>
                <c:pt idx="32">
                  <c:v>0.16644993498049576</c:v>
                </c:pt>
                <c:pt idx="33">
                  <c:v>0.18357487922705315</c:v>
                </c:pt>
                <c:pt idx="34">
                  <c:v>0.18211559432933491</c:v>
                </c:pt>
                <c:pt idx="35">
                  <c:v>0.20603537981269596</c:v>
                </c:pt>
                <c:pt idx="36">
                  <c:v>0.21401151631477927</c:v>
                </c:pt>
                <c:pt idx="37">
                  <c:v>0.22121486854034494</c:v>
                </c:pt>
                <c:pt idx="38">
                  <c:v>0.22316145393068468</c:v>
                </c:pt>
                <c:pt idx="39">
                  <c:v>0.23112480739599384</c:v>
                </c:pt>
                <c:pt idx="40">
                  <c:v>0.23983459682977259</c:v>
                </c:pt>
                <c:pt idx="41">
                  <c:v>0.22721674876847367</c:v>
                </c:pt>
                <c:pt idx="42">
                  <c:v>0.211135611907387</c:v>
                </c:pt>
                <c:pt idx="43">
                  <c:v>0.20550000000000004</c:v>
                </c:pt>
                <c:pt idx="44">
                  <c:v>0.22195817490494288</c:v>
                </c:pt>
                <c:pt idx="45">
                  <c:v>0.22020381036774495</c:v>
                </c:pt>
                <c:pt idx="46">
                  <c:v>0.22007559848803018</c:v>
                </c:pt>
                <c:pt idx="47">
                  <c:v>0.22934300685207662</c:v>
                </c:pt>
                <c:pt idx="48">
                  <c:v>0.24513618677042937</c:v>
                </c:pt>
                <c:pt idx="49">
                  <c:v>0.26851851851851855</c:v>
                </c:pt>
                <c:pt idx="50">
                  <c:v>0.29333333333333333</c:v>
                </c:pt>
                <c:pt idx="51">
                  <c:v>0.32592592592592862</c:v>
                </c:pt>
                <c:pt idx="52">
                  <c:v>0.61777777777777865</c:v>
                </c:pt>
              </c:numCache>
            </c:numRef>
          </c:val>
        </c:ser>
        <c:dLbls/>
        <c:marker val="1"/>
        <c:axId val="79604736"/>
        <c:axId val="79639296"/>
      </c:lineChart>
      <c:dateAx>
        <c:axId val="79604736"/>
        <c:scaling>
          <c:orientation val="minMax"/>
        </c:scaling>
        <c:axPos val="b"/>
        <c:numFmt formatCode="m/d/yyyy" sourceLinked="1"/>
        <c:tickLblPos val="nextTo"/>
        <c:crossAx val="79639296"/>
        <c:crosses val="autoZero"/>
        <c:auto val="1"/>
        <c:lblOffset val="100"/>
        <c:baseTimeUnit val="days"/>
      </c:dateAx>
      <c:valAx>
        <c:axId val="79639296"/>
        <c:scaling>
          <c:orientation val="minMax"/>
        </c:scaling>
        <c:axPos val="l"/>
        <c:majorGridlines/>
        <c:numFmt formatCode="0%" sourceLinked="1"/>
        <c:tickLblPos val="nextTo"/>
        <c:crossAx val="79604736"/>
        <c:crosses val="autoZero"/>
        <c:crossBetween val="between"/>
      </c:valAx>
    </c:plotArea>
    <c:plotVisOnly val="1"/>
    <c:dispBlanksAs val="gap"/>
  </c:chart>
  <c:externalData r:id="rId2"/>
  <c:userShapes r:id="rId3"/>
</c:chartSpace>
</file>

<file path=ppt/comments/comment1.xml><?xml version="1.0" encoding="utf-8"?>
<p:cmLst xmlns:a="http://schemas.openxmlformats.org/drawingml/2006/main" xmlns:r="http://schemas.openxmlformats.org/officeDocument/2006/relationships" xmlns:p="http://schemas.openxmlformats.org/presentationml/2006/main">
  <p:cm authorId="0" dt="2011-05-02T12:14:08.043" idx="5">
    <p:pos x="10" y="10"/>
    <p:text>recommend naming each step</p:text>
  </p:cm>
</p:cmLst>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1DDA62-EACE-4E82-B1C8-B890F114A2CE}" type="doc">
      <dgm:prSet loTypeId="urn:microsoft.com/office/officeart/2005/8/layout/cycle1" loCatId="cycle" qsTypeId="urn:microsoft.com/office/officeart/2005/8/quickstyle/simple1#1" qsCatId="simple" csTypeId="urn:microsoft.com/office/officeart/2005/8/colors/accent1_2#1" csCatId="accent1"/>
      <dgm:spPr/>
    </dgm:pt>
    <dgm:pt modelId="{8552DFF0-B341-4FE2-AB8F-7E86B34C4A6C}">
      <dgm:prSet/>
      <dgm:spPr/>
      <dgm:t>
        <a:bodyPr/>
        <a:lstStyle/>
        <a:p>
          <a:pPr marR="0" algn="ctr" rtl="0"/>
          <a:endParaRPr lang="en-US" b="1" baseline="0" smtClean="0">
            <a:latin typeface="Times New Roman"/>
          </a:endParaRPr>
        </a:p>
        <a:p>
          <a:pPr marR="0" algn="ctr" rtl="0"/>
          <a:r>
            <a:rPr lang="en-US" b="1" baseline="0" smtClean="0">
              <a:latin typeface="Calibri"/>
            </a:rPr>
            <a:t>PLAN</a:t>
          </a:r>
          <a:endParaRPr lang="en-US" smtClean="0"/>
        </a:p>
      </dgm:t>
    </dgm:pt>
    <dgm:pt modelId="{3AF5DFC7-92C5-4E36-A52D-86B571D649F8}" type="parTrans" cxnId="{9819BF29-64A2-42FF-9F44-5C3432C0523B}">
      <dgm:prSet/>
      <dgm:spPr/>
      <dgm:t>
        <a:bodyPr/>
        <a:lstStyle/>
        <a:p>
          <a:endParaRPr lang="en-US"/>
        </a:p>
      </dgm:t>
    </dgm:pt>
    <dgm:pt modelId="{703DA0D5-F1F4-4118-B69F-55D880E953D5}" type="sibTrans" cxnId="{9819BF29-64A2-42FF-9F44-5C3432C0523B}">
      <dgm:prSet/>
      <dgm:spPr/>
      <dgm:t>
        <a:bodyPr/>
        <a:lstStyle/>
        <a:p>
          <a:endParaRPr lang="en-US"/>
        </a:p>
      </dgm:t>
    </dgm:pt>
    <dgm:pt modelId="{1CEF92E5-6C29-4959-A121-61FD352932FD}">
      <dgm:prSet/>
      <dgm:spPr/>
      <dgm:t>
        <a:bodyPr/>
        <a:lstStyle/>
        <a:p>
          <a:pPr marR="0" algn="ctr" rtl="0"/>
          <a:endParaRPr lang="en-US" b="1" baseline="0" smtClean="0">
            <a:latin typeface="Times New Roman"/>
          </a:endParaRPr>
        </a:p>
        <a:p>
          <a:pPr marR="0" algn="ctr" rtl="0"/>
          <a:r>
            <a:rPr lang="en-US" b="1" baseline="0" smtClean="0">
              <a:latin typeface="Calibri"/>
            </a:rPr>
            <a:t>IMPLEMENT </a:t>
          </a:r>
          <a:endParaRPr lang="en-US" smtClean="0"/>
        </a:p>
      </dgm:t>
    </dgm:pt>
    <dgm:pt modelId="{F9237D71-E228-499D-A222-9B74173F979E}" type="parTrans" cxnId="{641675E0-4CE6-46D4-82DC-3344B7C0C15E}">
      <dgm:prSet/>
      <dgm:spPr/>
      <dgm:t>
        <a:bodyPr/>
        <a:lstStyle/>
        <a:p>
          <a:endParaRPr lang="en-US"/>
        </a:p>
      </dgm:t>
    </dgm:pt>
    <dgm:pt modelId="{38C0D118-3755-4061-ACF1-62ED2447A1F0}" type="sibTrans" cxnId="{641675E0-4CE6-46D4-82DC-3344B7C0C15E}">
      <dgm:prSet/>
      <dgm:spPr/>
      <dgm:t>
        <a:bodyPr/>
        <a:lstStyle/>
        <a:p>
          <a:endParaRPr lang="en-US"/>
        </a:p>
      </dgm:t>
    </dgm:pt>
    <dgm:pt modelId="{FF79C3D7-F5DE-44F1-876F-64906B138358}">
      <dgm:prSet/>
      <dgm:spPr/>
      <dgm:t>
        <a:bodyPr/>
        <a:lstStyle/>
        <a:p>
          <a:pPr marR="0" algn="ctr" rtl="0"/>
          <a:endParaRPr lang="en-US" b="1" baseline="0" smtClean="0">
            <a:latin typeface="Times New Roman"/>
          </a:endParaRPr>
        </a:p>
        <a:p>
          <a:pPr marR="0" algn="ctr" rtl="0"/>
          <a:r>
            <a:rPr lang="en-US" b="1" baseline="0" smtClean="0">
              <a:latin typeface="Calibri"/>
            </a:rPr>
            <a:t>EVALUATE</a:t>
          </a:r>
          <a:endParaRPr lang="en-US" smtClean="0"/>
        </a:p>
      </dgm:t>
    </dgm:pt>
    <dgm:pt modelId="{A72057CD-E749-4D31-A996-8671AEF6A0DE}" type="parTrans" cxnId="{CB0264F5-C25A-4405-B81D-4C235ED401D2}">
      <dgm:prSet/>
      <dgm:spPr/>
      <dgm:t>
        <a:bodyPr/>
        <a:lstStyle/>
        <a:p>
          <a:endParaRPr lang="en-US"/>
        </a:p>
      </dgm:t>
    </dgm:pt>
    <dgm:pt modelId="{4C0165E6-47E5-42DD-8222-0C4FAC998899}" type="sibTrans" cxnId="{CB0264F5-C25A-4405-B81D-4C235ED401D2}">
      <dgm:prSet/>
      <dgm:spPr/>
      <dgm:t>
        <a:bodyPr/>
        <a:lstStyle/>
        <a:p>
          <a:endParaRPr lang="en-US"/>
        </a:p>
      </dgm:t>
    </dgm:pt>
    <dgm:pt modelId="{8ACEF2CB-2A16-4891-806D-DE8A9165F964}">
      <dgm:prSet/>
      <dgm:spPr/>
      <dgm:t>
        <a:bodyPr/>
        <a:lstStyle/>
        <a:p>
          <a:pPr marR="0" algn="ctr" rtl="0"/>
          <a:endParaRPr lang="en-US" b="1" baseline="0" smtClean="0">
            <a:latin typeface="Times New Roman"/>
          </a:endParaRPr>
        </a:p>
        <a:p>
          <a:pPr marR="0" algn="ctr" rtl="0"/>
          <a:r>
            <a:rPr lang="en-US" b="1" baseline="0" smtClean="0">
              <a:latin typeface="Calibri"/>
            </a:rPr>
            <a:t>ASSESS</a:t>
          </a:r>
          <a:endParaRPr lang="en-US" smtClean="0"/>
        </a:p>
      </dgm:t>
    </dgm:pt>
    <dgm:pt modelId="{CD56690D-A878-4B63-99F9-071F6F6B2917}" type="parTrans" cxnId="{5ECB19B3-A5E9-4B96-A124-34CC800AC061}">
      <dgm:prSet/>
      <dgm:spPr/>
      <dgm:t>
        <a:bodyPr/>
        <a:lstStyle/>
        <a:p>
          <a:endParaRPr lang="en-US"/>
        </a:p>
      </dgm:t>
    </dgm:pt>
    <dgm:pt modelId="{4FCC3608-E1E6-49D2-B658-E964B04F32A9}" type="sibTrans" cxnId="{5ECB19B3-A5E9-4B96-A124-34CC800AC061}">
      <dgm:prSet/>
      <dgm:spPr/>
      <dgm:t>
        <a:bodyPr/>
        <a:lstStyle/>
        <a:p>
          <a:endParaRPr lang="en-US"/>
        </a:p>
      </dgm:t>
    </dgm:pt>
    <dgm:pt modelId="{D9123154-1F7C-411A-9A11-3CD10C6E758D}" type="pres">
      <dgm:prSet presAssocID="{2B1DDA62-EACE-4E82-B1C8-B890F114A2CE}" presName="cycle" presStyleCnt="0">
        <dgm:presLayoutVars>
          <dgm:dir/>
          <dgm:resizeHandles val="exact"/>
        </dgm:presLayoutVars>
      </dgm:prSet>
      <dgm:spPr/>
    </dgm:pt>
    <dgm:pt modelId="{C5D0480D-81E3-498E-93B5-81B69011F971}" type="pres">
      <dgm:prSet presAssocID="{8552DFF0-B341-4FE2-AB8F-7E86B34C4A6C}" presName="dummy" presStyleCnt="0"/>
      <dgm:spPr/>
    </dgm:pt>
    <dgm:pt modelId="{5E338096-F9DD-45D9-912C-524BE26E71E4}" type="pres">
      <dgm:prSet presAssocID="{8552DFF0-B341-4FE2-AB8F-7E86B34C4A6C}" presName="node" presStyleLbl="revTx" presStyleIdx="0" presStyleCnt="4">
        <dgm:presLayoutVars>
          <dgm:bulletEnabled val="1"/>
        </dgm:presLayoutVars>
      </dgm:prSet>
      <dgm:spPr/>
      <dgm:t>
        <a:bodyPr/>
        <a:lstStyle/>
        <a:p>
          <a:endParaRPr lang="en-US"/>
        </a:p>
      </dgm:t>
    </dgm:pt>
    <dgm:pt modelId="{CFFAC45E-E7CF-4435-9479-A5B121918183}" type="pres">
      <dgm:prSet presAssocID="{703DA0D5-F1F4-4118-B69F-55D880E953D5}" presName="sibTrans" presStyleLbl="node1" presStyleIdx="0" presStyleCnt="4"/>
      <dgm:spPr/>
      <dgm:t>
        <a:bodyPr/>
        <a:lstStyle/>
        <a:p>
          <a:endParaRPr lang="en-US"/>
        </a:p>
      </dgm:t>
    </dgm:pt>
    <dgm:pt modelId="{1036B92A-7DFF-45C8-93E7-242765DAEF03}" type="pres">
      <dgm:prSet presAssocID="{1CEF92E5-6C29-4959-A121-61FD352932FD}" presName="dummy" presStyleCnt="0"/>
      <dgm:spPr/>
    </dgm:pt>
    <dgm:pt modelId="{530B8DDE-F425-4DD5-87F2-15F83D0403FB}" type="pres">
      <dgm:prSet presAssocID="{1CEF92E5-6C29-4959-A121-61FD352932FD}" presName="node" presStyleLbl="revTx" presStyleIdx="1" presStyleCnt="4">
        <dgm:presLayoutVars>
          <dgm:bulletEnabled val="1"/>
        </dgm:presLayoutVars>
      </dgm:prSet>
      <dgm:spPr/>
      <dgm:t>
        <a:bodyPr/>
        <a:lstStyle/>
        <a:p>
          <a:endParaRPr lang="en-US"/>
        </a:p>
      </dgm:t>
    </dgm:pt>
    <dgm:pt modelId="{437E0E6B-E6B7-4A25-9E54-792E6E02B749}" type="pres">
      <dgm:prSet presAssocID="{38C0D118-3755-4061-ACF1-62ED2447A1F0}" presName="sibTrans" presStyleLbl="node1" presStyleIdx="1" presStyleCnt="4"/>
      <dgm:spPr/>
      <dgm:t>
        <a:bodyPr/>
        <a:lstStyle/>
        <a:p>
          <a:endParaRPr lang="en-US"/>
        </a:p>
      </dgm:t>
    </dgm:pt>
    <dgm:pt modelId="{A98D75E6-B576-41D4-8CB8-678EF5B8EEB5}" type="pres">
      <dgm:prSet presAssocID="{FF79C3D7-F5DE-44F1-876F-64906B138358}" presName="dummy" presStyleCnt="0"/>
      <dgm:spPr/>
    </dgm:pt>
    <dgm:pt modelId="{C531D8C6-33F9-43D2-946E-608ADAF9F2A3}" type="pres">
      <dgm:prSet presAssocID="{FF79C3D7-F5DE-44F1-876F-64906B138358}" presName="node" presStyleLbl="revTx" presStyleIdx="2" presStyleCnt="4">
        <dgm:presLayoutVars>
          <dgm:bulletEnabled val="1"/>
        </dgm:presLayoutVars>
      </dgm:prSet>
      <dgm:spPr/>
      <dgm:t>
        <a:bodyPr/>
        <a:lstStyle/>
        <a:p>
          <a:endParaRPr lang="en-US"/>
        </a:p>
      </dgm:t>
    </dgm:pt>
    <dgm:pt modelId="{54C4F4FC-0544-4EE8-BD9E-44DD9E56EEFA}" type="pres">
      <dgm:prSet presAssocID="{4C0165E6-47E5-42DD-8222-0C4FAC998899}" presName="sibTrans" presStyleLbl="node1" presStyleIdx="2" presStyleCnt="4"/>
      <dgm:spPr/>
      <dgm:t>
        <a:bodyPr/>
        <a:lstStyle/>
        <a:p>
          <a:endParaRPr lang="en-US"/>
        </a:p>
      </dgm:t>
    </dgm:pt>
    <dgm:pt modelId="{424451B9-B10F-4A5C-9257-5925C18D3F7A}" type="pres">
      <dgm:prSet presAssocID="{8ACEF2CB-2A16-4891-806D-DE8A9165F964}" presName="dummy" presStyleCnt="0"/>
      <dgm:spPr/>
    </dgm:pt>
    <dgm:pt modelId="{B03BCEA3-98FB-481F-9E25-59A662EA59B7}" type="pres">
      <dgm:prSet presAssocID="{8ACEF2CB-2A16-4891-806D-DE8A9165F964}" presName="node" presStyleLbl="revTx" presStyleIdx="3" presStyleCnt="4">
        <dgm:presLayoutVars>
          <dgm:bulletEnabled val="1"/>
        </dgm:presLayoutVars>
      </dgm:prSet>
      <dgm:spPr/>
      <dgm:t>
        <a:bodyPr/>
        <a:lstStyle/>
        <a:p>
          <a:endParaRPr lang="en-US"/>
        </a:p>
      </dgm:t>
    </dgm:pt>
    <dgm:pt modelId="{1B4FFE9E-DB9F-46B0-A023-E4CF4B2E6A50}" type="pres">
      <dgm:prSet presAssocID="{4FCC3608-E1E6-49D2-B658-E964B04F32A9}" presName="sibTrans" presStyleLbl="node1" presStyleIdx="3" presStyleCnt="4"/>
      <dgm:spPr/>
      <dgm:t>
        <a:bodyPr/>
        <a:lstStyle/>
        <a:p>
          <a:endParaRPr lang="en-US"/>
        </a:p>
      </dgm:t>
    </dgm:pt>
  </dgm:ptLst>
  <dgm:cxnLst>
    <dgm:cxn modelId="{36E4650D-8341-4E14-B011-6B08C3B7DD98}" type="presOf" srcId="{FF79C3D7-F5DE-44F1-876F-64906B138358}" destId="{C531D8C6-33F9-43D2-946E-608ADAF9F2A3}" srcOrd="0" destOrd="0" presId="urn:microsoft.com/office/officeart/2005/8/layout/cycle1"/>
    <dgm:cxn modelId="{33C390E7-D725-449E-B050-2E6FAE2B9EB8}" type="presOf" srcId="{4FCC3608-E1E6-49D2-B658-E964B04F32A9}" destId="{1B4FFE9E-DB9F-46B0-A023-E4CF4B2E6A50}" srcOrd="0" destOrd="0" presId="urn:microsoft.com/office/officeart/2005/8/layout/cycle1"/>
    <dgm:cxn modelId="{5ECB19B3-A5E9-4B96-A124-34CC800AC061}" srcId="{2B1DDA62-EACE-4E82-B1C8-B890F114A2CE}" destId="{8ACEF2CB-2A16-4891-806D-DE8A9165F964}" srcOrd="3" destOrd="0" parTransId="{CD56690D-A878-4B63-99F9-071F6F6B2917}" sibTransId="{4FCC3608-E1E6-49D2-B658-E964B04F32A9}"/>
    <dgm:cxn modelId="{CB0264F5-C25A-4405-B81D-4C235ED401D2}" srcId="{2B1DDA62-EACE-4E82-B1C8-B890F114A2CE}" destId="{FF79C3D7-F5DE-44F1-876F-64906B138358}" srcOrd="2" destOrd="0" parTransId="{A72057CD-E749-4D31-A996-8671AEF6A0DE}" sibTransId="{4C0165E6-47E5-42DD-8222-0C4FAC998899}"/>
    <dgm:cxn modelId="{9FB91BBE-9242-463F-B989-1B3F24FDD102}" type="presOf" srcId="{1CEF92E5-6C29-4959-A121-61FD352932FD}" destId="{530B8DDE-F425-4DD5-87F2-15F83D0403FB}" srcOrd="0" destOrd="0" presId="urn:microsoft.com/office/officeart/2005/8/layout/cycle1"/>
    <dgm:cxn modelId="{3C409920-7448-4E79-A95B-CB5AC1C0AF83}" type="presOf" srcId="{8ACEF2CB-2A16-4891-806D-DE8A9165F964}" destId="{B03BCEA3-98FB-481F-9E25-59A662EA59B7}" srcOrd="0" destOrd="0" presId="urn:microsoft.com/office/officeart/2005/8/layout/cycle1"/>
    <dgm:cxn modelId="{641675E0-4CE6-46D4-82DC-3344B7C0C15E}" srcId="{2B1DDA62-EACE-4E82-B1C8-B890F114A2CE}" destId="{1CEF92E5-6C29-4959-A121-61FD352932FD}" srcOrd="1" destOrd="0" parTransId="{F9237D71-E228-499D-A222-9B74173F979E}" sibTransId="{38C0D118-3755-4061-ACF1-62ED2447A1F0}"/>
    <dgm:cxn modelId="{3D75908E-F360-4756-BF86-05A0B0C4495E}" type="presOf" srcId="{703DA0D5-F1F4-4118-B69F-55D880E953D5}" destId="{CFFAC45E-E7CF-4435-9479-A5B121918183}" srcOrd="0" destOrd="0" presId="urn:microsoft.com/office/officeart/2005/8/layout/cycle1"/>
    <dgm:cxn modelId="{5F59D147-2B08-4072-939C-C8ED1DB2D9F6}" type="presOf" srcId="{4C0165E6-47E5-42DD-8222-0C4FAC998899}" destId="{54C4F4FC-0544-4EE8-BD9E-44DD9E56EEFA}" srcOrd="0" destOrd="0" presId="urn:microsoft.com/office/officeart/2005/8/layout/cycle1"/>
    <dgm:cxn modelId="{2D550199-183B-4DF0-BC8B-9DE3F19E8EF6}" type="presOf" srcId="{38C0D118-3755-4061-ACF1-62ED2447A1F0}" destId="{437E0E6B-E6B7-4A25-9E54-792E6E02B749}" srcOrd="0" destOrd="0" presId="urn:microsoft.com/office/officeart/2005/8/layout/cycle1"/>
    <dgm:cxn modelId="{9819BF29-64A2-42FF-9F44-5C3432C0523B}" srcId="{2B1DDA62-EACE-4E82-B1C8-B890F114A2CE}" destId="{8552DFF0-B341-4FE2-AB8F-7E86B34C4A6C}" srcOrd="0" destOrd="0" parTransId="{3AF5DFC7-92C5-4E36-A52D-86B571D649F8}" sibTransId="{703DA0D5-F1F4-4118-B69F-55D880E953D5}"/>
    <dgm:cxn modelId="{34D33E9F-6D61-484C-96FE-04BA4A9EEF9B}" type="presOf" srcId="{2B1DDA62-EACE-4E82-B1C8-B890F114A2CE}" destId="{D9123154-1F7C-411A-9A11-3CD10C6E758D}" srcOrd="0" destOrd="0" presId="urn:microsoft.com/office/officeart/2005/8/layout/cycle1"/>
    <dgm:cxn modelId="{7653CFA3-D7ED-4EC8-8745-E55DC4F1A6A2}" type="presOf" srcId="{8552DFF0-B341-4FE2-AB8F-7E86B34C4A6C}" destId="{5E338096-F9DD-45D9-912C-524BE26E71E4}" srcOrd="0" destOrd="0" presId="urn:microsoft.com/office/officeart/2005/8/layout/cycle1"/>
    <dgm:cxn modelId="{C01ECAFC-BB2C-4FA0-8007-71728A3F6152}" type="presParOf" srcId="{D9123154-1F7C-411A-9A11-3CD10C6E758D}" destId="{C5D0480D-81E3-498E-93B5-81B69011F971}" srcOrd="0" destOrd="0" presId="urn:microsoft.com/office/officeart/2005/8/layout/cycle1"/>
    <dgm:cxn modelId="{D1EC8D91-3BC0-4D6F-8B50-271266B1A2D3}" type="presParOf" srcId="{D9123154-1F7C-411A-9A11-3CD10C6E758D}" destId="{5E338096-F9DD-45D9-912C-524BE26E71E4}" srcOrd="1" destOrd="0" presId="urn:microsoft.com/office/officeart/2005/8/layout/cycle1"/>
    <dgm:cxn modelId="{6692A78A-1F85-4D58-8489-D53AA1136C34}" type="presParOf" srcId="{D9123154-1F7C-411A-9A11-3CD10C6E758D}" destId="{CFFAC45E-E7CF-4435-9479-A5B121918183}" srcOrd="2" destOrd="0" presId="urn:microsoft.com/office/officeart/2005/8/layout/cycle1"/>
    <dgm:cxn modelId="{625D222C-7E5B-40A1-A3A2-99E1AFE92B58}" type="presParOf" srcId="{D9123154-1F7C-411A-9A11-3CD10C6E758D}" destId="{1036B92A-7DFF-45C8-93E7-242765DAEF03}" srcOrd="3" destOrd="0" presId="urn:microsoft.com/office/officeart/2005/8/layout/cycle1"/>
    <dgm:cxn modelId="{10CB5E36-5A8D-4ED5-9B33-B428CD4D8E31}" type="presParOf" srcId="{D9123154-1F7C-411A-9A11-3CD10C6E758D}" destId="{530B8DDE-F425-4DD5-87F2-15F83D0403FB}" srcOrd="4" destOrd="0" presId="urn:microsoft.com/office/officeart/2005/8/layout/cycle1"/>
    <dgm:cxn modelId="{C7763AF5-C785-4501-9414-D513D1A64B1C}" type="presParOf" srcId="{D9123154-1F7C-411A-9A11-3CD10C6E758D}" destId="{437E0E6B-E6B7-4A25-9E54-792E6E02B749}" srcOrd="5" destOrd="0" presId="urn:microsoft.com/office/officeart/2005/8/layout/cycle1"/>
    <dgm:cxn modelId="{9A06FED5-1CEF-4506-A181-FE0E4D5B1D9E}" type="presParOf" srcId="{D9123154-1F7C-411A-9A11-3CD10C6E758D}" destId="{A98D75E6-B576-41D4-8CB8-678EF5B8EEB5}" srcOrd="6" destOrd="0" presId="urn:microsoft.com/office/officeart/2005/8/layout/cycle1"/>
    <dgm:cxn modelId="{FE88F6C1-A197-474E-81EA-30D9015F8A11}" type="presParOf" srcId="{D9123154-1F7C-411A-9A11-3CD10C6E758D}" destId="{C531D8C6-33F9-43D2-946E-608ADAF9F2A3}" srcOrd="7" destOrd="0" presId="urn:microsoft.com/office/officeart/2005/8/layout/cycle1"/>
    <dgm:cxn modelId="{81B09CCA-F9DE-4571-BBE1-F5A0ACB5DA70}" type="presParOf" srcId="{D9123154-1F7C-411A-9A11-3CD10C6E758D}" destId="{54C4F4FC-0544-4EE8-BD9E-44DD9E56EEFA}" srcOrd="8" destOrd="0" presId="urn:microsoft.com/office/officeart/2005/8/layout/cycle1"/>
    <dgm:cxn modelId="{E6A80C4F-817D-403F-B25C-05225BACD608}" type="presParOf" srcId="{D9123154-1F7C-411A-9A11-3CD10C6E758D}" destId="{424451B9-B10F-4A5C-9257-5925C18D3F7A}" srcOrd="9" destOrd="0" presId="urn:microsoft.com/office/officeart/2005/8/layout/cycle1"/>
    <dgm:cxn modelId="{E61C78CF-B793-4337-BD7B-9789950E29F4}" type="presParOf" srcId="{D9123154-1F7C-411A-9A11-3CD10C6E758D}" destId="{B03BCEA3-98FB-481F-9E25-59A662EA59B7}" srcOrd="10" destOrd="0" presId="urn:microsoft.com/office/officeart/2005/8/layout/cycle1"/>
    <dgm:cxn modelId="{DAB8A0D6-9E5B-4FC7-9355-AE3E02781EB6}" type="presParOf" srcId="{D9123154-1F7C-411A-9A11-3CD10C6E758D}" destId="{1B4FFE9E-DB9F-46B0-A023-E4CF4B2E6A50}" srcOrd="11"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1DDA62-EACE-4E82-B1C8-B890F114A2CE}" type="doc">
      <dgm:prSet loTypeId="urn:microsoft.com/office/officeart/2005/8/layout/cycle1" loCatId="cycle" qsTypeId="urn:microsoft.com/office/officeart/2005/8/quickstyle/simple1#1" qsCatId="simple" csTypeId="urn:microsoft.com/office/officeart/2005/8/colors/accent1_2#1" csCatId="accent1"/>
      <dgm:spPr/>
    </dgm:pt>
    <dgm:pt modelId="{8552DFF0-B341-4FE2-AB8F-7E86B34C4A6C}">
      <dgm:prSet/>
      <dgm:spPr/>
      <dgm:t>
        <a:bodyPr/>
        <a:lstStyle/>
        <a:p>
          <a:pPr marR="0" algn="ctr" rtl="0"/>
          <a:endParaRPr lang="en-US" b="1" baseline="0" dirty="0" smtClean="0">
            <a:latin typeface="Times New Roman"/>
          </a:endParaRPr>
        </a:p>
        <a:p>
          <a:pPr marR="0" algn="ctr" rtl="0"/>
          <a:r>
            <a:rPr lang="en-US" b="1" baseline="0" dirty="0" smtClean="0">
              <a:latin typeface="Calibri"/>
            </a:rPr>
            <a:t>PLAN</a:t>
          </a:r>
          <a:endParaRPr lang="en-US" dirty="0" smtClean="0"/>
        </a:p>
      </dgm:t>
    </dgm:pt>
    <dgm:pt modelId="{3AF5DFC7-92C5-4E36-A52D-86B571D649F8}" type="parTrans" cxnId="{9819BF29-64A2-42FF-9F44-5C3432C0523B}">
      <dgm:prSet/>
      <dgm:spPr/>
      <dgm:t>
        <a:bodyPr/>
        <a:lstStyle/>
        <a:p>
          <a:endParaRPr lang="en-US"/>
        </a:p>
      </dgm:t>
    </dgm:pt>
    <dgm:pt modelId="{703DA0D5-F1F4-4118-B69F-55D880E953D5}" type="sibTrans" cxnId="{9819BF29-64A2-42FF-9F44-5C3432C0523B}">
      <dgm:prSet/>
      <dgm:spPr/>
      <dgm:t>
        <a:bodyPr/>
        <a:lstStyle/>
        <a:p>
          <a:endParaRPr lang="en-US"/>
        </a:p>
      </dgm:t>
    </dgm:pt>
    <dgm:pt modelId="{1CEF92E5-6C29-4959-A121-61FD352932FD}">
      <dgm:prSet/>
      <dgm:spPr/>
      <dgm:t>
        <a:bodyPr/>
        <a:lstStyle/>
        <a:p>
          <a:pPr marR="0" algn="ctr" rtl="0"/>
          <a:endParaRPr lang="en-US" b="1" baseline="0" dirty="0" smtClean="0">
            <a:latin typeface="Times New Roman"/>
          </a:endParaRPr>
        </a:p>
        <a:p>
          <a:pPr marR="0" algn="ctr" rtl="0"/>
          <a:r>
            <a:rPr lang="en-US" b="1" baseline="0" dirty="0" smtClean="0">
              <a:latin typeface="Calibri"/>
            </a:rPr>
            <a:t>IMPLEMENT </a:t>
          </a:r>
          <a:endParaRPr lang="en-US" dirty="0" smtClean="0"/>
        </a:p>
      </dgm:t>
    </dgm:pt>
    <dgm:pt modelId="{F9237D71-E228-499D-A222-9B74173F979E}" type="parTrans" cxnId="{641675E0-4CE6-46D4-82DC-3344B7C0C15E}">
      <dgm:prSet/>
      <dgm:spPr/>
      <dgm:t>
        <a:bodyPr/>
        <a:lstStyle/>
        <a:p>
          <a:endParaRPr lang="en-US"/>
        </a:p>
      </dgm:t>
    </dgm:pt>
    <dgm:pt modelId="{38C0D118-3755-4061-ACF1-62ED2447A1F0}" type="sibTrans" cxnId="{641675E0-4CE6-46D4-82DC-3344B7C0C15E}">
      <dgm:prSet/>
      <dgm:spPr/>
      <dgm:t>
        <a:bodyPr/>
        <a:lstStyle/>
        <a:p>
          <a:endParaRPr lang="en-US"/>
        </a:p>
      </dgm:t>
    </dgm:pt>
    <dgm:pt modelId="{FF79C3D7-F5DE-44F1-876F-64906B138358}">
      <dgm:prSet/>
      <dgm:spPr/>
      <dgm:t>
        <a:bodyPr/>
        <a:lstStyle/>
        <a:p>
          <a:pPr marR="0" algn="ctr" rtl="0"/>
          <a:endParaRPr lang="en-US" b="1" baseline="0" dirty="0" smtClean="0">
            <a:latin typeface="Times New Roman"/>
          </a:endParaRPr>
        </a:p>
        <a:p>
          <a:pPr marR="0" algn="ctr" rtl="0"/>
          <a:r>
            <a:rPr lang="en-US" b="1" baseline="0" dirty="0" smtClean="0">
              <a:latin typeface="Calibri"/>
            </a:rPr>
            <a:t>EVALUATE</a:t>
          </a:r>
          <a:endParaRPr lang="en-US" dirty="0" smtClean="0"/>
        </a:p>
      </dgm:t>
    </dgm:pt>
    <dgm:pt modelId="{A72057CD-E749-4D31-A996-8671AEF6A0DE}" type="parTrans" cxnId="{CB0264F5-C25A-4405-B81D-4C235ED401D2}">
      <dgm:prSet/>
      <dgm:spPr/>
      <dgm:t>
        <a:bodyPr/>
        <a:lstStyle/>
        <a:p>
          <a:endParaRPr lang="en-US"/>
        </a:p>
      </dgm:t>
    </dgm:pt>
    <dgm:pt modelId="{4C0165E6-47E5-42DD-8222-0C4FAC998899}" type="sibTrans" cxnId="{CB0264F5-C25A-4405-B81D-4C235ED401D2}">
      <dgm:prSet/>
      <dgm:spPr/>
      <dgm:t>
        <a:bodyPr/>
        <a:lstStyle/>
        <a:p>
          <a:endParaRPr lang="en-US"/>
        </a:p>
      </dgm:t>
    </dgm:pt>
    <dgm:pt modelId="{8ACEF2CB-2A16-4891-806D-DE8A9165F964}">
      <dgm:prSet/>
      <dgm:spPr/>
      <dgm:t>
        <a:bodyPr/>
        <a:lstStyle/>
        <a:p>
          <a:pPr marR="0" algn="ctr" rtl="0"/>
          <a:endParaRPr lang="en-US" b="1" baseline="0" dirty="0" smtClean="0">
            <a:latin typeface="Times New Roman"/>
          </a:endParaRPr>
        </a:p>
        <a:p>
          <a:pPr marR="0" algn="ctr" rtl="0"/>
          <a:r>
            <a:rPr lang="en-US" b="1" baseline="0" dirty="0" smtClean="0">
              <a:latin typeface="Calibri"/>
            </a:rPr>
            <a:t>ASSESS</a:t>
          </a:r>
          <a:endParaRPr lang="en-US" dirty="0" smtClean="0"/>
        </a:p>
      </dgm:t>
    </dgm:pt>
    <dgm:pt modelId="{CD56690D-A878-4B63-99F9-071F6F6B2917}" type="parTrans" cxnId="{5ECB19B3-A5E9-4B96-A124-34CC800AC061}">
      <dgm:prSet/>
      <dgm:spPr/>
      <dgm:t>
        <a:bodyPr/>
        <a:lstStyle/>
        <a:p>
          <a:endParaRPr lang="en-US"/>
        </a:p>
      </dgm:t>
    </dgm:pt>
    <dgm:pt modelId="{4FCC3608-E1E6-49D2-B658-E964B04F32A9}" type="sibTrans" cxnId="{5ECB19B3-A5E9-4B96-A124-34CC800AC061}">
      <dgm:prSet/>
      <dgm:spPr/>
      <dgm:t>
        <a:bodyPr/>
        <a:lstStyle/>
        <a:p>
          <a:endParaRPr lang="en-US"/>
        </a:p>
      </dgm:t>
    </dgm:pt>
    <dgm:pt modelId="{D9123154-1F7C-411A-9A11-3CD10C6E758D}" type="pres">
      <dgm:prSet presAssocID="{2B1DDA62-EACE-4E82-B1C8-B890F114A2CE}" presName="cycle" presStyleCnt="0">
        <dgm:presLayoutVars>
          <dgm:dir/>
          <dgm:resizeHandles val="exact"/>
        </dgm:presLayoutVars>
      </dgm:prSet>
      <dgm:spPr/>
    </dgm:pt>
    <dgm:pt modelId="{C5D0480D-81E3-498E-93B5-81B69011F971}" type="pres">
      <dgm:prSet presAssocID="{8552DFF0-B341-4FE2-AB8F-7E86B34C4A6C}" presName="dummy" presStyleCnt="0"/>
      <dgm:spPr/>
    </dgm:pt>
    <dgm:pt modelId="{5E338096-F9DD-45D9-912C-524BE26E71E4}" type="pres">
      <dgm:prSet presAssocID="{8552DFF0-B341-4FE2-AB8F-7E86B34C4A6C}" presName="node" presStyleLbl="revTx" presStyleIdx="0" presStyleCnt="4">
        <dgm:presLayoutVars>
          <dgm:bulletEnabled val="1"/>
        </dgm:presLayoutVars>
      </dgm:prSet>
      <dgm:spPr/>
      <dgm:t>
        <a:bodyPr/>
        <a:lstStyle/>
        <a:p>
          <a:endParaRPr lang="en-US"/>
        </a:p>
      </dgm:t>
    </dgm:pt>
    <dgm:pt modelId="{CFFAC45E-E7CF-4435-9479-A5B121918183}" type="pres">
      <dgm:prSet presAssocID="{703DA0D5-F1F4-4118-B69F-55D880E953D5}" presName="sibTrans" presStyleLbl="node1" presStyleIdx="0" presStyleCnt="4"/>
      <dgm:spPr/>
      <dgm:t>
        <a:bodyPr/>
        <a:lstStyle/>
        <a:p>
          <a:endParaRPr lang="en-US"/>
        </a:p>
      </dgm:t>
    </dgm:pt>
    <dgm:pt modelId="{1036B92A-7DFF-45C8-93E7-242765DAEF03}" type="pres">
      <dgm:prSet presAssocID="{1CEF92E5-6C29-4959-A121-61FD352932FD}" presName="dummy" presStyleCnt="0"/>
      <dgm:spPr/>
    </dgm:pt>
    <dgm:pt modelId="{530B8DDE-F425-4DD5-87F2-15F83D0403FB}" type="pres">
      <dgm:prSet presAssocID="{1CEF92E5-6C29-4959-A121-61FD352932FD}" presName="node" presStyleLbl="revTx" presStyleIdx="1" presStyleCnt="4">
        <dgm:presLayoutVars>
          <dgm:bulletEnabled val="1"/>
        </dgm:presLayoutVars>
      </dgm:prSet>
      <dgm:spPr/>
      <dgm:t>
        <a:bodyPr/>
        <a:lstStyle/>
        <a:p>
          <a:endParaRPr lang="en-US"/>
        </a:p>
      </dgm:t>
    </dgm:pt>
    <dgm:pt modelId="{437E0E6B-E6B7-4A25-9E54-792E6E02B749}" type="pres">
      <dgm:prSet presAssocID="{38C0D118-3755-4061-ACF1-62ED2447A1F0}" presName="sibTrans" presStyleLbl="node1" presStyleIdx="1" presStyleCnt="4"/>
      <dgm:spPr/>
      <dgm:t>
        <a:bodyPr/>
        <a:lstStyle/>
        <a:p>
          <a:endParaRPr lang="en-US"/>
        </a:p>
      </dgm:t>
    </dgm:pt>
    <dgm:pt modelId="{A98D75E6-B576-41D4-8CB8-678EF5B8EEB5}" type="pres">
      <dgm:prSet presAssocID="{FF79C3D7-F5DE-44F1-876F-64906B138358}" presName="dummy" presStyleCnt="0"/>
      <dgm:spPr/>
    </dgm:pt>
    <dgm:pt modelId="{C531D8C6-33F9-43D2-946E-608ADAF9F2A3}" type="pres">
      <dgm:prSet presAssocID="{FF79C3D7-F5DE-44F1-876F-64906B138358}" presName="node" presStyleLbl="revTx" presStyleIdx="2" presStyleCnt="4">
        <dgm:presLayoutVars>
          <dgm:bulletEnabled val="1"/>
        </dgm:presLayoutVars>
      </dgm:prSet>
      <dgm:spPr/>
      <dgm:t>
        <a:bodyPr/>
        <a:lstStyle/>
        <a:p>
          <a:endParaRPr lang="en-US"/>
        </a:p>
      </dgm:t>
    </dgm:pt>
    <dgm:pt modelId="{54C4F4FC-0544-4EE8-BD9E-44DD9E56EEFA}" type="pres">
      <dgm:prSet presAssocID="{4C0165E6-47E5-42DD-8222-0C4FAC998899}" presName="sibTrans" presStyleLbl="node1" presStyleIdx="2" presStyleCnt="4"/>
      <dgm:spPr/>
      <dgm:t>
        <a:bodyPr/>
        <a:lstStyle/>
        <a:p>
          <a:endParaRPr lang="en-US"/>
        </a:p>
      </dgm:t>
    </dgm:pt>
    <dgm:pt modelId="{424451B9-B10F-4A5C-9257-5925C18D3F7A}" type="pres">
      <dgm:prSet presAssocID="{8ACEF2CB-2A16-4891-806D-DE8A9165F964}" presName="dummy" presStyleCnt="0"/>
      <dgm:spPr/>
    </dgm:pt>
    <dgm:pt modelId="{B03BCEA3-98FB-481F-9E25-59A662EA59B7}" type="pres">
      <dgm:prSet presAssocID="{8ACEF2CB-2A16-4891-806D-DE8A9165F964}" presName="node" presStyleLbl="revTx" presStyleIdx="3" presStyleCnt="4">
        <dgm:presLayoutVars>
          <dgm:bulletEnabled val="1"/>
        </dgm:presLayoutVars>
      </dgm:prSet>
      <dgm:spPr/>
      <dgm:t>
        <a:bodyPr/>
        <a:lstStyle/>
        <a:p>
          <a:endParaRPr lang="en-US"/>
        </a:p>
      </dgm:t>
    </dgm:pt>
    <dgm:pt modelId="{1B4FFE9E-DB9F-46B0-A023-E4CF4B2E6A50}" type="pres">
      <dgm:prSet presAssocID="{4FCC3608-E1E6-49D2-B658-E964B04F32A9}" presName="sibTrans" presStyleLbl="node1" presStyleIdx="3" presStyleCnt="4"/>
      <dgm:spPr/>
      <dgm:t>
        <a:bodyPr/>
        <a:lstStyle/>
        <a:p>
          <a:endParaRPr lang="en-US"/>
        </a:p>
      </dgm:t>
    </dgm:pt>
  </dgm:ptLst>
  <dgm:cxnLst>
    <dgm:cxn modelId="{641675E0-4CE6-46D4-82DC-3344B7C0C15E}" srcId="{2B1DDA62-EACE-4E82-B1C8-B890F114A2CE}" destId="{1CEF92E5-6C29-4959-A121-61FD352932FD}" srcOrd="1" destOrd="0" parTransId="{F9237D71-E228-499D-A222-9B74173F979E}" sibTransId="{38C0D118-3755-4061-ACF1-62ED2447A1F0}"/>
    <dgm:cxn modelId="{7905F266-D03E-41ED-87FC-F407E22FB340}" type="presOf" srcId="{FF79C3D7-F5DE-44F1-876F-64906B138358}" destId="{C531D8C6-33F9-43D2-946E-608ADAF9F2A3}" srcOrd="0" destOrd="0" presId="urn:microsoft.com/office/officeart/2005/8/layout/cycle1"/>
    <dgm:cxn modelId="{50BBB6BE-3AE1-4390-829A-3044F6D8559F}" type="presOf" srcId="{2B1DDA62-EACE-4E82-B1C8-B890F114A2CE}" destId="{D9123154-1F7C-411A-9A11-3CD10C6E758D}" srcOrd="0" destOrd="0" presId="urn:microsoft.com/office/officeart/2005/8/layout/cycle1"/>
    <dgm:cxn modelId="{BD13A6A4-F15F-4003-93B6-C62D5497C88C}" type="presOf" srcId="{38C0D118-3755-4061-ACF1-62ED2447A1F0}" destId="{437E0E6B-E6B7-4A25-9E54-792E6E02B749}" srcOrd="0" destOrd="0" presId="urn:microsoft.com/office/officeart/2005/8/layout/cycle1"/>
    <dgm:cxn modelId="{9B3E9F4B-58D2-4A5F-BE61-40B19E2591D5}" type="presOf" srcId="{4C0165E6-47E5-42DD-8222-0C4FAC998899}" destId="{54C4F4FC-0544-4EE8-BD9E-44DD9E56EEFA}" srcOrd="0" destOrd="0" presId="urn:microsoft.com/office/officeart/2005/8/layout/cycle1"/>
    <dgm:cxn modelId="{B511D974-5560-47B7-B0A9-EBF55FA8A70A}" type="presOf" srcId="{8552DFF0-B341-4FE2-AB8F-7E86B34C4A6C}" destId="{5E338096-F9DD-45D9-912C-524BE26E71E4}" srcOrd="0" destOrd="0" presId="urn:microsoft.com/office/officeart/2005/8/layout/cycle1"/>
    <dgm:cxn modelId="{73CCA856-76B8-4634-826D-25D05B7DEDCA}" type="presOf" srcId="{703DA0D5-F1F4-4118-B69F-55D880E953D5}" destId="{CFFAC45E-E7CF-4435-9479-A5B121918183}" srcOrd="0" destOrd="0" presId="urn:microsoft.com/office/officeart/2005/8/layout/cycle1"/>
    <dgm:cxn modelId="{4CC8C6EC-3B14-4DE8-A3FB-B173DBDBDBA8}" type="presOf" srcId="{8ACEF2CB-2A16-4891-806D-DE8A9165F964}" destId="{B03BCEA3-98FB-481F-9E25-59A662EA59B7}" srcOrd="0" destOrd="0" presId="urn:microsoft.com/office/officeart/2005/8/layout/cycle1"/>
    <dgm:cxn modelId="{CB0264F5-C25A-4405-B81D-4C235ED401D2}" srcId="{2B1DDA62-EACE-4E82-B1C8-B890F114A2CE}" destId="{FF79C3D7-F5DE-44F1-876F-64906B138358}" srcOrd="2" destOrd="0" parTransId="{A72057CD-E749-4D31-A996-8671AEF6A0DE}" sibTransId="{4C0165E6-47E5-42DD-8222-0C4FAC998899}"/>
    <dgm:cxn modelId="{5ECB19B3-A5E9-4B96-A124-34CC800AC061}" srcId="{2B1DDA62-EACE-4E82-B1C8-B890F114A2CE}" destId="{8ACEF2CB-2A16-4891-806D-DE8A9165F964}" srcOrd="3" destOrd="0" parTransId="{CD56690D-A878-4B63-99F9-071F6F6B2917}" sibTransId="{4FCC3608-E1E6-49D2-B658-E964B04F32A9}"/>
    <dgm:cxn modelId="{622A5DA7-586F-4391-8B9F-32AE19B2758B}" type="presOf" srcId="{1CEF92E5-6C29-4959-A121-61FD352932FD}" destId="{530B8DDE-F425-4DD5-87F2-15F83D0403FB}" srcOrd="0" destOrd="0" presId="urn:microsoft.com/office/officeart/2005/8/layout/cycle1"/>
    <dgm:cxn modelId="{D1EFBF19-C678-40C4-926C-3A79495721C0}" type="presOf" srcId="{4FCC3608-E1E6-49D2-B658-E964B04F32A9}" destId="{1B4FFE9E-DB9F-46B0-A023-E4CF4B2E6A50}" srcOrd="0" destOrd="0" presId="urn:microsoft.com/office/officeart/2005/8/layout/cycle1"/>
    <dgm:cxn modelId="{9819BF29-64A2-42FF-9F44-5C3432C0523B}" srcId="{2B1DDA62-EACE-4E82-B1C8-B890F114A2CE}" destId="{8552DFF0-B341-4FE2-AB8F-7E86B34C4A6C}" srcOrd="0" destOrd="0" parTransId="{3AF5DFC7-92C5-4E36-A52D-86B571D649F8}" sibTransId="{703DA0D5-F1F4-4118-B69F-55D880E953D5}"/>
    <dgm:cxn modelId="{E61B66CC-18C1-4BE5-9C3A-EEDF0D88861D}" type="presParOf" srcId="{D9123154-1F7C-411A-9A11-3CD10C6E758D}" destId="{C5D0480D-81E3-498E-93B5-81B69011F971}" srcOrd="0" destOrd="0" presId="urn:microsoft.com/office/officeart/2005/8/layout/cycle1"/>
    <dgm:cxn modelId="{FD2A3BCB-9794-4F53-81B9-9EA707586B94}" type="presParOf" srcId="{D9123154-1F7C-411A-9A11-3CD10C6E758D}" destId="{5E338096-F9DD-45D9-912C-524BE26E71E4}" srcOrd="1" destOrd="0" presId="urn:microsoft.com/office/officeart/2005/8/layout/cycle1"/>
    <dgm:cxn modelId="{771260DE-48A0-4F56-8D64-0AF7C348712B}" type="presParOf" srcId="{D9123154-1F7C-411A-9A11-3CD10C6E758D}" destId="{CFFAC45E-E7CF-4435-9479-A5B121918183}" srcOrd="2" destOrd="0" presId="urn:microsoft.com/office/officeart/2005/8/layout/cycle1"/>
    <dgm:cxn modelId="{EB4627A3-997A-4C5C-ABDF-71011B71DC55}" type="presParOf" srcId="{D9123154-1F7C-411A-9A11-3CD10C6E758D}" destId="{1036B92A-7DFF-45C8-93E7-242765DAEF03}" srcOrd="3" destOrd="0" presId="urn:microsoft.com/office/officeart/2005/8/layout/cycle1"/>
    <dgm:cxn modelId="{077DB504-BD04-4B00-96BF-592D62A71E92}" type="presParOf" srcId="{D9123154-1F7C-411A-9A11-3CD10C6E758D}" destId="{530B8DDE-F425-4DD5-87F2-15F83D0403FB}" srcOrd="4" destOrd="0" presId="urn:microsoft.com/office/officeart/2005/8/layout/cycle1"/>
    <dgm:cxn modelId="{814BFD93-B717-4155-8C24-7EC63E29AE3F}" type="presParOf" srcId="{D9123154-1F7C-411A-9A11-3CD10C6E758D}" destId="{437E0E6B-E6B7-4A25-9E54-792E6E02B749}" srcOrd="5" destOrd="0" presId="urn:microsoft.com/office/officeart/2005/8/layout/cycle1"/>
    <dgm:cxn modelId="{16C37534-464D-4EAC-9582-478C976F66CF}" type="presParOf" srcId="{D9123154-1F7C-411A-9A11-3CD10C6E758D}" destId="{A98D75E6-B576-41D4-8CB8-678EF5B8EEB5}" srcOrd="6" destOrd="0" presId="urn:microsoft.com/office/officeart/2005/8/layout/cycle1"/>
    <dgm:cxn modelId="{F2272613-26C1-4C9C-97BB-673D180DCC69}" type="presParOf" srcId="{D9123154-1F7C-411A-9A11-3CD10C6E758D}" destId="{C531D8C6-33F9-43D2-946E-608ADAF9F2A3}" srcOrd="7" destOrd="0" presId="urn:microsoft.com/office/officeart/2005/8/layout/cycle1"/>
    <dgm:cxn modelId="{9EAB4C38-8811-44A5-818F-14DF963EBCAF}" type="presParOf" srcId="{D9123154-1F7C-411A-9A11-3CD10C6E758D}" destId="{54C4F4FC-0544-4EE8-BD9E-44DD9E56EEFA}" srcOrd="8" destOrd="0" presId="urn:microsoft.com/office/officeart/2005/8/layout/cycle1"/>
    <dgm:cxn modelId="{B4433BA0-6A3E-42B4-8FE1-82D9750680DF}" type="presParOf" srcId="{D9123154-1F7C-411A-9A11-3CD10C6E758D}" destId="{424451B9-B10F-4A5C-9257-5925C18D3F7A}" srcOrd="9" destOrd="0" presId="urn:microsoft.com/office/officeart/2005/8/layout/cycle1"/>
    <dgm:cxn modelId="{2E5A3B18-3E61-4A8E-A29B-A9250DC5DEAC}" type="presParOf" srcId="{D9123154-1F7C-411A-9A11-3CD10C6E758D}" destId="{B03BCEA3-98FB-481F-9E25-59A662EA59B7}" srcOrd="10" destOrd="0" presId="urn:microsoft.com/office/officeart/2005/8/layout/cycle1"/>
    <dgm:cxn modelId="{C496FE01-518B-472C-9A6D-3BCCD5D3FCCD}" type="presParOf" srcId="{D9123154-1F7C-411A-9A11-3CD10C6E758D}" destId="{1B4FFE9E-DB9F-46B0-A023-E4CF4B2E6A50}" srcOrd="11"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1DDA62-EACE-4E82-B1C8-B890F114A2CE}" type="doc">
      <dgm:prSet loTypeId="urn:microsoft.com/office/officeart/2005/8/layout/cycle1" loCatId="cycle" qsTypeId="urn:microsoft.com/office/officeart/2005/8/quickstyle/simple1#1" qsCatId="simple" csTypeId="urn:microsoft.com/office/officeart/2005/8/colors/accent1_2#1" csCatId="accent1"/>
      <dgm:spPr/>
    </dgm:pt>
    <dgm:pt modelId="{8552DFF0-B341-4FE2-AB8F-7E86B34C4A6C}">
      <dgm:prSet/>
      <dgm:spPr/>
      <dgm:t>
        <a:bodyPr/>
        <a:lstStyle/>
        <a:p>
          <a:pPr marR="0" algn="ctr" rtl="0"/>
          <a:endParaRPr lang="en-US" b="1" baseline="0" dirty="0" smtClean="0">
            <a:latin typeface="Times New Roman"/>
          </a:endParaRPr>
        </a:p>
        <a:p>
          <a:pPr marR="0" algn="ctr" rtl="0"/>
          <a:r>
            <a:rPr lang="en-US" b="1" baseline="0" dirty="0" smtClean="0">
              <a:latin typeface="Calibri"/>
            </a:rPr>
            <a:t>PLAN</a:t>
          </a:r>
          <a:endParaRPr lang="en-US" dirty="0" smtClean="0"/>
        </a:p>
      </dgm:t>
    </dgm:pt>
    <dgm:pt modelId="{3AF5DFC7-92C5-4E36-A52D-86B571D649F8}" type="parTrans" cxnId="{9819BF29-64A2-42FF-9F44-5C3432C0523B}">
      <dgm:prSet/>
      <dgm:spPr/>
      <dgm:t>
        <a:bodyPr/>
        <a:lstStyle/>
        <a:p>
          <a:endParaRPr lang="en-US"/>
        </a:p>
      </dgm:t>
    </dgm:pt>
    <dgm:pt modelId="{703DA0D5-F1F4-4118-B69F-55D880E953D5}" type="sibTrans" cxnId="{9819BF29-64A2-42FF-9F44-5C3432C0523B}">
      <dgm:prSet/>
      <dgm:spPr/>
      <dgm:t>
        <a:bodyPr/>
        <a:lstStyle/>
        <a:p>
          <a:endParaRPr lang="en-US"/>
        </a:p>
      </dgm:t>
    </dgm:pt>
    <dgm:pt modelId="{1CEF92E5-6C29-4959-A121-61FD352932FD}">
      <dgm:prSet/>
      <dgm:spPr/>
      <dgm:t>
        <a:bodyPr/>
        <a:lstStyle/>
        <a:p>
          <a:pPr marR="0" algn="ctr" rtl="0"/>
          <a:endParaRPr lang="en-US" b="1" baseline="0" dirty="0" smtClean="0">
            <a:latin typeface="Times New Roman"/>
          </a:endParaRPr>
        </a:p>
        <a:p>
          <a:pPr marR="0" algn="ctr" rtl="0"/>
          <a:r>
            <a:rPr lang="en-US" b="1" baseline="0" dirty="0" smtClean="0">
              <a:latin typeface="Calibri"/>
            </a:rPr>
            <a:t>IMPLEMENT </a:t>
          </a:r>
          <a:endParaRPr lang="en-US" dirty="0" smtClean="0"/>
        </a:p>
      </dgm:t>
    </dgm:pt>
    <dgm:pt modelId="{F9237D71-E228-499D-A222-9B74173F979E}" type="parTrans" cxnId="{641675E0-4CE6-46D4-82DC-3344B7C0C15E}">
      <dgm:prSet/>
      <dgm:spPr/>
      <dgm:t>
        <a:bodyPr/>
        <a:lstStyle/>
        <a:p>
          <a:endParaRPr lang="en-US"/>
        </a:p>
      </dgm:t>
    </dgm:pt>
    <dgm:pt modelId="{38C0D118-3755-4061-ACF1-62ED2447A1F0}" type="sibTrans" cxnId="{641675E0-4CE6-46D4-82DC-3344B7C0C15E}">
      <dgm:prSet/>
      <dgm:spPr/>
      <dgm:t>
        <a:bodyPr/>
        <a:lstStyle/>
        <a:p>
          <a:endParaRPr lang="en-US"/>
        </a:p>
      </dgm:t>
    </dgm:pt>
    <dgm:pt modelId="{FF79C3D7-F5DE-44F1-876F-64906B138358}">
      <dgm:prSet/>
      <dgm:spPr/>
      <dgm:t>
        <a:bodyPr/>
        <a:lstStyle/>
        <a:p>
          <a:pPr marR="0" algn="ctr" rtl="0"/>
          <a:endParaRPr lang="en-US" b="1" baseline="0" dirty="0" smtClean="0">
            <a:latin typeface="Times New Roman"/>
          </a:endParaRPr>
        </a:p>
        <a:p>
          <a:pPr marR="0" algn="ctr" rtl="0"/>
          <a:r>
            <a:rPr lang="en-US" b="1" baseline="0" dirty="0" smtClean="0">
              <a:latin typeface="Calibri"/>
            </a:rPr>
            <a:t>EVALUATE</a:t>
          </a:r>
          <a:endParaRPr lang="en-US" dirty="0" smtClean="0"/>
        </a:p>
      </dgm:t>
    </dgm:pt>
    <dgm:pt modelId="{A72057CD-E749-4D31-A996-8671AEF6A0DE}" type="parTrans" cxnId="{CB0264F5-C25A-4405-B81D-4C235ED401D2}">
      <dgm:prSet/>
      <dgm:spPr/>
      <dgm:t>
        <a:bodyPr/>
        <a:lstStyle/>
        <a:p>
          <a:endParaRPr lang="en-US"/>
        </a:p>
      </dgm:t>
    </dgm:pt>
    <dgm:pt modelId="{4C0165E6-47E5-42DD-8222-0C4FAC998899}" type="sibTrans" cxnId="{CB0264F5-C25A-4405-B81D-4C235ED401D2}">
      <dgm:prSet/>
      <dgm:spPr/>
      <dgm:t>
        <a:bodyPr/>
        <a:lstStyle/>
        <a:p>
          <a:endParaRPr lang="en-US"/>
        </a:p>
      </dgm:t>
    </dgm:pt>
    <dgm:pt modelId="{8ACEF2CB-2A16-4891-806D-DE8A9165F964}">
      <dgm:prSet/>
      <dgm:spPr/>
      <dgm:t>
        <a:bodyPr/>
        <a:lstStyle/>
        <a:p>
          <a:pPr marR="0" algn="ctr" rtl="0"/>
          <a:endParaRPr lang="en-US" b="1" baseline="0" dirty="0" smtClean="0">
            <a:latin typeface="Times New Roman"/>
          </a:endParaRPr>
        </a:p>
        <a:p>
          <a:pPr marR="0" algn="ctr" rtl="0"/>
          <a:r>
            <a:rPr lang="en-US" b="1" baseline="0" dirty="0" smtClean="0">
              <a:latin typeface="Calibri"/>
            </a:rPr>
            <a:t>ASSESS</a:t>
          </a:r>
          <a:endParaRPr lang="en-US" dirty="0" smtClean="0"/>
        </a:p>
      </dgm:t>
    </dgm:pt>
    <dgm:pt modelId="{CD56690D-A878-4B63-99F9-071F6F6B2917}" type="parTrans" cxnId="{5ECB19B3-A5E9-4B96-A124-34CC800AC061}">
      <dgm:prSet/>
      <dgm:spPr/>
      <dgm:t>
        <a:bodyPr/>
        <a:lstStyle/>
        <a:p>
          <a:endParaRPr lang="en-US"/>
        </a:p>
      </dgm:t>
    </dgm:pt>
    <dgm:pt modelId="{4FCC3608-E1E6-49D2-B658-E964B04F32A9}" type="sibTrans" cxnId="{5ECB19B3-A5E9-4B96-A124-34CC800AC061}">
      <dgm:prSet/>
      <dgm:spPr/>
      <dgm:t>
        <a:bodyPr/>
        <a:lstStyle/>
        <a:p>
          <a:endParaRPr lang="en-US"/>
        </a:p>
      </dgm:t>
    </dgm:pt>
    <dgm:pt modelId="{D9123154-1F7C-411A-9A11-3CD10C6E758D}" type="pres">
      <dgm:prSet presAssocID="{2B1DDA62-EACE-4E82-B1C8-B890F114A2CE}" presName="cycle" presStyleCnt="0">
        <dgm:presLayoutVars>
          <dgm:dir/>
          <dgm:resizeHandles val="exact"/>
        </dgm:presLayoutVars>
      </dgm:prSet>
      <dgm:spPr/>
    </dgm:pt>
    <dgm:pt modelId="{C5D0480D-81E3-498E-93B5-81B69011F971}" type="pres">
      <dgm:prSet presAssocID="{8552DFF0-B341-4FE2-AB8F-7E86B34C4A6C}" presName="dummy" presStyleCnt="0"/>
      <dgm:spPr/>
    </dgm:pt>
    <dgm:pt modelId="{5E338096-F9DD-45D9-912C-524BE26E71E4}" type="pres">
      <dgm:prSet presAssocID="{8552DFF0-B341-4FE2-AB8F-7E86B34C4A6C}" presName="node" presStyleLbl="revTx" presStyleIdx="0" presStyleCnt="4">
        <dgm:presLayoutVars>
          <dgm:bulletEnabled val="1"/>
        </dgm:presLayoutVars>
      </dgm:prSet>
      <dgm:spPr/>
      <dgm:t>
        <a:bodyPr/>
        <a:lstStyle/>
        <a:p>
          <a:endParaRPr lang="en-US"/>
        </a:p>
      </dgm:t>
    </dgm:pt>
    <dgm:pt modelId="{CFFAC45E-E7CF-4435-9479-A5B121918183}" type="pres">
      <dgm:prSet presAssocID="{703DA0D5-F1F4-4118-B69F-55D880E953D5}" presName="sibTrans" presStyleLbl="node1" presStyleIdx="0" presStyleCnt="4"/>
      <dgm:spPr/>
      <dgm:t>
        <a:bodyPr/>
        <a:lstStyle/>
        <a:p>
          <a:endParaRPr lang="en-US"/>
        </a:p>
      </dgm:t>
    </dgm:pt>
    <dgm:pt modelId="{1036B92A-7DFF-45C8-93E7-242765DAEF03}" type="pres">
      <dgm:prSet presAssocID="{1CEF92E5-6C29-4959-A121-61FD352932FD}" presName="dummy" presStyleCnt="0"/>
      <dgm:spPr/>
    </dgm:pt>
    <dgm:pt modelId="{530B8DDE-F425-4DD5-87F2-15F83D0403FB}" type="pres">
      <dgm:prSet presAssocID="{1CEF92E5-6C29-4959-A121-61FD352932FD}" presName="node" presStyleLbl="revTx" presStyleIdx="1" presStyleCnt="4">
        <dgm:presLayoutVars>
          <dgm:bulletEnabled val="1"/>
        </dgm:presLayoutVars>
      </dgm:prSet>
      <dgm:spPr/>
      <dgm:t>
        <a:bodyPr/>
        <a:lstStyle/>
        <a:p>
          <a:endParaRPr lang="en-US"/>
        </a:p>
      </dgm:t>
    </dgm:pt>
    <dgm:pt modelId="{437E0E6B-E6B7-4A25-9E54-792E6E02B749}" type="pres">
      <dgm:prSet presAssocID="{38C0D118-3755-4061-ACF1-62ED2447A1F0}" presName="sibTrans" presStyleLbl="node1" presStyleIdx="1" presStyleCnt="4"/>
      <dgm:spPr/>
      <dgm:t>
        <a:bodyPr/>
        <a:lstStyle/>
        <a:p>
          <a:endParaRPr lang="en-US"/>
        </a:p>
      </dgm:t>
    </dgm:pt>
    <dgm:pt modelId="{A98D75E6-B576-41D4-8CB8-678EF5B8EEB5}" type="pres">
      <dgm:prSet presAssocID="{FF79C3D7-F5DE-44F1-876F-64906B138358}" presName="dummy" presStyleCnt="0"/>
      <dgm:spPr/>
    </dgm:pt>
    <dgm:pt modelId="{C531D8C6-33F9-43D2-946E-608ADAF9F2A3}" type="pres">
      <dgm:prSet presAssocID="{FF79C3D7-F5DE-44F1-876F-64906B138358}" presName="node" presStyleLbl="revTx" presStyleIdx="2" presStyleCnt="4">
        <dgm:presLayoutVars>
          <dgm:bulletEnabled val="1"/>
        </dgm:presLayoutVars>
      </dgm:prSet>
      <dgm:spPr/>
      <dgm:t>
        <a:bodyPr/>
        <a:lstStyle/>
        <a:p>
          <a:endParaRPr lang="en-US"/>
        </a:p>
      </dgm:t>
    </dgm:pt>
    <dgm:pt modelId="{54C4F4FC-0544-4EE8-BD9E-44DD9E56EEFA}" type="pres">
      <dgm:prSet presAssocID="{4C0165E6-47E5-42DD-8222-0C4FAC998899}" presName="sibTrans" presStyleLbl="node1" presStyleIdx="2" presStyleCnt="4"/>
      <dgm:spPr/>
      <dgm:t>
        <a:bodyPr/>
        <a:lstStyle/>
        <a:p>
          <a:endParaRPr lang="en-US"/>
        </a:p>
      </dgm:t>
    </dgm:pt>
    <dgm:pt modelId="{424451B9-B10F-4A5C-9257-5925C18D3F7A}" type="pres">
      <dgm:prSet presAssocID="{8ACEF2CB-2A16-4891-806D-DE8A9165F964}" presName="dummy" presStyleCnt="0"/>
      <dgm:spPr/>
    </dgm:pt>
    <dgm:pt modelId="{B03BCEA3-98FB-481F-9E25-59A662EA59B7}" type="pres">
      <dgm:prSet presAssocID="{8ACEF2CB-2A16-4891-806D-DE8A9165F964}" presName="node" presStyleLbl="revTx" presStyleIdx="3" presStyleCnt="4">
        <dgm:presLayoutVars>
          <dgm:bulletEnabled val="1"/>
        </dgm:presLayoutVars>
      </dgm:prSet>
      <dgm:spPr/>
      <dgm:t>
        <a:bodyPr/>
        <a:lstStyle/>
        <a:p>
          <a:endParaRPr lang="en-US"/>
        </a:p>
      </dgm:t>
    </dgm:pt>
    <dgm:pt modelId="{1B4FFE9E-DB9F-46B0-A023-E4CF4B2E6A50}" type="pres">
      <dgm:prSet presAssocID="{4FCC3608-E1E6-49D2-B658-E964B04F32A9}" presName="sibTrans" presStyleLbl="node1" presStyleIdx="3" presStyleCnt="4"/>
      <dgm:spPr/>
      <dgm:t>
        <a:bodyPr/>
        <a:lstStyle/>
        <a:p>
          <a:endParaRPr lang="en-US"/>
        </a:p>
      </dgm:t>
    </dgm:pt>
  </dgm:ptLst>
  <dgm:cxnLst>
    <dgm:cxn modelId="{D01CDB30-F202-4E22-8A91-BA0DCB387430}" type="presOf" srcId="{8ACEF2CB-2A16-4891-806D-DE8A9165F964}" destId="{B03BCEA3-98FB-481F-9E25-59A662EA59B7}" srcOrd="0" destOrd="0" presId="urn:microsoft.com/office/officeart/2005/8/layout/cycle1"/>
    <dgm:cxn modelId="{ABA28A41-4528-4AF9-B23E-B241D7BA4F71}" type="presOf" srcId="{FF79C3D7-F5DE-44F1-876F-64906B138358}" destId="{C531D8C6-33F9-43D2-946E-608ADAF9F2A3}" srcOrd="0" destOrd="0" presId="urn:microsoft.com/office/officeart/2005/8/layout/cycle1"/>
    <dgm:cxn modelId="{F8E5BBD6-5132-4B4A-B6E3-696199FDD5F8}" type="presOf" srcId="{1CEF92E5-6C29-4959-A121-61FD352932FD}" destId="{530B8DDE-F425-4DD5-87F2-15F83D0403FB}" srcOrd="0" destOrd="0" presId="urn:microsoft.com/office/officeart/2005/8/layout/cycle1"/>
    <dgm:cxn modelId="{5ECB19B3-A5E9-4B96-A124-34CC800AC061}" srcId="{2B1DDA62-EACE-4E82-B1C8-B890F114A2CE}" destId="{8ACEF2CB-2A16-4891-806D-DE8A9165F964}" srcOrd="3" destOrd="0" parTransId="{CD56690D-A878-4B63-99F9-071F6F6B2917}" sibTransId="{4FCC3608-E1E6-49D2-B658-E964B04F32A9}"/>
    <dgm:cxn modelId="{6F738E25-A9CA-4422-B076-B1D4198E3025}" type="presOf" srcId="{4C0165E6-47E5-42DD-8222-0C4FAC998899}" destId="{54C4F4FC-0544-4EE8-BD9E-44DD9E56EEFA}" srcOrd="0" destOrd="0" presId="urn:microsoft.com/office/officeart/2005/8/layout/cycle1"/>
    <dgm:cxn modelId="{B9ABAAE8-CEFC-4EE5-A303-620EF62F090D}" type="presOf" srcId="{38C0D118-3755-4061-ACF1-62ED2447A1F0}" destId="{437E0E6B-E6B7-4A25-9E54-792E6E02B749}" srcOrd="0" destOrd="0" presId="urn:microsoft.com/office/officeart/2005/8/layout/cycle1"/>
    <dgm:cxn modelId="{041006DD-A138-4493-9617-7039980489A1}" type="presOf" srcId="{2B1DDA62-EACE-4E82-B1C8-B890F114A2CE}" destId="{D9123154-1F7C-411A-9A11-3CD10C6E758D}" srcOrd="0" destOrd="0" presId="urn:microsoft.com/office/officeart/2005/8/layout/cycle1"/>
    <dgm:cxn modelId="{CB0264F5-C25A-4405-B81D-4C235ED401D2}" srcId="{2B1DDA62-EACE-4E82-B1C8-B890F114A2CE}" destId="{FF79C3D7-F5DE-44F1-876F-64906B138358}" srcOrd="2" destOrd="0" parTransId="{A72057CD-E749-4D31-A996-8671AEF6A0DE}" sibTransId="{4C0165E6-47E5-42DD-8222-0C4FAC998899}"/>
    <dgm:cxn modelId="{065D2535-825B-4799-B45D-FEEF64A5D92C}" type="presOf" srcId="{4FCC3608-E1E6-49D2-B658-E964B04F32A9}" destId="{1B4FFE9E-DB9F-46B0-A023-E4CF4B2E6A50}" srcOrd="0" destOrd="0" presId="urn:microsoft.com/office/officeart/2005/8/layout/cycle1"/>
    <dgm:cxn modelId="{1F0A59B0-EEE5-41C0-8E47-17F600D4C909}" type="presOf" srcId="{703DA0D5-F1F4-4118-B69F-55D880E953D5}" destId="{CFFAC45E-E7CF-4435-9479-A5B121918183}" srcOrd="0" destOrd="0" presId="urn:microsoft.com/office/officeart/2005/8/layout/cycle1"/>
    <dgm:cxn modelId="{641675E0-4CE6-46D4-82DC-3344B7C0C15E}" srcId="{2B1DDA62-EACE-4E82-B1C8-B890F114A2CE}" destId="{1CEF92E5-6C29-4959-A121-61FD352932FD}" srcOrd="1" destOrd="0" parTransId="{F9237D71-E228-499D-A222-9B74173F979E}" sibTransId="{38C0D118-3755-4061-ACF1-62ED2447A1F0}"/>
    <dgm:cxn modelId="{B21DEEBE-707D-4EAE-8FAD-9DF0B13AA6CA}" type="presOf" srcId="{8552DFF0-B341-4FE2-AB8F-7E86B34C4A6C}" destId="{5E338096-F9DD-45D9-912C-524BE26E71E4}" srcOrd="0" destOrd="0" presId="urn:microsoft.com/office/officeart/2005/8/layout/cycle1"/>
    <dgm:cxn modelId="{9819BF29-64A2-42FF-9F44-5C3432C0523B}" srcId="{2B1DDA62-EACE-4E82-B1C8-B890F114A2CE}" destId="{8552DFF0-B341-4FE2-AB8F-7E86B34C4A6C}" srcOrd="0" destOrd="0" parTransId="{3AF5DFC7-92C5-4E36-A52D-86B571D649F8}" sibTransId="{703DA0D5-F1F4-4118-B69F-55D880E953D5}"/>
    <dgm:cxn modelId="{268670DC-25A9-44D7-B6D3-94FA65B34B78}" type="presParOf" srcId="{D9123154-1F7C-411A-9A11-3CD10C6E758D}" destId="{C5D0480D-81E3-498E-93B5-81B69011F971}" srcOrd="0" destOrd="0" presId="urn:microsoft.com/office/officeart/2005/8/layout/cycle1"/>
    <dgm:cxn modelId="{DD53B248-F5C2-4B12-AEB1-581A4090988D}" type="presParOf" srcId="{D9123154-1F7C-411A-9A11-3CD10C6E758D}" destId="{5E338096-F9DD-45D9-912C-524BE26E71E4}" srcOrd="1" destOrd="0" presId="urn:microsoft.com/office/officeart/2005/8/layout/cycle1"/>
    <dgm:cxn modelId="{4CDBAAF5-2BE6-4B7C-BA9F-1607B33E934B}" type="presParOf" srcId="{D9123154-1F7C-411A-9A11-3CD10C6E758D}" destId="{CFFAC45E-E7CF-4435-9479-A5B121918183}" srcOrd="2" destOrd="0" presId="urn:microsoft.com/office/officeart/2005/8/layout/cycle1"/>
    <dgm:cxn modelId="{BADC12F6-32F5-407B-9EB4-A9D150B87F0D}" type="presParOf" srcId="{D9123154-1F7C-411A-9A11-3CD10C6E758D}" destId="{1036B92A-7DFF-45C8-93E7-242765DAEF03}" srcOrd="3" destOrd="0" presId="urn:microsoft.com/office/officeart/2005/8/layout/cycle1"/>
    <dgm:cxn modelId="{0D8159AB-FC31-4041-9E7A-1B76A1844186}" type="presParOf" srcId="{D9123154-1F7C-411A-9A11-3CD10C6E758D}" destId="{530B8DDE-F425-4DD5-87F2-15F83D0403FB}" srcOrd="4" destOrd="0" presId="urn:microsoft.com/office/officeart/2005/8/layout/cycle1"/>
    <dgm:cxn modelId="{A65E7D51-810E-4F90-B4BC-6565E356779E}" type="presParOf" srcId="{D9123154-1F7C-411A-9A11-3CD10C6E758D}" destId="{437E0E6B-E6B7-4A25-9E54-792E6E02B749}" srcOrd="5" destOrd="0" presId="urn:microsoft.com/office/officeart/2005/8/layout/cycle1"/>
    <dgm:cxn modelId="{6F0E47BC-2FA0-407A-BD2A-5D39E31E2DF7}" type="presParOf" srcId="{D9123154-1F7C-411A-9A11-3CD10C6E758D}" destId="{A98D75E6-B576-41D4-8CB8-678EF5B8EEB5}" srcOrd="6" destOrd="0" presId="urn:microsoft.com/office/officeart/2005/8/layout/cycle1"/>
    <dgm:cxn modelId="{2C30A0B9-004C-4998-A73A-5AC6E526D36C}" type="presParOf" srcId="{D9123154-1F7C-411A-9A11-3CD10C6E758D}" destId="{C531D8C6-33F9-43D2-946E-608ADAF9F2A3}" srcOrd="7" destOrd="0" presId="urn:microsoft.com/office/officeart/2005/8/layout/cycle1"/>
    <dgm:cxn modelId="{26E5FD98-304C-44A9-9B92-885C33308B40}" type="presParOf" srcId="{D9123154-1F7C-411A-9A11-3CD10C6E758D}" destId="{54C4F4FC-0544-4EE8-BD9E-44DD9E56EEFA}" srcOrd="8" destOrd="0" presId="urn:microsoft.com/office/officeart/2005/8/layout/cycle1"/>
    <dgm:cxn modelId="{06E88C93-53D2-4E6E-AEEF-73632FC8923F}" type="presParOf" srcId="{D9123154-1F7C-411A-9A11-3CD10C6E758D}" destId="{424451B9-B10F-4A5C-9257-5925C18D3F7A}" srcOrd="9" destOrd="0" presId="urn:microsoft.com/office/officeart/2005/8/layout/cycle1"/>
    <dgm:cxn modelId="{42D41A91-CA3A-443D-BBA5-89E9099318BC}" type="presParOf" srcId="{D9123154-1F7C-411A-9A11-3CD10C6E758D}" destId="{B03BCEA3-98FB-481F-9E25-59A662EA59B7}" srcOrd="10" destOrd="0" presId="urn:microsoft.com/office/officeart/2005/8/layout/cycle1"/>
    <dgm:cxn modelId="{858DEF8F-4A30-416B-82B1-B84E5FFFD192}" type="presParOf" srcId="{D9123154-1F7C-411A-9A11-3CD10C6E758D}" destId="{1B4FFE9E-DB9F-46B0-A023-E4CF4B2E6A50}" srcOrd="11"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338096-F9DD-45D9-912C-524BE26E71E4}">
      <dsp:nvSpPr>
        <dsp:cNvPr id="0" name=""/>
        <dsp:cNvSpPr/>
      </dsp:nvSpPr>
      <dsp:spPr>
        <a:xfrm>
          <a:off x="2162705" y="68599"/>
          <a:ext cx="1089083" cy="1089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R="0" lvl="0" algn="ctr" defTabSz="711200" rtl="0">
            <a:lnSpc>
              <a:spcPct val="90000"/>
            </a:lnSpc>
            <a:spcBef>
              <a:spcPct val="0"/>
            </a:spcBef>
            <a:spcAft>
              <a:spcPct val="35000"/>
            </a:spcAft>
          </a:pPr>
          <a:endParaRPr lang="en-US" sz="1600" b="1" kern="1200" baseline="0" smtClean="0">
            <a:latin typeface="Times New Roman"/>
          </a:endParaRPr>
        </a:p>
        <a:p>
          <a:pPr marR="0" lvl="0" algn="ctr" defTabSz="711200" rtl="0">
            <a:lnSpc>
              <a:spcPct val="90000"/>
            </a:lnSpc>
            <a:spcBef>
              <a:spcPct val="0"/>
            </a:spcBef>
            <a:spcAft>
              <a:spcPct val="35000"/>
            </a:spcAft>
          </a:pPr>
          <a:r>
            <a:rPr lang="en-US" sz="1600" b="1" kern="1200" baseline="0" smtClean="0">
              <a:latin typeface="Calibri"/>
            </a:rPr>
            <a:t>PLAN</a:t>
          </a:r>
          <a:endParaRPr lang="en-US" sz="1600" kern="1200" smtClean="0"/>
        </a:p>
      </dsp:txBody>
      <dsp:txXfrm>
        <a:off x="2162705" y="68599"/>
        <a:ext cx="1089083" cy="1089083"/>
      </dsp:txXfrm>
    </dsp:sp>
    <dsp:sp modelId="{CFFAC45E-E7CF-4435-9479-A5B121918183}">
      <dsp:nvSpPr>
        <dsp:cNvPr id="0" name=""/>
        <dsp:cNvSpPr/>
      </dsp:nvSpPr>
      <dsp:spPr>
        <a:xfrm>
          <a:off x="242235" y="-383"/>
          <a:ext cx="3078535" cy="3078535"/>
        </a:xfrm>
        <a:prstGeom prst="circularArrow">
          <a:avLst>
            <a:gd name="adj1" fmla="val 6898"/>
            <a:gd name="adj2" fmla="val 465065"/>
            <a:gd name="adj3" fmla="val 550622"/>
            <a:gd name="adj4" fmla="val 20584313"/>
            <a:gd name="adj5" fmla="val 804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0B8DDE-F425-4DD5-87F2-15F83D0403FB}">
      <dsp:nvSpPr>
        <dsp:cNvPr id="0" name=""/>
        <dsp:cNvSpPr/>
      </dsp:nvSpPr>
      <dsp:spPr>
        <a:xfrm>
          <a:off x="2162705" y="1920085"/>
          <a:ext cx="1089083" cy="1089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R="0" lvl="0" algn="ctr" defTabSz="711200" rtl="0">
            <a:lnSpc>
              <a:spcPct val="90000"/>
            </a:lnSpc>
            <a:spcBef>
              <a:spcPct val="0"/>
            </a:spcBef>
            <a:spcAft>
              <a:spcPct val="35000"/>
            </a:spcAft>
          </a:pPr>
          <a:endParaRPr lang="en-US" sz="1600" b="1" kern="1200" baseline="0" smtClean="0">
            <a:latin typeface="Times New Roman"/>
          </a:endParaRPr>
        </a:p>
        <a:p>
          <a:pPr marR="0" lvl="0" algn="ctr" defTabSz="711200" rtl="0">
            <a:lnSpc>
              <a:spcPct val="90000"/>
            </a:lnSpc>
            <a:spcBef>
              <a:spcPct val="0"/>
            </a:spcBef>
            <a:spcAft>
              <a:spcPct val="35000"/>
            </a:spcAft>
          </a:pPr>
          <a:r>
            <a:rPr lang="en-US" sz="1600" b="1" kern="1200" baseline="0" smtClean="0">
              <a:latin typeface="Calibri"/>
            </a:rPr>
            <a:t>IMPLEMENT </a:t>
          </a:r>
          <a:endParaRPr lang="en-US" sz="1600" kern="1200" smtClean="0"/>
        </a:p>
      </dsp:txBody>
      <dsp:txXfrm>
        <a:off x="2162705" y="1920085"/>
        <a:ext cx="1089083" cy="1089083"/>
      </dsp:txXfrm>
    </dsp:sp>
    <dsp:sp modelId="{437E0E6B-E6B7-4A25-9E54-792E6E02B749}">
      <dsp:nvSpPr>
        <dsp:cNvPr id="0" name=""/>
        <dsp:cNvSpPr/>
      </dsp:nvSpPr>
      <dsp:spPr>
        <a:xfrm>
          <a:off x="242235" y="-383"/>
          <a:ext cx="3078535" cy="3078535"/>
        </a:xfrm>
        <a:prstGeom prst="circularArrow">
          <a:avLst>
            <a:gd name="adj1" fmla="val 6898"/>
            <a:gd name="adj2" fmla="val 465065"/>
            <a:gd name="adj3" fmla="val 5950622"/>
            <a:gd name="adj4" fmla="val 4384313"/>
            <a:gd name="adj5" fmla="val 804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31D8C6-33F9-43D2-946E-608ADAF9F2A3}">
      <dsp:nvSpPr>
        <dsp:cNvPr id="0" name=""/>
        <dsp:cNvSpPr/>
      </dsp:nvSpPr>
      <dsp:spPr>
        <a:xfrm>
          <a:off x="311218" y="1920085"/>
          <a:ext cx="1089083" cy="1089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R="0" lvl="0" algn="ctr" defTabSz="711200" rtl="0">
            <a:lnSpc>
              <a:spcPct val="90000"/>
            </a:lnSpc>
            <a:spcBef>
              <a:spcPct val="0"/>
            </a:spcBef>
            <a:spcAft>
              <a:spcPct val="35000"/>
            </a:spcAft>
          </a:pPr>
          <a:endParaRPr lang="en-US" sz="1600" b="1" kern="1200" baseline="0" smtClean="0">
            <a:latin typeface="Times New Roman"/>
          </a:endParaRPr>
        </a:p>
        <a:p>
          <a:pPr marR="0" lvl="0" algn="ctr" defTabSz="711200" rtl="0">
            <a:lnSpc>
              <a:spcPct val="90000"/>
            </a:lnSpc>
            <a:spcBef>
              <a:spcPct val="0"/>
            </a:spcBef>
            <a:spcAft>
              <a:spcPct val="35000"/>
            </a:spcAft>
          </a:pPr>
          <a:r>
            <a:rPr lang="en-US" sz="1600" b="1" kern="1200" baseline="0" smtClean="0">
              <a:latin typeface="Calibri"/>
            </a:rPr>
            <a:t>EVALUATE</a:t>
          </a:r>
          <a:endParaRPr lang="en-US" sz="1600" kern="1200" smtClean="0"/>
        </a:p>
      </dsp:txBody>
      <dsp:txXfrm>
        <a:off x="311218" y="1920085"/>
        <a:ext cx="1089083" cy="1089083"/>
      </dsp:txXfrm>
    </dsp:sp>
    <dsp:sp modelId="{54C4F4FC-0544-4EE8-BD9E-44DD9E56EEFA}">
      <dsp:nvSpPr>
        <dsp:cNvPr id="0" name=""/>
        <dsp:cNvSpPr/>
      </dsp:nvSpPr>
      <dsp:spPr>
        <a:xfrm>
          <a:off x="242235" y="-383"/>
          <a:ext cx="3078535" cy="3078535"/>
        </a:xfrm>
        <a:prstGeom prst="circularArrow">
          <a:avLst>
            <a:gd name="adj1" fmla="val 6898"/>
            <a:gd name="adj2" fmla="val 465065"/>
            <a:gd name="adj3" fmla="val 11350622"/>
            <a:gd name="adj4" fmla="val 9784313"/>
            <a:gd name="adj5" fmla="val 804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BCEA3-98FB-481F-9E25-59A662EA59B7}">
      <dsp:nvSpPr>
        <dsp:cNvPr id="0" name=""/>
        <dsp:cNvSpPr/>
      </dsp:nvSpPr>
      <dsp:spPr>
        <a:xfrm>
          <a:off x="311218" y="68599"/>
          <a:ext cx="1089083" cy="1089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R="0" lvl="0" algn="ctr" defTabSz="711200" rtl="0">
            <a:lnSpc>
              <a:spcPct val="90000"/>
            </a:lnSpc>
            <a:spcBef>
              <a:spcPct val="0"/>
            </a:spcBef>
            <a:spcAft>
              <a:spcPct val="35000"/>
            </a:spcAft>
          </a:pPr>
          <a:endParaRPr lang="en-US" sz="1600" b="1" kern="1200" baseline="0" smtClean="0">
            <a:latin typeface="Times New Roman"/>
          </a:endParaRPr>
        </a:p>
        <a:p>
          <a:pPr marR="0" lvl="0" algn="ctr" defTabSz="711200" rtl="0">
            <a:lnSpc>
              <a:spcPct val="90000"/>
            </a:lnSpc>
            <a:spcBef>
              <a:spcPct val="0"/>
            </a:spcBef>
            <a:spcAft>
              <a:spcPct val="35000"/>
            </a:spcAft>
          </a:pPr>
          <a:r>
            <a:rPr lang="en-US" sz="1600" b="1" kern="1200" baseline="0" smtClean="0">
              <a:latin typeface="Calibri"/>
            </a:rPr>
            <a:t>ASSESS</a:t>
          </a:r>
          <a:endParaRPr lang="en-US" sz="1600" kern="1200" smtClean="0"/>
        </a:p>
      </dsp:txBody>
      <dsp:txXfrm>
        <a:off x="311218" y="68599"/>
        <a:ext cx="1089083" cy="1089083"/>
      </dsp:txXfrm>
    </dsp:sp>
    <dsp:sp modelId="{1B4FFE9E-DB9F-46B0-A023-E4CF4B2E6A50}">
      <dsp:nvSpPr>
        <dsp:cNvPr id="0" name=""/>
        <dsp:cNvSpPr/>
      </dsp:nvSpPr>
      <dsp:spPr>
        <a:xfrm>
          <a:off x="242235" y="-383"/>
          <a:ext cx="3078535" cy="3078535"/>
        </a:xfrm>
        <a:prstGeom prst="circularArrow">
          <a:avLst>
            <a:gd name="adj1" fmla="val 6898"/>
            <a:gd name="adj2" fmla="val 465065"/>
            <a:gd name="adj3" fmla="val 16750622"/>
            <a:gd name="adj4" fmla="val 15184313"/>
            <a:gd name="adj5" fmla="val 804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drawing1.xml><?xml version="1.0" encoding="utf-8"?>
<c:userShapes xmlns:c="http://schemas.openxmlformats.org/drawingml/2006/chart">
  <cdr:relSizeAnchor xmlns:cdr="http://schemas.openxmlformats.org/drawingml/2006/chartDrawing">
    <cdr:from>
      <cdr:x>0.57018</cdr:x>
      <cdr:y>0.35961</cdr:y>
    </cdr:from>
    <cdr:to>
      <cdr:x>0.79825</cdr:x>
      <cdr:y>0.5089</cdr:y>
    </cdr:to>
    <cdr:sp macro="" textlink="">
      <cdr:nvSpPr>
        <cdr:cNvPr id="2" name="TextBox 1"/>
        <cdr:cNvSpPr txBox="1"/>
      </cdr:nvSpPr>
      <cdr:spPr>
        <a:xfrm xmlns:a="http://schemas.openxmlformats.org/drawingml/2006/main">
          <a:off x="4953040" y="1752601"/>
          <a:ext cx="1981160" cy="727588"/>
        </a:xfrm>
        <a:prstGeom xmlns:a="http://schemas.openxmlformats.org/drawingml/2006/main" prst="rect">
          <a:avLst/>
        </a:prstGeom>
        <a:solidFill xmlns:a="http://schemas.openxmlformats.org/drawingml/2006/main">
          <a:srgbClr val="00B050">
            <a:alpha val="56000"/>
          </a:srgbClr>
        </a:solidFill>
      </cdr:spPr>
      <cdr:txBody>
        <a:bodyPr xmlns:a="http://schemas.openxmlformats.org/drawingml/2006/main" vertOverflow="clip" wrap="square" rtlCol="0"/>
        <a:lstStyle xmlns:a="http://schemas.openxmlformats.org/drawingml/2006/main"/>
        <a:p xmlns:a="http://schemas.openxmlformats.org/drawingml/2006/main">
          <a:pPr algn="ctr"/>
          <a:r>
            <a:rPr lang="en-US" sz="1800" dirty="0" smtClean="0"/>
            <a:t>Dale Carnegie Sales </a:t>
          </a:r>
          <a:r>
            <a:rPr lang="en-US" sz="1800" baseline="0" dirty="0" smtClean="0"/>
            <a:t> </a:t>
          </a:r>
          <a:r>
            <a:rPr lang="en-US" sz="1800" baseline="0" dirty="0"/>
            <a:t>Training</a:t>
          </a:r>
          <a:endParaRPr lang="en-US" sz="1800" dirty="0"/>
        </a:p>
      </cdr:txBody>
    </cdr:sp>
  </cdr:relSizeAnchor>
  <cdr:relSizeAnchor xmlns:cdr="http://schemas.openxmlformats.org/drawingml/2006/chartDrawing">
    <cdr:from>
      <cdr:x>0.59649</cdr:x>
      <cdr:y>0.51596</cdr:y>
    </cdr:from>
    <cdr:to>
      <cdr:x>0.73399</cdr:x>
      <cdr:y>0.62707</cdr:y>
    </cdr:to>
    <cdr:sp macro="" textlink="">
      <cdr:nvSpPr>
        <cdr:cNvPr id="3" name="Right Brace 2"/>
        <cdr:cNvSpPr/>
      </cdr:nvSpPr>
      <cdr:spPr bwMode="auto">
        <a:xfrm xmlns:a="http://schemas.openxmlformats.org/drawingml/2006/main" rot="5400000" flipH="1">
          <a:off x="5508063" y="2188137"/>
          <a:ext cx="541509" cy="1194435"/>
        </a:xfrm>
        <a:prstGeom xmlns:a="http://schemas.openxmlformats.org/drawingml/2006/main" prst="rightBrace">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56550" y="0"/>
            <a:ext cx="3026833" cy="463550"/>
          </a:xfrm>
          <a:prstGeom prst="rect">
            <a:avLst/>
          </a:prstGeom>
        </p:spPr>
        <p:txBody>
          <a:bodyPr vert="horz" lIns="92885" tIns="46442" rIns="92885" bIns="46442" rtlCol="0"/>
          <a:lstStyle>
            <a:lvl1pPr algn="r" fontAlgn="auto">
              <a:spcBef>
                <a:spcPts val="0"/>
              </a:spcBef>
              <a:spcAft>
                <a:spcPts val="0"/>
              </a:spcAft>
              <a:defRPr sz="1200">
                <a:latin typeface="+mn-lt"/>
              </a:defRPr>
            </a:lvl1pPr>
          </a:lstStyle>
          <a:p>
            <a:pPr>
              <a:defRPr/>
            </a:pPr>
            <a:fld id="{2B0C8A95-87E5-41DE-97AF-A92697F25E6E}" type="datetimeFigureOut">
              <a:rPr lang="en-US"/>
              <a:pPr>
                <a:defRPr/>
              </a:pPr>
              <a:t>5/4/2011</a:t>
            </a:fld>
            <a:endParaRPr lang="en-US"/>
          </a:p>
        </p:txBody>
      </p:sp>
      <p:sp>
        <p:nvSpPr>
          <p:cNvPr id="4" name="Footer Placeholder 3"/>
          <p:cNvSpPr>
            <a:spLocks noGrp="1"/>
          </p:cNvSpPr>
          <p:nvPr>
            <p:ph type="ftr" sz="quarter" idx="2"/>
          </p:nvPr>
        </p:nvSpPr>
        <p:spPr>
          <a:xfrm>
            <a:off x="0" y="8805841"/>
            <a:ext cx="3026833" cy="463550"/>
          </a:xfrm>
          <a:prstGeom prst="rect">
            <a:avLst/>
          </a:prstGeom>
        </p:spPr>
        <p:txBody>
          <a:bodyPr vert="horz" lIns="92885" tIns="46442" rIns="92885" bIns="46442"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56550" y="8805841"/>
            <a:ext cx="3026833" cy="463550"/>
          </a:xfrm>
          <a:prstGeom prst="rect">
            <a:avLst/>
          </a:prstGeom>
        </p:spPr>
        <p:txBody>
          <a:bodyPr vert="horz" lIns="92885" tIns="46442" rIns="92885" bIns="46442" rtlCol="0" anchor="b"/>
          <a:lstStyle>
            <a:lvl1pPr algn="r" fontAlgn="auto">
              <a:spcBef>
                <a:spcPts val="0"/>
              </a:spcBef>
              <a:spcAft>
                <a:spcPts val="0"/>
              </a:spcAft>
              <a:defRPr sz="1200">
                <a:latin typeface="+mn-lt"/>
              </a:defRPr>
            </a:lvl1pPr>
          </a:lstStyle>
          <a:p>
            <a:pPr>
              <a:defRPr/>
            </a:pPr>
            <a:fld id="{C9B7B3F8-51BD-416E-A7C3-1EB32F2AD18A}" type="slidenum">
              <a:rPr lang="en-US"/>
              <a:pPr>
                <a:defRPr/>
              </a:pPr>
              <a:t>‹#›</a:t>
            </a:fld>
            <a:endParaRPr lang="en-US"/>
          </a:p>
        </p:txBody>
      </p:sp>
    </p:spTree>
    <p:extLst>
      <p:ext uri="{BB962C8B-B14F-4D97-AF65-F5344CB8AC3E}">
        <p14:creationId xmlns:p14="http://schemas.microsoft.com/office/powerpoint/2010/main" xmlns="" val="2364015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fontAlgn="auto">
              <a:spcBef>
                <a:spcPts val="0"/>
              </a:spcBef>
              <a:spcAft>
                <a:spcPts val="0"/>
              </a:spcAft>
              <a:defRPr sz="1200">
                <a:latin typeface="+mn-lt"/>
              </a:defRPr>
            </a:lvl1pPr>
          </a:lstStyle>
          <a:p>
            <a:pPr>
              <a:defRPr/>
            </a:pPr>
            <a:fld id="{AC9A53F4-0F24-49D3-A501-67AFEC88F2CD}" type="datetimeFigureOut">
              <a:rPr lang="en-US"/>
              <a:pPr>
                <a:defRPr/>
              </a:pPr>
              <a:t>5/4/2011</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pPr lvl="0"/>
            <a:endParaRPr lang="en-US" noProof="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fontAlgn="auto">
              <a:spcBef>
                <a:spcPts val="0"/>
              </a:spcBef>
              <a:spcAft>
                <a:spcPts val="0"/>
              </a:spcAft>
              <a:defRPr sz="1200">
                <a:latin typeface="+mn-lt"/>
              </a:defRPr>
            </a:lvl1pPr>
          </a:lstStyle>
          <a:p>
            <a:pPr>
              <a:defRPr/>
            </a:pPr>
            <a:fld id="{08D19408-232B-4088-876D-474EC012977C}" type="slidenum">
              <a:rPr lang="en-US"/>
              <a:pPr>
                <a:defRPr/>
              </a:pPr>
              <a:t>‹#›</a:t>
            </a:fld>
            <a:endParaRPr lang="en-US"/>
          </a:p>
        </p:txBody>
      </p:sp>
    </p:spTree>
    <p:extLst>
      <p:ext uri="{BB962C8B-B14F-4D97-AF65-F5344CB8AC3E}">
        <p14:creationId xmlns:p14="http://schemas.microsoft.com/office/powerpoint/2010/main" xmlns="" val="21044167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a:t>
            </a:r>
            <a:r>
              <a:rPr lang="en-US" baseline="0" dirty="0" smtClean="0"/>
              <a:t> introductions</a:t>
            </a:r>
            <a:endParaRPr lang="en-US" dirty="0"/>
          </a:p>
        </p:txBody>
      </p:sp>
      <p:sp>
        <p:nvSpPr>
          <p:cNvPr id="4" name="Slide Number Placeholder 3"/>
          <p:cNvSpPr>
            <a:spLocks noGrp="1"/>
          </p:cNvSpPr>
          <p:nvPr>
            <p:ph type="sldNum" sz="quarter" idx="10"/>
          </p:nvPr>
        </p:nvSpPr>
        <p:spPr/>
        <p:txBody>
          <a:bodyPr/>
          <a:lstStyle/>
          <a:p>
            <a:pPr>
              <a:defRPr/>
            </a:pPr>
            <a:fld id="{08D19408-232B-4088-876D-474EC012977C}" type="slidenum">
              <a:rPr lang="en-US" smtClean="0"/>
              <a:pPr>
                <a:defRPr/>
              </a:pPr>
              <a:t>1</a:t>
            </a:fld>
            <a:endParaRPr lang="en-US"/>
          </a:p>
        </p:txBody>
      </p:sp>
    </p:spTree>
    <p:extLst>
      <p:ext uri="{BB962C8B-B14F-4D97-AF65-F5344CB8AC3E}">
        <p14:creationId xmlns:p14="http://schemas.microsoft.com/office/powerpoint/2010/main" xmlns="" val="1629216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dirty="0" smtClean="0"/>
          </a:p>
        </p:txBody>
      </p:sp>
      <p:sp>
        <p:nvSpPr>
          <p:cNvPr id="4" name="Slide Number Placeholder 3"/>
          <p:cNvSpPr>
            <a:spLocks noGrp="1"/>
          </p:cNvSpPr>
          <p:nvPr>
            <p:ph type="sldNum" sz="quarter" idx="5"/>
          </p:nvPr>
        </p:nvSpPr>
        <p:spPr/>
        <p:txBody>
          <a:bodyPr/>
          <a:lstStyle/>
          <a:p>
            <a:pPr>
              <a:defRPr/>
            </a:pPr>
            <a:fld id="{F99A543A-A067-4A94-AB83-DDF57077867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9740D579-D53A-4A22-BFB8-A9E996BBA02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dirty="0" smtClean="0"/>
          </a:p>
        </p:txBody>
      </p:sp>
      <p:sp>
        <p:nvSpPr>
          <p:cNvPr id="4" name="Slide Number Placeholder 3"/>
          <p:cNvSpPr>
            <a:spLocks noGrp="1"/>
          </p:cNvSpPr>
          <p:nvPr>
            <p:ph type="sldNum" sz="quarter" idx="5"/>
          </p:nvPr>
        </p:nvSpPr>
        <p:spPr/>
        <p:txBody>
          <a:bodyPr/>
          <a:lstStyle/>
          <a:p>
            <a:pPr>
              <a:defRPr/>
            </a:pPr>
            <a:fld id="{FEC245E6-0553-4322-85B7-B1C3EF811286}"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08D19408-232B-4088-876D-474EC012977C}"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08D19408-232B-4088-876D-474EC012977C}"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96B5F2C2-8837-4684-B67F-3BC158160322}"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08D19408-232B-4088-876D-474EC012977C}"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08D19408-232B-4088-876D-474EC012977C}"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endParaRPr lang="en-US" dirty="0" smtClean="0"/>
          </a:p>
        </p:txBody>
      </p:sp>
      <p:sp>
        <p:nvSpPr>
          <p:cNvPr id="4" name="Slide Number Placeholder 3"/>
          <p:cNvSpPr>
            <a:spLocks noGrp="1"/>
          </p:cNvSpPr>
          <p:nvPr>
            <p:ph type="sldNum" sz="quarter" idx="5"/>
          </p:nvPr>
        </p:nvSpPr>
        <p:spPr/>
        <p:txBody>
          <a:bodyPr/>
          <a:lstStyle/>
          <a:p>
            <a:pPr>
              <a:defRPr/>
            </a:pPr>
            <a:fld id="{98D058C1-60B6-4927-9D24-EB9668D40DE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08D19408-232B-4088-876D-474EC012977C}" type="slidenum">
              <a:rPr lang="en-US" smtClean="0"/>
              <a:pPr>
                <a:defRPr/>
              </a:pPr>
              <a:t>19</a:t>
            </a:fld>
            <a:endParaRPr lang="en-US"/>
          </a:p>
        </p:txBody>
      </p:sp>
    </p:spTree>
    <p:extLst>
      <p:ext uri="{BB962C8B-B14F-4D97-AF65-F5344CB8AC3E}">
        <p14:creationId xmlns:p14="http://schemas.microsoft.com/office/powerpoint/2010/main" xmlns="" val="207903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D19408-232B-4088-876D-474EC012977C}" type="slidenum">
              <a:rPr lang="en-US" smtClean="0"/>
              <a:pPr>
                <a:defRPr/>
              </a:pPr>
              <a:t>20</a:t>
            </a:fld>
            <a:endParaRPr lang="en-US"/>
          </a:p>
        </p:txBody>
      </p:sp>
    </p:spTree>
    <p:extLst>
      <p:ext uri="{BB962C8B-B14F-4D97-AF65-F5344CB8AC3E}">
        <p14:creationId xmlns:p14="http://schemas.microsoft.com/office/powerpoint/2010/main" xmlns="" val="2609107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pPr>
              <a:defRPr/>
            </a:pPr>
            <a:fld id="{08D19408-232B-4088-876D-474EC012977C}"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08D19408-232B-4088-876D-474EC012977C}"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CE7FEA1-902C-4DC4-A4C0-058B669C0219}"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08D19408-232B-4088-876D-474EC012977C}"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May 3 webinar on the Residential Retrofit Design Guide Overview.  Nikki Kuhn and I would welcome your participation and think that you could offer a good deal as our featured Better Buildings grantee.  </a:t>
            </a:r>
          </a:p>
          <a:p>
            <a:r>
              <a:rPr lang="en-US" dirty="0" smtClean="0">
                <a:ea typeface="ＭＳ Ｐゴシック" pitchFamily="34" charset="-128"/>
              </a:rPr>
              <a:t> </a:t>
            </a:r>
          </a:p>
          <a:p>
            <a:r>
              <a:rPr lang="en-US" dirty="0" smtClean="0">
                <a:ea typeface="ＭＳ Ｐゴシック" pitchFamily="34" charset="-128"/>
              </a:rPr>
              <a:t>We suggest that the 1.5 hour webinar be structured as follows:</a:t>
            </a:r>
          </a:p>
          <a:p>
            <a:r>
              <a:rPr lang="en-US" dirty="0" smtClean="0">
                <a:ea typeface="ＭＳ Ｐゴシック" pitchFamily="34" charset="-128"/>
              </a:rPr>
              <a:t>Introductions and overview (3 min)</a:t>
            </a:r>
          </a:p>
          <a:p>
            <a:r>
              <a:rPr lang="en-US" dirty="0" smtClean="0">
                <a:ea typeface="ＭＳ Ｐゴシック" pitchFamily="34" charset="-128"/>
              </a:rPr>
              <a:t>TAP overview (2 min)</a:t>
            </a:r>
          </a:p>
          <a:p>
            <a:r>
              <a:rPr lang="en-US" dirty="0" smtClean="0">
                <a:ea typeface="ＭＳ Ｐゴシック" pitchFamily="34" charset="-128"/>
              </a:rPr>
              <a:t>Design Guide – Nikki and I will introduce it at a high level, per the attached slides (45 min)</a:t>
            </a:r>
          </a:p>
          <a:p>
            <a:r>
              <a:rPr lang="en-US" dirty="0" smtClean="0">
                <a:ea typeface="ＭＳ Ｐゴシック" pitchFamily="34" charset="-128"/>
              </a:rPr>
              <a:t>Case study on designing, building and running a residential retrofit program – Andy (20 min)</a:t>
            </a:r>
          </a:p>
          <a:p>
            <a:r>
              <a:rPr lang="en-US" dirty="0" smtClean="0">
                <a:ea typeface="ＭＳ Ｐゴシック" pitchFamily="34" charset="-128"/>
              </a:rPr>
              <a:t>Q&amp;A – (20 min)</a:t>
            </a:r>
          </a:p>
          <a:p>
            <a:endParaRPr lang="en-US" dirty="0"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A09A21C1-BC50-4050-8E63-C5A5030E0222}" type="slidenum">
              <a:rPr lang="en-US" smtClean="0">
                <a:solidFill>
                  <a:prstClr val="black"/>
                </a:solidFill>
              </a:rPr>
              <a:pPr>
                <a:def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44786D3C-C7B8-471F-9EBF-C21FE4B664EC}" type="slidenum">
              <a:rPr lang="en-US" smtClean="0">
                <a:solidFill>
                  <a:prstClr val="black"/>
                </a:solidFill>
                <a:latin typeface="Times" pitchFamily="18" charset="0"/>
                <a:ea typeface="ＭＳ Ｐゴシック" pitchFamily="34" charset="-128"/>
              </a:rPr>
              <a:pPr/>
              <a:t>26</a:t>
            </a:fld>
            <a:endParaRPr lang="en-US" smtClean="0">
              <a:solidFill>
                <a:prstClr val="black"/>
              </a:solidFill>
              <a:latin typeface="Times" pitchFamily="18"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ea typeface="ＭＳ Ｐゴシック" pitchFamily="34" charset="-128"/>
              </a:rPr>
              <a:t>Beauty of the DOE model is it is a never ending loop</a:t>
            </a:r>
          </a:p>
          <a:p>
            <a:pPr>
              <a:buFontTx/>
              <a:buChar char="-"/>
            </a:pPr>
            <a:r>
              <a:rPr lang="en-US" smtClean="0">
                <a:ea typeface="ＭＳ Ｐゴシック" pitchFamily="34" charset="-128"/>
              </a:rPr>
              <a:t>Despite our despite our success so far, we’re still  evolving rapidly</a:t>
            </a:r>
          </a:p>
        </p:txBody>
      </p:sp>
      <p:sp>
        <p:nvSpPr>
          <p:cNvPr id="4" name="Slide Number Placeholder 3"/>
          <p:cNvSpPr>
            <a:spLocks noGrp="1"/>
          </p:cNvSpPr>
          <p:nvPr>
            <p:ph type="sldNum" sz="quarter" idx="5"/>
          </p:nvPr>
        </p:nvSpPr>
        <p:spPr/>
        <p:txBody>
          <a:bodyPr/>
          <a:lstStyle/>
          <a:p>
            <a:pPr>
              <a:defRPr/>
            </a:pPr>
            <a:fld id="{7BD4F30B-1769-4C5C-AB0A-E28C02F8F880}" type="slidenum">
              <a:rPr lang="en-US" smtClean="0">
                <a:solidFill>
                  <a:prstClr val="black"/>
                </a:solidFill>
              </a:rPr>
              <a:pPr>
                <a:def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buFontTx/>
              <a:buChar char="•"/>
            </a:pPr>
            <a:r>
              <a:rPr lang="en-US" smtClean="0">
                <a:ea typeface="ＭＳ Ｐゴシック" pitchFamily="34" charset="-128"/>
              </a:rPr>
              <a:t>It’s amazing what you find when you assess the existing program </a:t>
            </a:r>
          </a:p>
          <a:p>
            <a:pPr lvl="2" eaLnBrk="1" hangingPunct="1">
              <a:buFontTx/>
              <a:buChar char="•"/>
            </a:pPr>
            <a:r>
              <a:rPr lang="en-US" smtClean="0">
                <a:ea typeface="ＭＳ Ｐゴシック" pitchFamily="34" charset="-128"/>
              </a:rPr>
              <a:t> hobbyist auditors don’t return homeowner calls (so we ranked locator by # of jobs), </a:t>
            </a:r>
          </a:p>
          <a:p>
            <a:pPr lvl="2" eaLnBrk="1" hangingPunct="1">
              <a:buFontTx/>
              <a:buChar char="•"/>
            </a:pPr>
            <a:r>
              <a:rPr lang="en-US" smtClean="0">
                <a:ea typeface="ＭＳ Ｐゴシック" pitchFamily="34" charset="-128"/>
              </a:rPr>
              <a:t>busy Advisors don’t’ return calls (so we gave them comment fields on our Locator), </a:t>
            </a:r>
          </a:p>
          <a:p>
            <a:pPr lvl="2" eaLnBrk="1" hangingPunct="1">
              <a:buFontTx/>
              <a:buChar char="•"/>
            </a:pPr>
            <a:r>
              <a:rPr lang="en-US" smtClean="0">
                <a:ea typeface="ＭＳ Ｐゴシック" pitchFamily="34" charset="-128"/>
              </a:rPr>
              <a:t>call center gives wrong answers, </a:t>
            </a:r>
          </a:p>
          <a:p>
            <a:pPr lvl="2" eaLnBrk="1" hangingPunct="1">
              <a:buFontTx/>
              <a:buChar char="•"/>
            </a:pPr>
            <a:r>
              <a:rPr lang="en-US" smtClean="0">
                <a:ea typeface="ＭＳ Ｐゴシック" pitchFamily="34" charset="-128"/>
              </a:rPr>
              <a:t>installers pee in sinks/spit tobacco on floors (so we created Code of Conduct)</a:t>
            </a:r>
          </a:p>
          <a:p>
            <a:pPr lvl="1" eaLnBrk="1" hangingPunct="1">
              <a:buFontTx/>
              <a:buChar char="•"/>
            </a:pPr>
            <a:endParaRPr lang="en-US" smtClean="0">
              <a:ea typeface="ＭＳ Ｐゴシック" pitchFamily="34" charset="-128"/>
            </a:endParaRPr>
          </a:p>
          <a:p>
            <a:endParaRPr lang="en-US" smtClean="0">
              <a:ea typeface="ＭＳ Ｐゴシック" pitchFamily="34" charset="-128"/>
            </a:endParaRPr>
          </a:p>
          <a:p>
            <a:endParaRPr lang="en-US"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BC3B25B3-439E-4DE6-A47E-086833160F58}" type="slidenum">
              <a:rPr lang="en-US" smtClean="0">
                <a:solidFill>
                  <a:prstClr val="black"/>
                </a:solidFill>
              </a:rPr>
              <a:pPr>
                <a:def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19408-232B-4088-876D-474EC012977C}" type="slidenum">
              <a:rPr lang="en-US" smtClean="0"/>
              <a:pPr>
                <a:defRPr/>
              </a:pPr>
              <a:t>29</a:t>
            </a:fld>
            <a:endParaRPr lang="en-US"/>
          </a:p>
        </p:txBody>
      </p:sp>
    </p:spTree>
    <p:extLst>
      <p:ext uri="{BB962C8B-B14F-4D97-AF65-F5344CB8AC3E}">
        <p14:creationId xmlns:p14="http://schemas.microsoft.com/office/powerpoint/2010/main" xmlns="" val="196794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19408-232B-4088-876D-474EC012977C}" type="slidenum">
              <a:rPr lang="en-US" smtClean="0"/>
              <a:pPr>
                <a:defRPr/>
              </a:pPr>
              <a:t>3</a:t>
            </a:fld>
            <a:endParaRPr lang="en-US"/>
          </a:p>
        </p:txBody>
      </p:sp>
    </p:spTree>
    <p:extLst>
      <p:ext uri="{BB962C8B-B14F-4D97-AF65-F5344CB8AC3E}">
        <p14:creationId xmlns:p14="http://schemas.microsoft.com/office/powerpoint/2010/main" xmlns="" val="327457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 - had we not re-assessed, we’d still be at a 150 home/year</a:t>
            </a:r>
          </a:p>
        </p:txBody>
      </p:sp>
      <p:sp>
        <p:nvSpPr>
          <p:cNvPr id="4" name="Slide Number Placeholder 3"/>
          <p:cNvSpPr>
            <a:spLocks noGrp="1"/>
          </p:cNvSpPr>
          <p:nvPr>
            <p:ph type="sldNum" sz="quarter" idx="5"/>
          </p:nvPr>
        </p:nvSpPr>
        <p:spPr/>
        <p:txBody>
          <a:bodyPr/>
          <a:lstStyle/>
          <a:p>
            <a:pPr>
              <a:defRPr/>
            </a:pPr>
            <a:fld id="{88D402A4-4840-4390-A8D4-B9F54B920DC4}" type="slidenum">
              <a:rPr lang="en-US" smtClean="0">
                <a:solidFill>
                  <a:prstClr val="black"/>
                </a:solidFill>
              </a:rPr>
              <a:pPr>
                <a:def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19408-232B-4088-876D-474EC012977C}" type="slidenum">
              <a:rPr lang="en-US" smtClean="0"/>
              <a:pPr>
                <a:defRPr/>
              </a:pPr>
              <a:t>31</a:t>
            </a:fld>
            <a:endParaRPr lang="en-US"/>
          </a:p>
        </p:txBody>
      </p:sp>
    </p:spTree>
    <p:extLst>
      <p:ext uri="{BB962C8B-B14F-4D97-AF65-F5344CB8AC3E}">
        <p14:creationId xmlns:p14="http://schemas.microsoft.com/office/powerpoint/2010/main" xmlns="" val="1473351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 - slow start prompted a summer-only promotion</a:t>
            </a:r>
          </a:p>
          <a:p>
            <a:r>
              <a:rPr lang="en-US" smtClean="0">
                <a:ea typeface="ＭＳ Ｐゴシック" pitchFamily="34" charset="-128"/>
              </a:rPr>
              <a:t> - spiked demand past capacity so extended to year end</a:t>
            </a:r>
          </a:p>
          <a:p>
            <a:r>
              <a:rPr lang="en-US" smtClean="0">
                <a:ea typeface="ＭＳ Ｐゴシック" pitchFamily="34" charset="-128"/>
              </a:rPr>
              <a:t> - installs exceeded submitted paperwork</a:t>
            </a:r>
          </a:p>
          <a:p>
            <a:r>
              <a:rPr lang="en-US" smtClean="0">
                <a:ea typeface="ＭＳ Ｐゴシック" pitchFamily="34" charset="-128"/>
              </a:rPr>
              <a:t> - 1,000 jobs submitted in last 2 weeks</a:t>
            </a:r>
          </a:p>
        </p:txBody>
      </p:sp>
      <p:sp>
        <p:nvSpPr>
          <p:cNvPr id="4" name="Slide Number Placeholder 3"/>
          <p:cNvSpPr>
            <a:spLocks noGrp="1"/>
          </p:cNvSpPr>
          <p:nvPr>
            <p:ph type="sldNum" sz="quarter" idx="5"/>
          </p:nvPr>
        </p:nvSpPr>
        <p:spPr/>
        <p:txBody>
          <a:bodyPr/>
          <a:lstStyle/>
          <a:p>
            <a:pPr>
              <a:defRPr/>
            </a:pPr>
            <a:fld id="{65641192-ED8C-47F7-AE7F-21997939FD8A}" type="slidenum">
              <a:rPr lang="en-US" smtClean="0">
                <a:solidFill>
                  <a:prstClr val="black"/>
                </a:solidFill>
              </a:rPr>
              <a:pPr>
                <a:def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 - we didn’t ID the “last hurrah” segment until our 3</a:t>
            </a:r>
            <a:r>
              <a:rPr lang="en-US" baseline="30000" smtClean="0">
                <a:ea typeface="ＭＳ Ｐゴシック" pitchFamily="34" charset="-128"/>
              </a:rPr>
              <a:t>rd</a:t>
            </a:r>
            <a:r>
              <a:rPr lang="en-US" smtClean="0">
                <a:ea typeface="ＭＳ Ｐゴシック" pitchFamily="34" charset="-128"/>
              </a:rPr>
              <a:t> quarter</a:t>
            </a:r>
          </a:p>
          <a:p>
            <a:r>
              <a:rPr lang="en-US" smtClean="0">
                <a:ea typeface="ＭＳ Ｐゴシック" pitchFamily="34" charset="-128"/>
              </a:rPr>
              <a:t> - message morphed from “get cash back for wx” to “home comfort, paid for by energy savings”</a:t>
            </a:r>
          </a:p>
        </p:txBody>
      </p:sp>
      <p:sp>
        <p:nvSpPr>
          <p:cNvPr id="4" name="Slide Number Placeholder 3"/>
          <p:cNvSpPr>
            <a:spLocks noGrp="1"/>
          </p:cNvSpPr>
          <p:nvPr>
            <p:ph type="sldNum" sz="quarter" idx="5"/>
          </p:nvPr>
        </p:nvSpPr>
        <p:spPr/>
        <p:txBody>
          <a:bodyPr/>
          <a:lstStyle/>
          <a:p>
            <a:pPr>
              <a:defRPr/>
            </a:pPr>
            <a:fld id="{A09FB84B-DFE4-4CFA-A9D7-EFDCA12A136D}" type="slidenum">
              <a:rPr lang="en-US" smtClean="0">
                <a:solidFill>
                  <a:prstClr val="black"/>
                </a:solidFill>
              </a:rPr>
              <a:pPr>
                <a:def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 - homeowners weren’t willing to shell out $500 for an audit without some assurance they were likely to save $ (stalemate)</a:t>
            </a:r>
          </a:p>
          <a:p>
            <a:r>
              <a:rPr lang="en-US" smtClean="0">
                <a:ea typeface="ＭＳ Ｐゴシック" pitchFamily="34" charset="-128"/>
              </a:rPr>
              <a:t> - took calculator from a utility, similar to HPwES?</a:t>
            </a:r>
          </a:p>
        </p:txBody>
      </p:sp>
      <p:sp>
        <p:nvSpPr>
          <p:cNvPr id="4" name="Slide Number Placeholder 3"/>
          <p:cNvSpPr>
            <a:spLocks noGrp="1"/>
          </p:cNvSpPr>
          <p:nvPr>
            <p:ph type="sldNum" sz="quarter" idx="5"/>
          </p:nvPr>
        </p:nvSpPr>
        <p:spPr/>
        <p:txBody>
          <a:bodyPr/>
          <a:lstStyle/>
          <a:p>
            <a:pPr>
              <a:defRPr/>
            </a:pPr>
            <a:fld id="{F8DFC7A6-9481-45B9-8C95-5C2BFCFE814E}" type="slidenum">
              <a:rPr lang="en-US" smtClean="0">
                <a:solidFill>
                  <a:prstClr val="black"/>
                </a:solidFill>
              </a:rPr>
              <a:pPr>
                <a:def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 - focus group showed that homeowners didn’t trust contractors</a:t>
            </a:r>
          </a:p>
          <a:p>
            <a:r>
              <a:rPr lang="en-US" dirty="0" smtClean="0">
                <a:ea typeface="ＭＳ Ｐゴシック" pitchFamily="34" charset="-128"/>
              </a:rPr>
              <a:t> - we posted a </a:t>
            </a:r>
            <a:r>
              <a:rPr lang="en-US" dirty="0" err="1" smtClean="0">
                <a:ea typeface="ＭＳ Ｐゴシック" pitchFamily="34" charset="-128"/>
              </a:rPr>
              <a:t>pdf</a:t>
            </a:r>
            <a:r>
              <a:rPr lang="en-US" dirty="0" smtClean="0">
                <a:ea typeface="ＭＳ Ｐゴシック" pitchFamily="34" charset="-128"/>
              </a:rPr>
              <a:t> of BPI-certified energy advisors</a:t>
            </a:r>
          </a:p>
          <a:p>
            <a:r>
              <a:rPr lang="en-US" dirty="0" smtClean="0">
                <a:ea typeface="ＭＳ Ｐゴシック" pitchFamily="34" charset="-128"/>
              </a:rPr>
              <a:t> - sorted by # of jobs (default) differentiates pro’s from hobbyists</a:t>
            </a:r>
          </a:p>
          <a:p>
            <a:r>
              <a:rPr lang="en-US" dirty="0" smtClean="0">
                <a:ea typeface="ＭＳ Ｐゴシック" pitchFamily="34" charset="-128"/>
              </a:rPr>
              <a:t> - customer satisfaction rating (</a:t>
            </a:r>
            <a:r>
              <a:rPr lang="en-US" dirty="0" err="1" smtClean="0">
                <a:ea typeface="ＭＳ Ｐゴシック" pitchFamily="34" charset="-128"/>
              </a:rPr>
              <a:t>sortable</a:t>
            </a:r>
            <a:r>
              <a:rPr lang="en-US" dirty="0" smtClean="0">
                <a:ea typeface="ＭＳ Ｐゴシック" pitchFamily="34" charset="-128"/>
              </a:rPr>
              <a:t>) differentiates good from bad</a:t>
            </a:r>
          </a:p>
          <a:p>
            <a:r>
              <a:rPr lang="en-US" dirty="0" smtClean="0">
                <a:ea typeface="ＭＳ Ｐゴシック" pitchFamily="34" charset="-128"/>
              </a:rPr>
              <a:t> - comment field for busy Advisors</a:t>
            </a:r>
          </a:p>
          <a:p>
            <a:r>
              <a:rPr lang="en-US" dirty="0" smtClean="0">
                <a:ea typeface="ＭＳ Ｐゴシック" pitchFamily="34" charset="-128"/>
              </a:rPr>
              <a:t> - we copied Efficiency Maine’s Business Program Locator, then Maine State Housing Authority’s, then innovated</a:t>
            </a:r>
          </a:p>
          <a:p>
            <a:endParaRPr lang="en-US" dirty="0"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B684BD7A-E0B8-48FB-9C9E-C50D1F64AD9C}" type="slidenum">
              <a:rPr lang="en-US" smtClean="0">
                <a:solidFill>
                  <a:prstClr val="black"/>
                </a:solidFill>
              </a:rPr>
              <a:pPr>
                <a:def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 - along with several other initiatives, we did sales training in Aug &amp; Sept</a:t>
            </a:r>
          </a:p>
          <a:p>
            <a:r>
              <a:rPr lang="en-US" smtClean="0">
                <a:ea typeface="ＭＳ Ｐゴシック" pitchFamily="34" charset="-128"/>
              </a:rPr>
              <a:t> - % of audits resulting in upgrades went from ~20% to over 60%</a:t>
            </a:r>
          </a:p>
          <a:p>
            <a:r>
              <a:rPr lang="en-US" smtClean="0">
                <a:ea typeface="ＭＳ Ｐゴシック" pitchFamily="34" charset="-128"/>
              </a:rPr>
              <a:t> - we went from 40 reported whole home energy upgrades in 2 yrs to 1,688 homes in 1</a:t>
            </a:r>
            <a:r>
              <a:rPr lang="en-US" baseline="30000" smtClean="0">
                <a:ea typeface="ＭＳ Ｐゴシック" pitchFamily="34" charset="-128"/>
              </a:rPr>
              <a:t>st</a:t>
            </a:r>
            <a:r>
              <a:rPr lang="en-US" smtClean="0">
                <a:ea typeface="ＭＳ Ｐゴシック" pitchFamily="34" charset="-128"/>
              </a:rPr>
              <a:t> full year (192% of goal)</a:t>
            </a:r>
          </a:p>
          <a:p>
            <a:r>
              <a:rPr lang="en-US" smtClean="0">
                <a:ea typeface="ＭＳ Ｐゴシック" pitchFamily="34" charset="-128"/>
              </a:rPr>
              <a:t> - 36% average heating savings</a:t>
            </a:r>
          </a:p>
        </p:txBody>
      </p:sp>
      <p:sp>
        <p:nvSpPr>
          <p:cNvPr id="4" name="Slide Number Placeholder 3"/>
          <p:cNvSpPr>
            <a:spLocks noGrp="1"/>
          </p:cNvSpPr>
          <p:nvPr>
            <p:ph type="sldNum" sz="quarter" idx="5"/>
          </p:nvPr>
        </p:nvSpPr>
        <p:spPr/>
        <p:txBody>
          <a:bodyPr/>
          <a:lstStyle/>
          <a:p>
            <a:pPr>
              <a:defRPr/>
            </a:pPr>
            <a:fld id="{EEEB59CB-5F84-4679-8C2F-977929EEAE11}" type="slidenum">
              <a:rPr lang="en-US" smtClean="0">
                <a:solidFill>
                  <a:prstClr val="black"/>
                </a:solidFill>
              </a:rPr>
              <a:pPr>
                <a:defRPr/>
              </a:pPr>
              <a:t>36</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19408-232B-4088-876D-474EC012977C}" type="slidenum">
              <a:rPr lang="en-US" smtClean="0"/>
              <a:pPr>
                <a:defRPr/>
              </a:pPr>
              <a:t>37</a:t>
            </a:fld>
            <a:endParaRPr lang="en-US"/>
          </a:p>
        </p:txBody>
      </p:sp>
    </p:spTree>
    <p:extLst>
      <p:ext uri="{BB962C8B-B14F-4D97-AF65-F5344CB8AC3E}">
        <p14:creationId xmlns:p14="http://schemas.microsoft.com/office/powerpoint/2010/main" xmlns="" val="12692210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smtClean="0">
                <a:ea typeface="ＭＳ Ｐゴシック" pitchFamily="34" charset="-128"/>
              </a:rPr>
              <a:t>Beauty of the DOE model is it is a never ending loop</a:t>
            </a:r>
          </a:p>
          <a:p>
            <a:pPr>
              <a:buFontTx/>
              <a:buChar char="-"/>
            </a:pPr>
            <a:r>
              <a:rPr lang="en-US" smtClean="0">
                <a:ea typeface="ＭＳ Ｐゴシック" pitchFamily="34" charset="-128"/>
              </a:rPr>
              <a:t>Despite our despite our success so far, we’re still  evolving rapidly</a:t>
            </a:r>
          </a:p>
        </p:txBody>
      </p:sp>
      <p:sp>
        <p:nvSpPr>
          <p:cNvPr id="4" name="Slide Number Placeholder 3"/>
          <p:cNvSpPr>
            <a:spLocks noGrp="1"/>
          </p:cNvSpPr>
          <p:nvPr>
            <p:ph type="sldNum" sz="quarter" idx="5"/>
          </p:nvPr>
        </p:nvSpPr>
        <p:spPr/>
        <p:txBody>
          <a:bodyPr/>
          <a:lstStyle/>
          <a:p>
            <a:pPr>
              <a:defRPr/>
            </a:pPr>
            <a:fld id="{6E32752F-D500-44E6-9699-3E0FCADE02DB}" type="slidenum">
              <a:rPr lang="en-US" smtClean="0">
                <a:solidFill>
                  <a:prstClr val="black"/>
                </a:solidFill>
              </a:rPr>
              <a:pPr>
                <a:defRPr/>
              </a:pPr>
              <a:t>38</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19408-232B-4088-876D-474EC012977C}" type="slidenum">
              <a:rPr lang="en-US" smtClean="0"/>
              <a:pPr>
                <a:defRPr/>
              </a:pPr>
              <a:t>39</a:t>
            </a:fld>
            <a:endParaRPr lang="en-US"/>
          </a:p>
        </p:txBody>
      </p:sp>
    </p:spTree>
    <p:extLst>
      <p:ext uri="{BB962C8B-B14F-4D97-AF65-F5344CB8AC3E}">
        <p14:creationId xmlns:p14="http://schemas.microsoft.com/office/powerpoint/2010/main" xmlns="" val="404865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defTabSz="928848"/>
            <a:endParaRPr lang="en-US" dirty="0" smtClean="0"/>
          </a:p>
        </p:txBody>
      </p:sp>
      <p:sp>
        <p:nvSpPr>
          <p:cNvPr id="4" name="Slide Number Placeholder 3"/>
          <p:cNvSpPr>
            <a:spLocks noGrp="1"/>
          </p:cNvSpPr>
          <p:nvPr>
            <p:ph type="sldNum" sz="quarter" idx="5"/>
          </p:nvPr>
        </p:nvSpPr>
        <p:spPr/>
        <p:txBody>
          <a:bodyPr/>
          <a:lstStyle/>
          <a:p>
            <a:pPr>
              <a:defRPr/>
            </a:pPr>
            <a:fld id="{25B7495E-F9B5-400E-92E8-DE178065D7D4}"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19408-232B-4088-876D-474EC012977C}" type="slidenum">
              <a:rPr lang="en-US" smtClean="0"/>
              <a:pPr>
                <a:defRPr/>
              </a:pPr>
              <a:t>40</a:t>
            </a:fld>
            <a:endParaRPr lang="en-US"/>
          </a:p>
        </p:txBody>
      </p:sp>
    </p:spTree>
    <p:extLst>
      <p:ext uri="{BB962C8B-B14F-4D97-AF65-F5344CB8AC3E}">
        <p14:creationId xmlns:p14="http://schemas.microsoft.com/office/powerpoint/2010/main" xmlns="" val="31242296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6CE31CD-2AE7-4DEF-BEEE-0D13359AC1FF}"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82C2099-419A-4AD1-961A-8600D7085AFF}"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19408-232B-4088-876D-474EC012977C}" type="slidenum">
              <a:rPr lang="en-US" smtClean="0"/>
              <a:pPr>
                <a:defRPr/>
              </a:pPr>
              <a:t>43</a:t>
            </a:fld>
            <a:endParaRPr lang="en-US"/>
          </a:p>
        </p:txBody>
      </p:sp>
    </p:spTree>
    <p:extLst>
      <p:ext uri="{BB962C8B-B14F-4D97-AF65-F5344CB8AC3E}">
        <p14:creationId xmlns:p14="http://schemas.microsoft.com/office/powerpoint/2010/main" xmlns="" val="3585709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9A8A4B8-7EBF-4361-8088-973BA859B3E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solidFill>
                <a:srgbClr val="FF0000"/>
              </a:solidFill>
            </a:endParaRPr>
          </a:p>
        </p:txBody>
      </p:sp>
      <p:sp>
        <p:nvSpPr>
          <p:cNvPr id="4" name="Slide Number Placeholder 3"/>
          <p:cNvSpPr>
            <a:spLocks noGrp="1"/>
          </p:cNvSpPr>
          <p:nvPr>
            <p:ph type="sldNum" sz="quarter" idx="5"/>
          </p:nvPr>
        </p:nvSpPr>
        <p:spPr/>
        <p:txBody>
          <a:bodyPr/>
          <a:lstStyle/>
          <a:p>
            <a:pPr>
              <a:defRPr/>
            </a:pPr>
            <a:fld id="{7A7D70FC-0BD0-4AC5-BE66-7B72FE30AC7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19408-232B-4088-876D-474EC012977C}" type="slidenum">
              <a:rPr lang="en-US" smtClean="0"/>
              <a:pPr>
                <a:defRPr/>
              </a:pPr>
              <a:t>7</a:t>
            </a:fld>
            <a:endParaRPr lang="en-US"/>
          </a:p>
        </p:txBody>
      </p:sp>
    </p:spTree>
    <p:extLst>
      <p:ext uri="{BB962C8B-B14F-4D97-AF65-F5344CB8AC3E}">
        <p14:creationId xmlns:p14="http://schemas.microsoft.com/office/powerpoint/2010/main" xmlns="" val="47058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dirty="0" smtClean="0"/>
          </a:p>
        </p:txBody>
      </p:sp>
      <p:sp>
        <p:nvSpPr>
          <p:cNvPr id="4" name="Slide Number Placeholder 3"/>
          <p:cNvSpPr>
            <a:spLocks noGrp="1"/>
          </p:cNvSpPr>
          <p:nvPr>
            <p:ph type="sldNum" sz="quarter" idx="5"/>
          </p:nvPr>
        </p:nvSpPr>
        <p:spPr/>
        <p:txBody>
          <a:bodyPr/>
          <a:lstStyle/>
          <a:p>
            <a:pPr>
              <a:defRPr/>
            </a:pPr>
            <a:fld id="{CE1F4E01-FACD-42DE-B1B1-90931EFA06F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6728F98-4330-4C58-8D1F-FA3870243F1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7" descr="13823.jpg"/>
          <p:cNvPicPr>
            <a:picLocks noChangeAspect="1"/>
          </p:cNvPicPr>
          <p:nvPr userDrawn="1"/>
        </p:nvPicPr>
        <p:blipFill>
          <a:blip r:embed="rId2" cstate="print"/>
          <a:srcRect/>
          <a:stretch>
            <a:fillRect/>
          </a:stretch>
        </p:blipFill>
        <p:spPr bwMode="auto">
          <a:xfrm>
            <a:off x="0" y="854075"/>
            <a:ext cx="9144000" cy="4251325"/>
          </a:xfrm>
          <a:prstGeom prst="rect">
            <a:avLst/>
          </a:prstGeom>
          <a:noFill/>
          <a:ln w="9525">
            <a:noFill/>
            <a:miter lim="800000"/>
            <a:headEnd/>
            <a:tailEnd/>
          </a:ln>
        </p:spPr>
      </p:pic>
      <p:sp>
        <p:nvSpPr>
          <p:cNvPr id="8"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6"/>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8"/>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9"/>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3" name="Group 21"/>
          <p:cNvGrpSpPr>
            <a:grpSpLocks/>
          </p:cNvGrpSpPr>
          <p:nvPr userDrawn="1"/>
        </p:nvGrpSpPr>
        <p:grpSpPr bwMode="auto">
          <a:xfrm flipH="1" flipV="1">
            <a:off x="0" y="920750"/>
            <a:ext cx="9144000" cy="55563"/>
            <a:chOff x="0" y="832104"/>
            <a:chExt cx="9144000" cy="54864"/>
          </a:xfrm>
        </p:grpSpPr>
        <p:sp>
          <p:nvSpPr>
            <p:cNvPr id="14"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2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7" name="Picture 26" descr="doe_logo_ppt.png"/>
          <p:cNvPicPr>
            <a:picLocks noChangeAspect="1"/>
          </p:cNvPicPr>
          <p:nvPr userDrawn="1"/>
        </p:nvPicPr>
        <p:blipFill>
          <a:blip r:embed="rId3" cstate="print"/>
          <a:srcRect/>
          <a:stretch>
            <a:fillRect/>
          </a:stretch>
        </p:blipFill>
        <p:spPr bwMode="auto">
          <a:xfrm>
            <a:off x="6121400" y="276225"/>
            <a:ext cx="2743200" cy="412750"/>
          </a:xfrm>
          <a:prstGeom prst="rect">
            <a:avLst/>
          </a:prstGeom>
          <a:noFill/>
          <a:ln w="9525">
            <a:noFill/>
            <a:miter lim="800000"/>
            <a:headEnd/>
            <a:tailEnd/>
          </a:ln>
        </p:spPr>
      </p:pic>
      <p:sp>
        <p:nvSpPr>
          <p:cNvPr id="20" name="Rectangle 19"/>
          <p:cNvSpPr>
            <a:spLocks noChangeArrowheads="1"/>
          </p:cNvSpPr>
          <p:nvPr userDrawn="1"/>
        </p:nvSpPr>
        <p:spPr bwMode="auto">
          <a:xfrm>
            <a:off x="4462463" y="4900613"/>
            <a:ext cx="4572000" cy="184150"/>
          </a:xfrm>
          <a:prstGeom prst="rect">
            <a:avLst/>
          </a:prstGeom>
          <a:noFill/>
          <a:ln w="9525">
            <a:noFill/>
            <a:miter lim="800000"/>
            <a:headEnd/>
            <a:tailEnd/>
          </a:ln>
        </p:spPr>
        <p:txBody>
          <a:bodyPr>
            <a:spAutoFit/>
          </a:bodyPr>
          <a:lstStyle/>
          <a:p>
            <a:pPr algn="r">
              <a:spcBef>
                <a:spcPct val="20000"/>
              </a:spcBef>
              <a:buFont typeface="Arial" charset="0"/>
              <a:buNone/>
              <a:defRPr/>
            </a:pPr>
            <a:r>
              <a:rPr lang="en-US" sz="600">
                <a:solidFill>
                  <a:srgbClr val="FFFFFF"/>
                </a:solidFill>
                <a:ea typeface="Arial Narrow" pitchFamily="34" charset="0"/>
                <a:cs typeface="Arial Narrow" pitchFamily="34" charset="0"/>
              </a:rPr>
              <a:t>The Parker Ranch installation in Hawaii</a:t>
            </a:r>
          </a:p>
        </p:txBody>
      </p:sp>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dirty="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2"/>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3"/>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4"/>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5"/>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6" descr="houseslide72dpi.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Line 8"/>
          <p:cNvSpPr>
            <a:spLocks noChangeShapeType="1"/>
          </p:cNvSpPr>
          <p:nvPr/>
        </p:nvSpPr>
        <p:spPr bwMode="auto">
          <a:xfrm>
            <a:off x="762000" y="1219200"/>
            <a:ext cx="6019800" cy="0"/>
          </a:xfrm>
          <a:prstGeom prst="line">
            <a:avLst/>
          </a:prstGeom>
          <a:noFill/>
          <a:ln w="9525">
            <a:solidFill>
              <a:srgbClr val="009B7B"/>
            </a:solidFill>
            <a:round/>
            <a:headEnd/>
            <a:tailEnd/>
          </a:ln>
        </p:spPr>
        <p:txBody>
          <a:bodyPr wrap="none" anchor="ctr"/>
          <a:lstStyle/>
          <a:p>
            <a:pPr defTabSz="914400" eaLnBrk="0" hangingPunct="0">
              <a:defRPr/>
            </a:pPr>
            <a:endParaRPr lang="en-US" sz="2400" dirty="0">
              <a:solidFill>
                <a:srgbClr val="000000"/>
              </a:solidFill>
              <a:latin typeface="Times" pitchFamily="80" charset="0"/>
              <a:ea typeface="ＭＳ Ｐゴシック" pitchFamily="34" charset="-128"/>
            </a:endParaRPr>
          </a:p>
        </p:txBody>
      </p:sp>
      <p:pic>
        <p:nvPicPr>
          <p:cNvPr id="6" name="Picture 7" descr="EMNoTag.cmyk.eps"/>
          <p:cNvPicPr>
            <a:picLocks noChangeAspect="1"/>
          </p:cNvPicPr>
          <p:nvPr userDrawn="1"/>
        </p:nvPicPr>
        <p:blipFill>
          <a:blip r:embed="rId3" cstate="print"/>
          <a:srcRect/>
          <a:stretch>
            <a:fillRect/>
          </a:stretch>
        </p:blipFill>
        <p:spPr bwMode="auto">
          <a:xfrm>
            <a:off x="381000" y="3200400"/>
            <a:ext cx="3162300" cy="1282700"/>
          </a:xfrm>
          <a:prstGeom prst="rect">
            <a:avLst/>
          </a:prstGeom>
          <a:noFill/>
          <a:ln w="9525">
            <a:noFill/>
            <a:miter lim="800000"/>
            <a:headEnd/>
            <a:tailEnd/>
          </a:ln>
        </p:spPr>
      </p:pic>
      <p:sp>
        <p:nvSpPr>
          <p:cNvPr id="7171" name="Rectangle 3"/>
          <p:cNvSpPr>
            <a:spLocks noGrp="1" noChangeArrowheads="1"/>
          </p:cNvSpPr>
          <p:nvPr>
            <p:ph type="ctrTitle"/>
          </p:nvPr>
        </p:nvSpPr>
        <p:spPr>
          <a:xfrm>
            <a:off x="684213" y="611188"/>
            <a:ext cx="7469187" cy="438150"/>
          </a:xfrm>
        </p:spPr>
        <p:txBody>
          <a:bodyPr/>
          <a:lstStyle>
            <a:lvl1pPr>
              <a:defRPr sz="2400">
                <a:solidFill>
                  <a:srgbClr val="471A25"/>
                </a:solidFill>
              </a:defRPr>
            </a:lvl1pPr>
          </a:lstStyle>
          <a:p>
            <a:r>
              <a:rPr lang="en-US" dirty="0"/>
              <a:t>Click to edit Master title style</a:t>
            </a:r>
          </a:p>
        </p:txBody>
      </p:sp>
      <p:sp>
        <p:nvSpPr>
          <p:cNvPr id="7172" name="Rectangle 4"/>
          <p:cNvSpPr>
            <a:spLocks noGrp="1" noChangeArrowheads="1"/>
          </p:cNvSpPr>
          <p:nvPr>
            <p:ph type="subTitle" idx="1"/>
          </p:nvPr>
        </p:nvSpPr>
        <p:spPr>
          <a:xfrm>
            <a:off x="684213" y="1370013"/>
            <a:ext cx="5942012" cy="1435100"/>
          </a:xfrm>
        </p:spPr>
        <p:txBody>
          <a:bodyPr/>
          <a:lstStyle>
            <a:lvl1pPr marL="0" indent="0">
              <a:defRPr sz="2400" b="0">
                <a:solidFill>
                  <a:srgbClr val="471A25"/>
                </a:solidFill>
              </a:defRPr>
            </a:lvl1pPr>
          </a:lstStyle>
          <a:p>
            <a:r>
              <a:rPr lang="en-US" dirty="0"/>
              <a:t>Click to edit Master subtitle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2"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fontAlgn="auto">
              <a:spcBef>
                <a:spcPct val="20000"/>
              </a:spcBef>
              <a:spcAft>
                <a:spcPts val="0"/>
              </a:spcAft>
              <a:buFont typeface="Arial"/>
              <a:buNone/>
              <a:defRPr/>
            </a:pPr>
            <a:fld id="{65920FC4-33C3-4924-B4A1-8A5B6DA31410}" type="slidenum">
              <a:rPr lang="en-US" smtClean="0"/>
              <a:pPr marL="342900" indent="-342900" fontAlgn="auto">
                <a:spcBef>
                  <a:spcPct val="20000"/>
                </a:spcBef>
                <a:spcAft>
                  <a:spcPts val="0"/>
                </a:spcAft>
                <a:buFont typeface="Arial"/>
                <a:buNone/>
                <a:defRPr/>
              </a:pPr>
              <a:t>‹#›</a:t>
            </a:fld>
            <a:r>
              <a:rPr lang="en-US" dirty="0" smtClean="0"/>
              <a:t> | Program Name or Ancillary Text</a:t>
            </a:r>
            <a:endParaRPr lang="en-US" dirty="0"/>
          </a:p>
        </p:txBody>
      </p:sp>
      <p:grpSp>
        <p:nvGrpSpPr>
          <p:cNvPr id="2055" name="Group 20"/>
          <p:cNvGrpSpPr>
            <a:grpSpLocks/>
          </p:cNvGrpSpPr>
          <p:nvPr/>
        </p:nvGrpSpPr>
        <p:grpSpPr bwMode="auto">
          <a:xfrm flipH="1" flipV="1">
            <a:off x="0" y="920750"/>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fontAlgn="auto">
              <a:spcBef>
                <a:spcPct val="20000"/>
              </a:spcBef>
              <a:spcAft>
                <a:spcPts val="0"/>
              </a:spcAft>
              <a:buFont typeface="Arial"/>
              <a:buNone/>
              <a:defRPr/>
            </a:pPr>
            <a:r>
              <a:rPr lang="en-US" dirty="0" smtClean="0"/>
              <a:t>eere.energy.gov</a:t>
            </a:r>
            <a:endParaRPr lang="en-US" dirty="0"/>
          </a:p>
        </p:txBody>
      </p:sp>
      <p:pic>
        <p:nvPicPr>
          <p:cNvPr id="2057" name="Picture 18" descr="doe_logo_ppt.png"/>
          <p:cNvPicPr>
            <a:picLocks noChangeAspect="1"/>
          </p:cNvPicPr>
          <p:nvPr/>
        </p:nvPicPr>
        <p:blipFill>
          <a:blip r:embed="rId9" cstate="print"/>
          <a:srcRect/>
          <a:stretch>
            <a:fillRect/>
          </a:stretch>
        </p:blipFill>
        <p:spPr bwMode="auto">
          <a:xfrm>
            <a:off x="6121400" y="276225"/>
            <a:ext cx="27432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8" r:id="rId1"/>
    <p:sldLayoutId id="2147483723" r:id="rId2"/>
    <p:sldLayoutId id="2147483724" r:id="rId3"/>
    <p:sldLayoutId id="2147483725" r:id="rId4"/>
    <p:sldLayoutId id="2147483726" r:id="rId5"/>
    <p:sldLayoutId id="2147483727" r:id="rId6"/>
    <p:sldLayoutId id="2147483729" r:id="rId7"/>
  </p:sldLayoutIdLst>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5575"/>
            <a:ext cx="6473825"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447800"/>
            <a:ext cx="86868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4" descr="LogoBkgrndTop.jpg"/>
          <p:cNvPicPr>
            <a:picLocks noChangeAspect="1"/>
          </p:cNvPicPr>
          <p:nvPr/>
        </p:nvPicPr>
        <p:blipFill>
          <a:blip r:embed="rId5" cstate="print"/>
          <a:srcRect/>
          <a:stretch>
            <a:fillRect/>
          </a:stretch>
        </p:blipFill>
        <p:spPr bwMode="auto">
          <a:xfrm>
            <a:off x="0" y="0"/>
            <a:ext cx="9144000" cy="952500"/>
          </a:xfrm>
          <a:prstGeom prst="rect">
            <a:avLst/>
          </a:prstGeom>
          <a:noFill/>
          <a:ln w="9525">
            <a:noFill/>
            <a:miter lim="800000"/>
            <a:headEnd/>
            <a:tailEnd/>
          </a:ln>
        </p:spPr>
      </p:pic>
      <p:pic>
        <p:nvPicPr>
          <p:cNvPr id="1029" name="Picture 5" descr="LogoBkgrndRCorner.jpg"/>
          <p:cNvPicPr>
            <a:picLocks noChangeAspect="1"/>
          </p:cNvPicPr>
          <p:nvPr/>
        </p:nvPicPr>
        <p:blipFill>
          <a:blip r:embed="rId6" cstate="print"/>
          <a:srcRect/>
          <a:stretch>
            <a:fillRect/>
          </a:stretch>
        </p:blipFill>
        <p:spPr bwMode="auto">
          <a:xfrm>
            <a:off x="8064500" y="5778500"/>
            <a:ext cx="1079500" cy="1079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Lst>
  <p:txStyles>
    <p:titleStyle>
      <a:lvl1pPr algn="l" rtl="0" eaLnBrk="0" fontAlgn="base" hangingPunct="0">
        <a:spcBef>
          <a:spcPct val="0"/>
        </a:spcBef>
        <a:spcAft>
          <a:spcPct val="0"/>
        </a:spcAft>
        <a:defRPr sz="2800">
          <a:solidFill>
            <a:schemeClr val="bg1"/>
          </a:solidFill>
          <a:latin typeface="+mj-lt"/>
          <a:ea typeface="ＭＳ Ｐゴシック" pitchFamily="-80" charset="-128"/>
          <a:cs typeface="ＭＳ Ｐゴシック" pitchFamily="-80" charset="-128"/>
        </a:defRPr>
      </a:lvl1pPr>
      <a:lvl2pPr algn="l" rtl="0" eaLnBrk="0" fontAlgn="base" hangingPunct="0">
        <a:spcBef>
          <a:spcPct val="0"/>
        </a:spcBef>
        <a:spcAft>
          <a:spcPct val="0"/>
        </a:spcAft>
        <a:defRPr sz="2800">
          <a:solidFill>
            <a:schemeClr val="bg1"/>
          </a:solidFill>
          <a:latin typeface="Arial Black" pitchFamily="80" charset="0"/>
          <a:ea typeface="ＭＳ Ｐゴシック" pitchFamily="-80" charset="-128"/>
          <a:cs typeface="ＭＳ Ｐゴシック" pitchFamily="-80" charset="-128"/>
        </a:defRPr>
      </a:lvl2pPr>
      <a:lvl3pPr algn="l" rtl="0" eaLnBrk="0" fontAlgn="base" hangingPunct="0">
        <a:spcBef>
          <a:spcPct val="0"/>
        </a:spcBef>
        <a:spcAft>
          <a:spcPct val="0"/>
        </a:spcAft>
        <a:defRPr sz="2800">
          <a:solidFill>
            <a:schemeClr val="bg1"/>
          </a:solidFill>
          <a:latin typeface="Arial Black" pitchFamily="80" charset="0"/>
          <a:ea typeface="ＭＳ Ｐゴシック" pitchFamily="-80" charset="-128"/>
          <a:cs typeface="ＭＳ Ｐゴシック" pitchFamily="-80" charset="-128"/>
        </a:defRPr>
      </a:lvl3pPr>
      <a:lvl4pPr algn="l" rtl="0" eaLnBrk="0" fontAlgn="base" hangingPunct="0">
        <a:spcBef>
          <a:spcPct val="0"/>
        </a:spcBef>
        <a:spcAft>
          <a:spcPct val="0"/>
        </a:spcAft>
        <a:defRPr sz="2800">
          <a:solidFill>
            <a:schemeClr val="bg1"/>
          </a:solidFill>
          <a:latin typeface="Arial Black" pitchFamily="80" charset="0"/>
          <a:ea typeface="ＭＳ Ｐゴシック" pitchFamily="-80" charset="-128"/>
          <a:cs typeface="ＭＳ Ｐゴシック" pitchFamily="-80" charset="-128"/>
        </a:defRPr>
      </a:lvl4pPr>
      <a:lvl5pPr algn="l" rtl="0" eaLnBrk="0" fontAlgn="base" hangingPunct="0">
        <a:spcBef>
          <a:spcPct val="0"/>
        </a:spcBef>
        <a:spcAft>
          <a:spcPct val="0"/>
        </a:spcAft>
        <a:defRPr sz="2800">
          <a:solidFill>
            <a:schemeClr val="bg1"/>
          </a:solidFill>
          <a:latin typeface="Arial Black" pitchFamily="80" charset="0"/>
          <a:ea typeface="ＭＳ Ｐゴシック" pitchFamily="-80" charset="-128"/>
          <a:cs typeface="ＭＳ Ｐゴシック" pitchFamily="-80" charset="-128"/>
        </a:defRPr>
      </a:lvl5pPr>
      <a:lvl6pPr marL="457200" algn="l" rtl="0" fontAlgn="base">
        <a:spcBef>
          <a:spcPct val="0"/>
        </a:spcBef>
        <a:spcAft>
          <a:spcPct val="0"/>
        </a:spcAft>
        <a:defRPr sz="2100">
          <a:solidFill>
            <a:schemeClr val="bg1"/>
          </a:solidFill>
          <a:latin typeface="Arial Black" pitchFamily="80" charset="0"/>
        </a:defRPr>
      </a:lvl6pPr>
      <a:lvl7pPr marL="914400" algn="l" rtl="0" fontAlgn="base">
        <a:spcBef>
          <a:spcPct val="0"/>
        </a:spcBef>
        <a:spcAft>
          <a:spcPct val="0"/>
        </a:spcAft>
        <a:defRPr sz="2100">
          <a:solidFill>
            <a:schemeClr val="bg1"/>
          </a:solidFill>
          <a:latin typeface="Arial Black" pitchFamily="80" charset="0"/>
        </a:defRPr>
      </a:lvl7pPr>
      <a:lvl8pPr marL="1371600" algn="l" rtl="0" fontAlgn="base">
        <a:spcBef>
          <a:spcPct val="0"/>
        </a:spcBef>
        <a:spcAft>
          <a:spcPct val="0"/>
        </a:spcAft>
        <a:defRPr sz="2100">
          <a:solidFill>
            <a:schemeClr val="bg1"/>
          </a:solidFill>
          <a:latin typeface="Arial Black" pitchFamily="80" charset="0"/>
        </a:defRPr>
      </a:lvl8pPr>
      <a:lvl9pPr marL="1828800" algn="l" rtl="0" fontAlgn="base">
        <a:spcBef>
          <a:spcPct val="0"/>
        </a:spcBef>
        <a:spcAft>
          <a:spcPct val="0"/>
        </a:spcAft>
        <a:defRPr sz="2100">
          <a:solidFill>
            <a:schemeClr val="bg1"/>
          </a:solidFill>
          <a:latin typeface="Arial Black" pitchFamily="80" charset="0"/>
        </a:defRPr>
      </a:lvl9pPr>
    </p:titleStyle>
    <p:bodyStyle>
      <a:lvl1pPr marL="342900" indent="-342900" algn="l" rtl="0" eaLnBrk="0" fontAlgn="base" hangingPunct="0">
        <a:spcBef>
          <a:spcPct val="20000"/>
        </a:spcBef>
        <a:spcAft>
          <a:spcPct val="0"/>
        </a:spcAft>
        <a:defRPr sz="2800" b="1">
          <a:solidFill>
            <a:schemeClr val="tx1"/>
          </a:solidFill>
          <a:latin typeface="+mn-lt"/>
          <a:ea typeface="ＭＳ Ｐゴシック" pitchFamily="-80" charset="-128"/>
          <a:cs typeface="ＭＳ Ｐゴシック" pitchFamily="-80" charset="-128"/>
        </a:defRPr>
      </a:lvl1pPr>
      <a:lvl2pPr marL="742950" indent="-285750" algn="l" rtl="0" eaLnBrk="0" fontAlgn="base" hangingPunct="0">
        <a:spcBef>
          <a:spcPct val="20000"/>
        </a:spcBef>
        <a:spcAft>
          <a:spcPct val="0"/>
        </a:spcAft>
        <a:buFont typeface="Times" pitchFamily="18" charset="0"/>
        <a:buChar char="•"/>
        <a:defRPr sz="2800">
          <a:solidFill>
            <a:schemeClr val="tx1"/>
          </a:solidFill>
          <a:latin typeface="+mn-lt"/>
          <a:ea typeface="ＭＳ Ｐゴシック" pitchFamily="80" charset="-128"/>
          <a:cs typeface="ＭＳ Ｐゴシック"/>
        </a:defRPr>
      </a:lvl2pPr>
      <a:lvl3pPr marL="1143000" indent="-228600" algn="l" rtl="0" eaLnBrk="0" fontAlgn="base" hangingPunct="0">
        <a:spcBef>
          <a:spcPct val="20000"/>
        </a:spcBef>
        <a:spcAft>
          <a:spcPct val="0"/>
        </a:spcAft>
        <a:buFont typeface="Wingdings" pitchFamily="2" charset="2"/>
        <a:buChar char="ü"/>
        <a:defRPr sz="2400">
          <a:solidFill>
            <a:schemeClr val="tx1"/>
          </a:solidFill>
          <a:latin typeface="+mn-lt"/>
          <a:ea typeface="ＭＳ Ｐゴシック" pitchFamily="80" charset="-128"/>
          <a:cs typeface="ＭＳ Ｐゴシック"/>
        </a:defRPr>
      </a:lvl3pPr>
      <a:lvl4pPr marL="1600200" indent="-228600" algn="l" rtl="0" eaLnBrk="0" fontAlgn="base" hangingPunct="0">
        <a:spcBef>
          <a:spcPct val="20000"/>
        </a:spcBef>
        <a:spcAft>
          <a:spcPct val="0"/>
        </a:spcAft>
        <a:defRPr sz="2000">
          <a:solidFill>
            <a:schemeClr val="tx1"/>
          </a:solidFill>
          <a:latin typeface="Times" pitchFamily="80" charset="0"/>
          <a:ea typeface="ＭＳ Ｐゴシック" pitchFamily="80"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Times" pitchFamily="80" charset="0"/>
          <a:ea typeface="ＭＳ Ｐゴシック" pitchFamily="80" charset="-128"/>
          <a:cs typeface="ＭＳ Ｐゴシック"/>
        </a:defRPr>
      </a:lvl5pPr>
      <a:lvl6pPr marL="2514600" indent="-228600" algn="l" rtl="0" fontAlgn="base">
        <a:spcBef>
          <a:spcPct val="20000"/>
        </a:spcBef>
        <a:spcAft>
          <a:spcPct val="0"/>
        </a:spcAft>
        <a:buChar char="»"/>
        <a:defRPr sz="2000">
          <a:solidFill>
            <a:schemeClr val="tx1"/>
          </a:solidFill>
          <a:latin typeface="Times" pitchFamily="80" charset="0"/>
          <a:ea typeface="ＭＳ Ｐゴシック" pitchFamily="80" charset="-128"/>
        </a:defRPr>
      </a:lvl6pPr>
      <a:lvl7pPr marL="2971800" indent="-228600" algn="l" rtl="0" fontAlgn="base">
        <a:spcBef>
          <a:spcPct val="20000"/>
        </a:spcBef>
        <a:spcAft>
          <a:spcPct val="0"/>
        </a:spcAft>
        <a:buChar char="»"/>
        <a:defRPr sz="2000">
          <a:solidFill>
            <a:schemeClr val="tx1"/>
          </a:solidFill>
          <a:latin typeface="Times" pitchFamily="80" charset="0"/>
          <a:ea typeface="ＭＳ Ｐゴシック" pitchFamily="80" charset="-128"/>
        </a:defRPr>
      </a:lvl7pPr>
      <a:lvl8pPr marL="3429000" indent="-228600" algn="l" rtl="0" fontAlgn="base">
        <a:spcBef>
          <a:spcPct val="20000"/>
        </a:spcBef>
        <a:spcAft>
          <a:spcPct val="0"/>
        </a:spcAft>
        <a:buChar char="»"/>
        <a:defRPr sz="2000">
          <a:solidFill>
            <a:schemeClr val="tx1"/>
          </a:solidFill>
          <a:latin typeface="Times" pitchFamily="80" charset="0"/>
          <a:ea typeface="ＭＳ Ｐゴシック" pitchFamily="80" charset="-128"/>
        </a:defRPr>
      </a:lvl8pPr>
      <a:lvl9pPr marL="3886200" indent="-228600" algn="l" rtl="0" fontAlgn="base">
        <a:spcBef>
          <a:spcPct val="20000"/>
        </a:spcBef>
        <a:spcAft>
          <a:spcPct val="0"/>
        </a:spcAft>
        <a:buChar char="»"/>
        <a:defRPr sz="2000">
          <a:solidFill>
            <a:schemeClr val="tx1"/>
          </a:solidFill>
          <a:latin typeface="Times" pitchFamily="80" charset="0"/>
          <a:ea typeface="ＭＳ Ｐゴシック" pitchFamily="8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30.jpeg"/><Relationship Id="rId4" Type="http://schemas.openxmlformats.org/officeDocument/2006/relationships/hyperlink" Target="http://recovery.gov/" TargetMode="Externa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ites.google.com/a/evergreenyourhome.com/www/home/stimulus-for-energy-efficiency/newscenterreport/Funk%20and%20Baldacci%20-%20photo%20by%20Ramona%20du%20Houx.JPG?attredirects=0"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eetd.lbl.gov/EA/emp/reports/lbnl-3960e-web.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1.eere.energy.gov/wip/retrofit_guidelines_overview.html" TargetMode="External"/><Relationship Id="rId5" Type="http://schemas.openxmlformats.org/officeDocument/2006/relationships/hyperlink" Target="http://www.efficiencymaine.com/at-home/hesp_program" TargetMode="External"/><Relationship Id="rId4" Type="http://schemas.openxmlformats.org/officeDocument/2006/relationships/hyperlink" Target="http://www1.eere.energy.gov/wip/solutioncent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solutioncenter@ee.doe.gov" TargetMode="External"/><Relationship Id="rId7" Type="http://schemas.openxmlformats.org/officeDocument/2006/relationships/hyperlink" Target="https://tac.eecleanenergy.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1.eere.energy.gov/wip/solutioncenter/"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hyperlink" Target="http://www.wip.energy.gov/solutioncenter/webcast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rfaesy@energyfuturesgroup.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mailto:nkuhn@veic.or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oleObject" Target="../embeddings/oleObject1.bin"/><Relationship Id="rId3" Type="http://schemas.openxmlformats.org/officeDocument/2006/relationships/notesSlide" Target="../notesSlides/notesSlide5.xml"/><Relationship Id="rId7" Type="http://schemas.openxmlformats.org/officeDocument/2006/relationships/image" Target="../media/image12.png"/><Relationship Id="rId12"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cid:image001.jpg@01CA7503.13122B70" TargetMode="External"/><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0"/>
          <p:cNvSpPr>
            <a:spLocks noGrp="1"/>
          </p:cNvSpPr>
          <p:nvPr>
            <p:ph type="ctrTitle"/>
          </p:nvPr>
        </p:nvSpPr>
        <p:spPr>
          <a:xfrm>
            <a:off x="203200" y="147638"/>
            <a:ext cx="5626100" cy="603250"/>
          </a:xfrm>
        </p:spPr>
        <p:txBody>
          <a:bodyPr/>
          <a:lstStyle/>
          <a:p>
            <a:pPr eaLnBrk="1" hangingPunct="1"/>
            <a:r>
              <a:rPr lang="en-US" sz="2400" smtClean="0">
                <a:latin typeface="Arial" charset="0"/>
                <a:ea typeface="Arial Narrow" pitchFamily="34" charset="0"/>
                <a:cs typeface="Arial Narrow" pitchFamily="34" charset="0"/>
              </a:rPr>
              <a:t>DOE Technical Assistance Program</a:t>
            </a:r>
          </a:p>
        </p:txBody>
      </p:sp>
      <p:sp>
        <p:nvSpPr>
          <p:cNvPr id="5123" name="Subtitle 11"/>
          <p:cNvSpPr>
            <a:spLocks noGrp="1"/>
          </p:cNvSpPr>
          <p:nvPr>
            <p:ph type="subTitle" idx="1"/>
          </p:nvPr>
        </p:nvSpPr>
        <p:spPr>
          <a:xfrm>
            <a:off x="163513" y="5253038"/>
            <a:ext cx="4381500" cy="1174750"/>
          </a:xfrm>
        </p:spPr>
        <p:txBody>
          <a:bodyPr/>
          <a:lstStyle/>
          <a:p>
            <a:pPr eaLnBrk="1" hangingPunct="1"/>
            <a:r>
              <a:rPr lang="en-US" smtClean="0">
                <a:latin typeface="Arial Narrow" pitchFamily="34" charset="0"/>
                <a:ea typeface="Arial Narrow" pitchFamily="34" charset="0"/>
                <a:cs typeface="Arial Narrow" pitchFamily="34" charset="0"/>
              </a:rPr>
              <a:t>Introduction to the Residential Retrofit Program Design Guide</a:t>
            </a:r>
          </a:p>
        </p:txBody>
      </p:sp>
      <p:sp>
        <p:nvSpPr>
          <p:cNvPr id="13" name="Text Placeholder 12"/>
          <p:cNvSpPr>
            <a:spLocks noGrp="1"/>
          </p:cNvSpPr>
          <p:nvPr>
            <p:ph type="body" sz="quarter" idx="10"/>
          </p:nvPr>
        </p:nvSpPr>
        <p:spPr>
          <a:xfrm>
            <a:off x="6054725" y="5205413"/>
            <a:ext cx="3081338" cy="331787"/>
          </a:xfrm>
        </p:spPr>
        <p:txBody>
          <a:bodyPr rtlCol="0">
            <a:normAutofit lnSpcReduction="10000"/>
          </a:bodyPr>
          <a:lstStyle/>
          <a:p>
            <a:pPr>
              <a:defRPr/>
            </a:pPr>
            <a:r>
              <a:rPr dirty="0" smtClean="0"/>
              <a:t>May 3, 2011,  2-3:30 pm EST</a:t>
            </a:r>
            <a:endParaRPr dirty="0"/>
          </a:p>
        </p:txBody>
      </p:sp>
      <p:sp>
        <p:nvSpPr>
          <p:cNvPr id="5125" name="Text Placeholder 13"/>
          <p:cNvSpPr>
            <a:spLocks noGrp="1"/>
          </p:cNvSpPr>
          <p:nvPr>
            <p:ph type="body" sz="quarter" idx="12"/>
          </p:nvPr>
        </p:nvSpPr>
        <p:spPr>
          <a:xfrm>
            <a:off x="6054725" y="5543550"/>
            <a:ext cx="3089275" cy="920750"/>
          </a:xfrm>
        </p:spPr>
        <p:txBody>
          <a:bodyPr/>
          <a:lstStyle/>
          <a:p>
            <a:pPr fontAlgn="base">
              <a:spcAft>
                <a:spcPct val="0"/>
              </a:spcAft>
            </a:pPr>
            <a:r>
              <a:rPr sz="1600" smtClean="0">
                <a:latin typeface="Arial Narrow" pitchFamily="34" charset="0"/>
                <a:ea typeface="Arial Narrow" pitchFamily="34" charset="0"/>
                <a:cs typeface="Arial Narrow" pitchFamily="34" charset="0"/>
              </a:rPr>
              <a:t>Nikki Kuhn, VEIC</a:t>
            </a:r>
          </a:p>
          <a:p>
            <a:pPr fontAlgn="base">
              <a:spcAft>
                <a:spcPct val="0"/>
              </a:spcAft>
            </a:pPr>
            <a:r>
              <a:rPr sz="1600" smtClean="0">
                <a:latin typeface="Arial Narrow" pitchFamily="34" charset="0"/>
                <a:ea typeface="Arial Narrow" pitchFamily="34" charset="0"/>
                <a:cs typeface="Arial Narrow" pitchFamily="34" charset="0"/>
              </a:rPr>
              <a:t>Richard Faesy, Energy Futures Group</a:t>
            </a:r>
          </a:p>
          <a:p>
            <a:pPr fontAlgn="base">
              <a:spcAft>
                <a:spcPct val="0"/>
              </a:spcAft>
            </a:pPr>
            <a:r>
              <a:rPr sz="1600" smtClean="0">
                <a:latin typeface="Arial Narrow" pitchFamily="34" charset="0"/>
                <a:ea typeface="Arial Narrow" pitchFamily="34" charset="0"/>
                <a:cs typeface="Arial Narrow" pitchFamily="34" charset="0"/>
              </a:rPr>
              <a:t>Andy Meyer, Efficiency Maine</a:t>
            </a:r>
          </a:p>
        </p:txBody>
      </p:sp>
      <p:sp>
        <p:nvSpPr>
          <p:cNvPr id="5126" name="Text Placeholder 14"/>
          <p:cNvSpPr>
            <a:spLocks noGrp="1"/>
          </p:cNvSpPr>
          <p:nvPr>
            <p:ph type="body" sz="quarter" idx="13"/>
          </p:nvPr>
        </p:nvSpPr>
        <p:spPr>
          <a:xfrm>
            <a:off x="168275" y="5672138"/>
            <a:ext cx="1390650" cy="288925"/>
          </a:xfrm>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77800" y="0"/>
            <a:ext cx="6092825" cy="901700"/>
          </a:xfrm>
        </p:spPr>
        <p:txBody>
          <a:bodyPr/>
          <a:lstStyle/>
          <a:p>
            <a:r>
              <a:rPr lang="en-US" smtClean="0"/>
              <a:t>ASSESS</a:t>
            </a:r>
          </a:p>
        </p:txBody>
      </p:sp>
      <p:sp>
        <p:nvSpPr>
          <p:cNvPr id="13315" name="Content Placeholder 2"/>
          <p:cNvSpPr>
            <a:spLocks noGrp="1"/>
          </p:cNvSpPr>
          <p:nvPr>
            <p:ph idx="1"/>
          </p:nvPr>
        </p:nvSpPr>
        <p:spPr>
          <a:xfrm>
            <a:off x="457200" y="1150938"/>
            <a:ext cx="8229600" cy="5316537"/>
          </a:xfrm>
        </p:spPr>
        <p:txBody>
          <a:bodyPr/>
          <a:lstStyle/>
          <a:p>
            <a:r>
              <a:rPr lang="en-US" dirty="0" smtClean="0"/>
              <a:t>Characterize the market:  	</a:t>
            </a:r>
          </a:p>
          <a:p>
            <a:pPr lvl="1"/>
            <a:r>
              <a:rPr lang="en-US" dirty="0" smtClean="0"/>
              <a:t>Demographics:  How many households?  Low income?  Renters vs. owners?</a:t>
            </a:r>
          </a:p>
          <a:p>
            <a:pPr lvl="1"/>
            <a:r>
              <a:rPr lang="en-US" dirty="0" smtClean="0"/>
              <a:t>Climate:  Is it a heating climate, cooling climate, or both?</a:t>
            </a:r>
          </a:p>
          <a:p>
            <a:pPr lvl="1"/>
            <a:r>
              <a:rPr lang="en-US" dirty="0" smtClean="0"/>
              <a:t>Housing stock:  How many different building types?  Single family vs. small multi-family vs. large multi-family?  Age?  Common characteristics?</a:t>
            </a:r>
          </a:p>
          <a:p>
            <a:pPr lvl="1"/>
            <a:r>
              <a:rPr lang="en-US" dirty="0" smtClean="0"/>
              <a:t>Consumption by fuel type:  What is the average consumption by fuel type, housing type?  For heating or cooling (or both)?</a:t>
            </a:r>
          </a:p>
          <a:p>
            <a:pPr lvl="1"/>
            <a:r>
              <a:rPr lang="en-US" dirty="0" smtClean="0"/>
              <a:t>Major end use equipment:  What type of heating equipment is used (furnaces, boilers, heat pumps, electric resistance)?  Central air conditioners vs. room air conditioners?  Domestic water heater fuel and type of equipment?  Major electric end uses?</a:t>
            </a:r>
          </a:p>
          <a:p>
            <a:pPr lvl="1"/>
            <a:r>
              <a:rPr lang="en-US" dirty="0" smtClean="0"/>
              <a:t>Utilities and Rates:  Are there different utilities?  Gas and electric?  What are their rates and rate structures?</a:t>
            </a:r>
          </a:p>
          <a:p>
            <a:pPr lvl="1"/>
            <a:endParaRPr lang="en-US" dirty="0" smtClean="0"/>
          </a:p>
        </p:txBody>
      </p:sp>
      <p:sp>
        <p:nvSpPr>
          <p:cNvPr id="13316" name="Slide Number Placeholder 3"/>
          <p:cNvSpPr>
            <a:spLocks noGrp="1"/>
          </p:cNvSpPr>
          <p:nvPr>
            <p:ph type="sldNum" sz="quarter" idx="4294967295"/>
          </p:nvPr>
        </p:nvSpPr>
        <p:spPr bwMode="auto">
          <a:xfrm>
            <a:off x="7010400" y="6569075"/>
            <a:ext cx="2133600" cy="365125"/>
          </a:xfrm>
          <a:prstGeom prst="rect">
            <a:avLst/>
          </a:prstGeom>
          <a:noFill/>
          <a:ln>
            <a:miter lim="800000"/>
            <a:headEnd/>
            <a:tailEnd/>
          </a:ln>
        </p:spPr>
        <p:txBody>
          <a:bodyPr/>
          <a:lstStyle/>
          <a:p>
            <a:fld id="{BF07796D-9A7F-4F67-AF34-F277FDC436DD}"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ASSESS</a:t>
            </a:r>
          </a:p>
        </p:txBody>
      </p:sp>
      <p:sp>
        <p:nvSpPr>
          <p:cNvPr id="14339" name="Content Placeholder 2"/>
          <p:cNvSpPr>
            <a:spLocks noGrp="1"/>
          </p:cNvSpPr>
          <p:nvPr>
            <p:ph idx="1"/>
          </p:nvPr>
        </p:nvSpPr>
        <p:spPr/>
        <p:txBody>
          <a:bodyPr/>
          <a:lstStyle/>
          <a:p>
            <a:pPr>
              <a:defRPr/>
            </a:pPr>
            <a:r>
              <a:rPr lang="en-US" dirty="0" smtClean="0"/>
              <a:t>Identify Existing Programs &amp; Leveraging Opportunities</a:t>
            </a:r>
          </a:p>
          <a:p>
            <a:pPr lvl="1">
              <a:defRPr/>
            </a:pPr>
            <a:r>
              <a:rPr lang="en-US" dirty="0" smtClean="0"/>
              <a:t>Utilities</a:t>
            </a:r>
          </a:p>
          <a:p>
            <a:pPr lvl="1">
              <a:defRPr/>
            </a:pPr>
            <a:r>
              <a:rPr lang="en-US" dirty="0" smtClean="0"/>
              <a:t>Municipal Programs/Initiatives</a:t>
            </a:r>
          </a:p>
          <a:p>
            <a:pPr lvl="1">
              <a:defRPr/>
            </a:pPr>
            <a:r>
              <a:rPr lang="en-US" dirty="0" smtClean="0"/>
              <a:t>State</a:t>
            </a:r>
          </a:p>
          <a:p>
            <a:pPr lvl="1">
              <a:defRPr/>
            </a:pPr>
            <a:r>
              <a:rPr lang="en-US" dirty="0" smtClean="0"/>
              <a:t>Federal</a:t>
            </a:r>
          </a:p>
          <a:p>
            <a:pPr lvl="2">
              <a:defRPr/>
            </a:pPr>
            <a:r>
              <a:rPr lang="en-US" dirty="0" smtClean="0"/>
              <a:t>DOE’s Weatherization Assistance Program (WAP)</a:t>
            </a:r>
          </a:p>
          <a:p>
            <a:pPr lvl="2">
              <a:defRPr/>
            </a:pPr>
            <a:r>
              <a:rPr lang="en-US" dirty="0" smtClean="0"/>
              <a:t>EPA’s Home Performance with Energy Star (</a:t>
            </a:r>
            <a:r>
              <a:rPr lang="en-US" dirty="0" err="1" smtClean="0"/>
              <a:t>HPwES</a:t>
            </a:r>
            <a:r>
              <a:rPr lang="en-US" dirty="0" smtClean="0"/>
              <a:t>)</a:t>
            </a:r>
          </a:p>
          <a:p>
            <a:pPr lvl="2">
              <a:defRPr/>
            </a:pPr>
            <a:r>
              <a:rPr lang="en-US" dirty="0" smtClean="0"/>
              <a:t>Other possible federal initiatives?  (ex:  Home Star)</a:t>
            </a:r>
          </a:p>
          <a:p>
            <a:pPr lvl="2">
              <a:defRPr/>
            </a:pPr>
            <a:r>
              <a:rPr lang="en-US" dirty="0" smtClean="0"/>
              <a:t>Home Energy Labeling/Rating Programs (ex:  Home Energy Score)</a:t>
            </a:r>
          </a:p>
          <a:p>
            <a:pPr lvl="1">
              <a:buFont typeface="Arial" pitchFamily="34" charset="0"/>
              <a:buChar char="–"/>
              <a:defRPr/>
            </a:pPr>
            <a:r>
              <a:rPr lang="en-US" dirty="0" smtClean="0"/>
              <a:t>Renewables and Energy Efficiency</a:t>
            </a:r>
          </a:p>
          <a:p>
            <a:pPr lvl="1">
              <a:buFont typeface="Arial" pitchFamily="34" charset="0"/>
              <a:buChar char="–"/>
              <a:defRPr/>
            </a:pPr>
            <a:r>
              <a:rPr lang="en-US" dirty="0" smtClean="0"/>
              <a:t>Financing Options</a:t>
            </a:r>
          </a:p>
          <a:p>
            <a:pPr marL="457200" lvl="1" indent="0">
              <a:buFont typeface="Arial" charset="0"/>
              <a:buNone/>
              <a:defRPr/>
            </a:pPr>
            <a:endParaRPr lang="en-US" dirty="0"/>
          </a:p>
          <a:p>
            <a:pPr marL="457200" lvl="1" indent="0">
              <a:buFont typeface="Arial" charset="0"/>
              <a:buNone/>
              <a:defRPr/>
            </a:pPr>
            <a:endParaRPr lang="en-US" dirty="0" smtClean="0"/>
          </a:p>
        </p:txBody>
      </p:sp>
      <p:sp>
        <p:nvSpPr>
          <p:cNvPr id="14340" name="Slide Number Placeholder 3"/>
          <p:cNvSpPr>
            <a:spLocks noGrp="1"/>
          </p:cNvSpPr>
          <p:nvPr>
            <p:ph type="sldNum" sz="quarter" idx="4294967295"/>
          </p:nvPr>
        </p:nvSpPr>
        <p:spPr bwMode="auto">
          <a:xfrm>
            <a:off x="7010400" y="6569075"/>
            <a:ext cx="2133600" cy="365125"/>
          </a:xfrm>
          <a:prstGeom prst="rect">
            <a:avLst/>
          </a:prstGeom>
          <a:noFill/>
          <a:ln>
            <a:miter lim="800000"/>
            <a:headEnd/>
            <a:tailEnd/>
          </a:ln>
        </p:spPr>
        <p:txBody>
          <a:bodyPr/>
          <a:lstStyle/>
          <a:p>
            <a:fld id="{4219D885-6288-441D-A522-BD449AAF8AEA}" type="slidenum">
              <a:rPr lang="en-US"/>
              <a:pPr/>
              <a:t>11</a:t>
            </a:fld>
            <a:endParaRPr lang="en-US"/>
          </a:p>
        </p:txBody>
      </p:sp>
      <p:pic>
        <p:nvPicPr>
          <p:cNvPr id="14341" name="Picture 4"/>
          <p:cNvPicPr>
            <a:picLocks noChangeAspect="1" noChangeArrowheads="1"/>
          </p:cNvPicPr>
          <p:nvPr/>
        </p:nvPicPr>
        <p:blipFill>
          <a:blip r:embed="rId3" cstate="print"/>
          <a:srcRect/>
          <a:stretch>
            <a:fillRect/>
          </a:stretch>
        </p:blipFill>
        <p:spPr bwMode="auto">
          <a:xfrm>
            <a:off x="6686550" y="4967288"/>
            <a:ext cx="1724025" cy="1339850"/>
          </a:xfrm>
          <a:prstGeom prst="rect">
            <a:avLst/>
          </a:prstGeom>
          <a:noFill/>
          <a:ln w="9525">
            <a:noFill/>
            <a:miter lim="800000"/>
            <a:headEnd/>
            <a:tailEnd/>
          </a:ln>
        </p:spPr>
      </p:pic>
      <p:pic>
        <p:nvPicPr>
          <p:cNvPr id="6" name="Picture 5" descr="http://greendayenergyco.com/images/hpwes_20logo.gif"/>
          <p:cNvPicPr/>
          <p:nvPr/>
        </p:nvPicPr>
        <p:blipFill>
          <a:blip r:embed="rId4" cstate="print"/>
          <a:srcRect/>
          <a:stretch>
            <a:fillRect/>
          </a:stretch>
        </p:blipFill>
        <p:spPr bwMode="auto">
          <a:xfrm>
            <a:off x="7088188" y="2100263"/>
            <a:ext cx="1135062" cy="1568450"/>
          </a:xfrm>
          <a:prstGeom prst="rect">
            <a:avLst/>
          </a:prstGeom>
          <a:solidFill>
            <a:srgbClr val="4F81BD"/>
          </a:solidFill>
          <a:ln w="38100" algn="ctr">
            <a:solidFill>
              <a:srgbClr val="F2F2F2"/>
            </a:solidFill>
            <a:miter lim="800000"/>
            <a:headEnd/>
            <a:tailEnd/>
          </a:ln>
          <a:effectLst>
            <a:outerShdw dist="28398" dir="3806097" algn="ctr" rotWithShape="0">
              <a:srgbClr val="243F60">
                <a:alpha val="5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ASSESS</a:t>
            </a:r>
          </a:p>
        </p:txBody>
      </p:sp>
      <p:sp>
        <p:nvSpPr>
          <p:cNvPr id="15363" name="Content Placeholder 2"/>
          <p:cNvSpPr>
            <a:spLocks noGrp="1"/>
          </p:cNvSpPr>
          <p:nvPr>
            <p:ph idx="1"/>
          </p:nvPr>
        </p:nvSpPr>
        <p:spPr>
          <a:xfrm>
            <a:off x="457200" y="1059543"/>
            <a:ext cx="8229600" cy="5407932"/>
          </a:xfrm>
        </p:spPr>
        <p:txBody>
          <a:bodyPr/>
          <a:lstStyle/>
          <a:p>
            <a:pPr>
              <a:defRPr/>
            </a:pPr>
            <a:r>
              <a:rPr lang="en-US" dirty="0" smtClean="0"/>
              <a:t>Assess Existing Contractor Infrastructure</a:t>
            </a:r>
          </a:p>
          <a:p>
            <a:pPr lvl="1">
              <a:defRPr/>
            </a:pPr>
            <a:r>
              <a:rPr lang="en-US" dirty="0" smtClean="0"/>
              <a:t>Certified Contractors &amp; Building Professionals (ex.  BPI and RESNET)</a:t>
            </a:r>
          </a:p>
          <a:p>
            <a:pPr lvl="1">
              <a:defRPr/>
            </a:pPr>
            <a:r>
              <a:rPr lang="en-US" dirty="0" smtClean="0"/>
              <a:t>Auditors</a:t>
            </a:r>
          </a:p>
          <a:p>
            <a:pPr lvl="1">
              <a:defRPr/>
            </a:pPr>
            <a:r>
              <a:rPr lang="en-US" dirty="0" smtClean="0"/>
              <a:t>Dominant Retrofit Players</a:t>
            </a:r>
          </a:p>
          <a:p>
            <a:pPr lvl="2">
              <a:defRPr/>
            </a:pPr>
            <a:r>
              <a:rPr lang="en-US" dirty="0" smtClean="0"/>
              <a:t>HVAC Contractors</a:t>
            </a:r>
          </a:p>
          <a:p>
            <a:pPr lvl="2">
              <a:defRPr/>
            </a:pPr>
            <a:r>
              <a:rPr lang="en-US" dirty="0" smtClean="0"/>
              <a:t>WAP subcontractors</a:t>
            </a:r>
          </a:p>
          <a:p>
            <a:pPr lvl="2">
              <a:defRPr/>
            </a:pPr>
            <a:r>
              <a:rPr lang="en-US" dirty="0" smtClean="0"/>
              <a:t>Envelope Contractors</a:t>
            </a:r>
          </a:p>
          <a:p>
            <a:pPr lvl="3">
              <a:defRPr/>
            </a:pPr>
            <a:r>
              <a:rPr lang="en-US" dirty="0" smtClean="0"/>
              <a:t>Air Sealers</a:t>
            </a:r>
          </a:p>
          <a:p>
            <a:pPr lvl="3">
              <a:defRPr/>
            </a:pPr>
            <a:r>
              <a:rPr lang="en-US" dirty="0" smtClean="0"/>
              <a:t>Insulation</a:t>
            </a:r>
          </a:p>
          <a:p>
            <a:pPr marL="1257300" lvl="4" indent="-342900">
              <a:buFont typeface="Arial" pitchFamily="34" charset="0"/>
              <a:buChar char="•"/>
              <a:defRPr/>
            </a:pPr>
            <a:r>
              <a:rPr lang="en-US" dirty="0" smtClean="0"/>
              <a:t>Siding</a:t>
            </a:r>
          </a:p>
          <a:p>
            <a:pPr marL="1257300" lvl="4" indent="-342900">
              <a:buFont typeface="Arial" pitchFamily="34" charset="0"/>
              <a:buChar char="•"/>
              <a:defRPr/>
            </a:pPr>
            <a:r>
              <a:rPr lang="en-US" dirty="0" smtClean="0"/>
              <a:t>Remodelers</a:t>
            </a:r>
          </a:p>
          <a:p>
            <a:pPr marL="1257300" lvl="4" indent="-342900">
              <a:buFont typeface="Arial" pitchFamily="34" charset="0"/>
              <a:buChar char="•"/>
              <a:defRPr/>
            </a:pPr>
            <a:r>
              <a:rPr lang="en-US" dirty="0" smtClean="0"/>
              <a:t>Windows, etc.</a:t>
            </a:r>
          </a:p>
          <a:p>
            <a:pPr marL="742950" lvl="2" indent="-342900">
              <a:buFont typeface="Arial" pitchFamily="34" charset="0"/>
              <a:buChar char="–"/>
              <a:defRPr/>
            </a:pPr>
            <a:r>
              <a:rPr lang="en-US" dirty="0" smtClean="0"/>
              <a:t>Look for contractors that are certified (ex:  BPI, RESNET)</a:t>
            </a:r>
          </a:p>
          <a:p>
            <a:pPr marL="742950" lvl="2" indent="-342900">
              <a:buFont typeface="Arial" pitchFamily="34" charset="0"/>
              <a:buChar char="–"/>
              <a:defRPr/>
            </a:pPr>
            <a:r>
              <a:rPr lang="en-US" dirty="0" smtClean="0"/>
              <a:t>Pay attention to geographic coverage</a:t>
            </a:r>
            <a:endParaRPr lang="en-US" dirty="0"/>
          </a:p>
          <a:p>
            <a:pPr>
              <a:buFont typeface="Arial" charset="0"/>
              <a:buNone/>
              <a:defRPr/>
            </a:pPr>
            <a:endParaRPr lang="en-US" dirty="0" smtClean="0"/>
          </a:p>
        </p:txBody>
      </p:sp>
      <p:sp>
        <p:nvSpPr>
          <p:cNvPr id="15364" name="Slide Number Placeholder 3"/>
          <p:cNvSpPr>
            <a:spLocks noGrp="1"/>
          </p:cNvSpPr>
          <p:nvPr>
            <p:ph type="sldNum" sz="quarter" idx="4294967295"/>
          </p:nvPr>
        </p:nvSpPr>
        <p:spPr bwMode="auto">
          <a:xfrm>
            <a:off x="7010400" y="6569075"/>
            <a:ext cx="2133600" cy="365125"/>
          </a:xfrm>
          <a:prstGeom prst="rect">
            <a:avLst/>
          </a:prstGeom>
          <a:noFill/>
          <a:ln>
            <a:miter lim="800000"/>
            <a:headEnd/>
            <a:tailEnd/>
          </a:ln>
        </p:spPr>
        <p:txBody>
          <a:bodyPr/>
          <a:lstStyle/>
          <a:p>
            <a:fld id="{008337D0-2CC4-4D42-AFCD-BDB4B0EA066D}" type="slidenum">
              <a:rPr lang="en-US"/>
              <a:pPr/>
              <a:t>12</a:t>
            </a:fld>
            <a:endParaRPr lang="en-US"/>
          </a:p>
        </p:txBody>
      </p:sp>
      <p:pic>
        <p:nvPicPr>
          <p:cNvPr id="15365" name="Picture 5" descr="http://www.integratedbuildinganalysis.com/assets/images/BPI_Logo_701V.jpg"/>
          <p:cNvPicPr>
            <a:picLocks noChangeAspect="1" noChangeArrowheads="1"/>
          </p:cNvPicPr>
          <p:nvPr/>
        </p:nvPicPr>
        <p:blipFill>
          <a:blip r:embed="rId3" cstate="print"/>
          <a:srcRect/>
          <a:stretch>
            <a:fillRect/>
          </a:stretch>
        </p:blipFill>
        <p:spPr bwMode="auto">
          <a:xfrm>
            <a:off x="6306207" y="2463034"/>
            <a:ext cx="2522498" cy="3127776"/>
          </a:xfrm>
          <a:prstGeom prst="rect">
            <a:avLst/>
          </a:prstGeom>
          <a:noFill/>
          <a:ln w="9525">
            <a:noFill/>
            <a:miter lim="800000"/>
            <a:headEnd/>
            <a:tailEnd/>
          </a:ln>
        </p:spPr>
      </p:pic>
      <p:pic>
        <p:nvPicPr>
          <p:cNvPr id="15366" name="Picture 7" descr="RESNET EnergySmart Contractor"/>
          <p:cNvPicPr>
            <a:picLocks noChangeAspect="1" noChangeArrowheads="1"/>
          </p:cNvPicPr>
          <p:nvPr/>
        </p:nvPicPr>
        <p:blipFill>
          <a:blip r:embed="rId4" cstate="print"/>
          <a:srcRect/>
          <a:stretch>
            <a:fillRect/>
          </a:stretch>
        </p:blipFill>
        <p:spPr bwMode="auto">
          <a:xfrm>
            <a:off x="3649719" y="4026922"/>
            <a:ext cx="2656488" cy="11792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r>
              <a:rPr lang="en-US" dirty="0" smtClean="0"/>
              <a:t>Plan should clearly identify what program aims to do, how it will do it, and how it will measure success.</a:t>
            </a:r>
          </a:p>
          <a:p>
            <a:pPr lvl="1"/>
            <a:r>
              <a:rPr lang="en-US" dirty="0" smtClean="0"/>
              <a:t>Identify Program Goals</a:t>
            </a:r>
          </a:p>
          <a:p>
            <a:pPr lvl="1"/>
            <a:r>
              <a:rPr lang="en-US" dirty="0" smtClean="0"/>
              <a:t>Identify Program Barriers</a:t>
            </a:r>
          </a:p>
          <a:p>
            <a:pPr lvl="1"/>
            <a:r>
              <a:rPr lang="en-US" dirty="0" smtClean="0"/>
              <a:t>Develop Program Design</a:t>
            </a:r>
          </a:p>
        </p:txBody>
      </p:sp>
      <p:sp>
        <p:nvSpPr>
          <p:cNvPr id="16387" name="Title 2"/>
          <p:cNvSpPr>
            <a:spLocks noGrp="1"/>
          </p:cNvSpPr>
          <p:nvPr>
            <p:ph type="title"/>
          </p:nvPr>
        </p:nvSpPr>
        <p:spPr/>
        <p:txBody>
          <a:bodyPr/>
          <a:lstStyle/>
          <a:p>
            <a:r>
              <a:rPr lang="en-US" smtClean="0"/>
              <a:t>PLAN	</a:t>
            </a:r>
          </a:p>
        </p:txBody>
      </p:sp>
      <p:pic>
        <p:nvPicPr>
          <p:cNvPr id="5122" name="Picture 2" descr="http://micheledague.files.wordpress.com/2009/03/0033-0812-1322-3454_clip_art_graphic_of_a_pink_guy_character_wondering.jpg%253Fw%253D150%2526h%253D15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32802" y="2844798"/>
            <a:ext cx="2757715" cy="275771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Identify Program Goals</a:t>
            </a:r>
          </a:p>
          <a:p>
            <a:pPr lvl="1">
              <a:defRPr/>
            </a:pPr>
            <a:r>
              <a:rPr lang="en-US" dirty="0" smtClean="0"/>
              <a:t>Energy Savings</a:t>
            </a:r>
          </a:p>
          <a:p>
            <a:pPr lvl="1">
              <a:defRPr/>
            </a:pPr>
            <a:r>
              <a:rPr lang="en-US" dirty="0" smtClean="0"/>
              <a:t>Sustainability (post ARRA)</a:t>
            </a:r>
          </a:p>
          <a:p>
            <a:pPr lvl="1">
              <a:defRPr/>
            </a:pPr>
            <a:r>
              <a:rPr lang="en-US" dirty="0" smtClean="0"/>
              <a:t>Carbon Reduction</a:t>
            </a:r>
          </a:p>
          <a:p>
            <a:pPr lvl="1">
              <a:defRPr/>
            </a:pPr>
            <a:r>
              <a:rPr lang="en-US" dirty="0" smtClean="0"/>
              <a:t>Market Transformation</a:t>
            </a:r>
          </a:p>
          <a:p>
            <a:pPr lvl="1">
              <a:defRPr/>
            </a:pPr>
            <a:r>
              <a:rPr lang="en-US" dirty="0" smtClean="0"/>
              <a:t>Jobs</a:t>
            </a:r>
          </a:p>
          <a:p>
            <a:pPr lvl="1">
              <a:defRPr/>
            </a:pPr>
            <a:r>
              <a:rPr lang="en-US" dirty="0" smtClean="0"/>
              <a:t>Etc.</a:t>
            </a:r>
          </a:p>
          <a:p>
            <a:pPr marL="457200" lvl="1" indent="0">
              <a:buFont typeface="Arial" charset="0"/>
              <a:buNone/>
              <a:defRPr/>
            </a:pPr>
            <a:endParaRPr lang="en-US" dirty="0"/>
          </a:p>
        </p:txBody>
      </p:sp>
      <p:sp>
        <p:nvSpPr>
          <p:cNvPr id="17411" name="Title 2"/>
          <p:cNvSpPr>
            <a:spLocks noGrp="1"/>
          </p:cNvSpPr>
          <p:nvPr>
            <p:ph type="title"/>
          </p:nvPr>
        </p:nvSpPr>
        <p:spPr/>
        <p:txBody>
          <a:bodyPr/>
          <a:lstStyle/>
          <a:p>
            <a:r>
              <a:rPr lang="en-US" smtClean="0"/>
              <a:t>PLAN</a:t>
            </a:r>
          </a:p>
        </p:txBody>
      </p:sp>
      <p:pic>
        <p:nvPicPr>
          <p:cNvPr id="4098" name="Picture 2" descr="http://www.nrel.gov/data/pix/Jpegs/1417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0928" y="1953532"/>
            <a:ext cx="2533650" cy="3810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590675"/>
            <a:ext cx="4887310" cy="4876800"/>
          </a:xfrm>
        </p:spPr>
        <p:txBody>
          <a:bodyPr/>
          <a:lstStyle/>
          <a:p>
            <a:pPr>
              <a:defRPr/>
            </a:pPr>
            <a:r>
              <a:rPr lang="en-US" dirty="0" smtClean="0"/>
              <a:t>Identify Program Barriers</a:t>
            </a:r>
          </a:p>
          <a:p>
            <a:pPr lvl="1">
              <a:defRPr/>
            </a:pPr>
            <a:r>
              <a:rPr lang="en-US" b="1" dirty="0" smtClean="0"/>
              <a:t>Demand:  </a:t>
            </a:r>
            <a:r>
              <a:rPr lang="en-US" dirty="0" smtClean="0"/>
              <a:t>Lack of demand usually comes from lack of awareness and lack of financial capacity</a:t>
            </a:r>
          </a:p>
          <a:p>
            <a:pPr lvl="2">
              <a:defRPr/>
            </a:pPr>
            <a:r>
              <a:rPr lang="en-US" dirty="0" smtClean="0"/>
              <a:t>Pay attention to Marketing – both for program administration as well as implementation (contractors)</a:t>
            </a:r>
          </a:p>
          <a:p>
            <a:pPr lvl="2">
              <a:defRPr/>
            </a:pPr>
            <a:r>
              <a:rPr lang="en-US" dirty="0" smtClean="0"/>
              <a:t>Ensure design promotes efficiency gains customers will notice</a:t>
            </a:r>
          </a:p>
          <a:p>
            <a:pPr lvl="2">
              <a:defRPr/>
            </a:pPr>
            <a:r>
              <a:rPr lang="en-US" dirty="0" smtClean="0"/>
              <a:t>Split incentive issues (aka “the landlord-tenant conundrum)</a:t>
            </a:r>
          </a:p>
          <a:p>
            <a:pPr marL="914400" lvl="2" indent="0">
              <a:buFont typeface="Arial" charset="0"/>
              <a:buNone/>
              <a:defRPr/>
            </a:pPr>
            <a:endParaRPr lang="en-US" dirty="0" smtClean="0"/>
          </a:p>
          <a:p>
            <a:pPr marL="914400" lvl="2" indent="0">
              <a:buFont typeface="Arial" charset="0"/>
              <a:buNone/>
              <a:defRPr/>
            </a:pPr>
            <a:endParaRPr lang="en-US" dirty="0"/>
          </a:p>
        </p:txBody>
      </p:sp>
      <p:sp>
        <p:nvSpPr>
          <p:cNvPr id="18435" name="Title 2"/>
          <p:cNvSpPr>
            <a:spLocks noGrp="1"/>
          </p:cNvSpPr>
          <p:nvPr>
            <p:ph type="title"/>
          </p:nvPr>
        </p:nvSpPr>
        <p:spPr/>
        <p:txBody>
          <a:bodyPr/>
          <a:lstStyle/>
          <a:p>
            <a:r>
              <a:rPr lang="en-US" smtClean="0"/>
              <a:t>PLAN</a:t>
            </a:r>
          </a:p>
        </p:txBody>
      </p:sp>
      <p:pic>
        <p:nvPicPr>
          <p:cNvPr id="18436" name="Picture 3"/>
          <p:cNvPicPr>
            <a:picLocks noChangeAspect="1" noChangeArrowheads="1"/>
          </p:cNvPicPr>
          <p:nvPr/>
        </p:nvPicPr>
        <p:blipFill>
          <a:blip r:embed="rId3" cstate="print"/>
          <a:srcRect/>
          <a:stretch>
            <a:fillRect/>
          </a:stretch>
        </p:blipFill>
        <p:spPr bwMode="auto">
          <a:xfrm>
            <a:off x="5421969" y="2585546"/>
            <a:ext cx="3621202" cy="39327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r>
              <a:rPr lang="en-US" smtClean="0"/>
              <a:t>Identify Program Barriers (con’t):</a:t>
            </a:r>
          </a:p>
          <a:p>
            <a:pPr lvl="1"/>
            <a:endParaRPr lang="en-US" smtClean="0"/>
          </a:p>
          <a:p>
            <a:pPr lvl="1"/>
            <a:r>
              <a:rPr lang="en-US" b="1" smtClean="0"/>
              <a:t>Supply:  </a:t>
            </a:r>
            <a:r>
              <a:rPr lang="en-US" smtClean="0"/>
              <a:t>Must be adequate supply of workforce </a:t>
            </a:r>
          </a:p>
          <a:p>
            <a:pPr lvl="2"/>
            <a:r>
              <a:rPr lang="en-US" smtClean="0"/>
              <a:t>Technical capability of installer market</a:t>
            </a:r>
          </a:p>
          <a:p>
            <a:pPr lvl="2"/>
            <a:r>
              <a:rPr lang="en-US" smtClean="0"/>
              <a:t>Building science understanding of contractors</a:t>
            </a:r>
          </a:p>
          <a:p>
            <a:pPr lvl="2"/>
            <a:r>
              <a:rPr lang="en-US" smtClean="0"/>
              <a:t>Contractor sales skills</a:t>
            </a:r>
          </a:p>
          <a:p>
            <a:pPr lvl="2"/>
            <a:r>
              <a:rPr lang="en-US" smtClean="0"/>
              <a:t>Available training infrastructure</a:t>
            </a:r>
          </a:p>
          <a:p>
            <a:endParaRPr lang="en-US" smtClean="0"/>
          </a:p>
        </p:txBody>
      </p:sp>
      <p:sp>
        <p:nvSpPr>
          <p:cNvPr id="19459" name="Title 2"/>
          <p:cNvSpPr>
            <a:spLocks noGrp="1"/>
          </p:cNvSpPr>
          <p:nvPr>
            <p:ph type="title"/>
          </p:nvPr>
        </p:nvSpPr>
        <p:spPr/>
        <p:txBody>
          <a:bodyPr/>
          <a:lstStyle/>
          <a:p>
            <a:r>
              <a:rPr lang="en-US" smtClean="0"/>
              <a:t>PLAN</a:t>
            </a:r>
          </a:p>
        </p:txBody>
      </p:sp>
      <p:pic>
        <p:nvPicPr>
          <p:cNvPr id="3074" name="Picture 2" descr="http://www.nrel.gov/data/pix/Jpegs/1803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15752" y="3512456"/>
            <a:ext cx="3467847" cy="230958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txBody>
          <a:bodyPr/>
          <a:lstStyle/>
          <a:p>
            <a:r>
              <a:rPr lang="en-US" smtClean="0"/>
              <a:t>Plan Program Design</a:t>
            </a:r>
          </a:p>
          <a:p>
            <a:pPr lvl="1"/>
            <a:endParaRPr lang="en-US" smtClean="0"/>
          </a:p>
          <a:p>
            <a:pPr lvl="1"/>
            <a:r>
              <a:rPr lang="en-US" smtClean="0"/>
              <a:t>Seek expert advice</a:t>
            </a:r>
          </a:p>
          <a:p>
            <a:pPr lvl="1"/>
            <a:r>
              <a:rPr lang="en-US" smtClean="0"/>
              <a:t>Enlist local stakeholders</a:t>
            </a:r>
          </a:p>
          <a:p>
            <a:pPr lvl="1"/>
            <a:r>
              <a:rPr lang="en-US" smtClean="0"/>
              <a:t>Identify and secure resources</a:t>
            </a:r>
          </a:p>
          <a:p>
            <a:pPr lvl="2"/>
            <a:r>
              <a:rPr lang="en-US" smtClean="0"/>
              <a:t>Funding</a:t>
            </a:r>
          </a:p>
          <a:p>
            <a:pPr lvl="2"/>
            <a:r>
              <a:rPr lang="en-US" smtClean="0"/>
              <a:t>Financing</a:t>
            </a:r>
          </a:p>
          <a:p>
            <a:pPr lvl="2"/>
            <a:r>
              <a:rPr lang="en-US" smtClean="0"/>
              <a:t>Personnel, Administrative, Other</a:t>
            </a:r>
          </a:p>
        </p:txBody>
      </p:sp>
      <p:sp>
        <p:nvSpPr>
          <p:cNvPr id="20483" name="Title 2"/>
          <p:cNvSpPr>
            <a:spLocks noGrp="1"/>
          </p:cNvSpPr>
          <p:nvPr>
            <p:ph type="title"/>
          </p:nvPr>
        </p:nvSpPr>
        <p:spPr/>
        <p:txBody>
          <a:bodyPr/>
          <a:lstStyle/>
          <a:p>
            <a:r>
              <a:rPr lang="en-US" smtClean="0"/>
              <a:t>PLAN</a:t>
            </a:r>
          </a:p>
        </p:txBody>
      </p:sp>
      <p:pic>
        <p:nvPicPr>
          <p:cNvPr id="2050" name="Picture 2" descr="http://www.nrel.gov/data/pix/Jpegs/0659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58653" y="1574725"/>
            <a:ext cx="3824515" cy="249358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p:txBody>
          <a:bodyPr/>
          <a:lstStyle/>
          <a:p>
            <a:r>
              <a:rPr lang="en-US" dirty="0" smtClean="0"/>
              <a:t>Plan Program Infrastructure</a:t>
            </a:r>
          </a:p>
          <a:p>
            <a:pPr lvl="1"/>
            <a:endParaRPr lang="en-US" dirty="0" smtClean="0"/>
          </a:p>
          <a:p>
            <a:pPr lvl="1"/>
            <a:r>
              <a:rPr lang="en-US" dirty="0" smtClean="0"/>
              <a:t>Consider your options for administrative models</a:t>
            </a:r>
          </a:p>
          <a:p>
            <a:pPr lvl="2"/>
            <a:r>
              <a:rPr lang="en-US" dirty="0" smtClean="0"/>
              <a:t>All in-house</a:t>
            </a:r>
          </a:p>
          <a:p>
            <a:pPr lvl="2"/>
            <a:r>
              <a:rPr lang="en-US" dirty="0" smtClean="0"/>
              <a:t>In-house administration overseeing implementation contractor</a:t>
            </a:r>
          </a:p>
          <a:p>
            <a:pPr lvl="2"/>
            <a:r>
              <a:rPr lang="en-US" dirty="0" smtClean="0"/>
              <a:t>Efficiency utility model</a:t>
            </a:r>
          </a:p>
          <a:p>
            <a:pPr lvl="1"/>
            <a:endParaRPr lang="en-US" dirty="0" smtClean="0"/>
          </a:p>
          <a:p>
            <a:pPr lvl="1"/>
            <a:r>
              <a:rPr lang="en-US" dirty="0" smtClean="0"/>
              <a:t>Plan Service Delivery Infrastructure</a:t>
            </a:r>
          </a:p>
          <a:p>
            <a:pPr lvl="2"/>
            <a:r>
              <a:rPr lang="en-US" dirty="0" smtClean="0"/>
              <a:t>Direct employees</a:t>
            </a:r>
          </a:p>
          <a:p>
            <a:pPr lvl="2"/>
            <a:r>
              <a:rPr lang="en-US" dirty="0" smtClean="0"/>
              <a:t>Sub-contractors</a:t>
            </a:r>
          </a:p>
          <a:p>
            <a:pPr lvl="2"/>
            <a:r>
              <a:rPr lang="en-US" dirty="0" smtClean="0"/>
              <a:t>Some combination of the two</a:t>
            </a:r>
          </a:p>
          <a:p>
            <a:pPr marL="914400" lvl="2" indent="0">
              <a:buNone/>
            </a:pPr>
            <a:endParaRPr lang="en-US" dirty="0"/>
          </a:p>
          <a:p>
            <a:pPr lvl="1"/>
            <a:r>
              <a:rPr lang="en-US" dirty="0"/>
              <a:t>Determine the implications of In-House or Out-Sourced Services</a:t>
            </a:r>
          </a:p>
          <a:p>
            <a:endParaRPr lang="en-US" dirty="0" smtClean="0"/>
          </a:p>
        </p:txBody>
      </p:sp>
      <p:sp>
        <p:nvSpPr>
          <p:cNvPr id="21507" name="Title 2"/>
          <p:cNvSpPr>
            <a:spLocks noGrp="1"/>
          </p:cNvSpPr>
          <p:nvPr>
            <p:ph type="title"/>
          </p:nvPr>
        </p:nvSpPr>
        <p:spPr/>
        <p:txBody>
          <a:bodyPr/>
          <a:lstStyle/>
          <a:p>
            <a:r>
              <a:rPr lang="en-US" smtClean="0"/>
              <a:t>PLAN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p:txBody>
          <a:bodyPr/>
          <a:lstStyle/>
          <a:p>
            <a:r>
              <a:rPr lang="en-US" dirty="0" smtClean="0"/>
              <a:t>Plan for a Quality Assurance Process</a:t>
            </a:r>
          </a:p>
          <a:p>
            <a:pPr lvl="1"/>
            <a:r>
              <a:rPr lang="en-US" dirty="0" smtClean="0"/>
              <a:t>Develop certification/accreditation requirements</a:t>
            </a:r>
          </a:p>
          <a:p>
            <a:r>
              <a:rPr lang="en-US" dirty="0" smtClean="0"/>
              <a:t>Develop a Training &amp; Monitoring Plan</a:t>
            </a:r>
          </a:p>
          <a:p>
            <a:r>
              <a:rPr lang="en-US" dirty="0" smtClean="0"/>
              <a:t>Procure Program Staffing Resources</a:t>
            </a:r>
          </a:p>
          <a:p>
            <a:r>
              <a:rPr lang="en-US" dirty="0" smtClean="0"/>
              <a:t>Develop RFP, Hire Contractors</a:t>
            </a:r>
          </a:p>
          <a:p>
            <a:r>
              <a:rPr lang="en-US" dirty="0" smtClean="0"/>
              <a:t>Develop Job Descriptions and Hire</a:t>
            </a:r>
          </a:p>
          <a:p>
            <a:r>
              <a:rPr lang="en-US" dirty="0" smtClean="0"/>
              <a:t>Develop Auditing and Reporting Tools</a:t>
            </a:r>
          </a:p>
          <a:p>
            <a:pPr lvl="1"/>
            <a:r>
              <a:rPr lang="en-US" dirty="0" smtClean="0"/>
              <a:t>XML Data Transfer Protocol</a:t>
            </a:r>
          </a:p>
          <a:p>
            <a:r>
              <a:rPr lang="en-US" dirty="0" smtClean="0"/>
              <a:t>Provide Access to/Incentives for Building Diagnostics Equipment</a:t>
            </a:r>
          </a:p>
        </p:txBody>
      </p:sp>
      <p:sp>
        <p:nvSpPr>
          <p:cNvPr id="22531" name="Title 2"/>
          <p:cNvSpPr>
            <a:spLocks noGrp="1"/>
          </p:cNvSpPr>
          <p:nvPr>
            <p:ph type="title"/>
          </p:nvPr>
        </p:nvSpPr>
        <p:spPr/>
        <p:txBody>
          <a:bodyPr/>
          <a:lstStyle/>
          <a:p>
            <a:r>
              <a:rPr lang="en-US" smtClean="0"/>
              <a:t>PLAN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p:txBody>
          <a:bodyPr/>
          <a:lstStyle/>
          <a:p>
            <a:pPr eaLnBrk="1" hangingPunct="1"/>
            <a:r>
              <a:rPr lang="en-US" smtClean="0"/>
              <a:t>What is TAP?</a:t>
            </a:r>
          </a:p>
        </p:txBody>
      </p:sp>
      <p:sp>
        <p:nvSpPr>
          <p:cNvPr id="6147" name="Rectangle 5"/>
          <p:cNvSpPr>
            <a:spLocks noChangeArrowheads="1"/>
          </p:cNvSpPr>
          <p:nvPr/>
        </p:nvSpPr>
        <p:spPr bwMode="auto">
          <a:xfrm>
            <a:off x="760413" y="4594225"/>
            <a:ext cx="7618412" cy="641350"/>
          </a:xfrm>
          <a:prstGeom prst="rect">
            <a:avLst/>
          </a:prstGeom>
          <a:noFill/>
          <a:ln w="9525">
            <a:noFill/>
            <a:miter lim="800000"/>
            <a:headEnd/>
            <a:tailEnd/>
          </a:ln>
        </p:spPr>
        <p:txBody>
          <a:bodyPr>
            <a:spAutoFit/>
          </a:bodyPr>
          <a:lstStyle/>
          <a:p>
            <a:pPr algn="ctr"/>
            <a:endParaRPr lang="en-US"/>
          </a:p>
          <a:p>
            <a:pPr algn="ctr"/>
            <a:endParaRPr lang="en-US"/>
          </a:p>
        </p:txBody>
      </p:sp>
      <p:pic>
        <p:nvPicPr>
          <p:cNvPr id="6148" name="Picture 2"/>
          <p:cNvPicPr>
            <a:picLocks noChangeAspect="1" noChangeArrowheads="1"/>
          </p:cNvPicPr>
          <p:nvPr/>
        </p:nvPicPr>
        <p:blipFill>
          <a:blip r:embed="rId3" cstate="print"/>
          <a:srcRect/>
          <a:stretch>
            <a:fillRect/>
          </a:stretch>
        </p:blipFill>
        <p:spPr bwMode="auto">
          <a:xfrm>
            <a:off x="1246188" y="3421063"/>
            <a:ext cx="6824662" cy="2711450"/>
          </a:xfrm>
          <a:prstGeom prst="rect">
            <a:avLst/>
          </a:prstGeom>
          <a:noFill/>
          <a:ln w="9525">
            <a:noFill/>
            <a:miter lim="800000"/>
            <a:headEnd/>
            <a:tailEnd/>
          </a:ln>
        </p:spPr>
      </p:pic>
      <p:sp>
        <p:nvSpPr>
          <p:cNvPr id="6149" name="Rectangle 8"/>
          <p:cNvSpPr>
            <a:spLocks noChangeArrowheads="1"/>
          </p:cNvSpPr>
          <p:nvPr/>
        </p:nvSpPr>
        <p:spPr bwMode="auto">
          <a:xfrm>
            <a:off x="403225" y="1293813"/>
            <a:ext cx="8337550" cy="1616075"/>
          </a:xfrm>
          <a:prstGeom prst="rect">
            <a:avLst/>
          </a:prstGeom>
          <a:noFill/>
          <a:ln w="9525">
            <a:noFill/>
            <a:miter lim="800000"/>
            <a:headEnd/>
            <a:tailEnd/>
          </a:ln>
        </p:spPr>
        <p:txBody>
          <a:bodyPr>
            <a:spAutoFit/>
          </a:bodyPr>
          <a:lstStyle/>
          <a:p>
            <a:r>
              <a:rPr lang="en-US" sz="2000"/>
              <a:t>DOE’s Technical Assistance Program (TAP) supports the Energy Efficiency and Conservation Block Grant Program (EECBG) and the State Energy Program (SEP) by providing state, local, and tribal officials the tools and resources needed to implement successful and sustainable clean energy programs.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p:txBody>
          <a:bodyPr/>
          <a:lstStyle/>
          <a:p>
            <a:r>
              <a:rPr lang="en-US" smtClean="0"/>
              <a:t>Develop Marketing Plan, Materials and Infrastructure</a:t>
            </a:r>
          </a:p>
          <a:p>
            <a:pPr lvl="1"/>
            <a:r>
              <a:rPr lang="en-US" smtClean="0"/>
              <a:t>Ability to target high savings opportunities</a:t>
            </a:r>
          </a:p>
          <a:p>
            <a:pPr lvl="1"/>
            <a:r>
              <a:rPr lang="en-US" smtClean="0"/>
              <a:t>Ability to quickly react to market conditions</a:t>
            </a:r>
          </a:p>
          <a:p>
            <a:pPr lvl="1"/>
            <a:r>
              <a:rPr lang="en-US" smtClean="0"/>
              <a:t>Contractor sales materials, approaches and training</a:t>
            </a:r>
          </a:p>
          <a:p>
            <a:r>
              <a:rPr lang="en-US" smtClean="0"/>
              <a:t>Develop Quality Assurance/Quality Control Processes</a:t>
            </a:r>
          </a:p>
          <a:p>
            <a:pPr lvl="1"/>
            <a:r>
              <a:rPr lang="en-US" smtClean="0"/>
              <a:t>Contractor oversight</a:t>
            </a:r>
          </a:p>
          <a:p>
            <a:pPr lvl="1"/>
            <a:r>
              <a:rPr lang="en-US" smtClean="0"/>
              <a:t>Customer feedback mechanisms</a:t>
            </a:r>
          </a:p>
          <a:p>
            <a:pPr lvl="1"/>
            <a:r>
              <a:rPr lang="en-US" smtClean="0"/>
              <a:t>Continuous improvement systems</a:t>
            </a:r>
          </a:p>
          <a:p>
            <a:r>
              <a:rPr lang="en-US" smtClean="0"/>
              <a:t>Develop a Call Center</a:t>
            </a:r>
          </a:p>
          <a:p>
            <a:pPr lvl="1"/>
            <a:r>
              <a:rPr lang="en-US" smtClean="0"/>
              <a:t>Consider coordinating with other programs</a:t>
            </a:r>
          </a:p>
          <a:p>
            <a:pPr lvl="1"/>
            <a:r>
              <a:rPr lang="en-US" smtClean="0"/>
              <a:t>Properly train call center staff</a:t>
            </a:r>
          </a:p>
        </p:txBody>
      </p:sp>
      <p:sp>
        <p:nvSpPr>
          <p:cNvPr id="23555" name="Title 2"/>
          <p:cNvSpPr>
            <a:spLocks noGrp="1"/>
          </p:cNvSpPr>
          <p:nvPr>
            <p:ph type="title"/>
          </p:nvPr>
        </p:nvSpPr>
        <p:spPr/>
        <p:txBody>
          <a:bodyPr/>
          <a:lstStyle/>
          <a:p>
            <a:r>
              <a:rPr lang="en-US" smtClean="0"/>
              <a:t>PLAN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4038" y="1619250"/>
            <a:ext cx="5026955" cy="4876800"/>
          </a:xfrm>
        </p:spPr>
        <p:txBody>
          <a:bodyPr/>
          <a:lstStyle/>
          <a:p>
            <a:pPr>
              <a:defRPr/>
            </a:pPr>
            <a:r>
              <a:rPr lang="en-US" dirty="0" smtClean="0"/>
              <a:t>Develop Incentive Infrastructure</a:t>
            </a:r>
          </a:p>
          <a:p>
            <a:pPr lvl="1">
              <a:defRPr/>
            </a:pPr>
            <a:r>
              <a:rPr lang="en-US" dirty="0" smtClean="0"/>
              <a:t>Encourage comprehensiveness</a:t>
            </a:r>
          </a:p>
          <a:p>
            <a:pPr lvl="1">
              <a:defRPr/>
            </a:pPr>
            <a:r>
              <a:rPr lang="en-US" dirty="0" smtClean="0"/>
              <a:t>Include all participant classes</a:t>
            </a:r>
          </a:p>
          <a:p>
            <a:pPr lvl="1">
              <a:defRPr/>
            </a:pPr>
            <a:r>
              <a:rPr lang="en-US" dirty="0" smtClean="0"/>
              <a:t>Consider ability to assign customer incentives to contractors</a:t>
            </a:r>
          </a:p>
          <a:p>
            <a:pPr>
              <a:defRPr/>
            </a:pPr>
            <a:r>
              <a:rPr lang="en-US" dirty="0" smtClean="0"/>
              <a:t>Develop IT (M&amp;V) System</a:t>
            </a:r>
          </a:p>
          <a:p>
            <a:pPr lvl="1">
              <a:defRPr/>
            </a:pPr>
            <a:r>
              <a:rPr lang="en-US" dirty="0" smtClean="0"/>
              <a:t>Integrated system from first call to final inspection</a:t>
            </a:r>
          </a:p>
          <a:p>
            <a:pPr lvl="1">
              <a:defRPr/>
            </a:pPr>
            <a:r>
              <a:rPr lang="en-US" dirty="0" smtClean="0"/>
              <a:t>Automatic reports:  For reporting to funding sources and effective program management</a:t>
            </a:r>
          </a:p>
          <a:p>
            <a:pPr marL="457200" lvl="1" indent="0">
              <a:buFont typeface="Arial" charset="0"/>
              <a:buNone/>
              <a:defRPr/>
            </a:pPr>
            <a:endParaRPr lang="en-US" dirty="0" smtClean="0"/>
          </a:p>
          <a:p>
            <a:pPr marL="457200" lvl="1" indent="0">
              <a:buFont typeface="Arial" charset="0"/>
              <a:buNone/>
              <a:defRPr/>
            </a:pPr>
            <a:endParaRPr lang="en-US" dirty="0"/>
          </a:p>
        </p:txBody>
      </p:sp>
      <p:sp>
        <p:nvSpPr>
          <p:cNvPr id="24579" name="Title 2"/>
          <p:cNvSpPr>
            <a:spLocks noGrp="1"/>
          </p:cNvSpPr>
          <p:nvPr>
            <p:ph type="title"/>
          </p:nvPr>
        </p:nvSpPr>
        <p:spPr/>
        <p:txBody>
          <a:bodyPr/>
          <a:lstStyle/>
          <a:p>
            <a:r>
              <a:rPr lang="en-US" smtClean="0"/>
              <a:t>PLAN</a:t>
            </a:r>
          </a:p>
        </p:txBody>
      </p:sp>
      <p:pic>
        <p:nvPicPr>
          <p:cNvPr id="24580" name="Picture 2"/>
          <p:cNvPicPr>
            <a:picLocks noChangeAspect="1" noChangeArrowheads="1"/>
          </p:cNvPicPr>
          <p:nvPr/>
        </p:nvPicPr>
        <p:blipFill>
          <a:blip r:embed="rId3" cstate="print"/>
          <a:srcRect/>
          <a:stretch>
            <a:fillRect/>
          </a:stretch>
        </p:blipFill>
        <p:spPr bwMode="auto">
          <a:xfrm>
            <a:off x="5754414" y="1587996"/>
            <a:ext cx="2914924" cy="46381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p:txBody>
          <a:bodyPr/>
          <a:lstStyle/>
          <a:p>
            <a:r>
              <a:rPr lang="en-US" dirty="0" smtClean="0"/>
              <a:t>Be fully ready for business before opening the doors!</a:t>
            </a:r>
          </a:p>
          <a:p>
            <a:r>
              <a:rPr lang="en-US" dirty="0" smtClean="0"/>
              <a:t>Consider a focused pilot with clear boundaries</a:t>
            </a:r>
          </a:p>
          <a:p>
            <a:r>
              <a:rPr lang="en-US" dirty="0" smtClean="0"/>
              <a:t>Identify and utilize quality work practice guidelines (for example: DOE’s Workforce Guidelines, state WAP </a:t>
            </a:r>
            <a:r>
              <a:rPr lang="en-US" dirty="0"/>
              <a:t>t</a:t>
            </a:r>
            <a:r>
              <a:rPr lang="en-US" dirty="0" smtClean="0"/>
              <a:t>echnical manuals)</a:t>
            </a:r>
          </a:p>
          <a:p>
            <a:r>
              <a:rPr lang="en-US" dirty="0" smtClean="0"/>
              <a:t>Focus on reducing hassles (for customers &amp; contractors)</a:t>
            </a:r>
          </a:p>
          <a:p>
            <a:r>
              <a:rPr lang="en-US" dirty="0" smtClean="0"/>
              <a:t>Focus on the highest savings opportunities</a:t>
            </a:r>
          </a:p>
          <a:p>
            <a:r>
              <a:rPr lang="en-US" dirty="0" smtClean="0"/>
              <a:t>Support M&amp;V system through IT services</a:t>
            </a:r>
          </a:p>
          <a:p>
            <a:r>
              <a:rPr lang="en-US" dirty="0" smtClean="0"/>
              <a:t>Identify and carry out research and development projects</a:t>
            </a:r>
          </a:p>
          <a:p>
            <a:r>
              <a:rPr lang="en-US" dirty="0" smtClean="0"/>
              <a:t>Offer continuous support to contractors</a:t>
            </a:r>
          </a:p>
        </p:txBody>
      </p:sp>
      <p:sp>
        <p:nvSpPr>
          <p:cNvPr id="25603" name="Title 2"/>
          <p:cNvSpPr>
            <a:spLocks noGrp="1"/>
          </p:cNvSpPr>
          <p:nvPr>
            <p:ph type="title"/>
          </p:nvPr>
        </p:nvSpPr>
        <p:spPr/>
        <p:txBody>
          <a:bodyPr/>
          <a:lstStyle/>
          <a:p>
            <a:r>
              <a:rPr lang="en-US" smtClean="0"/>
              <a:t>IMPLEMENT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lstStyle/>
          <a:p>
            <a:r>
              <a:rPr lang="en-US" dirty="0" smtClean="0"/>
              <a:t>Determine who is responsible for evaluation</a:t>
            </a:r>
          </a:p>
          <a:p>
            <a:r>
              <a:rPr lang="en-US" dirty="0" smtClean="0"/>
              <a:t>Develop an evaluation schedule</a:t>
            </a:r>
          </a:p>
          <a:p>
            <a:r>
              <a:rPr lang="en-US" dirty="0" smtClean="0"/>
              <a:t>Develop savings verification process</a:t>
            </a:r>
          </a:p>
          <a:p>
            <a:r>
              <a:rPr lang="en-US" dirty="0" smtClean="0"/>
              <a:t>Develop and implement an RFP to select evaluation contactor(s)</a:t>
            </a:r>
          </a:p>
          <a:p>
            <a:r>
              <a:rPr lang="en-US" dirty="0" smtClean="0"/>
              <a:t>Ensure feedback loops through annual program design process</a:t>
            </a:r>
          </a:p>
          <a:p>
            <a:r>
              <a:rPr lang="en-US" dirty="0" smtClean="0"/>
              <a:t>Links to webinars on Solution Center:</a:t>
            </a:r>
          </a:p>
          <a:p>
            <a:pPr lvl="1"/>
            <a:r>
              <a:rPr lang="en-US" dirty="0" smtClean="0"/>
              <a:t>http://www1.eere.energy.gov/wip/solutioncenter/</a:t>
            </a:r>
          </a:p>
        </p:txBody>
      </p:sp>
      <p:sp>
        <p:nvSpPr>
          <p:cNvPr id="26627" name="Title 2"/>
          <p:cNvSpPr>
            <a:spLocks noGrp="1"/>
          </p:cNvSpPr>
          <p:nvPr>
            <p:ph type="title"/>
          </p:nvPr>
        </p:nvSpPr>
        <p:spPr/>
        <p:txBody>
          <a:bodyPr/>
          <a:lstStyle/>
          <a:p>
            <a:r>
              <a:rPr lang="en-US" smtClean="0"/>
              <a:t>EVALUATE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endParaRPr lang="en-US" dirty="0" smtClean="0"/>
          </a:p>
          <a:p>
            <a:pPr algn="ctr">
              <a:buNone/>
            </a:pPr>
            <a:r>
              <a:rPr lang="en-US" b="1" dirty="0" smtClean="0"/>
              <a:t>Case Study:</a:t>
            </a:r>
          </a:p>
          <a:p>
            <a:pPr algn="ctr">
              <a:buNone/>
            </a:pPr>
            <a:endParaRPr lang="en-US" b="1" dirty="0" smtClean="0"/>
          </a:p>
          <a:p>
            <a:pPr algn="ctr">
              <a:buNone/>
            </a:pPr>
            <a:r>
              <a:rPr lang="en-US" b="1" dirty="0" smtClean="0"/>
              <a:t>Efficiency Maine’s (Better Building Grantee)</a:t>
            </a:r>
          </a:p>
          <a:p>
            <a:pPr algn="ctr">
              <a:buNone/>
            </a:pPr>
            <a:endParaRPr lang="en-US" b="1" dirty="0" smtClean="0"/>
          </a:p>
          <a:p>
            <a:pPr algn="ctr">
              <a:buNone/>
            </a:pPr>
            <a:r>
              <a:rPr lang="en-US" b="1" dirty="0" smtClean="0"/>
              <a:t>Home Energy Savings Program</a:t>
            </a:r>
            <a:endParaRPr lang="en-US" b="1" dirty="0"/>
          </a:p>
        </p:txBody>
      </p:sp>
      <p:sp>
        <p:nvSpPr>
          <p:cNvPr id="4" name="Title 3"/>
          <p:cNvSpPr>
            <a:spLocks noGrp="1"/>
          </p:cNvSpPr>
          <p:nvPr>
            <p:ph type="title"/>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2800" smtClean="0">
                <a:ea typeface="ＭＳ Ｐゴシック" pitchFamily="34" charset="-128"/>
              </a:rPr>
              <a:t>Residential Weatherization </a:t>
            </a:r>
            <a:br>
              <a:rPr lang="en-US" sz="2800" smtClean="0">
                <a:ea typeface="ＭＳ Ｐゴシック" pitchFamily="34" charset="-128"/>
              </a:rPr>
            </a:br>
            <a:r>
              <a:rPr lang="en-US" sz="2800" smtClean="0">
                <a:ea typeface="ＭＳ Ｐゴシック" pitchFamily="34" charset="-128"/>
              </a:rPr>
              <a:t>Program Design Case Study</a:t>
            </a:r>
          </a:p>
        </p:txBody>
      </p:sp>
      <p:sp>
        <p:nvSpPr>
          <p:cNvPr id="3075" name="Rectangle 3"/>
          <p:cNvSpPr>
            <a:spLocks noGrp="1" noChangeArrowheads="1"/>
          </p:cNvSpPr>
          <p:nvPr>
            <p:ph type="subTitle" idx="1"/>
          </p:nvPr>
        </p:nvSpPr>
        <p:spPr/>
        <p:txBody>
          <a:bodyPr/>
          <a:lstStyle/>
          <a:p>
            <a:pPr eaLnBrk="1" hangingPunct="1"/>
            <a:endParaRPr lang="en-US" smtClean="0">
              <a:latin typeface="Arial Black" pitchFamily="34" charset="0"/>
              <a:ea typeface="ＭＳ Ｐゴシック" pitchFamily="34" charset="-128"/>
            </a:endParaRPr>
          </a:p>
          <a:p>
            <a:pPr eaLnBrk="1" hangingPunct="1"/>
            <a:endParaRPr lang="en-US" smtClean="0">
              <a:latin typeface="Arial Black" pitchFamily="34" charset="0"/>
              <a:ea typeface="ＭＳ Ｐゴシック" pitchFamily="34" charset="-128"/>
            </a:endParaRPr>
          </a:p>
        </p:txBody>
      </p:sp>
      <p:sp>
        <p:nvSpPr>
          <p:cNvPr id="3076" name="TextBox 4"/>
          <p:cNvSpPr txBox="1">
            <a:spLocks noChangeArrowheads="1"/>
          </p:cNvSpPr>
          <p:nvPr/>
        </p:nvSpPr>
        <p:spPr bwMode="auto">
          <a:xfrm>
            <a:off x="1295400" y="4343400"/>
            <a:ext cx="184150" cy="461963"/>
          </a:xfrm>
          <a:prstGeom prst="rect">
            <a:avLst/>
          </a:prstGeom>
          <a:noFill/>
          <a:ln w="9525">
            <a:noFill/>
            <a:miter lim="800000"/>
            <a:headEnd/>
            <a:tailEnd/>
          </a:ln>
        </p:spPr>
        <p:txBody>
          <a:bodyPr wrap="none">
            <a:spAutoFit/>
          </a:bodyPr>
          <a:lstStyle/>
          <a:p>
            <a:pPr defTabSz="914400" eaLnBrk="0" hangingPunct="0"/>
            <a:endParaRPr lang="en-US" sz="2400">
              <a:solidFill>
                <a:srgbClr val="000000"/>
              </a:solidFill>
              <a:latin typeface="Times" pitchFamily="18" charset="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ea typeface="ＭＳ Ｐゴシック" pitchFamily="34" charset="-128"/>
              </a:rPr>
              <a:t>Background</a:t>
            </a:r>
          </a:p>
        </p:txBody>
      </p:sp>
      <p:sp>
        <p:nvSpPr>
          <p:cNvPr id="4099" name="Rectangle 3"/>
          <p:cNvSpPr>
            <a:spLocks noGrp="1" noChangeArrowheads="1"/>
          </p:cNvSpPr>
          <p:nvPr>
            <p:ph type="body" idx="1"/>
          </p:nvPr>
        </p:nvSpPr>
        <p:spPr>
          <a:xfrm>
            <a:off x="228600" y="1444625"/>
            <a:ext cx="7162800" cy="4875213"/>
          </a:xfrm>
        </p:spPr>
        <p:txBody>
          <a:bodyPr/>
          <a:lstStyle/>
          <a:p>
            <a:pPr eaLnBrk="1" hangingPunct="1">
              <a:buFontTx/>
              <a:buChar char="•"/>
            </a:pPr>
            <a:r>
              <a:rPr lang="en-US" b="0" smtClean="0">
                <a:ea typeface="ＭＳ Ｐゴシック" pitchFamily="34" charset="-128"/>
              </a:rPr>
              <a:t>Residential weatherization</a:t>
            </a:r>
          </a:p>
          <a:p>
            <a:pPr eaLnBrk="1" hangingPunct="1">
              <a:buFontTx/>
              <a:buChar char="•"/>
            </a:pPr>
            <a:r>
              <a:rPr lang="en-US" b="0" smtClean="0">
                <a:ea typeface="ＭＳ Ｐゴシック" pitchFamily="34" charset="-128"/>
              </a:rPr>
              <a:t>Market-based </a:t>
            </a:r>
          </a:p>
          <a:p>
            <a:pPr lvl="1" eaLnBrk="1" hangingPunct="1">
              <a:buFontTx/>
              <a:buChar char="•"/>
            </a:pPr>
            <a:r>
              <a:rPr lang="en-US" smtClean="0">
                <a:ea typeface="ＭＳ Ｐゴシック" pitchFamily="34" charset="-128"/>
              </a:rPr>
              <a:t>Homeowner rebates &lt;$3k</a:t>
            </a:r>
          </a:p>
          <a:p>
            <a:pPr lvl="1" eaLnBrk="1" hangingPunct="1">
              <a:buFontTx/>
              <a:buChar char="•"/>
            </a:pPr>
            <a:r>
              <a:rPr lang="en-US" smtClean="0">
                <a:ea typeface="ＭＳ Ｐゴシック" pitchFamily="34" charset="-128"/>
              </a:rPr>
              <a:t>Average job $10k</a:t>
            </a:r>
          </a:p>
          <a:p>
            <a:pPr eaLnBrk="1" hangingPunct="1">
              <a:buFontTx/>
              <a:buChar char="•"/>
            </a:pPr>
            <a:r>
              <a:rPr lang="en-US" b="0" smtClean="0">
                <a:ea typeface="ＭＳ Ｐゴシック" pitchFamily="34" charset="-128"/>
              </a:rPr>
              <a:t>BPI-audit based</a:t>
            </a:r>
          </a:p>
          <a:p>
            <a:pPr eaLnBrk="1" hangingPunct="1">
              <a:buFontTx/>
              <a:buChar char="•"/>
            </a:pPr>
            <a:r>
              <a:rPr lang="en-US" b="0" smtClean="0">
                <a:ea typeface="ＭＳ Ｐゴシック" pitchFamily="34" charset="-128"/>
              </a:rPr>
              <a:t>25% energy savings goal</a:t>
            </a:r>
          </a:p>
          <a:p>
            <a:pPr eaLnBrk="1" hangingPunct="1">
              <a:buFontTx/>
              <a:buChar char="•"/>
            </a:pPr>
            <a:r>
              <a:rPr lang="en-US" b="0" smtClean="0">
                <a:ea typeface="ＭＳ Ｐゴシック" pitchFamily="34" charset="-128"/>
              </a:rPr>
              <a:t>Started 1/1/10</a:t>
            </a:r>
          </a:p>
          <a:p>
            <a:pPr eaLnBrk="1" hangingPunct="1">
              <a:buFontTx/>
              <a:buChar char="•"/>
            </a:pPr>
            <a:r>
              <a:rPr lang="en-US" b="0" smtClean="0">
                <a:ea typeface="ＭＳ Ｐゴシック" pitchFamily="34" charset="-128"/>
              </a:rPr>
              <a:t>Initially SEP-ARRA funded </a:t>
            </a:r>
          </a:p>
          <a:p>
            <a:pPr eaLnBrk="1" hangingPunct="1">
              <a:buFontTx/>
              <a:buChar char="•"/>
            </a:pPr>
            <a:r>
              <a:rPr lang="en-US" b="0" smtClean="0">
                <a:ea typeface="ＭＳ Ｐゴシック" pitchFamily="34" charset="-128"/>
              </a:rPr>
              <a:t>Using Better Buildings to fund financing</a:t>
            </a:r>
          </a:p>
          <a:p>
            <a:pPr eaLnBrk="1" hangingPunct="1">
              <a:buFontTx/>
              <a:buChar char="•"/>
            </a:pPr>
            <a:r>
              <a:rPr lang="en-US" b="0" smtClean="0">
                <a:ea typeface="ＭＳ Ｐゴシック" pitchFamily="34" charset="-128"/>
              </a:rPr>
              <a:t>Paralleled DOE Design Guide Model</a:t>
            </a:r>
          </a:p>
        </p:txBody>
      </p:sp>
      <p:pic>
        <p:nvPicPr>
          <p:cNvPr id="4100" name="Picture 4" descr="ice-dam2"/>
          <p:cNvPicPr>
            <a:picLocks noChangeAspect="1" noChangeArrowheads="1"/>
          </p:cNvPicPr>
          <p:nvPr/>
        </p:nvPicPr>
        <p:blipFill>
          <a:blip r:embed="rId3" cstate="print"/>
          <a:srcRect/>
          <a:stretch>
            <a:fillRect/>
          </a:stretch>
        </p:blipFill>
        <p:spPr bwMode="auto">
          <a:xfrm>
            <a:off x="5702300" y="950913"/>
            <a:ext cx="3429000" cy="3429000"/>
          </a:xfrm>
          <a:prstGeom prst="rect">
            <a:avLst/>
          </a:prstGeom>
          <a:noFill/>
          <a:ln w="9525">
            <a:noFill/>
            <a:miter lim="800000"/>
            <a:headEnd/>
            <a:tailEnd/>
          </a:ln>
        </p:spPr>
      </p:pic>
      <p:pic>
        <p:nvPicPr>
          <p:cNvPr id="4101" name="Picture 6" descr="This program was funded by a grant from the American Recovery and Reinvestment Act">
            <a:hlinkClick r:id="rId4" tooltip="To ARRA recovery.gov website"/>
          </p:cNvPr>
          <p:cNvPicPr>
            <a:picLocks noChangeAspect="1" noChangeArrowheads="1"/>
          </p:cNvPicPr>
          <p:nvPr/>
        </p:nvPicPr>
        <p:blipFill>
          <a:blip r:embed="rId5" cstate="print"/>
          <a:srcRect/>
          <a:stretch>
            <a:fillRect/>
          </a:stretch>
        </p:blipFill>
        <p:spPr bwMode="auto">
          <a:xfrm>
            <a:off x="5665076" y="4474779"/>
            <a:ext cx="2706414" cy="8931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ea typeface="ＭＳ Ｐゴシック" pitchFamily="34" charset="-128"/>
              </a:rPr>
              <a:t>DOE Design Guide Model</a:t>
            </a:r>
          </a:p>
        </p:txBody>
      </p:sp>
      <p:graphicFrame>
        <p:nvGraphicFramePr>
          <p:cNvPr id="4" name="Content Placeholder 3"/>
          <p:cNvGraphicFramePr>
            <a:graphicFrameLocks noGrp="1"/>
          </p:cNvGraphicFramePr>
          <p:nvPr>
            <p:ph idx="1"/>
          </p:nvPr>
        </p:nvGraphicFramePr>
        <p:xfrm>
          <a:off x="228600" y="1447800"/>
          <a:ext cx="86868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ea typeface="ＭＳ Ｐゴシック" pitchFamily="34" charset="-128"/>
              </a:rPr>
              <a:t>DOE Step 1 - Assess</a:t>
            </a:r>
          </a:p>
        </p:txBody>
      </p:sp>
      <p:sp>
        <p:nvSpPr>
          <p:cNvPr id="6147" name="Content Placeholder 2"/>
          <p:cNvSpPr>
            <a:spLocks noGrp="1"/>
          </p:cNvSpPr>
          <p:nvPr>
            <p:ph idx="1"/>
          </p:nvPr>
        </p:nvSpPr>
        <p:spPr/>
        <p:txBody>
          <a:bodyPr/>
          <a:lstStyle/>
          <a:p>
            <a:pPr>
              <a:buFontTx/>
              <a:buChar char="•"/>
            </a:pPr>
            <a:r>
              <a:rPr lang="en-US" smtClean="0">
                <a:ea typeface="ＭＳ Ｐゴシック" pitchFamily="34" charset="-128"/>
              </a:rPr>
              <a:t>US EPA Home Performance w/ ENERGY STAR</a:t>
            </a:r>
          </a:p>
          <a:p>
            <a:pPr>
              <a:buFontTx/>
              <a:buChar char="•"/>
            </a:pPr>
            <a:r>
              <a:rPr lang="en-US" smtClean="0">
                <a:ea typeface="ＭＳ Ｐゴシック" pitchFamily="34" charset="-128"/>
              </a:rPr>
              <a:t>NEEP (peer groups)</a:t>
            </a:r>
          </a:p>
          <a:p>
            <a:pPr>
              <a:buFontTx/>
              <a:buChar char="•"/>
            </a:pPr>
            <a:r>
              <a:rPr lang="en-US" smtClean="0">
                <a:ea typeface="ＭＳ Ｐゴシック" pitchFamily="34" charset="-128"/>
              </a:rPr>
              <a:t>Focus Groups</a:t>
            </a:r>
          </a:p>
          <a:p>
            <a:pPr>
              <a:buFontTx/>
              <a:buChar char="•"/>
            </a:pPr>
            <a:r>
              <a:rPr lang="en-US" smtClean="0">
                <a:ea typeface="ＭＳ Ｐゴシック" pitchFamily="34" charset="-128"/>
              </a:rPr>
              <a:t>Contractor events</a:t>
            </a:r>
          </a:p>
          <a:p>
            <a:pPr>
              <a:buFontTx/>
              <a:buChar char="•"/>
            </a:pPr>
            <a:r>
              <a:rPr lang="en-US" smtClean="0">
                <a:ea typeface="ＭＳ Ｐゴシック" pitchFamily="34" charset="-128"/>
              </a:rPr>
              <a:t>Tradeshows</a:t>
            </a:r>
          </a:p>
          <a:p>
            <a:pPr>
              <a:buFontTx/>
              <a:buChar char="•"/>
            </a:pPr>
            <a:r>
              <a:rPr lang="en-US" smtClean="0">
                <a:ea typeface="ＭＳ Ｐゴシック" pitchFamily="34" charset="-128"/>
              </a:rPr>
              <a:t>Advisory Board</a:t>
            </a:r>
          </a:p>
          <a:p>
            <a:pPr>
              <a:buFontTx/>
              <a:buChar char="•"/>
            </a:pPr>
            <a:r>
              <a:rPr lang="en-US" smtClean="0">
                <a:ea typeface="ＭＳ Ｐゴシック" pitchFamily="34" charset="-128"/>
              </a:rPr>
              <a:t>Call Center Monitoring</a:t>
            </a:r>
          </a:p>
          <a:p>
            <a:pPr>
              <a:buFontTx/>
              <a:buChar char="•"/>
            </a:pPr>
            <a:r>
              <a:rPr lang="en-US" smtClean="0">
                <a:ea typeface="ＭＳ Ｐゴシック" pitchFamily="34" charset="-128"/>
              </a:rPr>
              <a:t>Secret shoppers</a:t>
            </a:r>
          </a:p>
          <a:p>
            <a:pPr>
              <a:buFontTx/>
              <a:buChar char="•"/>
            </a:pPr>
            <a:r>
              <a:rPr lang="en-US" smtClean="0">
                <a:ea typeface="ＭＳ Ｐゴシック" pitchFamily="34" charset="-128"/>
              </a:rPr>
              <a:t>In-home shadowing</a:t>
            </a:r>
          </a:p>
          <a:p>
            <a:pPr>
              <a:buFontTx/>
              <a:buChar char="•"/>
            </a:pPr>
            <a:r>
              <a:rPr lang="en-US" smtClean="0">
                <a:ea typeface="ＭＳ Ｐゴシック" pitchFamily="34" charset="-128"/>
              </a:rPr>
              <a:t>Our own homes</a:t>
            </a:r>
          </a:p>
          <a:p>
            <a:pPr>
              <a:buFontTx/>
              <a:buChar char="•"/>
            </a:pPr>
            <a:endParaRPr lang="en-US" smtClean="0">
              <a:ea typeface="ＭＳ Ｐゴシック" pitchFamily="34" charset="-128"/>
            </a:endParaRPr>
          </a:p>
          <a:p>
            <a:endParaRPr lang="en-US" smtClean="0">
              <a:ea typeface="ＭＳ Ｐゴシック" pitchFamily="34" charset="-128"/>
            </a:endParaRPr>
          </a:p>
        </p:txBody>
      </p:sp>
      <p:pic>
        <p:nvPicPr>
          <p:cNvPr id="6148" name="Picture 5" descr="http://www.real-estate-marketplace.com/wp-content/uploads/2010/08/surprised-face.jpg"/>
          <p:cNvPicPr>
            <a:picLocks noChangeAspect="1" noChangeArrowheads="1"/>
          </p:cNvPicPr>
          <p:nvPr/>
        </p:nvPicPr>
        <p:blipFill>
          <a:blip r:embed="rId3" cstate="print"/>
          <a:srcRect/>
          <a:stretch>
            <a:fillRect/>
          </a:stretch>
        </p:blipFill>
        <p:spPr bwMode="auto">
          <a:xfrm>
            <a:off x="5257800" y="2057400"/>
            <a:ext cx="3419475" cy="42767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ea typeface="ＭＳ Ｐゴシック" pitchFamily="34" charset="-128"/>
              </a:rPr>
              <a:t>DOE Step 2 - Plan</a:t>
            </a:r>
          </a:p>
        </p:txBody>
      </p:sp>
      <p:sp>
        <p:nvSpPr>
          <p:cNvPr id="7171" name="Content Placeholder 2"/>
          <p:cNvSpPr>
            <a:spLocks noGrp="1"/>
          </p:cNvSpPr>
          <p:nvPr>
            <p:ph idx="1"/>
          </p:nvPr>
        </p:nvSpPr>
        <p:spPr/>
        <p:txBody>
          <a:bodyPr/>
          <a:lstStyle/>
          <a:p>
            <a:pPr>
              <a:buFontTx/>
              <a:buChar char="•"/>
            </a:pPr>
            <a:r>
              <a:rPr lang="en-US" smtClean="0">
                <a:ea typeface="ＭＳ Ｐゴシック" pitchFamily="34" charset="-128"/>
              </a:rPr>
              <a:t>Triennial Plan </a:t>
            </a:r>
          </a:p>
          <a:p>
            <a:pPr lvl="1">
              <a:buFont typeface="Arial" pitchFamily="34" charset="0"/>
              <a:buChar char="•"/>
            </a:pPr>
            <a:r>
              <a:rPr lang="en-US" smtClean="0">
                <a:ea typeface="ＭＳ Ｐゴシック" pitchFamily="34" charset="-128"/>
              </a:rPr>
              <a:t>All Efficiency Maine Programs</a:t>
            </a:r>
          </a:p>
          <a:p>
            <a:pPr lvl="1">
              <a:buFont typeface="Arial" pitchFamily="34" charset="0"/>
              <a:buChar char="•"/>
            </a:pPr>
            <a:r>
              <a:rPr lang="en-US" smtClean="0">
                <a:ea typeface="ＭＳ Ｐゴシック" pitchFamily="34" charset="-128"/>
              </a:rPr>
              <a:t>Dunsky Energy Consulting</a:t>
            </a:r>
          </a:p>
          <a:p>
            <a:pPr>
              <a:buFontTx/>
              <a:buChar char="•"/>
            </a:pPr>
            <a:r>
              <a:rPr lang="en-US" smtClean="0">
                <a:ea typeface="ＭＳ Ｐゴシック" pitchFamily="34" charset="-128"/>
              </a:rPr>
              <a:t>Program Goals</a:t>
            </a:r>
          </a:p>
          <a:p>
            <a:pPr marL="742950" lvl="2" indent="-342900">
              <a:buFontTx/>
              <a:buChar char="•"/>
            </a:pPr>
            <a:r>
              <a:rPr lang="en-US" sz="2800" smtClean="0">
                <a:ea typeface="ＭＳ Ｐゴシック" pitchFamily="34" charset="-128"/>
              </a:rPr>
              <a:t>Goal = 25% savings on 4,000 homes</a:t>
            </a:r>
          </a:p>
          <a:p>
            <a:pPr lvl="1">
              <a:buFontTx/>
              <a:buChar char="•"/>
            </a:pPr>
            <a:r>
              <a:rPr lang="en-US" smtClean="0">
                <a:ea typeface="ＭＳ Ｐゴシック" pitchFamily="34" charset="-128"/>
              </a:rPr>
              <a:t>Modify homeowner expectations</a:t>
            </a:r>
          </a:p>
          <a:p>
            <a:pPr lvl="1">
              <a:buFontTx/>
              <a:buChar char="•"/>
            </a:pPr>
            <a:r>
              <a:rPr lang="en-US" smtClean="0">
                <a:ea typeface="ＭＳ Ｐゴシック" pitchFamily="34" charset="-128"/>
              </a:rPr>
              <a:t>Strengthen home performance industry</a:t>
            </a:r>
          </a:p>
          <a:p>
            <a:pPr>
              <a:buFontTx/>
              <a:buChar char="•"/>
            </a:pPr>
            <a:r>
              <a:rPr lang="en-US" smtClean="0">
                <a:ea typeface="ＭＳ Ｐゴシック" pitchFamily="34" charset="-128"/>
              </a:rPr>
              <a:t>Original Program Design </a:t>
            </a:r>
          </a:p>
          <a:p>
            <a:pPr lvl="1">
              <a:buFont typeface="Arial" pitchFamily="34" charset="0"/>
              <a:buChar char="•"/>
            </a:pPr>
            <a:r>
              <a:rPr lang="en-US" smtClean="0">
                <a:ea typeface="ＭＳ Ｐゴシック" pitchFamily="34" charset="-128"/>
              </a:rPr>
              <a:t>RFP for program design and implementation</a:t>
            </a:r>
          </a:p>
          <a:p>
            <a:pPr lvl="1">
              <a:buFont typeface="Arial" pitchFamily="34" charset="0"/>
              <a:buChar char="•"/>
            </a:pPr>
            <a:r>
              <a:rPr lang="en-US" smtClean="0">
                <a:ea typeface="ＭＳ Ｐゴシック" pitchFamily="34" charset="-128"/>
              </a:rPr>
              <a:t>Conservation Services Group</a:t>
            </a:r>
          </a:p>
          <a:p>
            <a:pPr>
              <a:buFontTx/>
              <a:buChar char="•"/>
            </a:pPr>
            <a:endParaRPr lang="en-US" smtClean="0">
              <a:ea typeface="ＭＳ Ｐゴシック" pitchFamily="34" charset="-128"/>
            </a:endParaRPr>
          </a:p>
          <a:p>
            <a:pPr>
              <a:buFontTx/>
              <a:buChar char="•"/>
            </a:pPr>
            <a:endParaRPr lang="en-US" smtClean="0">
              <a:ea typeface="ＭＳ Ｐゴシック"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pPr eaLnBrk="1" hangingPunct="1"/>
            <a:r>
              <a:rPr lang="en-US" smtClean="0"/>
              <a:t>How Can TAP Help You?</a:t>
            </a:r>
          </a:p>
        </p:txBody>
      </p:sp>
      <p:sp>
        <p:nvSpPr>
          <p:cNvPr id="7171" name="Text Box 6"/>
          <p:cNvSpPr txBox="1">
            <a:spLocks noChangeArrowheads="1"/>
          </p:cNvSpPr>
          <p:nvPr/>
        </p:nvSpPr>
        <p:spPr bwMode="auto">
          <a:xfrm>
            <a:off x="582613" y="1711325"/>
            <a:ext cx="3835400" cy="3832225"/>
          </a:xfrm>
          <a:prstGeom prst="rect">
            <a:avLst/>
          </a:prstGeom>
          <a:noFill/>
          <a:ln w="9525">
            <a:noFill/>
            <a:miter lim="800000"/>
            <a:headEnd/>
            <a:tailEnd/>
          </a:ln>
        </p:spPr>
        <p:txBody>
          <a:bodyPr>
            <a:spAutoFit/>
          </a:bodyPr>
          <a:lstStyle/>
          <a:p>
            <a:pPr marL="225425" indent="-225425"/>
            <a:r>
              <a:rPr lang="en-US" sz="2800"/>
              <a:t>TAP offers:</a:t>
            </a:r>
          </a:p>
          <a:p>
            <a:pPr marL="225425" indent="-225425"/>
            <a:endParaRPr lang="en-US" sz="2000"/>
          </a:p>
          <a:p>
            <a:pPr marL="225425" indent="-225425">
              <a:spcBef>
                <a:spcPts val="600"/>
              </a:spcBef>
              <a:spcAft>
                <a:spcPts val="600"/>
              </a:spcAft>
              <a:buFont typeface="Arial" charset="0"/>
              <a:buChar char="•"/>
            </a:pPr>
            <a:r>
              <a:rPr lang="en-US" sz="2000"/>
              <a:t>One-on-one assistance </a:t>
            </a:r>
          </a:p>
          <a:p>
            <a:pPr marL="225425" indent="-225425">
              <a:buFont typeface="Arial" charset="0"/>
              <a:buChar char="•"/>
            </a:pPr>
            <a:r>
              <a:rPr lang="en-US" sz="2000"/>
              <a:t>Extensive online resource library, including: </a:t>
            </a:r>
          </a:p>
          <a:p>
            <a:pPr marL="742950" lvl="1" indent="-285750">
              <a:buFont typeface="Wingdings" pitchFamily="2" charset="2"/>
              <a:buChar char="Ø"/>
            </a:pPr>
            <a:r>
              <a:rPr lang="en-US" sz="2000"/>
              <a:t>Webinars</a:t>
            </a:r>
          </a:p>
          <a:p>
            <a:pPr marL="742950" lvl="1" indent="-285750">
              <a:buFont typeface="Wingdings" pitchFamily="2" charset="2"/>
              <a:buChar char="Ø"/>
            </a:pPr>
            <a:r>
              <a:rPr lang="en-US" sz="2000"/>
              <a:t>Events calendar</a:t>
            </a:r>
          </a:p>
          <a:p>
            <a:pPr marL="742950" lvl="1" indent="-285750">
              <a:buFont typeface="Wingdings" pitchFamily="2" charset="2"/>
              <a:buChar char="Ø"/>
            </a:pPr>
            <a:r>
              <a:rPr lang="en-US" sz="2000"/>
              <a:t>TAP Blog</a:t>
            </a:r>
          </a:p>
          <a:p>
            <a:pPr marL="742950" lvl="1" indent="-285750">
              <a:buFont typeface="Wingdings" pitchFamily="2" charset="2"/>
              <a:buChar char="Ø"/>
            </a:pPr>
            <a:r>
              <a:rPr lang="en-US" sz="2000"/>
              <a:t>Best practices and project resources</a:t>
            </a:r>
          </a:p>
          <a:p>
            <a:pPr marL="225425" indent="-225425">
              <a:spcBef>
                <a:spcPts val="600"/>
              </a:spcBef>
              <a:spcAft>
                <a:spcPts val="600"/>
              </a:spcAft>
              <a:buFont typeface="Arial" charset="0"/>
              <a:buChar char="•"/>
            </a:pPr>
            <a:r>
              <a:rPr lang="en-US" sz="2000"/>
              <a:t>Facilitation of peer exchange</a:t>
            </a:r>
          </a:p>
        </p:txBody>
      </p:sp>
      <p:sp>
        <p:nvSpPr>
          <p:cNvPr id="7172" name="Text Box 6"/>
          <p:cNvSpPr txBox="1">
            <a:spLocks noChangeArrowheads="1"/>
          </p:cNvSpPr>
          <p:nvPr/>
        </p:nvSpPr>
        <p:spPr bwMode="auto">
          <a:xfrm>
            <a:off x="4927600" y="1682750"/>
            <a:ext cx="3571875" cy="3986213"/>
          </a:xfrm>
          <a:prstGeom prst="rect">
            <a:avLst/>
          </a:prstGeom>
          <a:noFill/>
          <a:ln w="9525">
            <a:noFill/>
            <a:miter lim="800000"/>
            <a:headEnd/>
            <a:tailEnd/>
          </a:ln>
        </p:spPr>
        <p:txBody>
          <a:bodyPr>
            <a:spAutoFit/>
          </a:bodyPr>
          <a:lstStyle/>
          <a:p>
            <a:pPr marL="225425" indent="-225425">
              <a:buFont typeface="Arial" charset="0"/>
              <a:buNone/>
            </a:pPr>
            <a:r>
              <a:rPr lang="en-US" sz="2800"/>
              <a:t>On topics including:</a:t>
            </a:r>
          </a:p>
          <a:p>
            <a:pPr marL="225425" indent="-225425">
              <a:buFont typeface="Arial" charset="0"/>
              <a:buNone/>
            </a:pPr>
            <a:endParaRPr lang="en-US" sz="2000"/>
          </a:p>
          <a:p>
            <a:pPr marL="225425" indent="-225425">
              <a:spcBef>
                <a:spcPts val="400"/>
              </a:spcBef>
              <a:buFontTx/>
              <a:buChar char="•"/>
            </a:pPr>
            <a:r>
              <a:rPr lang="en-US" sz="2000"/>
              <a:t>State and local capacity building</a:t>
            </a:r>
            <a:endParaRPr lang="en-US" sz="2200"/>
          </a:p>
          <a:p>
            <a:pPr marL="225425" indent="-225425">
              <a:spcBef>
                <a:spcPts val="400"/>
              </a:spcBef>
              <a:buFontTx/>
              <a:buChar char="•"/>
            </a:pPr>
            <a:r>
              <a:rPr lang="en-US" sz="2000"/>
              <a:t>Energy efficiency and renewable energy technologies</a:t>
            </a:r>
          </a:p>
          <a:p>
            <a:pPr marL="225425" indent="-225425">
              <a:spcBef>
                <a:spcPts val="400"/>
              </a:spcBef>
              <a:buFontTx/>
              <a:buChar char="•"/>
            </a:pPr>
            <a:r>
              <a:rPr lang="en-US" sz="2000"/>
              <a:t>Program design and implementation</a:t>
            </a:r>
          </a:p>
          <a:p>
            <a:pPr marL="225425" indent="-225425">
              <a:spcBef>
                <a:spcPts val="400"/>
              </a:spcBef>
              <a:buFontTx/>
              <a:buChar char="•"/>
            </a:pPr>
            <a:r>
              <a:rPr lang="en-US" sz="2000"/>
              <a:t>Financing</a:t>
            </a:r>
          </a:p>
          <a:p>
            <a:pPr marL="225425" indent="-225425">
              <a:spcBef>
                <a:spcPts val="400"/>
              </a:spcBef>
              <a:buFontTx/>
              <a:buChar char="•"/>
            </a:pPr>
            <a:r>
              <a:rPr lang="en-US" sz="2000"/>
              <a:t>Performance contracting</a:t>
            </a:r>
          </a:p>
        </p:txBody>
      </p:sp>
      <p:sp>
        <p:nvSpPr>
          <p:cNvPr id="7173" name="Line 6"/>
          <p:cNvSpPr>
            <a:spLocks noChangeShapeType="1"/>
          </p:cNvSpPr>
          <p:nvPr/>
        </p:nvSpPr>
        <p:spPr bwMode="auto">
          <a:xfrm flipH="1">
            <a:off x="4560888" y="1412875"/>
            <a:ext cx="11112" cy="483235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ea typeface="ＭＳ Ｐゴシック" pitchFamily="34" charset="-128"/>
              </a:rPr>
              <a:t>DOE Step 3 - Implement</a:t>
            </a:r>
          </a:p>
        </p:txBody>
      </p:sp>
      <p:sp>
        <p:nvSpPr>
          <p:cNvPr id="10243" name="Content Placeholder 2"/>
          <p:cNvSpPr>
            <a:spLocks noGrp="1"/>
          </p:cNvSpPr>
          <p:nvPr>
            <p:ph idx="1"/>
          </p:nvPr>
        </p:nvSpPr>
        <p:spPr/>
        <p:txBody>
          <a:bodyPr/>
          <a:lstStyle/>
          <a:p>
            <a:pPr marL="514350" indent="-514350">
              <a:defRPr/>
            </a:pPr>
            <a:r>
              <a:rPr lang="en-US" sz="2400" dirty="0" smtClean="0">
                <a:ea typeface="ＭＳ Ｐゴシック"/>
                <a:cs typeface="ＭＳ Ｐゴシック"/>
              </a:rPr>
              <a:t>Initial</a:t>
            </a:r>
          </a:p>
          <a:p>
            <a:pPr marL="514350" indent="-514350">
              <a:buFont typeface="+mj-lt"/>
              <a:buAutoNum type="arabicPeriod"/>
              <a:defRPr/>
            </a:pPr>
            <a:r>
              <a:rPr lang="en-US" sz="2400" dirty="0" smtClean="0">
                <a:ea typeface="ＭＳ Ｐゴシック"/>
                <a:cs typeface="ＭＳ Ｐゴシック"/>
              </a:rPr>
              <a:t>Trade Association pre-launch</a:t>
            </a:r>
          </a:p>
          <a:p>
            <a:pPr marL="514350" indent="-514350">
              <a:buFont typeface="+mj-lt"/>
              <a:buAutoNum type="arabicPeriod"/>
              <a:defRPr/>
            </a:pPr>
            <a:r>
              <a:rPr lang="en-US" sz="2400" dirty="0" smtClean="0">
                <a:ea typeface="ＭＳ Ｐゴシック"/>
                <a:cs typeface="ＭＳ Ｐゴシック"/>
              </a:rPr>
              <a:t>1 month pilot – smoothed some “kinks”</a:t>
            </a:r>
          </a:p>
          <a:p>
            <a:pPr marL="514350" indent="-514350">
              <a:buFont typeface="+mj-lt"/>
              <a:buAutoNum type="arabicPeriod"/>
              <a:defRPr/>
            </a:pPr>
            <a:r>
              <a:rPr lang="en-US" sz="2400" dirty="0" smtClean="0">
                <a:ea typeface="ＭＳ Ｐゴシック"/>
                <a:cs typeface="ＭＳ Ｐゴシック"/>
              </a:rPr>
              <a:t>Governor’s kickoff with program “grads”</a:t>
            </a:r>
          </a:p>
          <a:p>
            <a:pPr marL="514350" indent="-514350">
              <a:buFont typeface="+mj-lt"/>
              <a:buAutoNum type="arabicPeriod"/>
              <a:defRPr/>
            </a:pPr>
            <a:r>
              <a:rPr lang="en-US" sz="2400" dirty="0" smtClean="0">
                <a:ea typeface="ＭＳ Ｐゴシック"/>
                <a:cs typeface="ＭＳ Ｐゴシック"/>
              </a:rPr>
              <a:t>75 upgrades completed in 1</a:t>
            </a:r>
            <a:r>
              <a:rPr lang="en-US" sz="2400" baseline="30000" dirty="0" smtClean="0">
                <a:ea typeface="ＭＳ Ｐゴシック"/>
                <a:cs typeface="ＭＳ Ｐゴシック"/>
              </a:rPr>
              <a:t>st</a:t>
            </a:r>
            <a:r>
              <a:rPr lang="en-US" sz="2400" dirty="0" smtClean="0">
                <a:ea typeface="ＭＳ Ｐゴシック"/>
                <a:cs typeface="ＭＳ Ｐゴシック"/>
              </a:rPr>
              <a:t> 6 months</a:t>
            </a:r>
          </a:p>
          <a:p>
            <a:pPr marL="514350" indent="-514350">
              <a:buFont typeface="+mj-lt"/>
              <a:buAutoNum type="arabicPeriod"/>
              <a:defRPr/>
            </a:pPr>
            <a:r>
              <a:rPr lang="en-US" sz="2400" dirty="0" smtClean="0">
                <a:ea typeface="ＭＳ Ｐゴシック"/>
                <a:cs typeface="ＭＳ Ｐゴシック"/>
              </a:rPr>
              <a:t>Summer promo / campaign</a:t>
            </a:r>
          </a:p>
          <a:p>
            <a:pPr marL="514350" indent="-514350">
              <a:defRPr/>
            </a:pPr>
            <a:endParaRPr lang="en-US" sz="2400" dirty="0" smtClean="0">
              <a:ea typeface="ＭＳ Ｐゴシック"/>
              <a:cs typeface="ＭＳ Ｐゴシック"/>
            </a:endParaRPr>
          </a:p>
          <a:p>
            <a:pPr marL="514350" indent="-514350">
              <a:buFont typeface="+mj-lt"/>
              <a:buAutoNum type="arabicPeriod"/>
              <a:defRPr/>
            </a:pPr>
            <a:endParaRPr lang="en-US" dirty="0" smtClean="0">
              <a:ea typeface="ＭＳ Ｐゴシック"/>
              <a:cs typeface="ＭＳ Ｐゴシック"/>
            </a:endParaRPr>
          </a:p>
          <a:p>
            <a:pPr>
              <a:buFontTx/>
              <a:buChar char="•"/>
              <a:defRPr/>
            </a:pPr>
            <a:endParaRPr lang="en-US" dirty="0" smtClean="0">
              <a:ea typeface="ＭＳ Ｐゴシック"/>
              <a:cs typeface="ＭＳ Ｐゴシック"/>
            </a:endParaRPr>
          </a:p>
        </p:txBody>
      </p:sp>
      <p:sp>
        <p:nvSpPr>
          <p:cNvPr id="8196" name="AutoShape 5" descr="https://sites.google.com/a/evergreenyourhome.com/www/home/stimulus-for-energy-efficiency/newscenterreport/Funk%20and%20Baldacci%20-%20photo%20by%20Ramona%20du%20Houx.JPG?height=233&amp;width=320">
            <a:hlinkClick r:id="rId3"/>
          </p:cNvPr>
          <p:cNvSpPr>
            <a:spLocks noChangeAspect="1" noChangeArrowheads="1"/>
          </p:cNvSpPr>
          <p:nvPr/>
        </p:nvSpPr>
        <p:spPr bwMode="auto">
          <a:xfrm>
            <a:off x="76200" y="-1058863"/>
            <a:ext cx="3048000" cy="2219326"/>
          </a:xfrm>
          <a:prstGeom prst="rect">
            <a:avLst/>
          </a:prstGeom>
          <a:noFill/>
          <a:ln w="9525">
            <a:noFill/>
            <a:miter lim="800000"/>
            <a:headEnd/>
            <a:tailEnd/>
          </a:ln>
        </p:spPr>
        <p:txBody>
          <a:bodyPr/>
          <a:lstStyle/>
          <a:p>
            <a:pPr defTabSz="914400"/>
            <a:endParaRPr lang="en-US" sz="2400">
              <a:solidFill>
                <a:srgbClr val="000000"/>
              </a:solidFill>
              <a:latin typeface="Times" pitchFamily="18" charset="0"/>
              <a:ea typeface="ＭＳ Ｐゴシック" pitchFamily="34" charset="-128"/>
            </a:endParaRPr>
          </a:p>
        </p:txBody>
      </p:sp>
      <p:pic>
        <p:nvPicPr>
          <p:cNvPr id="8197" name="Picture 11" descr="https://869789182725854870-a-evergreenyourhome-com-s-sites.googlegroups.com/a/evergreenyourhome.com/www/home/stimulus-for-energy-efficiency/newscenterreport/Funk%20and%20Baldacci%20-%20photo%20by%20Ramona%20du%20Houx.JPG?attachauth=ANoY7coWzP-POt3kOF0bS4cua0ycM2Z-iZAyaFXRSfyXwXXtjee5vE0lZHQP3tStvsIzt8YAz5hTu8tFIlMFl8au6RPvh6FeKbbLHBpnst1Bm5LnsHOFZXOcqln56LQ5OIt8YJzkVjm6hpShue5Dgtc6XWzWg_Cf_qbLS1tc0gcaMBZJk0bVQx1aWjw8EdVIgBxeVnzvz8-r6bvIhIqsyaKBNW5fIyIZ695_ziLIKhgl-PcUdmq-0AAyrANVerim7uxYkTR0koezl2ZyQNMdrGNuTT8Bj4nSmoO_vjlYd582BkOaVYf5R73VBVhugW_4vnb37RVKwysf&amp;attredirects=0"/>
          <p:cNvPicPr>
            <a:picLocks noChangeAspect="1" noChangeArrowheads="1"/>
          </p:cNvPicPr>
          <p:nvPr/>
        </p:nvPicPr>
        <p:blipFill>
          <a:blip r:embed="rId4" cstate="print"/>
          <a:srcRect/>
          <a:stretch>
            <a:fillRect/>
          </a:stretch>
        </p:blipFill>
        <p:spPr bwMode="auto">
          <a:xfrm>
            <a:off x="4876800" y="3714750"/>
            <a:ext cx="4267200" cy="31432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ea typeface="ＭＳ Ｐゴシック" pitchFamily="34" charset="-128"/>
              </a:rPr>
              <a:t>DOE Step 4 - Evaluate</a:t>
            </a:r>
          </a:p>
        </p:txBody>
      </p:sp>
      <p:sp>
        <p:nvSpPr>
          <p:cNvPr id="9219" name="Content Placeholder 2"/>
          <p:cNvSpPr>
            <a:spLocks noGrp="1"/>
          </p:cNvSpPr>
          <p:nvPr>
            <p:ph idx="1"/>
          </p:nvPr>
        </p:nvSpPr>
        <p:spPr/>
        <p:txBody>
          <a:bodyPr/>
          <a:lstStyle/>
          <a:p>
            <a:pPr>
              <a:buFontTx/>
              <a:buChar char="•"/>
            </a:pPr>
            <a:r>
              <a:rPr lang="en-US" smtClean="0">
                <a:ea typeface="ＭＳ Ｐゴシック" pitchFamily="34" charset="-128"/>
              </a:rPr>
              <a:t>Weekly reporting</a:t>
            </a:r>
          </a:p>
          <a:p>
            <a:pPr>
              <a:buFontTx/>
              <a:buChar char="•"/>
            </a:pPr>
            <a:r>
              <a:rPr lang="en-US" smtClean="0">
                <a:ea typeface="ＭＳ Ｐゴシック" pitchFamily="34" charset="-128"/>
              </a:rPr>
              <a:t>Weekly call center monitoring</a:t>
            </a:r>
          </a:p>
          <a:p>
            <a:pPr>
              <a:buFontTx/>
              <a:buChar char="•"/>
            </a:pPr>
            <a:r>
              <a:rPr lang="en-US" smtClean="0">
                <a:ea typeface="ＭＳ Ｐゴシック" pitchFamily="34" charset="-128"/>
              </a:rPr>
              <a:t>Monthly Advisory Board </a:t>
            </a:r>
          </a:p>
          <a:p>
            <a:pPr lvl="1">
              <a:buFont typeface="Arial" pitchFamily="34" charset="0"/>
              <a:buChar char="•"/>
            </a:pPr>
            <a:r>
              <a:rPr lang="en-US" smtClean="0">
                <a:ea typeface="ＭＳ Ｐゴシック" pitchFamily="34" charset="-128"/>
              </a:rPr>
              <a:t>External stakeholders</a:t>
            </a:r>
          </a:p>
          <a:p>
            <a:pPr>
              <a:buFontTx/>
              <a:buChar char="•"/>
            </a:pPr>
            <a:r>
              <a:rPr lang="en-US" smtClean="0">
                <a:ea typeface="ＭＳ Ｐゴシック" pitchFamily="34" charset="-128"/>
              </a:rPr>
              <a:t>Quarterly Management Reviews</a:t>
            </a:r>
          </a:p>
          <a:p>
            <a:pPr lvl="1">
              <a:buFont typeface="Arial" pitchFamily="34" charset="0"/>
              <a:buChar char="•"/>
            </a:pPr>
            <a:r>
              <a:rPr lang="en-US" smtClean="0">
                <a:ea typeface="ＭＳ Ｐゴシック" pitchFamily="34" charset="-128"/>
              </a:rPr>
              <a:t>Delivery team management team</a:t>
            </a:r>
          </a:p>
          <a:p>
            <a:pPr lvl="1">
              <a:buFont typeface="Arial" pitchFamily="34" charset="0"/>
              <a:buChar char="•"/>
            </a:pPr>
            <a:r>
              <a:rPr lang="en-US" smtClean="0">
                <a:ea typeface="ＭＳ Ｐゴシック" pitchFamily="34" charset="-128"/>
              </a:rPr>
              <a:t>Marketing vendor management team</a:t>
            </a:r>
          </a:p>
          <a:p>
            <a:pPr lvl="1">
              <a:buFont typeface="Arial" pitchFamily="34" charset="0"/>
              <a:buChar char="•"/>
            </a:pPr>
            <a:r>
              <a:rPr lang="en-US" smtClean="0">
                <a:ea typeface="ＭＳ Ｐゴシック" pitchFamily="34" charset="-128"/>
              </a:rPr>
              <a:t>Efficiency Maine management</a:t>
            </a:r>
          </a:p>
          <a:p>
            <a:pPr>
              <a:buFontTx/>
              <a:buChar char="•"/>
            </a:pPr>
            <a:r>
              <a:rPr lang="en-US" smtClean="0">
                <a:ea typeface="ＭＳ Ｐゴシック" pitchFamily="34" charset="-128"/>
              </a:rPr>
              <a:t>DOE Technical Assistance Program “Checkup”</a:t>
            </a:r>
          </a:p>
          <a:p>
            <a:pPr>
              <a:buFontTx/>
              <a:buChar char="•"/>
            </a:pPr>
            <a:r>
              <a:rPr lang="en-US" smtClean="0">
                <a:ea typeface="ＭＳ Ｐゴシック" pitchFamily="34" charset="-128"/>
              </a:rPr>
              <a:t>3</a:t>
            </a:r>
            <a:r>
              <a:rPr lang="en-US" baseline="30000" smtClean="0">
                <a:ea typeface="ＭＳ Ｐゴシック" pitchFamily="34" charset="-128"/>
              </a:rPr>
              <a:t>rd</a:t>
            </a:r>
            <a:r>
              <a:rPr lang="en-US" smtClean="0">
                <a:ea typeface="ＭＳ Ｐゴシック" pitchFamily="34" charset="-128"/>
              </a:rPr>
              <a:t> Party EM&amp;V (soon)</a:t>
            </a:r>
          </a:p>
          <a:p>
            <a:pPr lvl="1">
              <a:buFont typeface="Arial" pitchFamily="34" charset="0"/>
              <a:buChar char="•"/>
            </a:pPr>
            <a:endParaRPr lang="en-US" smtClean="0">
              <a:ea typeface="ＭＳ Ｐゴシック" pitchFamily="34" charset="-128"/>
            </a:endParaRPr>
          </a:p>
          <a:p>
            <a:pPr lvl="1">
              <a:buFont typeface="Arial" pitchFamily="34" charset="0"/>
              <a:buChar char="•"/>
            </a:pPr>
            <a:endParaRPr lang="en-US" smtClean="0">
              <a:ea typeface="ＭＳ Ｐゴシック" pitchFamily="34" charset="-128"/>
            </a:endParaRPr>
          </a:p>
          <a:p>
            <a:pPr lvl="1">
              <a:buFont typeface="Arial" pitchFamily="34" charset="0"/>
              <a:buChar char="•"/>
            </a:pPr>
            <a:endParaRPr lang="en-US" smtClean="0">
              <a:ea typeface="ＭＳ Ｐゴシック" pitchFamily="34" charset="-128"/>
            </a:endParaRPr>
          </a:p>
          <a:p>
            <a:pPr>
              <a:buFontTx/>
              <a:buChar char="•"/>
            </a:pPr>
            <a:endParaRPr lang="en-US" smtClean="0">
              <a:ea typeface="ＭＳ Ｐゴシック"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ea typeface="ＭＳ Ｐゴシック" pitchFamily="34" charset="-128"/>
              </a:rPr>
              <a:t>Sample report</a:t>
            </a:r>
          </a:p>
        </p:txBody>
      </p:sp>
      <p:graphicFrame>
        <p:nvGraphicFramePr>
          <p:cNvPr id="4" name="Chart 3"/>
          <p:cNvGraphicFramePr>
            <a:graphicFrameLocks noGrp="1"/>
          </p:cNvGraphicFramePr>
          <p:nvPr/>
        </p:nvGraphicFramePr>
        <p:xfrm>
          <a:off x="228600" y="1019175"/>
          <a:ext cx="8582025" cy="58388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ea typeface="ＭＳ Ｐゴシック" pitchFamily="34" charset="-128"/>
              </a:rPr>
              <a:t>Lessons learned – Observe the WHOLE Value Chain</a:t>
            </a:r>
          </a:p>
        </p:txBody>
      </p:sp>
      <p:sp>
        <p:nvSpPr>
          <p:cNvPr id="11267" name="Content Placeholder 2"/>
          <p:cNvSpPr>
            <a:spLocks noGrp="1"/>
          </p:cNvSpPr>
          <p:nvPr>
            <p:ph idx="1"/>
          </p:nvPr>
        </p:nvSpPr>
        <p:spPr/>
        <p:txBody>
          <a:bodyPr/>
          <a:lstStyle/>
          <a:p>
            <a:pPr>
              <a:buFontTx/>
              <a:buChar char="•"/>
            </a:pPr>
            <a:r>
              <a:rPr lang="en-US" smtClean="0">
                <a:ea typeface="ＭＳ Ｐゴシック" pitchFamily="34" charset="-128"/>
              </a:rPr>
              <a:t>Target audience</a:t>
            </a:r>
          </a:p>
          <a:p>
            <a:pPr>
              <a:buFontTx/>
              <a:buChar char="•"/>
            </a:pPr>
            <a:r>
              <a:rPr lang="en-US" smtClean="0">
                <a:ea typeface="ＭＳ Ｐゴシック" pitchFamily="34" charset="-128"/>
              </a:rPr>
              <a:t>Message</a:t>
            </a:r>
          </a:p>
          <a:p>
            <a:pPr>
              <a:buFontTx/>
              <a:buChar char="•"/>
            </a:pPr>
            <a:r>
              <a:rPr lang="en-US" smtClean="0">
                <a:ea typeface="ＭＳ Ｐゴシック" pitchFamily="34" charset="-128"/>
              </a:rPr>
              <a:t>Channel </a:t>
            </a:r>
          </a:p>
          <a:p>
            <a:pPr>
              <a:buFontTx/>
              <a:buChar char="•"/>
            </a:pPr>
            <a:r>
              <a:rPr lang="en-US" smtClean="0">
                <a:ea typeface="ＭＳ Ｐゴシック" pitchFamily="34" charset="-128"/>
              </a:rPr>
              <a:t>Advertising/PR</a:t>
            </a:r>
          </a:p>
          <a:p>
            <a:pPr>
              <a:buFontTx/>
              <a:buChar char="•"/>
            </a:pPr>
            <a:r>
              <a:rPr lang="en-US" smtClean="0">
                <a:ea typeface="ＭＳ Ｐゴシック" pitchFamily="34" charset="-128"/>
              </a:rPr>
              <a:t>Call center</a:t>
            </a:r>
          </a:p>
          <a:p>
            <a:pPr>
              <a:buFontTx/>
              <a:buChar char="•"/>
            </a:pPr>
            <a:r>
              <a:rPr lang="en-US" smtClean="0">
                <a:ea typeface="ＭＳ Ｐゴシック" pitchFamily="34" charset="-128"/>
              </a:rPr>
              <a:t>Web </a:t>
            </a:r>
          </a:p>
          <a:p>
            <a:pPr>
              <a:buFontTx/>
              <a:buChar char="•"/>
            </a:pPr>
            <a:r>
              <a:rPr lang="en-US" smtClean="0">
                <a:ea typeface="ＭＳ Ｐゴシック" pitchFamily="34" charset="-128"/>
              </a:rPr>
              <a:t>Energy Advisors</a:t>
            </a:r>
          </a:p>
          <a:p>
            <a:pPr lvl="1">
              <a:buFontTx/>
              <a:buChar char="•"/>
            </a:pPr>
            <a:r>
              <a:rPr lang="en-US" smtClean="0">
                <a:ea typeface="ＭＳ Ｐゴシック" pitchFamily="34" charset="-128"/>
              </a:rPr>
              <a:t>“Auditors/Contractors”</a:t>
            </a:r>
          </a:p>
          <a:p>
            <a:pPr>
              <a:buFontTx/>
              <a:buChar char="•"/>
            </a:pPr>
            <a:r>
              <a:rPr lang="en-US" smtClean="0">
                <a:ea typeface="ＭＳ Ｐゴシック" pitchFamily="34" charset="-128"/>
              </a:rPr>
              <a:t>Confirmation letters</a:t>
            </a:r>
          </a:p>
          <a:p>
            <a:pPr>
              <a:buFontTx/>
              <a:buChar char="•"/>
            </a:pPr>
            <a:r>
              <a:rPr lang="en-US" smtClean="0">
                <a:ea typeface="ＭＳ Ｐゴシック" pitchFamily="34" charset="-128"/>
              </a:rPr>
              <a:t>Rebate payment</a:t>
            </a:r>
          </a:p>
          <a:p>
            <a:endParaRPr lang="en-US" smtClean="0">
              <a:ea typeface="ＭＳ Ｐゴシック" pitchFamily="34" charset="-128"/>
            </a:endParaRPr>
          </a:p>
          <a:p>
            <a:r>
              <a:rPr lang="en-US" smtClean="0">
                <a:ea typeface="ＭＳ Ｐゴシック" pitchFamily="34" charset="-128"/>
              </a:rPr>
              <a:t>	</a:t>
            </a:r>
          </a:p>
        </p:txBody>
      </p:sp>
      <p:pic>
        <p:nvPicPr>
          <p:cNvPr id="11268" name="Picture 5"/>
          <p:cNvPicPr>
            <a:picLocks noChangeAspect="1" noChangeArrowheads="1"/>
          </p:cNvPicPr>
          <p:nvPr/>
        </p:nvPicPr>
        <p:blipFill>
          <a:blip r:embed="rId3" cstate="print"/>
          <a:srcRect/>
          <a:stretch>
            <a:fillRect/>
          </a:stretch>
        </p:blipFill>
        <p:spPr bwMode="auto">
          <a:xfrm>
            <a:off x="4648200" y="1371600"/>
            <a:ext cx="3924300" cy="44767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ea typeface="ＭＳ Ｐゴシック" pitchFamily="34" charset="-128"/>
              </a:rPr>
              <a:t>Listen Hard &amp; </a:t>
            </a:r>
            <a:br>
              <a:rPr lang="en-US" smtClean="0">
                <a:ea typeface="ＭＳ Ｐゴシック" pitchFamily="34" charset="-128"/>
              </a:rPr>
            </a:br>
            <a:r>
              <a:rPr lang="en-US" smtClean="0">
                <a:ea typeface="ＭＳ Ｐゴシック" pitchFamily="34" charset="-128"/>
              </a:rPr>
              <a:t>Steal Shamelessly</a:t>
            </a:r>
          </a:p>
        </p:txBody>
      </p:sp>
      <p:pic>
        <p:nvPicPr>
          <p:cNvPr id="12291" name="Content Placeholder 4" descr="Screen shot 2011-02-02 at 2.25.43 PM.pdf"/>
          <p:cNvPicPr>
            <a:picLocks noGrp="1" noChangeAspect="1"/>
          </p:cNvPicPr>
          <p:nvPr>
            <p:ph idx="1"/>
          </p:nvPr>
        </p:nvPicPr>
        <p:blipFill>
          <a:blip r:embed="rId3" cstate="print"/>
          <a:srcRect l="-18791" r="-18791"/>
          <a:stretch>
            <a:fillRect/>
          </a:stretch>
        </p:blipFill>
        <p:spPr>
          <a:xfrm>
            <a:off x="-381000" y="1103313"/>
            <a:ext cx="10248900" cy="575468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ea typeface="ＭＳ Ｐゴシック" pitchFamily="34" charset="-128"/>
              </a:rPr>
              <a:t>Listen Hard &amp; </a:t>
            </a:r>
            <a:br>
              <a:rPr lang="en-US" smtClean="0">
                <a:ea typeface="ＭＳ Ｐゴシック" pitchFamily="34" charset="-128"/>
              </a:rPr>
            </a:br>
            <a:r>
              <a:rPr lang="en-US" smtClean="0">
                <a:ea typeface="ＭＳ Ｐゴシック" pitchFamily="34" charset="-128"/>
              </a:rPr>
              <a:t>Re-re-innovate</a:t>
            </a:r>
          </a:p>
        </p:txBody>
      </p:sp>
      <p:pic>
        <p:nvPicPr>
          <p:cNvPr id="13315" name="Content Placeholder 4"/>
          <p:cNvPicPr>
            <a:picLocks noGrp="1"/>
          </p:cNvPicPr>
          <p:nvPr>
            <p:ph idx="1"/>
          </p:nvPr>
        </p:nvPicPr>
        <p:blipFill>
          <a:blip r:embed="rId3" cstate="print"/>
          <a:srcRect/>
          <a:stretch>
            <a:fillRect/>
          </a:stretch>
        </p:blipFill>
        <p:spPr>
          <a:xfrm>
            <a:off x="381000" y="1066800"/>
            <a:ext cx="8077200" cy="51816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ea typeface="ＭＳ Ｐゴシック" pitchFamily="34" charset="-128"/>
              </a:rPr>
              <a:t>Sales Training Helps</a:t>
            </a:r>
          </a:p>
        </p:txBody>
      </p:sp>
      <p:graphicFrame>
        <p:nvGraphicFramePr>
          <p:cNvPr id="4" name="Content Placeholder 3"/>
          <p:cNvGraphicFramePr>
            <a:graphicFrameLocks noGrp="1"/>
          </p:cNvGraphicFramePr>
          <p:nvPr>
            <p:ph idx="1"/>
          </p:nvPr>
        </p:nvGraphicFramePr>
        <p:xfrm>
          <a:off x="228600" y="1447800"/>
          <a:ext cx="8686800" cy="4873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ea typeface="ＭＳ Ｐゴシック" pitchFamily="34" charset="-128"/>
              </a:rPr>
              <a:t>Advisory Boards can help</a:t>
            </a:r>
          </a:p>
        </p:txBody>
      </p:sp>
      <p:sp>
        <p:nvSpPr>
          <p:cNvPr id="15363" name="Content Placeholder 2"/>
          <p:cNvSpPr>
            <a:spLocks noGrp="1"/>
          </p:cNvSpPr>
          <p:nvPr>
            <p:ph idx="1"/>
          </p:nvPr>
        </p:nvSpPr>
        <p:spPr/>
        <p:txBody>
          <a:bodyPr/>
          <a:lstStyle/>
          <a:p>
            <a:pPr>
              <a:buFontTx/>
              <a:buChar char="•"/>
            </a:pPr>
            <a:r>
              <a:rPr lang="en-US" smtClean="0">
                <a:ea typeface="ＭＳ Ｐゴシック" pitchFamily="34" charset="-128"/>
              </a:rPr>
              <a:t>Top performing contractors, </a:t>
            </a:r>
          </a:p>
          <a:p>
            <a:pPr>
              <a:buFontTx/>
              <a:buChar char="•"/>
            </a:pPr>
            <a:r>
              <a:rPr lang="en-US" smtClean="0">
                <a:ea typeface="ＭＳ Ｐゴシック" pitchFamily="34" charset="-128"/>
              </a:rPr>
              <a:t>Top performing auditors, </a:t>
            </a:r>
          </a:p>
          <a:p>
            <a:pPr>
              <a:buFontTx/>
              <a:buChar char="•"/>
            </a:pPr>
            <a:r>
              <a:rPr lang="en-US" smtClean="0">
                <a:ea typeface="ＭＳ Ｐゴシック" pitchFamily="34" charset="-128"/>
              </a:rPr>
              <a:t>Oil dealers, </a:t>
            </a:r>
          </a:p>
          <a:p>
            <a:pPr>
              <a:buFontTx/>
              <a:buChar char="•"/>
            </a:pPr>
            <a:r>
              <a:rPr lang="en-US" smtClean="0">
                <a:ea typeface="ＭＳ Ｐゴシック" pitchFamily="34" charset="-128"/>
              </a:rPr>
              <a:t>Community college</a:t>
            </a:r>
          </a:p>
          <a:p>
            <a:pPr>
              <a:buFontTx/>
              <a:buChar char="•"/>
            </a:pPr>
            <a:r>
              <a:rPr lang="en-US" smtClean="0">
                <a:ea typeface="ＭＳ Ｐゴシック" pitchFamily="34" charset="-128"/>
              </a:rPr>
              <a:t>Homeowners, </a:t>
            </a:r>
          </a:p>
          <a:p>
            <a:pPr>
              <a:buFontTx/>
              <a:buChar char="•"/>
            </a:pPr>
            <a:r>
              <a:rPr lang="en-US" smtClean="0">
                <a:ea typeface="ＭＳ Ｐゴシック" pitchFamily="34" charset="-128"/>
              </a:rPr>
              <a:t>Peer utility, and </a:t>
            </a:r>
          </a:p>
          <a:p>
            <a:pPr>
              <a:buFontTx/>
              <a:buChar char="•"/>
            </a:pPr>
            <a:r>
              <a:rPr lang="en-US" smtClean="0">
                <a:ea typeface="ＭＳ Ｐゴシック" pitchFamily="34" charset="-128"/>
              </a:rPr>
              <a:t>Local advocacy  group</a:t>
            </a:r>
          </a:p>
          <a:p>
            <a:endParaRPr lang="en-US" smtClean="0">
              <a:ea typeface="ＭＳ Ｐゴシック" pitchFamily="34" charset="-128"/>
            </a:endParaRPr>
          </a:p>
        </p:txBody>
      </p:sp>
      <p:pic>
        <p:nvPicPr>
          <p:cNvPr id="15364" name="Picture 2" descr="http://nationallumber.files.wordpress.com/2010/05/2010-0512_full_room_builders_info_meeting.jpg?w=450&amp;h=301"/>
          <p:cNvPicPr>
            <a:picLocks noChangeAspect="1" noChangeArrowheads="1"/>
          </p:cNvPicPr>
          <p:nvPr/>
        </p:nvPicPr>
        <p:blipFill>
          <a:blip r:embed="rId3" cstate="print"/>
          <a:srcRect/>
          <a:stretch>
            <a:fillRect/>
          </a:stretch>
        </p:blipFill>
        <p:spPr bwMode="auto">
          <a:xfrm>
            <a:off x="4572000" y="2667000"/>
            <a:ext cx="4286250" cy="28670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ea typeface="ＭＳ Ｐゴシック" pitchFamily="34" charset="-128"/>
              </a:rPr>
              <a:t>DOE Design Guide Model Works</a:t>
            </a:r>
          </a:p>
        </p:txBody>
      </p:sp>
      <p:graphicFrame>
        <p:nvGraphicFramePr>
          <p:cNvPr id="4" name="Content Placeholder 3"/>
          <p:cNvGraphicFramePr>
            <a:graphicFrameLocks noGrp="1"/>
          </p:cNvGraphicFramePr>
          <p:nvPr>
            <p:ph idx="1"/>
          </p:nvPr>
        </p:nvGraphicFramePr>
        <p:xfrm>
          <a:off x="228600" y="1447800"/>
          <a:ext cx="86868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r>
              <a:rPr lang="en-US" i="1" dirty="0" smtClean="0"/>
              <a:t>Driving Demand for Home Energy Improvements: can be found at </a:t>
            </a:r>
            <a:r>
              <a:rPr lang="en-US" i="1" u="sng" dirty="0" smtClean="0"/>
              <a:t>http://</a:t>
            </a:r>
            <a:r>
              <a:rPr lang="en-US" i="1" u="sng" dirty="0" smtClean="0">
                <a:hlinkClick r:id="rId3"/>
              </a:rPr>
              <a:t>eetd.lbl.gov/EA/emp/reports/lbnl-3960e-web.pdf</a:t>
            </a:r>
            <a:r>
              <a:rPr lang="en-US" i="1" dirty="0" smtClean="0"/>
              <a:t>).</a:t>
            </a:r>
            <a:endParaRPr lang="en-US" dirty="0" smtClean="0"/>
          </a:p>
          <a:p>
            <a:r>
              <a:rPr lang="en-US" dirty="0" smtClean="0"/>
              <a:t>Design Guide:  Coming soon to Solution Center at </a:t>
            </a:r>
            <a:r>
              <a:rPr lang="en-US" u="sng" dirty="0" smtClean="0"/>
              <a:t>http://</a:t>
            </a:r>
            <a:r>
              <a:rPr lang="en-US" u="sng" dirty="0" smtClean="0">
                <a:hlinkClick r:id="rId4"/>
              </a:rPr>
              <a:t>www1.eere.energy.gov/wip/solutioncenter</a:t>
            </a:r>
            <a:r>
              <a:rPr lang="en-US" u="sng" dirty="0" smtClean="0"/>
              <a:t>/</a:t>
            </a:r>
          </a:p>
          <a:p>
            <a:r>
              <a:rPr lang="en-US" dirty="0" smtClean="0"/>
              <a:t>Efficiency Maine’s Home Energy Savings Program at </a:t>
            </a:r>
            <a:r>
              <a:rPr lang="en-US" u="sng" dirty="0" smtClean="0">
                <a:hlinkClick r:id="rId5"/>
              </a:rPr>
              <a:t>http://www.efficiencymaine.com/at-home/hesp_program</a:t>
            </a:r>
            <a:endParaRPr lang="en-US" u="sng" dirty="0" smtClean="0"/>
          </a:p>
          <a:p>
            <a:r>
              <a:rPr lang="en-US" u="sng" dirty="0" smtClean="0"/>
              <a:t>DOE’s </a:t>
            </a:r>
            <a:r>
              <a:rPr lang="en-US" u="sng" dirty="0"/>
              <a:t>Workforce Guidelines at http://</a:t>
            </a:r>
            <a:r>
              <a:rPr lang="en-US" u="sng" dirty="0">
                <a:hlinkClick r:id="rId6"/>
              </a:rPr>
              <a:t>www1.eere.energy.gov/wip/retrofit_guidelines_overview.html</a:t>
            </a:r>
            <a:endParaRPr lang="en-US" u="sng" dirty="0" smtClean="0"/>
          </a:p>
        </p:txBody>
      </p:sp>
      <p:sp>
        <p:nvSpPr>
          <p:cNvPr id="27651" name="Title 2"/>
          <p:cNvSpPr>
            <a:spLocks noGrp="1"/>
          </p:cNvSpPr>
          <p:nvPr>
            <p:ph type="title"/>
          </p:nvPr>
        </p:nvSpPr>
        <p:spPr/>
        <p:txBody>
          <a:bodyPr/>
          <a:lstStyle/>
          <a:p>
            <a:r>
              <a:rPr lang="en-US" smtClean="0"/>
              <a:t>Resources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Provider Network Resources</a:t>
            </a:r>
          </a:p>
        </p:txBody>
      </p:sp>
      <p:sp>
        <p:nvSpPr>
          <p:cNvPr id="8195" name="Slide Number Placeholder 3"/>
          <p:cNvSpPr>
            <a:spLocks noGrp="1"/>
          </p:cNvSpPr>
          <p:nvPr>
            <p:ph type="sldNum" sz="quarter" idx="4294967295"/>
          </p:nvPr>
        </p:nvSpPr>
        <p:spPr bwMode="auto">
          <a:xfrm>
            <a:off x="7010400" y="6569075"/>
            <a:ext cx="2133600" cy="365125"/>
          </a:xfrm>
          <a:prstGeom prst="rect">
            <a:avLst/>
          </a:prstGeom>
          <a:noFill/>
          <a:ln>
            <a:miter lim="800000"/>
            <a:headEnd/>
            <a:tailEnd/>
          </a:ln>
        </p:spPr>
        <p:txBody>
          <a:bodyPr/>
          <a:lstStyle/>
          <a:p>
            <a:fld id="{E6D68D09-CA58-40BD-BEAC-736B92495CD3}" type="slidenum">
              <a:rPr lang="en-US"/>
              <a:pPr/>
              <a:t>4</a:t>
            </a:fld>
            <a:endParaRPr lang="en-US"/>
          </a:p>
        </p:txBody>
      </p:sp>
      <p:graphicFrame>
        <p:nvGraphicFramePr>
          <p:cNvPr id="5" name="Group 99"/>
          <p:cNvGraphicFramePr>
            <a:graphicFrameLocks/>
          </p:cNvGraphicFramePr>
          <p:nvPr/>
        </p:nvGraphicFramePr>
        <p:xfrm>
          <a:off x="76200" y="1016000"/>
          <a:ext cx="8991600" cy="5562601"/>
        </p:xfrm>
        <a:graphic>
          <a:graphicData uri="http://schemas.openxmlformats.org/drawingml/2006/table">
            <a:tbl>
              <a:tblPr/>
              <a:tblGrid>
                <a:gridCol w="2392261"/>
                <a:gridCol w="6599339"/>
              </a:tblGrid>
              <a:tr h="816528">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Arial" charset="0"/>
                        </a:rPr>
                        <a:t>State and Local Capacity Building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Trainings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Workshops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Peer-to-peer matching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2837">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dirty="0" smtClean="0">
                          <a:ln>
                            <a:noFill/>
                          </a:ln>
                          <a:solidFill>
                            <a:schemeClr val="tx1"/>
                          </a:solidFill>
                          <a:effectLst/>
                          <a:latin typeface="Arial" charset="0"/>
                        </a:rPr>
                        <a:t>Technical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Renewable energy siting and development</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Review of technical specs for RFPs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Strategic planning, energy management, and conservation strategies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Green building technologies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Building codes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2837">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Program Design and Implementation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charset="0"/>
                        </a:rPr>
                        <a:t>  Policy and program development</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charset="0"/>
                        </a:rPr>
                        <a:t>  Coordinating rate-payer funded dollars with ARRA projects and programs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charset="0"/>
                        </a:rPr>
                        <a:t>  Sustainable community and building design</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charset="0"/>
                        </a:rPr>
                        <a:t>  State and regional EE and RE assessments and planning</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charset="0"/>
                        </a:rPr>
                        <a:t>  EE and RE portfolio program design elements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4683">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Financial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smtClean="0">
                          <a:ln>
                            <a:noFill/>
                          </a:ln>
                          <a:solidFill>
                            <a:schemeClr val="tx1"/>
                          </a:solidFill>
                          <a:effectLst/>
                          <a:latin typeface="Arial" charset="0"/>
                        </a:rPr>
                        <a:t>Program design support</a:t>
                      </a:r>
                      <a:r>
                        <a:rPr kumimoji="0" lang="en-US" sz="1400" b="0" i="1" u="none" strike="noStrike" cap="none" normalizeH="0" baseline="0" smtClean="0">
                          <a:ln>
                            <a:noFill/>
                          </a:ln>
                          <a:solidFill>
                            <a:schemeClr val="tx1"/>
                          </a:solidFill>
                          <a:effectLst/>
                          <a:latin typeface="Arial" charset="0"/>
                        </a:rPr>
                        <a:t> </a:t>
                      </a:r>
                      <a:r>
                        <a:rPr kumimoji="0" lang="en-US" sz="1400" b="0" i="0" u="none" strike="noStrike" cap="none" normalizeH="0" baseline="0" smtClean="0">
                          <a:ln>
                            <a:noFill/>
                          </a:ln>
                          <a:solidFill>
                            <a:schemeClr val="tx1"/>
                          </a:solidFill>
                          <a:effectLst/>
                          <a:latin typeface="Arial" charset="0"/>
                        </a:rPr>
                        <a:t>and guidance</a:t>
                      </a:r>
                      <a:r>
                        <a:rPr kumimoji="0" lang="en-US" sz="1400" b="0" i="1" u="none" strike="noStrike" cap="none" normalizeH="0" baseline="0" smtClean="0">
                          <a:ln>
                            <a:noFill/>
                          </a:ln>
                          <a:solidFill>
                            <a:schemeClr val="tx1"/>
                          </a:solidFill>
                          <a:effectLst/>
                          <a:latin typeface="Arial" charset="0"/>
                        </a:rPr>
                        <a:t> </a:t>
                      </a:r>
                      <a:r>
                        <a:rPr kumimoji="0" lang="en-US" sz="1400" b="0" i="0" u="none" strike="noStrike" cap="none" normalizeH="0" baseline="0" smtClean="0">
                          <a:ln>
                            <a:noFill/>
                          </a:ln>
                          <a:solidFill>
                            <a:schemeClr val="tx1"/>
                          </a:solidFill>
                          <a:effectLst/>
                          <a:latin typeface="Arial" charset="0"/>
                        </a:rPr>
                        <a:t>on financing mechanisms such as: </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Revolving loan funds (RLFs)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Property-assessed clean energy (PACE)</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  Loan loss reserves and enhanced credit mechanisms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5716">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Arial" charset="0"/>
                        </a:rPr>
                        <a:t>Performance Contracting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charset="0"/>
                        </a:rPr>
                        <a:t>  Designing and implementing a performance contract </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charset="0"/>
                        </a:rPr>
                        <a:t>  Leveraging private investment</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charset="0"/>
                        </a:rPr>
                        <a:t>  Reducing institutional barriers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charset="0"/>
                        </a:rPr>
                        <a:t>  Tracking and comparing programs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177800" y="0"/>
            <a:ext cx="6294438" cy="901700"/>
          </a:xfrm>
        </p:spPr>
        <p:txBody>
          <a:bodyPr/>
          <a:lstStyle/>
          <a:p>
            <a:pPr eaLnBrk="1" hangingPunct="1"/>
            <a:r>
              <a:rPr lang="en-US" smtClean="0"/>
              <a:t>Accessing TAP Resources</a:t>
            </a:r>
          </a:p>
        </p:txBody>
      </p:sp>
      <p:sp>
        <p:nvSpPr>
          <p:cNvPr id="28675" name="Text Box 3"/>
          <p:cNvSpPr txBox="1">
            <a:spLocks noChangeArrowheads="1"/>
          </p:cNvSpPr>
          <p:nvPr/>
        </p:nvSpPr>
        <p:spPr bwMode="auto">
          <a:xfrm>
            <a:off x="2136775" y="5153025"/>
            <a:ext cx="4406900" cy="1477963"/>
          </a:xfrm>
          <a:prstGeom prst="rect">
            <a:avLst/>
          </a:prstGeom>
          <a:noFill/>
          <a:ln w="9525">
            <a:noFill/>
            <a:miter lim="800000"/>
            <a:headEnd/>
            <a:tailEnd/>
          </a:ln>
        </p:spPr>
        <p:txBody>
          <a:bodyPr>
            <a:spAutoFit/>
          </a:bodyPr>
          <a:lstStyle/>
          <a:p>
            <a:pPr marL="228600" indent="-228600" algn="ctr">
              <a:spcAft>
                <a:spcPts val="1200"/>
              </a:spcAft>
            </a:pPr>
            <a:r>
              <a:rPr lang="en-US" sz="2000"/>
              <a:t>3) Ask questions via our call center at 1-877-337-3827 or email us at </a:t>
            </a:r>
            <a:r>
              <a:rPr lang="en-US" sz="2000">
                <a:hlinkClick r:id="rId3"/>
              </a:rPr>
              <a:t>solutioncenter@ee.doe.gov</a:t>
            </a:r>
            <a:r>
              <a:rPr lang="en-US" sz="2000"/>
              <a:t> </a:t>
            </a:r>
          </a:p>
          <a:p>
            <a:pPr marL="228600" indent="-228600">
              <a:buFontTx/>
              <a:buChar char="•"/>
            </a:pPr>
            <a:endParaRPr lang="en-US" sz="2000"/>
          </a:p>
        </p:txBody>
      </p:sp>
      <p:sp>
        <p:nvSpPr>
          <p:cNvPr id="28676" name="Rectangle 2"/>
          <p:cNvSpPr>
            <a:spLocks noChangeArrowheads="1"/>
          </p:cNvSpPr>
          <p:nvPr/>
        </p:nvSpPr>
        <p:spPr bwMode="auto">
          <a:xfrm>
            <a:off x="1274763" y="1147763"/>
            <a:ext cx="6450012" cy="523875"/>
          </a:xfrm>
          <a:prstGeom prst="rect">
            <a:avLst/>
          </a:prstGeom>
          <a:noFill/>
          <a:ln w="9525">
            <a:noFill/>
            <a:miter lim="800000"/>
            <a:headEnd/>
            <a:tailEnd/>
          </a:ln>
        </p:spPr>
        <p:txBody>
          <a:bodyPr>
            <a:spAutoFit/>
          </a:bodyPr>
          <a:lstStyle/>
          <a:p>
            <a:pPr algn="ctr">
              <a:buFont typeface="Arial" charset="0"/>
              <a:buNone/>
            </a:pPr>
            <a:r>
              <a:rPr lang="en-US" sz="2800"/>
              <a:t>We encourage you to:</a:t>
            </a:r>
          </a:p>
        </p:txBody>
      </p:sp>
      <p:pic>
        <p:nvPicPr>
          <p:cNvPr id="28677" name="Picture 6"/>
          <p:cNvPicPr>
            <a:picLocks noChangeAspect="1" noChangeArrowheads="1"/>
          </p:cNvPicPr>
          <p:nvPr/>
        </p:nvPicPr>
        <p:blipFill>
          <a:blip r:embed="rId4" cstate="print"/>
          <a:srcRect r="75" b="25218"/>
          <a:stretch>
            <a:fillRect/>
          </a:stretch>
        </p:blipFill>
        <p:spPr bwMode="auto">
          <a:xfrm>
            <a:off x="4941888" y="2647950"/>
            <a:ext cx="3752850" cy="2244725"/>
          </a:xfrm>
          <a:prstGeom prst="rect">
            <a:avLst/>
          </a:prstGeom>
          <a:noFill/>
          <a:ln w="9525">
            <a:solidFill>
              <a:srgbClr val="000000"/>
            </a:solidFill>
            <a:miter lim="800000"/>
            <a:headEnd/>
            <a:tailEnd/>
          </a:ln>
        </p:spPr>
      </p:pic>
      <p:pic>
        <p:nvPicPr>
          <p:cNvPr id="28678" name="Picture 5"/>
          <p:cNvPicPr>
            <a:picLocks noChangeAspect="1" noChangeArrowheads="1"/>
          </p:cNvPicPr>
          <p:nvPr/>
        </p:nvPicPr>
        <p:blipFill>
          <a:blip r:embed="rId5" cstate="print"/>
          <a:srcRect t="21750" r="2251" b="6500"/>
          <a:stretch>
            <a:fillRect/>
          </a:stretch>
        </p:blipFill>
        <p:spPr bwMode="auto">
          <a:xfrm>
            <a:off x="346075" y="2636838"/>
            <a:ext cx="4014788" cy="2255837"/>
          </a:xfrm>
          <a:prstGeom prst="rect">
            <a:avLst/>
          </a:prstGeom>
          <a:noFill/>
          <a:ln w="9525">
            <a:solidFill>
              <a:schemeClr val="tx1"/>
            </a:solidFill>
            <a:miter lim="800000"/>
            <a:headEnd/>
            <a:tailEnd/>
          </a:ln>
        </p:spPr>
      </p:pic>
      <p:sp>
        <p:nvSpPr>
          <p:cNvPr id="28679" name="Rectangle 6"/>
          <p:cNvSpPr>
            <a:spLocks noChangeArrowheads="1"/>
          </p:cNvSpPr>
          <p:nvPr/>
        </p:nvSpPr>
        <p:spPr bwMode="auto">
          <a:xfrm>
            <a:off x="403225" y="1858963"/>
            <a:ext cx="3824288" cy="708025"/>
          </a:xfrm>
          <a:prstGeom prst="rect">
            <a:avLst/>
          </a:prstGeom>
          <a:noFill/>
          <a:ln w="9525">
            <a:noFill/>
            <a:miter lim="800000"/>
            <a:headEnd/>
            <a:tailEnd/>
          </a:ln>
        </p:spPr>
        <p:txBody>
          <a:bodyPr>
            <a:spAutoFit/>
          </a:bodyPr>
          <a:lstStyle/>
          <a:p>
            <a:pPr marL="228600" indent="-228600" algn="ctr">
              <a:spcAft>
                <a:spcPts val="1200"/>
              </a:spcAft>
            </a:pPr>
            <a:r>
              <a:rPr lang="en-US" sz="2000"/>
              <a:t>1) Explore our online resources via the </a:t>
            </a:r>
            <a:r>
              <a:rPr lang="en-US" sz="2000">
                <a:hlinkClick r:id="rId6"/>
              </a:rPr>
              <a:t>Solution Center</a:t>
            </a:r>
            <a:endParaRPr lang="en-US" sz="2000"/>
          </a:p>
        </p:txBody>
      </p:sp>
      <p:sp>
        <p:nvSpPr>
          <p:cNvPr id="28680" name="Rectangle 7"/>
          <p:cNvSpPr>
            <a:spLocks noChangeArrowheads="1"/>
          </p:cNvSpPr>
          <p:nvPr/>
        </p:nvSpPr>
        <p:spPr bwMode="auto">
          <a:xfrm>
            <a:off x="4845050" y="1893888"/>
            <a:ext cx="3798888" cy="708025"/>
          </a:xfrm>
          <a:prstGeom prst="rect">
            <a:avLst/>
          </a:prstGeom>
          <a:noFill/>
          <a:ln w="9525">
            <a:noFill/>
            <a:miter lim="800000"/>
            <a:headEnd/>
            <a:tailEnd/>
          </a:ln>
        </p:spPr>
        <p:txBody>
          <a:bodyPr>
            <a:spAutoFit/>
          </a:bodyPr>
          <a:lstStyle/>
          <a:p>
            <a:pPr marL="228600" indent="-228600" algn="ctr">
              <a:spcAft>
                <a:spcPts val="1200"/>
              </a:spcAft>
            </a:pPr>
            <a:r>
              <a:rPr lang="en-US" sz="2000"/>
              <a:t>2) Submit a request via the </a:t>
            </a:r>
            <a:r>
              <a:rPr lang="en-US" sz="2000">
                <a:hlinkClick r:id="rId7"/>
              </a:rPr>
              <a:t>Technical Assistance Center</a:t>
            </a:r>
            <a:endParaRPr lang="en-US" sz="20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p:txBody>
          <a:bodyPr/>
          <a:lstStyle/>
          <a:p>
            <a:pPr eaLnBrk="1" hangingPunct="1"/>
            <a:r>
              <a:rPr lang="en-US" smtClean="0"/>
              <a:t>Upcoming Webinars</a:t>
            </a:r>
          </a:p>
        </p:txBody>
      </p:sp>
      <p:sp>
        <p:nvSpPr>
          <p:cNvPr id="29699" name="Text Box 5"/>
          <p:cNvSpPr txBox="1">
            <a:spLocks noChangeArrowheads="1"/>
          </p:cNvSpPr>
          <p:nvPr/>
        </p:nvSpPr>
        <p:spPr bwMode="auto">
          <a:xfrm>
            <a:off x="764381" y="1692275"/>
            <a:ext cx="7207250" cy="4031873"/>
          </a:xfrm>
          <a:prstGeom prst="rect">
            <a:avLst/>
          </a:prstGeom>
          <a:noFill/>
          <a:ln w="9525">
            <a:noFill/>
            <a:miter lim="800000"/>
            <a:headEnd/>
            <a:tailEnd/>
          </a:ln>
        </p:spPr>
        <p:txBody>
          <a:bodyPr>
            <a:spAutoFit/>
          </a:bodyPr>
          <a:lstStyle/>
          <a:p>
            <a:r>
              <a:rPr lang="en-US" sz="1600" b="1" dirty="0"/>
              <a:t>Leveraging Partnerships with Faith-Based Organizations</a:t>
            </a:r>
            <a:r>
              <a:rPr lang="en-US" sz="1600" dirty="0"/>
              <a:t/>
            </a:r>
            <a:br>
              <a:rPr lang="en-US" sz="1600" dirty="0"/>
            </a:br>
            <a:r>
              <a:rPr lang="en-US" sz="1600" dirty="0"/>
              <a:t>Date: May 17, 2011</a:t>
            </a:r>
            <a:br>
              <a:rPr lang="en-US" sz="1600" dirty="0"/>
            </a:br>
            <a:r>
              <a:rPr lang="en-US" sz="1600" dirty="0"/>
              <a:t>Time: 2:00-3:00 EDT</a:t>
            </a:r>
            <a:br>
              <a:rPr lang="en-US" sz="1600" dirty="0"/>
            </a:br>
            <a:r>
              <a:rPr lang="en-US" sz="1600" dirty="0"/>
              <a:t/>
            </a:r>
            <a:br>
              <a:rPr lang="en-US" sz="1600" dirty="0"/>
            </a:br>
            <a:r>
              <a:rPr lang="en-US" sz="1600" b="1" dirty="0"/>
              <a:t>Traffic Synchronization and Management for Energy Savings</a:t>
            </a:r>
            <a:r>
              <a:rPr lang="en-US" sz="1600" dirty="0"/>
              <a:t/>
            </a:r>
            <a:br>
              <a:rPr lang="en-US" sz="1600" dirty="0"/>
            </a:br>
            <a:r>
              <a:rPr lang="en-US" sz="1600" dirty="0"/>
              <a:t>Date: May 18, 2011</a:t>
            </a:r>
            <a:br>
              <a:rPr lang="en-US" sz="1600" dirty="0"/>
            </a:br>
            <a:r>
              <a:rPr lang="en-US" sz="1600" dirty="0"/>
              <a:t>Time: 12:00-1:00 EDT</a:t>
            </a:r>
            <a:br>
              <a:rPr lang="en-US" sz="1600" dirty="0"/>
            </a:br>
            <a:r>
              <a:rPr lang="en-US" sz="1600" dirty="0"/>
              <a:t/>
            </a:r>
            <a:br>
              <a:rPr lang="en-US" sz="1600" dirty="0"/>
            </a:br>
            <a:r>
              <a:rPr lang="en-US" sz="1600" b="1" dirty="0"/>
              <a:t>Using Social Media to Engage the Community in Energy Efficiency Projects</a:t>
            </a:r>
            <a:r>
              <a:rPr lang="en-US" sz="1600" dirty="0"/>
              <a:t/>
            </a:r>
            <a:br>
              <a:rPr lang="en-US" sz="1600" dirty="0"/>
            </a:br>
            <a:r>
              <a:rPr lang="en-US" sz="1600" dirty="0"/>
              <a:t>Date: May 26, 2011</a:t>
            </a:r>
            <a:br>
              <a:rPr lang="en-US" sz="1600" dirty="0"/>
            </a:br>
            <a:r>
              <a:rPr lang="en-US" sz="1600" dirty="0"/>
              <a:t>Time: 1:00-2:30 EDT</a:t>
            </a:r>
            <a:br>
              <a:rPr lang="en-US" sz="1600" dirty="0"/>
            </a:br>
            <a:r>
              <a:rPr lang="en-US" sz="1600" dirty="0"/>
              <a:t/>
            </a:r>
            <a:br>
              <a:rPr lang="en-US" sz="1600" dirty="0"/>
            </a:br>
            <a:r>
              <a:rPr lang="en-US" sz="1600" b="1" dirty="0"/>
              <a:t>Policies and Procedures for Enhancing Code Compliance</a:t>
            </a:r>
            <a:r>
              <a:rPr lang="en-US" sz="1600" dirty="0"/>
              <a:t/>
            </a:r>
            <a:br>
              <a:rPr lang="en-US" sz="1600" dirty="0"/>
            </a:br>
            <a:r>
              <a:rPr lang="en-US" sz="1600" dirty="0"/>
              <a:t>Date: May 31, 2011</a:t>
            </a:r>
            <a:br>
              <a:rPr lang="en-US" sz="1600" dirty="0"/>
            </a:br>
            <a:r>
              <a:rPr lang="en-US" sz="1600" dirty="0"/>
              <a:t>Time: 2:00-3:00</a:t>
            </a:r>
          </a:p>
        </p:txBody>
      </p:sp>
      <p:sp>
        <p:nvSpPr>
          <p:cNvPr id="29700" name="Text Box 6"/>
          <p:cNvSpPr txBox="1">
            <a:spLocks noChangeArrowheads="1"/>
          </p:cNvSpPr>
          <p:nvPr/>
        </p:nvSpPr>
        <p:spPr bwMode="auto">
          <a:xfrm>
            <a:off x="585788" y="5699125"/>
            <a:ext cx="8323262" cy="641350"/>
          </a:xfrm>
          <a:prstGeom prst="rect">
            <a:avLst/>
          </a:prstGeom>
          <a:noFill/>
          <a:ln w="9525">
            <a:noFill/>
            <a:miter lim="800000"/>
            <a:headEnd/>
            <a:tailEnd/>
          </a:ln>
        </p:spPr>
        <p:txBody>
          <a:bodyPr>
            <a:spAutoFit/>
          </a:bodyPr>
          <a:lstStyle/>
          <a:p>
            <a:pPr defTabSz="914400">
              <a:spcBef>
                <a:spcPct val="50000"/>
              </a:spcBef>
            </a:pPr>
            <a:r>
              <a:rPr lang="en-US" dirty="0"/>
              <a:t>For the most up-to-date information and registration links, please visit the Solution Center webcast page at </a:t>
            </a:r>
            <a:r>
              <a:rPr lang="en-US" dirty="0">
                <a:hlinkClick r:id="rId3"/>
              </a:rPr>
              <a:t>www.wip.energy.gov/solutioncenter/webcasts</a:t>
            </a:r>
            <a:r>
              <a:rPr lang="en-US" dirty="0"/>
              <a:t> </a:t>
            </a:r>
          </a:p>
        </p:txBody>
      </p:sp>
      <p:sp>
        <p:nvSpPr>
          <p:cNvPr id="29701" name="Text Box 7"/>
          <p:cNvSpPr txBox="1">
            <a:spLocks noChangeArrowheads="1"/>
          </p:cNvSpPr>
          <p:nvPr/>
        </p:nvSpPr>
        <p:spPr bwMode="auto">
          <a:xfrm>
            <a:off x="568325" y="1173163"/>
            <a:ext cx="7599363" cy="519112"/>
          </a:xfrm>
          <a:prstGeom prst="rect">
            <a:avLst/>
          </a:prstGeom>
          <a:noFill/>
          <a:ln w="9525">
            <a:noFill/>
            <a:miter lim="800000"/>
            <a:headEnd/>
            <a:tailEnd/>
          </a:ln>
        </p:spPr>
        <p:txBody>
          <a:bodyPr>
            <a:spAutoFit/>
          </a:bodyPr>
          <a:lstStyle/>
          <a:p>
            <a:pPr>
              <a:spcBef>
                <a:spcPct val="50000"/>
              </a:spcBef>
            </a:pPr>
            <a:r>
              <a:rPr lang="en-US" sz="2800"/>
              <a:t>Please join us again: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Questions?</a:t>
            </a:r>
          </a:p>
        </p:txBody>
      </p:sp>
      <p:sp>
        <p:nvSpPr>
          <p:cNvPr id="30723" name="Slide Number Placeholder 3"/>
          <p:cNvSpPr>
            <a:spLocks noGrp="1"/>
          </p:cNvSpPr>
          <p:nvPr>
            <p:ph type="sldNum" sz="quarter" idx="4294967295"/>
          </p:nvPr>
        </p:nvSpPr>
        <p:spPr bwMode="auto">
          <a:xfrm>
            <a:off x="7010400" y="6569075"/>
            <a:ext cx="2133600" cy="365125"/>
          </a:xfrm>
          <a:prstGeom prst="rect">
            <a:avLst/>
          </a:prstGeom>
          <a:noFill/>
          <a:ln>
            <a:miter lim="800000"/>
            <a:headEnd/>
            <a:tailEnd/>
          </a:ln>
        </p:spPr>
        <p:txBody>
          <a:bodyPr/>
          <a:lstStyle/>
          <a:p>
            <a:fld id="{2A168AF5-D385-4005-90AC-1248EE04EB3B}" type="slidenum">
              <a:rPr lang="en-US"/>
              <a:pPr/>
              <a:t>42</a:t>
            </a:fld>
            <a:endParaRPr lang="en-US"/>
          </a:p>
        </p:txBody>
      </p:sp>
      <p:sp>
        <p:nvSpPr>
          <p:cNvPr id="5" name="Rectangle 3"/>
          <p:cNvSpPr txBox="1">
            <a:spLocks noChangeArrowheads="1"/>
          </p:cNvSpPr>
          <p:nvPr/>
        </p:nvSpPr>
        <p:spPr>
          <a:xfrm>
            <a:off x="130175" y="1366838"/>
            <a:ext cx="8991600" cy="4267200"/>
          </a:xfrm>
          <a:prstGeom prst="rect">
            <a:avLst/>
          </a:prstGeom>
        </p:spPr>
        <p:txBody>
          <a:bodyPr/>
          <a:lstStyle/>
          <a:p>
            <a:pPr marL="342900" indent="-342900" algn="ctr" defTabSz="914400" fontAlgn="auto">
              <a:spcBef>
                <a:spcPct val="20000"/>
              </a:spcBef>
              <a:spcAft>
                <a:spcPts val="0"/>
              </a:spcAft>
              <a:defRPr/>
            </a:pPr>
            <a:r>
              <a:rPr lang="en-US" sz="2200" b="1" dirty="0">
                <a:latin typeface="+mn-lt"/>
              </a:rPr>
              <a:t>CONTACTS</a:t>
            </a:r>
          </a:p>
          <a:p>
            <a:pPr marL="342900" indent="-342900" defTabSz="914400" fontAlgn="auto">
              <a:spcBef>
                <a:spcPct val="20000"/>
              </a:spcBef>
              <a:spcAft>
                <a:spcPts val="0"/>
              </a:spcAft>
              <a:defRPr/>
            </a:pPr>
            <a:r>
              <a:rPr lang="en-US" sz="2200" b="1" dirty="0">
                <a:latin typeface="Arial" pitchFamily="34" charset="0"/>
              </a:rPr>
              <a:t>VEIC</a:t>
            </a:r>
            <a:r>
              <a:rPr lang="en-US" sz="2200" dirty="0">
                <a:latin typeface="Arial" pitchFamily="34" charset="0"/>
              </a:rPr>
              <a:t>: Dan Quinlan, dquinlan@veic.org, 802-488-7677 (</a:t>
            </a:r>
            <a:r>
              <a:rPr lang="en-US" sz="2200" b="1" dirty="0">
                <a:latin typeface="Arial" pitchFamily="34" charset="0"/>
              </a:rPr>
              <a:t>Team Lead</a:t>
            </a:r>
            <a:r>
              <a:rPr lang="en-US" sz="2200" dirty="0">
                <a:latin typeface="Arial" pitchFamily="34" charset="0"/>
              </a:rPr>
              <a:t>)</a:t>
            </a:r>
          </a:p>
          <a:p>
            <a:pPr marL="342900" indent="-342900" defTabSz="914400" fontAlgn="auto">
              <a:spcBef>
                <a:spcPct val="20000"/>
              </a:spcBef>
              <a:spcAft>
                <a:spcPts val="0"/>
              </a:spcAft>
              <a:defRPr/>
            </a:pPr>
            <a:r>
              <a:rPr lang="en-US" sz="2200" b="1" dirty="0">
                <a:latin typeface="Arial" pitchFamily="34" charset="0"/>
              </a:rPr>
              <a:t>MEEA</a:t>
            </a:r>
            <a:r>
              <a:rPr lang="en-US" sz="2200" dirty="0">
                <a:latin typeface="Arial" pitchFamily="34" charset="0"/>
              </a:rPr>
              <a:t>: Steve Kismohr, skismohr@mwalliance.org, 312-784-7257</a:t>
            </a:r>
          </a:p>
          <a:p>
            <a:pPr marL="342900" indent="-342900">
              <a:spcBef>
                <a:spcPct val="20000"/>
              </a:spcBef>
              <a:defRPr/>
            </a:pPr>
            <a:r>
              <a:rPr lang="en-US" sz="2200" b="1" dirty="0">
                <a:latin typeface="Arial" pitchFamily="34" charset="0"/>
              </a:rPr>
              <a:t>NEEP</a:t>
            </a:r>
            <a:r>
              <a:rPr lang="en-US" sz="2200" dirty="0">
                <a:latin typeface="Arial" pitchFamily="34" charset="0"/>
              </a:rPr>
              <a:t>: </a:t>
            </a:r>
            <a:r>
              <a:rPr lang="en-US" sz="2200" dirty="0"/>
              <a:t>Ed Londergan</a:t>
            </a:r>
            <a:r>
              <a:rPr lang="en-US" sz="2200" dirty="0">
                <a:latin typeface="Arial" pitchFamily="34" charset="0"/>
              </a:rPr>
              <a:t>, </a:t>
            </a:r>
            <a:r>
              <a:rPr lang="en-US" sz="2200" dirty="0"/>
              <a:t>elondergan@neep.org, </a:t>
            </a:r>
            <a:r>
              <a:rPr lang="en-US" sz="2200" dirty="0">
                <a:latin typeface="Arial" pitchFamily="34" charset="0"/>
              </a:rPr>
              <a:t>781-860-9177</a:t>
            </a:r>
          </a:p>
          <a:p>
            <a:pPr marL="342900" indent="-342900" defTabSz="914400" fontAlgn="auto">
              <a:spcBef>
                <a:spcPct val="20000"/>
              </a:spcBef>
              <a:spcAft>
                <a:spcPts val="0"/>
              </a:spcAft>
              <a:defRPr/>
            </a:pPr>
            <a:r>
              <a:rPr lang="en-US" sz="2200" b="1" dirty="0">
                <a:latin typeface="Arial" pitchFamily="34" charset="0"/>
              </a:rPr>
              <a:t>NEEA</a:t>
            </a:r>
            <a:r>
              <a:rPr lang="en-US" sz="2200" dirty="0">
                <a:latin typeface="Arial" pitchFamily="34" charset="0"/>
              </a:rPr>
              <a:t>: Elaine Blatt, eblatt@nwalliance.org, </a:t>
            </a:r>
            <a:r>
              <a:rPr lang="en-US" sz="2400" dirty="0"/>
              <a:t>503-688-5458</a:t>
            </a:r>
            <a:endParaRPr lang="en-US" sz="2200" dirty="0">
              <a:solidFill>
                <a:srgbClr val="FF0000"/>
              </a:solidFill>
              <a:latin typeface="Arial" pitchFamily="34" charset="0"/>
            </a:endParaRPr>
          </a:p>
          <a:p>
            <a:pPr marL="342900" indent="-342900" defTabSz="914400" fontAlgn="auto">
              <a:spcBef>
                <a:spcPct val="20000"/>
              </a:spcBef>
              <a:spcAft>
                <a:spcPts val="0"/>
              </a:spcAft>
              <a:defRPr/>
            </a:pPr>
            <a:r>
              <a:rPr lang="en-US" sz="2200" b="1" dirty="0">
                <a:latin typeface="Arial" pitchFamily="34" charset="0"/>
              </a:rPr>
              <a:t>SWEEP</a:t>
            </a:r>
            <a:r>
              <a:rPr lang="en-US" sz="2200" dirty="0">
                <a:latin typeface="Arial" pitchFamily="34" charset="0"/>
              </a:rPr>
              <a:t>: Curtis Framel, cframel@swenergy.org, 303-447-0078</a:t>
            </a:r>
          </a:p>
          <a:p>
            <a:pPr marL="342900" indent="-342900" defTabSz="914400" fontAlgn="auto">
              <a:spcBef>
                <a:spcPct val="20000"/>
              </a:spcBef>
              <a:spcAft>
                <a:spcPts val="0"/>
              </a:spcAft>
              <a:defRPr/>
            </a:pPr>
            <a:r>
              <a:rPr lang="en-US" sz="2200" b="1" dirty="0">
                <a:latin typeface="Arial" pitchFamily="34" charset="0"/>
              </a:rPr>
              <a:t>SEEA</a:t>
            </a:r>
            <a:r>
              <a:rPr lang="en-US" sz="2200" dirty="0">
                <a:latin typeface="Arial" pitchFamily="34" charset="0"/>
              </a:rPr>
              <a:t>: Scott Slusher, scott@seealliance.org, 480-239-4236</a:t>
            </a:r>
          </a:p>
          <a:p>
            <a:pPr marL="342900" indent="-342900">
              <a:spcBef>
                <a:spcPct val="20000"/>
              </a:spcBef>
              <a:defRPr/>
            </a:pPr>
            <a:r>
              <a:rPr lang="en-US" sz="2200" b="1" dirty="0">
                <a:latin typeface="Arial" pitchFamily="34" charset="0"/>
              </a:rPr>
              <a:t>ACEEE</a:t>
            </a:r>
            <a:r>
              <a:rPr lang="en-US" sz="2200" dirty="0">
                <a:latin typeface="Arial" pitchFamily="34" charset="0"/>
              </a:rPr>
              <a:t>: Eric Mackres, emackres@aceee.org, </a:t>
            </a:r>
            <a:r>
              <a:rPr lang="en-US" sz="2200" dirty="0"/>
              <a:t>202-507-4038</a:t>
            </a:r>
          </a:p>
          <a:p>
            <a:pPr marL="342900" indent="-342900">
              <a:spcBef>
                <a:spcPct val="20000"/>
              </a:spcBef>
              <a:defRPr/>
            </a:pPr>
            <a:r>
              <a:rPr lang="en-US" sz="2200" b="1" dirty="0">
                <a:latin typeface="Arial" pitchFamily="34" charset="0"/>
              </a:rPr>
              <a:t>NRDC</a:t>
            </a:r>
            <a:r>
              <a:rPr lang="en-US" sz="2200" dirty="0">
                <a:latin typeface="Arial" pitchFamily="34" charset="0"/>
              </a:rPr>
              <a:t>: Lara Ettenson, lettenson@nrdc.org, 415-875-6100</a:t>
            </a:r>
          </a:p>
          <a:p>
            <a:pPr marL="342900" indent="-342900" defTabSz="914400" fontAlgn="auto">
              <a:spcBef>
                <a:spcPct val="20000"/>
              </a:spcBef>
              <a:spcAft>
                <a:spcPts val="0"/>
              </a:spcAft>
              <a:defRPr/>
            </a:pPr>
            <a:r>
              <a:rPr lang="en-US" sz="2200" b="1">
                <a:latin typeface="Arial" pitchFamily="34" charset="0"/>
              </a:rPr>
              <a:t>EFG: </a:t>
            </a:r>
            <a:r>
              <a:rPr lang="en-US" sz="2200">
                <a:latin typeface="Arial" pitchFamily="34" charset="0"/>
              </a:rPr>
              <a:t>Richard Faesy, rfaesy@energyfuturesgroup.com, 802-482-5001</a:t>
            </a:r>
            <a:endParaRPr lang="en-US" sz="2200" b="1" dirty="0">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p:txBody>
          <a:bodyPr/>
          <a:lstStyle/>
          <a:p>
            <a:pPr marL="0" indent="0" algn="ctr">
              <a:buFont typeface="Arial" charset="0"/>
              <a:buNone/>
            </a:pPr>
            <a:r>
              <a:rPr lang="en-US" sz="3200" dirty="0" smtClean="0"/>
              <a:t>Thank you!</a:t>
            </a:r>
          </a:p>
          <a:p>
            <a:pPr marL="0" indent="0" algn="ctr">
              <a:buFont typeface="Arial" charset="0"/>
              <a:buNone/>
            </a:pPr>
            <a:endParaRPr lang="en-US" sz="3200" dirty="0" smtClean="0"/>
          </a:p>
          <a:p>
            <a:pPr marL="0" indent="0" algn="ctr">
              <a:buFont typeface="Arial" charset="0"/>
              <a:buNone/>
            </a:pPr>
            <a:r>
              <a:rPr lang="en-US" dirty="0" smtClean="0"/>
              <a:t>Richard Faesy, </a:t>
            </a:r>
            <a:r>
              <a:rPr lang="en-US" dirty="0" smtClean="0">
                <a:hlinkClick r:id="rId3"/>
              </a:rPr>
              <a:t>rfaesy@energyfuturesgroup.com</a:t>
            </a:r>
            <a:r>
              <a:rPr lang="en-US" dirty="0" smtClean="0"/>
              <a:t> </a:t>
            </a:r>
          </a:p>
          <a:p>
            <a:pPr marL="0" indent="0" algn="ctr">
              <a:buFont typeface="Arial" charset="0"/>
              <a:buNone/>
            </a:pPr>
            <a:r>
              <a:rPr lang="en-US" dirty="0" smtClean="0"/>
              <a:t>(802) 482-5001</a:t>
            </a:r>
          </a:p>
          <a:p>
            <a:pPr marL="0" indent="0" algn="ctr">
              <a:buFont typeface="Arial" charset="0"/>
              <a:buNone/>
            </a:pPr>
            <a:endParaRPr lang="en-US" dirty="0" smtClean="0"/>
          </a:p>
          <a:p>
            <a:pPr marL="0" indent="0" algn="ctr">
              <a:buFont typeface="Arial" charset="0"/>
              <a:buNone/>
            </a:pPr>
            <a:r>
              <a:rPr lang="en-US" dirty="0" smtClean="0"/>
              <a:t>Nikki Kuhn, </a:t>
            </a:r>
            <a:r>
              <a:rPr lang="en-US" dirty="0" smtClean="0">
                <a:solidFill>
                  <a:srgbClr val="0070C0"/>
                </a:solidFill>
                <a:hlinkClick r:id="rId4"/>
              </a:rPr>
              <a:t>nkuhn@veic.org</a:t>
            </a:r>
            <a:r>
              <a:rPr lang="en-US" dirty="0" smtClean="0">
                <a:solidFill>
                  <a:srgbClr val="0070C0"/>
                </a:solidFill>
              </a:rPr>
              <a:t> </a:t>
            </a:r>
          </a:p>
          <a:p>
            <a:pPr marL="0" indent="0" algn="ctr">
              <a:buFont typeface="Arial" charset="0"/>
              <a:buNone/>
            </a:pPr>
            <a:r>
              <a:rPr lang="en-US" dirty="0" smtClean="0"/>
              <a:t>(802) 488-7812</a:t>
            </a:r>
          </a:p>
          <a:p>
            <a:pPr marL="0" indent="0" algn="ctr">
              <a:buFont typeface="Arial" charset="0"/>
              <a:buNone/>
            </a:pPr>
            <a:endParaRPr lang="en-US" dirty="0" smtClean="0"/>
          </a:p>
          <a:p>
            <a:pPr marL="0" indent="0" algn="ctr">
              <a:buFont typeface="Arial" charset="0"/>
              <a:buNone/>
            </a:pPr>
            <a:r>
              <a:rPr lang="en-US" dirty="0" smtClean="0"/>
              <a:t>Andy Meyer, </a:t>
            </a:r>
            <a:r>
              <a:rPr lang="en-US" u="sng" dirty="0" smtClean="0">
                <a:solidFill>
                  <a:srgbClr val="0070C0"/>
                </a:solidFill>
              </a:rPr>
              <a:t>andy.meyer@efficiencymaine.com</a:t>
            </a:r>
          </a:p>
          <a:p>
            <a:pPr marL="0" indent="0" algn="ctr">
              <a:buFont typeface="Arial" charset="0"/>
              <a:buNone/>
            </a:pPr>
            <a:r>
              <a:rPr lang="en-US" u="sng" dirty="0" smtClean="0"/>
              <a:t>(207) 287-6466</a:t>
            </a:r>
          </a:p>
          <a:p>
            <a:pPr marL="0" indent="0" algn="ctr">
              <a:buFont typeface="Arial" charset="0"/>
              <a:buNone/>
            </a:pPr>
            <a:endParaRPr lang="en-US" sz="2800" dirty="0" smtClean="0"/>
          </a:p>
          <a:p>
            <a:pPr marL="0" indent="0" algn="ctr">
              <a:buFont typeface="Arial" charset="0"/>
              <a:buNone/>
            </a:pPr>
            <a:endParaRPr lang="en-US" sz="3200" dirty="0" smtClean="0"/>
          </a:p>
        </p:txBody>
      </p:sp>
      <p:sp>
        <p:nvSpPr>
          <p:cNvPr id="31747" name="Title 2"/>
          <p:cNvSpPr>
            <a:spLocks noGrp="1"/>
          </p:cNvSpPr>
          <p:nvPr>
            <p:ph type="title"/>
          </p:nvPr>
        </p:nvSpPr>
        <p:spPr/>
        <p:txBody>
          <a:bodyPr/>
          <a:lstStyle/>
          <a:p>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14"/>
          <p:cNvGrpSpPr>
            <a:grpSpLocks/>
          </p:cNvGrpSpPr>
          <p:nvPr/>
        </p:nvGrpSpPr>
        <p:grpSpPr bwMode="auto">
          <a:xfrm>
            <a:off x="6827838" y="1028700"/>
            <a:ext cx="2220912" cy="5454650"/>
            <a:chOff x="7160816" y="1052949"/>
            <a:chExt cx="2005788" cy="5375709"/>
          </a:xfrm>
        </p:grpSpPr>
        <p:pic>
          <p:nvPicPr>
            <p:cNvPr id="1032" name="Picture 366" descr="veic meea logo final 2"/>
            <p:cNvPicPr>
              <a:picLocks noChangeAspect="1" noChangeArrowheads="1"/>
            </p:cNvPicPr>
            <p:nvPr/>
          </p:nvPicPr>
          <p:blipFill>
            <a:blip r:embed="rId4" cstate="print"/>
            <a:srcRect/>
            <a:stretch>
              <a:fillRect/>
            </a:stretch>
          </p:blipFill>
          <p:spPr bwMode="auto">
            <a:xfrm>
              <a:off x="7259139" y="2412868"/>
              <a:ext cx="1084222" cy="640080"/>
            </a:xfrm>
            <a:prstGeom prst="rect">
              <a:avLst/>
            </a:prstGeom>
            <a:noFill/>
            <a:ln w="9525">
              <a:noFill/>
              <a:miter lim="800000"/>
              <a:headEnd/>
              <a:tailEnd/>
            </a:ln>
          </p:spPr>
        </p:pic>
        <p:pic>
          <p:nvPicPr>
            <p:cNvPr id="1033" name="Picture 365" descr="veic neep logo"/>
            <p:cNvPicPr>
              <a:picLocks noChangeAspect="1" noChangeArrowheads="1"/>
            </p:cNvPicPr>
            <p:nvPr/>
          </p:nvPicPr>
          <p:blipFill>
            <a:blip r:embed="rId5" cstate="print"/>
            <a:srcRect/>
            <a:stretch>
              <a:fillRect/>
            </a:stretch>
          </p:blipFill>
          <p:spPr bwMode="auto">
            <a:xfrm>
              <a:off x="8515740" y="2780684"/>
              <a:ext cx="628260" cy="746760"/>
            </a:xfrm>
            <a:prstGeom prst="rect">
              <a:avLst/>
            </a:prstGeom>
            <a:noFill/>
            <a:ln w="9525">
              <a:noFill/>
              <a:miter lim="800000"/>
              <a:headEnd/>
              <a:tailEnd/>
            </a:ln>
          </p:spPr>
        </p:pic>
        <p:pic>
          <p:nvPicPr>
            <p:cNvPr id="1034" name="Picture 364" descr="veic neea logo"/>
            <p:cNvPicPr>
              <a:picLocks noChangeAspect="1" noChangeArrowheads="1"/>
            </p:cNvPicPr>
            <p:nvPr/>
          </p:nvPicPr>
          <p:blipFill>
            <a:blip r:embed="rId6" cstate="print"/>
            <a:srcRect/>
            <a:stretch>
              <a:fillRect/>
            </a:stretch>
          </p:blipFill>
          <p:spPr bwMode="auto">
            <a:xfrm>
              <a:off x="8167827" y="3981202"/>
              <a:ext cx="976173" cy="1066800"/>
            </a:xfrm>
            <a:prstGeom prst="rect">
              <a:avLst/>
            </a:prstGeom>
            <a:noFill/>
            <a:ln w="9525">
              <a:noFill/>
              <a:miter lim="800000"/>
              <a:headEnd/>
              <a:tailEnd/>
            </a:ln>
          </p:spPr>
        </p:pic>
        <p:pic>
          <p:nvPicPr>
            <p:cNvPr id="1035" name="Picture 363" descr="veic sweep 500"/>
            <p:cNvPicPr>
              <a:picLocks noChangeAspect="1" noChangeArrowheads="1"/>
            </p:cNvPicPr>
            <p:nvPr/>
          </p:nvPicPr>
          <p:blipFill>
            <a:blip r:embed="rId7" cstate="print"/>
            <a:srcRect/>
            <a:stretch>
              <a:fillRect/>
            </a:stretch>
          </p:blipFill>
          <p:spPr bwMode="auto">
            <a:xfrm>
              <a:off x="7317759" y="3397314"/>
              <a:ext cx="1096899" cy="626745"/>
            </a:xfrm>
            <a:prstGeom prst="rect">
              <a:avLst/>
            </a:prstGeom>
            <a:noFill/>
            <a:ln w="9525">
              <a:noFill/>
              <a:miter lim="800000"/>
              <a:headEnd/>
              <a:tailEnd/>
            </a:ln>
          </p:spPr>
        </p:pic>
        <p:pic>
          <p:nvPicPr>
            <p:cNvPr id="1036" name="Picture 362" descr="veic SEEA-2C-logo final"/>
            <p:cNvPicPr>
              <a:picLocks noChangeAspect="1" noChangeArrowheads="1"/>
            </p:cNvPicPr>
            <p:nvPr/>
          </p:nvPicPr>
          <p:blipFill>
            <a:blip r:embed="rId8" cstate="print"/>
            <a:srcRect/>
            <a:stretch>
              <a:fillRect/>
            </a:stretch>
          </p:blipFill>
          <p:spPr bwMode="auto">
            <a:xfrm>
              <a:off x="7172696" y="4841537"/>
              <a:ext cx="1103963" cy="479797"/>
            </a:xfrm>
            <a:prstGeom prst="rect">
              <a:avLst/>
            </a:prstGeom>
            <a:noFill/>
            <a:ln w="9525">
              <a:noFill/>
              <a:miter lim="800000"/>
              <a:headEnd/>
              <a:tailEnd/>
            </a:ln>
          </p:spPr>
        </p:pic>
        <p:pic>
          <p:nvPicPr>
            <p:cNvPr id="1037" name="Picture 1" descr="cid:image001.jpg@01CA7503.13122B70"/>
            <p:cNvPicPr>
              <a:picLocks noChangeAspect="1" noChangeArrowheads="1"/>
            </p:cNvPicPr>
            <p:nvPr/>
          </p:nvPicPr>
          <p:blipFill>
            <a:blip r:embed="rId9" r:link="rId10" cstate="print"/>
            <a:srcRect/>
            <a:stretch>
              <a:fillRect/>
            </a:stretch>
          </p:blipFill>
          <p:spPr bwMode="auto">
            <a:xfrm>
              <a:off x="7160816" y="6044540"/>
              <a:ext cx="1127764" cy="384118"/>
            </a:xfrm>
            <a:prstGeom prst="rect">
              <a:avLst/>
            </a:prstGeom>
            <a:noFill/>
            <a:ln w="9525">
              <a:noFill/>
              <a:miter lim="800000"/>
              <a:headEnd/>
              <a:tailEnd/>
            </a:ln>
          </p:spPr>
        </p:pic>
        <p:pic>
          <p:nvPicPr>
            <p:cNvPr id="1038" name="Picture 360" descr="veic nrdc logo-3 copy"/>
            <p:cNvPicPr>
              <a:picLocks noChangeAspect="1" noChangeArrowheads="1"/>
            </p:cNvPicPr>
            <p:nvPr/>
          </p:nvPicPr>
          <p:blipFill>
            <a:blip r:embed="rId11" cstate="print"/>
            <a:srcRect/>
            <a:stretch>
              <a:fillRect/>
            </a:stretch>
          </p:blipFill>
          <p:spPr bwMode="auto">
            <a:xfrm>
              <a:off x="8287829" y="5230463"/>
              <a:ext cx="878775" cy="921944"/>
            </a:xfrm>
            <a:prstGeom prst="rect">
              <a:avLst/>
            </a:prstGeom>
            <a:noFill/>
            <a:ln w="9525">
              <a:noFill/>
              <a:miter lim="800000"/>
              <a:headEnd/>
              <a:tailEnd/>
            </a:ln>
          </p:spPr>
        </p:pic>
        <p:pic>
          <p:nvPicPr>
            <p:cNvPr id="1039" name="Picture 357"/>
            <p:cNvPicPr>
              <a:picLocks noChangeAspect="1" noChangeArrowheads="1"/>
            </p:cNvPicPr>
            <p:nvPr/>
          </p:nvPicPr>
          <p:blipFill>
            <a:blip r:embed="rId12" cstate="print"/>
            <a:srcRect/>
            <a:stretch>
              <a:fillRect/>
            </a:stretch>
          </p:blipFill>
          <p:spPr bwMode="auto">
            <a:xfrm>
              <a:off x="7201025" y="1052949"/>
              <a:ext cx="1895475" cy="612775"/>
            </a:xfrm>
            <a:prstGeom prst="rect">
              <a:avLst/>
            </a:prstGeom>
            <a:noFill/>
            <a:ln w="9525">
              <a:noFill/>
              <a:miter lim="800000"/>
              <a:headEnd/>
              <a:tailEnd/>
            </a:ln>
          </p:spPr>
        </p:pic>
      </p:grpSp>
      <p:sp>
        <p:nvSpPr>
          <p:cNvPr id="1028"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16"/>
          <p:cNvGraphicFramePr>
            <a:graphicFrameLocks noChangeAspect="1"/>
          </p:cNvGraphicFramePr>
          <p:nvPr/>
        </p:nvGraphicFramePr>
        <p:xfrm>
          <a:off x="58738" y="977900"/>
          <a:ext cx="6994525" cy="5584825"/>
        </p:xfrm>
        <a:graphic>
          <a:graphicData uri="http://schemas.openxmlformats.org/presentationml/2006/ole">
            <p:oleObj spid="_x0000_s1041" r:id="rId13" imgW="11771893" imgH="10065219" progId="">
              <p:embed/>
            </p:oleObj>
          </a:graphicData>
        </a:graphic>
      </p:graphicFrame>
      <p:sp>
        <p:nvSpPr>
          <p:cNvPr id="1029" name="Title 15"/>
          <p:cNvSpPr>
            <a:spLocks noGrp="1"/>
          </p:cNvSpPr>
          <p:nvPr>
            <p:ph type="title"/>
          </p:nvPr>
        </p:nvSpPr>
        <p:spPr/>
        <p:txBody>
          <a:bodyPr/>
          <a:lstStyle/>
          <a:p>
            <a:r>
              <a:rPr lang="en-US" smtClean="0"/>
              <a:t>Who We Are</a:t>
            </a:r>
          </a:p>
        </p:txBody>
      </p:sp>
      <p:sp>
        <p:nvSpPr>
          <p:cNvPr id="1030" name="TextBox 16"/>
          <p:cNvSpPr txBox="1">
            <a:spLocks noChangeArrowheads="1"/>
          </p:cNvSpPr>
          <p:nvPr/>
        </p:nvSpPr>
        <p:spPr bwMode="auto">
          <a:xfrm>
            <a:off x="654050" y="1020763"/>
            <a:ext cx="6650038" cy="1108075"/>
          </a:xfrm>
          <a:prstGeom prst="rect">
            <a:avLst/>
          </a:prstGeom>
          <a:noFill/>
          <a:ln w="9525">
            <a:noFill/>
            <a:miter lim="800000"/>
            <a:headEnd/>
            <a:tailEnd/>
          </a:ln>
        </p:spPr>
        <p:txBody>
          <a:bodyPr/>
          <a:lstStyle/>
          <a:p>
            <a:pPr algn="ctr">
              <a:spcBef>
                <a:spcPct val="20000"/>
              </a:spcBef>
            </a:pPr>
            <a:r>
              <a:rPr lang="en-US" sz="2500" b="1"/>
              <a:t>Program Design &amp; Implementation/</a:t>
            </a:r>
          </a:p>
          <a:p>
            <a:pPr algn="ctr">
              <a:spcBef>
                <a:spcPct val="20000"/>
              </a:spcBef>
            </a:pPr>
            <a:r>
              <a:rPr lang="en-US" sz="2500" b="1"/>
              <a:t>Technical Assistance Team </a:t>
            </a:r>
          </a:p>
        </p:txBody>
      </p:sp>
      <p:pic>
        <p:nvPicPr>
          <p:cNvPr id="1031" name="Picture 15"/>
          <p:cNvPicPr>
            <a:picLocks noChangeAspect="1" noChangeArrowheads="1"/>
          </p:cNvPicPr>
          <p:nvPr/>
        </p:nvPicPr>
        <p:blipFill>
          <a:blip r:embed="rId14" cstate="print"/>
          <a:srcRect/>
          <a:stretch>
            <a:fillRect/>
          </a:stretch>
        </p:blipFill>
        <p:spPr bwMode="auto">
          <a:xfrm>
            <a:off x="7959725" y="1849438"/>
            <a:ext cx="952500" cy="53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smtClean="0"/>
              <a:t>Overview</a:t>
            </a:r>
          </a:p>
        </p:txBody>
      </p:sp>
      <p:sp>
        <p:nvSpPr>
          <p:cNvPr id="9219" name="Content Placeholder 2"/>
          <p:cNvSpPr>
            <a:spLocks noGrp="1"/>
          </p:cNvSpPr>
          <p:nvPr>
            <p:ph idx="1"/>
          </p:nvPr>
        </p:nvSpPr>
        <p:spPr/>
        <p:txBody>
          <a:bodyPr/>
          <a:lstStyle/>
          <a:p>
            <a:r>
              <a:rPr lang="en-US" dirty="0" smtClean="0"/>
              <a:t>Why a Residential Retrofit Program Design Guide (Design Guide)</a:t>
            </a:r>
          </a:p>
          <a:p>
            <a:r>
              <a:rPr lang="en-US" dirty="0" smtClean="0"/>
              <a:t>Introduce elements of the Design Guide</a:t>
            </a:r>
          </a:p>
          <a:p>
            <a:pPr lvl="1"/>
            <a:r>
              <a:rPr lang="en-US" dirty="0" smtClean="0"/>
              <a:t>Assess, Plan, Implement, Evaluate</a:t>
            </a:r>
          </a:p>
          <a:p>
            <a:r>
              <a:rPr lang="en-US" dirty="0" smtClean="0"/>
              <a:t>When/where to find the Design Guide</a:t>
            </a:r>
          </a:p>
          <a:p>
            <a:r>
              <a:rPr lang="en-US" dirty="0" smtClean="0"/>
              <a:t>Case Study: Efficiency Maine’s Home Energy Savings Program</a:t>
            </a:r>
          </a:p>
          <a:p>
            <a:r>
              <a:rPr lang="en-US" dirty="0" smtClean="0"/>
              <a:t>Q&amp;A</a:t>
            </a:r>
          </a:p>
        </p:txBody>
      </p:sp>
      <p:sp>
        <p:nvSpPr>
          <p:cNvPr id="9220" name="Slide Number Placeholder 3"/>
          <p:cNvSpPr>
            <a:spLocks noGrp="1"/>
          </p:cNvSpPr>
          <p:nvPr>
            <p:ph type="sldNum" sz="quarter" idx="4294967295"/>
          </p:nvPr>
        </p:nvSpPr>
        <p:spPr bwMode="auto">
          <a:xfrm>
            <a:off x="7010400" y="6569075"/>
            <a:ext cx="2133600" cy="365125"/>
          </a:xfrm>
          <a:prstGeom prst="rect">
            <a:avLst/>
          </a:prstGeom>
          <a:noFill/>
          <a:ln>
            <a:miter lim="800000"/>
            <a:headEnd/>
            <a:tailEnd/>
          </a:ln>
        </p:spPr>
        <p:txBody>
          <a:bodyPr/>
          <a:lstStyle/>
          <a:p>
            <a:fld id="{078DB358-B6CC-4638-A842-7DDB9D9A007E}" type="slidenum">
              <a:rPr lang="en-US"/>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Purpose of the Design Guide</a:t>
            </a:r>
          </a:p>
        </p:txBody>
      </p:sp>
      <p:sp>
        <p:nvSpPr>
          <p:cNvPr id="10243" name="Content Placeholder 2"/>
          <p:cNvSpPr>
            <a:spLocks noGrp="1"/>
          </p:cNvSpPr>
          <p:nvPr>
            <p:ph idx="1"/>
          </p:nvPr>
        </p:nvSpPr>
        <p:spPr/>
        <p:txBody>
          <a:bodyPr/>
          <a:lstStyle/>
          <a:p>
            <a:r>
              <a:rPr lang="en-US" dirty="0" smtClean="0"/>
              <a:t>Audience</a:t>
            </a:r>
          </a:p>
          <a:p>
            <a:pPr lvl="1"/>
            <a:r>
              <a:rPr lang="en-US" dirty="0" smtClean="0"/>
              <a:t>Retrofit program administrators</a:t>
            </a:r>
          </a:p>
          <a:p>
            <a:pPr lvl="1"/>
            <a:r>
              <a:rPr lang="en-US" dirty="0" smtClean="0"/>
              <a:t>State, local, utilities, local energy alliances…</a:t>
            </a:r>
          </a:p>
          <a:p>
            <a:r>
              <a:rPr lang="en-US" dirty="0" smtClean="0"/>
              <a:t>Set the context for what to consider when planning a new (or evaluating existing) Residential Retrofit program.</a:t>
            </a:r>
          </a:p>
          <a:p>
            <a:pPr lvl="1"/>
            <a:r>
              <a:rPr lang="en-US" dirty="0" smtClean="0"/>
              <a:t>What questions to ask/investigate</a:t>
            </a:r>
          </a:p>
          <a:p>
            <a:pPr lvl="1"/>
            <a:r>
              <a:rPr lang="en-US" dirty="0" smtClean="0"/>
              <a:t>Where to find your workforce</a:t>
            </a:r>
          </a:p>
          <a:p>
            <a:pPr lvl="1"/>
            <a:r>
              <a:rPr lang="en-US" dirty="0" smtClean="0"/>
              <a:t>How to administer</a:t>
            </a:r>
          </a:p>
          <a:p>
            <a:pPr lvl="1"/>
            <a:r>
              <a:rPr lang="en-US" dirty="0" smtClean="0"/>
              <a:t>How to launch</a:t>
            </a:r>
          </a:p>
          <a:p>
            <a:pPr lvl="1"/>
            <a:r>
              <a:rPr lang="en-US" dirty="0" smtClean="0"/>
              <a:t>Ways to market</a:t>
            </a:r>
          </a:p>
          <a:p>
            <a:pPr lvl="1"/>
            <a:r>
              <a:rPr lang="en-US" dirty="0" smtClean="0"/>
              <a:t>Incorporating evaluation</a:t>
            </a:r>
          </a:p>
          <a:p>
            <a:pPr lvl="1">
              <a:buFont typeface="Arial" charset="0"/>
              <a:buNone/>
            </a:pPr>
            <a:endParaRPr lang="en-US" dirty="0" smtClean="0"/>
          </a:p>
        </p:txBody>
      </p:sp>
      <p:sp>
        <p:nvSpPr>
          <p:cNvPr id="10244" name="Slide Number Placeholder 3"/>
          <p:cNvSpPr>
            <a:spLocks noGrp="1"/>
          </p:cNvSpPr>
          <p:nvPr>
            <p:ph type="sldNum" sz="quarter" idx="4294967295"/>
          </p:nvPr>
        </p:nvSpPr>
        <p:spPr bwMode="auto">
          <a:xfrm>
            <a:off x="7010400" y="6569075"/>
            <a:ext cx="2133600" cy="365125"/>
          </a:xfrm>
          <a:prstGeom prst="rect">
            <a:avLst/>
          </a:prstGeom>
          <a:noFill/>
          <a:ln>
            <a:miter lim="800000"/>
            <a:headEnd/>
            <a:tailEnd/>
          </a:ln>
        </p:spPr>
        <p:txBody>
          <a:bodyPr/>
          <a:lstStyle/>
          <a:p>
            <a:fld id="{65399E21-6028-46A1-A239-E2B936C484EC}"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77800" y="0"/>
            <a:ext cx="5926138" cy="901700"/>
          </a:xfrm>
        </p:spPr>
        <p:txBody>
          <a:bodyPr/>
          <a:lstStyle/>
          <a:p>
            <a:r>
              <a:rPr lang="en-US" smtClean="0"/>
              <a:t>Design Guide Content Introduction	</a:t>
            </a:r>
          </a:p>
        </p:txBody>
      </p:sp>
      <p:sp>
        <p:nvSpPr>
          <p:cNvPr id="11267" name="Content Placeholder 2"/>
          <p:cNvSpPr>
            <a:spLocks noGrp="1"/>
          </p:cNvSpPr>
          <p:nvPr>
            <p:ph idx="1"/>
          </p:nvPr>
        </p:nvSpPr>
        <p:spPr>
          <a:xfrm>
            <a:off x="457200" y="1087438"/>
            <a:ext cx="8229600" cy="5380037"/>
          </a:xfrm>
        </p:spPr>
        <p:txBody>
          <a:bodyPr/>
          <a:lstStyle/>
          <a:p>
            <a:r>
              <a:rPr lang="en-US" smtClean="0"/>
              <a:t>Follows the essential elements of energy efficiency program design:</a:t>
            </a:r>
          </a:p>
          <a:p>
            <a:pPr lvl="1"/>
            <a:r>
              <a:rPr lang="en-US" b="1" smtClean="0"/>
              <a:t>ASSESS</a:t>
            </a:r>
            <a:r>
              <a:rPr lang="en-US" smtClean="0"/>
              <a:t> the existing community and market conditions</a:t>
            </a:r>
          </a:p>
          <a:p>
            <a:pPr lvl="1"/>
            <a:r>
              <a:rPr lang="en-US" b="1" smtClean="0"/>
              <a:t>PLAN</a:t>
            </a:r>
            <a:r>
              <a:rPr lang="en-US" smtClean="0"/>
              <a:t> around what conditions dictate</a:t>
            </a:r>
          </a:p>
          <a:p>
            <a:pPr lvl="1"/>
            <a:r>
              <a:rPr lang="en-US" b="1" smtClean="0"/>
              <a:t>IMPLEMENT</a:t>
            </a:r>
            <a:r>
              <a:rPr lang="en-US" smtClean="0"/>
              <a:t> your program, either as fully launched or pilot</a:t>
            </a:r>
          </a:p>
          <a:p>
            <a:pPr lvl="1"/>
            <a:r>
              <a:rPr lang="en-US" b="1" smtClean="0"/>
              <a:t>EVALUATE</a:t>
            </a:r>
            <a:r>
              <a:rPr lang="en-US" smtClean="0"/>
              <a:t> your progress and results along various criteria</a:t>
            </a:r>
          </a:p>
          <a:p>
            <a:pPr lvl="1">
              <a:buFont typeface="Arial" charset="0"/>
              <a:buNone/>
            </a:pPr>
            <a:r>
              <a:rPr lang="en-US" smtClean="0"/>
              <a:t> </a:t>
            </a:r>
          </a:p>
        </p:txBody>
      </p:sp>
      <p:sp>
        <p:nvSpPr>
          <p:cNvPr id="11268" name="Slide Number Placeholder 3"/>
          <p:cNvSpPr>
            <a:spLocks noGrp="1"/>
          </p:cNvSpPr>
          <p:nvPr>
            <p:ph type="sldNum" sz="quarter" idx="4294967295"/>
          </p:nvPr>
        </p:nvSpPr>
        <p:spPr bwMode="auto">
          <a:xfrm>
            <a:off x="7010400" y="6569075"/>
            <a:ext cx="2133600" cy="365125"/>
          </a:xfrm>
          <a:prstGeom prst="rect">
            <a:avLst/>
          </a:prstGeom>
          <a:noFill/>
          <a:ln>
            <a:miter lim="800000"/>
            <a:headEnd/>
            <a:tailEnd/>
          </a:ln>
        </p:spPr>
        <p:txBody>
          <a:bodyPr/>
          <a:lstStyle/>
          <a:p>
            <a:fld id="{354FC8A9-046D-4725-9B60-2B3ED3F68655}" type="slidenum">
              <a:rPr lang="en-US"/>
              <a:pPr/>
              <a:t>8</a:t>
            </a:fld>
            <a:endParaRPr lang="en-US"/>
          </a:p>
        </p:txBody>
      </p:sp>
      <p:graphicFrame>
        <p:nvGraphicFramePr>
          <p:cNvPr id="5" name="Diagram 4"/>
          <p:cNvGraphicFramePr>
            <a:graphicFrameLocks/>
          </p:cNvGraphicFramePr>
          <p:nvPr/>
        </p:nvGraphicFramePr>
        <p:xfrm>
          <a:off x="2617075" y="3373821"/>
          <a:ext cx="3563007" cy="3077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ASSESS</a:t>
            </a:r>
          </a:p>
        </p:txBody>
      </p:sp>
      <p:sp>
        <p:nvSpPr>
          <p:cNvPr id="12291" name="Content Placeholder 2"/>
          <p:cNvSpPr>
            <a:spLocks noGrp="1"/>
          </p:cNvSpPr>
          <p:nvPr>
            <p:ph idx="1"/>
          </p:nvPr>
        </p:nvSpPr>
        <p:spPr/>
        <p:txBody>
          <a:bodyPr/>
          <a:lstStyle/>
          <a:p>
            <a:r>
              <a:rPr lang="en-US" dirty="0" smtClean="0"/>
              <a:t>Important to understand program’s parameters and environment in which it will operate</a:t>
            </a:r>
          </a:p>
          <a:p>
            <a:pPr lvl="1"/>
            <a:r>
              <a:rPr lang="en-US" dirty="0" smtClean="0"/>
              <a:t>Characterize the market</a:t>
            </a:r>
          </a:p>
          <a:p>
            <a:pPr lvl="1"/>
            <a:r>
              <a:rPr lang="en-US" dirty="0" smtClean="0"/>
              <a:t>Identify exiting Programs &amp; Leveraging Opportunities</a:t>
            </a:r>
          </a:p>
          <a:p>
            <a:pPr lvl="1"/>
            <a:r>
              <a:rPr lang="en-US" dirty="0" smtClean="0"/>
              <a:t>Assess Existing Contractor Resources</a:t>
            </a:r>
          </a:p>
          <a:p>
            <a:pPr lvl="1"/>
            <a:endParaRPr lang="en-US" dirty="0" smtClean="0"/>
          </a:p>
          <a:p>
            <a:pPr lvl="1">
              <a:buFont typeface="Arial" charset="0"/>
              <a:buNone/>
            </a:pPr>
            <a:endParaRPr lang="en-US" dirty="0" smtClean="0"/>
          </a:p>
        </p:txBody>
      </p:sp>
      <p:sp>
        <p:nvSpPr>
          <p:cNvPr id="12292" name="Slide Number Placeholder 3"/>
          <p:cNvSpPr>
            <a:spLocks noGrp="1"/>
          </p:cNvSpPr>
          <p:nvPr>
            <p:ph type="sldNum" sz="quarter" idx="4294967295"/>
          </p:nvPr>
        </p:nvSpPr>
        <p:spPr bwMode="auto">
          <a:xfrm>
            <a:off x="7010400" y="6569075"/>
            <a:ext cx="2133600" cy="365125"/>
          </a:xfrm>
          <a:prstGeom prst="rect">
            <a:avLst/>
          </a:prstGeom>
          <a:noFill/>
          <a:ln>
            <a:miter lim="800000"/>
            <a:headEnd/>
            <a:tailEnd/>
          </a:ln>
        </p:spPr>
        <p:txBody>
          <a:bodyPr/>
          <a:lstStyle/>
          <a:p>
            <a:fld id="{87F6DE55-46EF-4A43-B26C-DEBD5D6CF7F4}" type="slidenum">
              <a:rPr lang="en-US"/>
              <a:pPr/>
              <a:t>9</a:t>
            </a:fld>
            <a:endParaRPr lang="en-US"/>
          </a:p>
        </p:txBody>
      </p:sp>
      <p:pic>
        <p:nvPicPr>
          <p:cNvPr id="2050" name="Picture 2" descr="http://keediddy5.files.wordpress.com/2009/07/clipart-pencil-checklist.jpg%3Fw%3D150%26h%3D14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32261" y="3367314"/>
            <a:ext cx="2628900" cy="25527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EMPwrPtTemplate">
  <a:themeElements>
    <a:clrScheme name="EMPwr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MPwrPt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80" charset="0"/>
          </a:defRPr>
        </a:defPPr>
      </a:lstStyle>
    </a:lnDef>
  </a:objectDefaults>
  <a:extraClrSchemeLst>
    <a:extraClrScheme>
      <a:clrScheme name="EMPwr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MPwr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MPwrP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MPwrP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MPwrP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MPwrP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MPwrPt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MPwrP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MPwrP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MPwrP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MPwrP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MPwrP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MPwr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MPwrPt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MPwr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MPwrPt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eere_template_blue</Template>
  <TotalTime>2745</TotalTime>
  <Words>2012</Words>
  <Application>Microsoft Office PowerPoint</Application>
  <PresentationFormat>On-screen Show (4:3)</PresentationFormat>
  <Paragraphs>458</Paragraphs>
  <Slides>43</Slides>
  <Notes>43</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43</vt:i4>
      </vt:variant>
    </vt:vector>
  </HeadingPairs>
  <TitlesOfParts>
    <vt:vector size="45" baseType="lpstr">
      <vt:lpstr>eere_template_blue</vt:lpstr>
      <vt:lpstr>EMPwrPtTemplate</vt:lpstr>
      <vt:lpstr>DOE Technical Assistance Program</vt:lpstr>
      <vt:lpstr>What is TAP?</vt:lpstr>
      <vt:lpstr>How Can TAP Help You?</vt:lpstr>
      <vt:lpstr>Provider Network Resources</vt:lpstr>
      <vt:lpstr>Who We Are</vt:lpstr>
      <vt:lpstr>Overview</vt:lpstr>
      <vt:lpstr>Purpose of the Design Guide</vt:lpstr>
      <vt:lpstr>Design Guide Content Introduction </vt:lpstr>
      <vt:lpstr>ASSESS</vt:lpstr>
      <vt:lpstr>ASSESS</vt:lpstr>
      <vt:lpstr>ASSESS</vt:lpstr>
      <vt:lpstr>ASSESS</vt:lpstr>
      <vt:lpstr>PLAN </vt:lpstr>
      <vt:lpstr>PLAN</vt:lpstr>
      <vt:lpstr>PLAN</vt:lpstr>
      <vt:lpstr>PLAN</vt:lpstr>
      <vt:lpstr>PLAN</vt:lpstr>
      <vt:lpstr>PLAN</vt:lpstr>
      <vt:lpstr>PLAN</vt:lpstr>
      <vt:lpstr>PLAN</vt:lpstr>
      <vt:lpstr>PLAN</vt:lpstr>
      <vt:lpstr>IMPLEMENT</vt:lpstr>
      <vt:lpstr>EVALUATE</vt:lpstr>
      <vt:lpstr>Slide 24</vt:lpstr>
      <vt:lpstr>Residential Weatherization  Program Design Case Study</vt:lpstr>
      <vt:lpstr>Background</vt:lpstr>
      <vt:lpstr>DOE Design Guide Model</vt:lpstr>
      <vt:lpstr>DOE Step 1 - Assess</vt:lpstr>
      <vt:lpstr>DOE Step 2 - Plan</vt:lpstr>
      <vt:lpstr>DOE Step 3 - Implement</vt:lpstr>
      <vt:lpstr>DOE Step 4 - Evaluate</vt:lpstr>
      <vt:lpstr>Sample report</vt:lpstr>
      <vt:lpstr>Lessons learned – Observe the WHOLE Value Chain</vt:lpstr>
      <vt:lpstr>Listen Hard &amp;  Steal Shamelessly</vt:lpstr>
      <vt:lpstr>Listen Hard &amp;  Re-re-innovate</vt:lpstr>
      <vt:lpstr>Sales Training Helps</vt:lpstr>
      <vt:lpstr>Advisory Boards can help</vt:lpstr>
      <vt:lpstr>DOE Design Guide Model Works</vt:lpstr>
      <vt:lpstr>Resources</vt:lpstr>
      <vt:lpstr>Accessing TAP Resources</vt:lpstr>
      <vt:lpstr>Upcoming Webinars</vt:lpstr>
      <vt:lpstr>Questions?</vt:lpstr>
      <vt:lpstr>Slide 43</vt:lpstr>
    </vt:vector>
  </TitlesOfParts>
  <Company>EERE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 Technical Assistance Program</dc:title>
  <dc:subject>Blue version of the EERE PowerPoint template, for use with PowerPoint 2007.</dc:subject>
  <dc:creator>DOE</dc:creator>
  <cp:lastModifiedBy>Jennifer Travis</cp:lastModifiedBy>
  <cp:revision>81</cp:revision>
  <cp:lastPrinted>2011-05-03T16:41:04Z</cp:lastPrinted>
  <dcterms:created xsi:type="dcterms:W3CDTF">2010-08-05T19:24:11Z</dcterms:created>
  <dcterms:modified xsi:type="dcterms:W3CDTF">2011-05-04T14:50:48Z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tegory">
    <vt:lpwstr>Templates</vt:lpwstr>
  </property>
  <property fmtid="{D5CDD505-2E9C-101B-9397-08002B2CF9AE}" pid="3" name="ContentType">
    <vt:lpwstr>Document</vt:lpwstr>
  </property>
</Properties>
</file>