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701" r:id="rId2"/>
  </p:sldMasterIdLst>
  <p:notesMasterIdLst>
    <p:notesMasterId r:id="rId44"/>
  </p:notesMasterIdLst>
  <p:handoutMasterIdLst>
    <p:handoutMasterId r:id="rId45"/>
  </p:handoutMasterIdLst>
  <p:sldIdLst>
    <p:sldId id="386" r:id="rId3"/>
    <p:sldId id="387" r:id="rId4"/>
    <p:sldId id="388" r:id="rId5"/>
    <p:sldId id="390" r:id="rId6"/>
    <p:sldId id="389" r:id="rId7"/>
    <p:sldId id="391" r:id="rId8"/>
    <p:sldId id="257" r:id="rId9"/>
    <p:sldId id="385" r:id="rId10"/>
    <p:sldId id="260" r:id="rId11"/>
    <p:sldId id="261" r:id="rId12"/>
    <p:sldId id="293" r:id="rId13"/>
    <p:sldId id="365" r:id="rId14"/>
    <p:sldId id="283" r:id="rId15"/>
    <p:sldId id="265" r:id="rId16"/>
    <p:sldId id="301" r:id="rId17"/>
    <p:sldId id="272" r:id="rId18"/>
    <p:sldId id="273" r:id="rId19"/>
    <p:sldId id="294" r:id="rId20"/>
    <p:sldId id="274" r:id="rId21"/>
    <p:sldId id="393"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 id="406" r:id="rId35"/>
    <p:sldId id="407" r:id="rId36"/>
    <p:sldId id="408" r:id="rId37"/>
    <p:sldId id="409" r:id="rId38"/>
    <p:sldId id="410" r:id="rId39"/>
    <p:sldId id="411" r:id="rId40"/>
    <p:sldId id="412" r:id="rId41"/>
    <p:sldId id="413" r:id="rId42"/>
    <p:sldId id="414" r:id="rId43"/>
  </p:sldIdLst>
  <p:sldSz cx="9144000" cy="6858000" type="screen4x3"/>
  <p:notesSz cx="9296400" cy="68818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ders Moore" initials="" lastIdx="1" clrIdx="0"/>
  <p:cmAuthor id="1" name="Ian Hoffman" initials="IMH" lastIdx="13" clrIdx="1"/>
  <p:cmAuthor id="2" name="mzimring" initials="m" lastIdx="39" clrIdx="2"/>
  <p:cmAuthor id="3" name="estuart" initials="es" lastIdx="27" clrIdx="3"/>
  <p:cmAuthor id="4" name="Megan Billingsley" initials="MB" lastIdx="2" clrIdx="4"/>
  <p:cmAuthor id="5" name="CAGoldman" initials="CAG" lastIdx="7" clrIdx="5"/>
  <p:cmAuthor id="6" name="Elizabeth Stuart" initials="ES" lastIdx="5" clrIdx="6"/>
  <p:cmAuthor id="7" name="Satchwell, Andy" initials="SA" lastIdx="11" clrIdx="7"/>
  <p:cmAuthor id="8" name="Ian M. Hoffman" initials="IMH" lastIdx="2" clrIdx="8"/>
  <p:cmAuthor id="9" name=" " initials="MSOffice" lastIdx="2" clrIdx="9"/>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0000"/>
    <a:srgbClr val="07F76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04" autoAdjust="0"/>
    <p:restoredTop sz="91212" autoAdjust="0"/>
  </p:normalViewPr>
  <p:slideViewPr>
    <p:cSldViewPr>
      <p:cViewPr>
        <p:scale>
          <a:sx n="110" d="100"/>
          <a:sy n="110" d="100"/>
        </p:scale>
        <p:origin x="-2028" y="-240"/>
      </p:cViewPr>
      <p:guideLst>
        <p:guide orient="horz" pos="2160"/>
        <p:guide pos="2880"/>
      </p:guideLst>
    </p:cSldViewPr>
  </p:slideViewPr>
  <p:outlineViewPr>
    <p:cViewPr>
      <p:scale>
        <a:sx n="33" d="100"/>
        <a:sy n="33" d="100"/>
      </p:scale>
      <p:origin x="0" y="20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332" y="-96"/>
      </p:cViewPr>
      <p:guideLst>
        <p:guide orient="horz" pos="2168"/>
        <p:guide pos="292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513" cy="3443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4745" y="0"/>
            <a:ext cx="4029511" cy="344326"/>
          </a:xfrm>
          <a:prstGeom prst="rect">
            <a:avLst/>
          </a:prstGeom>
        </p:spPr>
        <p:txBody>
          <a:bodyPr vert="horz" lIns="91440" tIns="45720" rIns="91440" bIns="45720" rtlCol="0"/>
          <a:lstStyle>
            <a:lvl1pPr algn="r">
              <a:defRPr sz="1200"/>
            </a:lvl1pPr>
          </a:lstStyle>
          <a:p>
            <a:fld id="{E0575E41-F53B-4AAD-A7EF-DAEB2CE9F53B}" type="datetimeFigureOut">
              <a:rPr lang="en-US" smtClean="0"/>
              <a:pPr/>
              <a:t>4/28/2011</a:t>
            </a:fld>
            <a:endParaRPr lang="en-US"/>
          </a:p>
        </p:txBody>
      </p:sp>
      <p:sp>
        <p:nvSpPr>
          <p:cNvPr id="4" name="Footer Placeholder 3"/>
          <p:cNvSpPr>
            <a:spLocks noGrp="1"/>
          </p:cNvSpPr>
          <p:nvPr>
            <p:ph type="ftr" sz="quarter" idx="2"/>
          </p:nvPr>
        </p:nvSpPr>
        <p:spPr>
          <a:xfrm>
            <a:off x="2" y="6536312"/>
            <a:ext cx="4029513" cy="3443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4745" y="6536312"/>
            <a:ext cx="4029511" cy="344326"/>
          </a:xfrm>
          <a:prstGeom prst="rect">
            <a:avLst/>
          </a:prstGeom>
        </p:spPr>
        <p:txBody>
          <a:bodyPr vert="horz" lIns="91440" tIns="45720" rIns="91440" bIns="45720" rtlCol="0" anchor="b"/>
          <a:lstStyle>
            <a:lvl1pPr algn="r">
              <a:defRPr sz="1200"/>
            </a:lvl1pPr>
          </a:lstStyle>
          <a:p>
            <a:fld id="{D2D6A2D2-4A83-4D30-8412-D75E4F282C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44326"/>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5014" y="0"/>
            <a:ext cx="4029282" cy="344326"/>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20885A8-4FC6-480C-9593-632DF4BBA762}" type="datetimeFigureOut">
              <a:rPr lang="en-US"/>
              <a:pPr>
                <a:defRPr/>
              </a:pPr>
              <a:t>4/28/2011</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930483" y="3269333"/>
            <a:ext cx="7435436" cy="3096581"/>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1" y="6536312"/>
            <a:ext cx="4029282" cy="344326"/>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5014" y="6536312"/>
            <a:ext cx="4029282" cy="344326"/>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03770AAC-05CD-40BA-92E8-42E56816000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57200" algn="l" rtl="0" eaLnBrk="0" fontAlgn="base" hangingPunct="0">
      <a:spcBef>
        <a:spcPct val="30000"/>
      </a:spcBef>
      <a:spcAft>
        <a:spcPct val="0"/>
      </a:spcAft>
      <a:defRPr sz="1100" kern="1200">
        <a:solidFill>
          <a:schemeClr val="tx1"/>
        </a:solidFill>
        <a:latin typeface="+mn-lt"/>
        <a:ea typeface="+mn-ea"/>
        <a:cs typeface="+mn-cs"/>
      </a:defRPr>
    </a:lvl2pPr>
    <a:lvl3pPr marL="914400" algn="l" rtl="0" eaLnBrk="0" fontAlgn="base" hangingPunct="0">
      <a:spcBef>
        <a:spcPct val="30000"/>
      </a:spcBef>
      <a:spcAft>
        <a:spcPct val="0"/>
      </a:spcAft>
      <a:defRPr sz="1100" kern="1200">
        <a:solidFill>
          <a:schemeClr val="tx1"/>
        </a:solidFill>
        <a:latin typeface="+mn-lt"/>
        <a:ea typeface="+mn-ea"/>
        <a:cs typeface="+mn-cs"/>
      </a:defRPr>
    </a:lvl3pPr>
    <a:lvl4pPr marL="1371600" algn="l" rtl="0" eaLnBrk="0" fontAlgn="base" hangingPunct="0">
      <a:spcBef>
        <a:spcPct val="30000"/>
      </a:spcBef>
      <a:spcAft>
        <a:spcPct val="0"/>
      </a:spcAft>
      <a:defRPr sz="1100" kern="1200">
        <a:solidFill>
          <a:schemeClr val="tx1"/>
        </a:solidFill>
        <a:latin typeface="+mn-lt"/>
        <a:ea typeface="+mn-ea"/>
        <a:cs typeface="+mn-cs"/>
      </a:defRPr>
    </a:lvl4pPr>
    <a:lvl5pPr marL="1828800" algn="l" rtl="0" eaLnBrk="0" fontAlgn="base" hangingPunct="0">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p:spPr>
      </p:sp>
      <p:sp>
        <p:nvSpPr>
          <p:cNvPr id="13315" name="Rectangle 3"/>
          <p:cNvSpPr>
            <a:spLocks noGrp="1"/>
          </p:cNvSpPr>
          <p:nvPr>
            <p:ph type="body" idx="1"/>
          </p:nvPr>
        </p:nvSpPr>
        <p:spPr bwMode="auto">
          <a:noFill/>
        </p:spPr>
        <p:txBody>
          <a:bodyPr wrap="square" numCol="1" anchor="t" anchorCtr="0" compatLnSpc="1">
            <a:prstTxWarp prst="textNoShape">
              <a:avLst/>
            </a:prstTxWarp>
          </a:bodyPr>
          <a:lstStyle/>
          <a:p>
            <a:pPr defTabSz="931863" eaLnBrk="1" hangingPunct="1">
              <a:spcBef>
                <a:spcPct val="0"/>
              </a:spcBef>
            </a:pPr>
            <a:r>
              <a:rPr lang="en-US" dirty="0" smtClean="0"/>
              <a:t>Before we jump into today’s presentations I would like to take a </a:t>
            </a:r>
          </a:p>
          <a:p>
            <a:pPr defTabSz="931863" eaLnBrk="1" hangingPunct="1">
              <a:spcBef>
                <a:spcPct val="0"/>
              </a:spcBef>
            </a:pPr>
            <a:r>
              <a:rPr lang="en-US" dirty="0" smtClean="0"/>
              <a:t>few moments to describe the DOE Technical Assistance Program </a:t>
            </a:r>
          </a:p>
          <a:p>
            <a:pPr defTabSz="931863" eaLnBrk="1" hangingPunct="1">
              <a:spcBef>
                <a:spcPct val="0"/>
              </a:spcBef>
            </a:pPr>
            <a:r>
              <a:rPr lang="en-US" dirty="0" smtClean="0"/>
              <a:t>(</a:t>
            </a:r>
            <a:r>
              <a:rPr lang="en-US" smtClean="0"/>
              <a:t>TAP). </a:t>
            </a:r>
            <a:r>
              <a:rPr lang="en-US" dirty="0" smtClean="0"/>
              <a:t>TAP is managed by a team in DOE’s </a:t>
            </a:r>
          </a:p>
          <a:p>
            <a:pPr defTabSz="931863" eaLnBrk="1" hangingPunct="1">
              <a:spcBef>
                <a:spcPct val="0"/>
              </a:spcBef>
            </a:pPr>
            <a:r>
              <a:rPr lang="en-US" dirty="0" smtClean="0"/>
              <a:t>Weatherization and Intergovernmental Program - Office of </a:t>
            </a:r>
          </a:p>
          <a:p>
            <a:pPr defTabSz="931863" eaLnBrk="1" hangingPunct="1">
              <a:spcBef>
                <a:spcPct val="0"/>
              </a:spcBef>
            </a:pPr>
            <a:r>
              <a:rPr lang="en-US" dirty="0" smtClean="0"/>
              <a:t>Energy Efficiency and Renewable Energy. </a:t>
            </a:r>
          </a:p>
          <a:p>
            <a:pPr defTabSz="931863"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E7B6D-62F9-49A1-A3C3-55F0A0EACFB1}" type="slidenum">
              <a:rPr lang="en-US"/>
              <a:pPr fontAlgn="base">
                <a:spcBef>
                  <a:spcPct val="0"/>
                </a:spcBef>
                <a:spcAft>
                  <a:spcPct val="0"/>
                </a:spcAft>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900" baseline="0" dirty="0" smtClean="0">
                <a:latin typeface="+mn-lt"/>
              </a:rPr>
              <a:t>These maps show trends for the estimated long-term increase in budgets of utility customer-funded programs.  </a:t>
            </a:r>
          </a:p>
          <a:p>
            <a:r>
              <a:rPr lang="en-US" sz="900" baseline="0" dirty="0" smtClean="0">
                <a:latin typeface="+mn-lt"/>
              </a:rPr>
              <a:t>N</a:t>
            </a:r>
            <a:r>
              <a:rPr lang="en-US" sz="900" dirty="0" smtClean="0">
                <a:latin typeface="+mn-lt"/>
              </a:rPr>
              <a:t>early all states have at least one utility or other program administrator that offers energy efficiency programs.</a:t>
            </a:r>
            <a:r>
              <a:rPr lang="en-US" sz="900" baseline="0" dirty="0" smtClean="0">
                <a:latin typeface="+mn-lt"/>
              </a:rPr>
              <a:t> This map on the left shows the funding levels and we can see that commitment levels vary.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900" baseline="0" dirty="0" smtClean="0">
                <a:latin typeface="+mn-lt"/>
              </a:rPr>
              <a:t>The 2010 energy efficiency budgets total $5.5 billion which includes $747 million targeted to low-income customers.</a:t>
            </a:r>
          </a:p>
          <a:p>
            <a:pPr lvl="0" eaLnBrk="1" fontAlgn="auto" hangingPunct="1">
              <a:spcAft>
                <a:spcPts val="1800"/>
              </a:spcAft>
              <a:buFont typeface="Arial" pitchFamily="34" charset="0"/>
              <a:buChar char="•"/>
              <a:defRPr/>
            </a:pPr>
            <a:r>
              <a:rPr lang="en-US" sz="900" dirty="0" smtClean="0">
                <a:solidFill>
                  <a:srgbClr val="003366"/>
                </a:solidFill>
                <a:latin typeface="+mn-lt"/>
              </a:rPr>
              <a:t>Utilities administer these</a:t>
            </a:r>
            <a:r>
              <a:rPr lang="en-US" sz="900" baseline="0" dirty="0" smtClean="0">
                <a:solidFill>
                  <a:srgbClr val="003366"/>
                </a:solidFill>
                <a:latin typeface="+mn-lt"/>
              </a:rPr>
              <a:t> </a:t>
            </a:r>
            <a:r>
              <a:rPr lang="en-US" sz="900" dirty="0" smtClean="0">
                <a:solidFill>
                  <a:srgbClr val="003366"/>
                </a:solidFill>
                <a:latin typeface="+mn-lt"/>
              </a:rPr>
              <a:t>energy efficiency programs in ~30 states; third parties or state agencies administer utility</a:t>
            </a:r>
            <a:r>
              <a:rPr lang="en-US" sz="900" baseline="0" dirty="0" smtClean="0">
                <a:solidFill>
                  <a:srgbClr val="003366"/>
                </a:solidFill>
                <a:latin typeface="+mn-lt"/>
              </a:rPr>
              <a:t> customer-funded programs</a:t>
            </a:r>
            <a:r>
              <a:rPr lang="en-US" sz="900" dirty="0" smtClean="0">
                <a:solidFill>
                  <a:srgbClr val="003366"/>
                </a:solidFill>
                <a:latin typeface="+mn-lt"/>
              </a:rPr>
              <a:t> in 9 states.</a:t>
            </a:r>
          </a:p>
          <a:p>
            <a:pPr lvl="0" eaLnBrk="1" fontAlgn="auto" hangingPunct="1">
              <a:spcAft>
                <a:spcPts val="1800"/>
              </a:spcAft>
              <a:buFont typeface="Arial" pitchFamily="34" charset="0"/>
              <a:buChar char="•"/>
              <a:defRPr/>
            </a:pPr>
            <a:r>
              <a:rPr lang="en-US" sz="900" dirty="0" smtClean="0">
                <a:solidFill>
                  <a:srgbClr val="003366"/>
                </a:solidFill>
                <a:latin typeface="+mn-lt"/>
              </a:rPr>
              <a:t>15 states have consistently spent more than 1% of annual utility revenues on energy efficiency over the last decade, although commitment levels vary significantly among states.</a:t>
            </a:r>
          </a:p>
          <a:p>
            <a:pPr lvl="0" eaLnBrk="1" fontAlgn="auto" hangingPunct="1">
              <a:spcAft>
                <a:spcPts val="1800"/>
              </a:spcAft>
              <a:buFont typeface="Arial" pitchFamily="34" charset="0"/>
              <a:buChar char="•"/>
              <a:defRPr/>
            </a:pPr>
            <a:r>
              <a:rPr lang="en-US" sz="900" baseline="0" dirty="0" smtClean="0">
                <a:solidFill>
                  <a:srgbClr val="003366"/>
                </a:solidFill>
                <a:latin typeface="+mn-lt"/>
              </a:rPr>
              <a:t>A growing number of states –are adopting legally binding EERS, which means those states will be making long-term commitments to funding energy efficiency. 24 states have passed EERS and </a:t>
            </a:r>
            <a:r>
              <a:rPr lang="en-US" sz="900" dirty="0" smtClean="0">
                <a:latin typeface="+mn-lt"/>
              </a:rPr>
              <a:t>4 more states are considering them.  </a:t>
            </a:r>
            <a:r>
              <a:rPr lang="en-US" sz="900" baseline="0" dirty="0" smtClean="0">
                <a:latin typeface="+mn-lt"/>
              </a:rPr>
              <a:t>Typically the energy savings targets are based on annual or cumulative targets.</a:t>
            </a:r>
            <a:endParaRPr lang="en-US" sz="900" dirty="0" smtClean="0">
              <a:latin typeface="+mn-lt"/>
            </a:endParaRPr>
          </a:p>
          <a:p>
            <a:pPr eaLnBrk="1" fontAlgn="auto" hangingPunct="1">
              <a:spcAft>
                <a:spcPts val="1200"/>
              </a:spcAft>
              <a:buFont typeface="Arial" pitchFamily="34" charset="0"/>
              <a:buNone/>
              <a:defRPr/>
            </a:pPr>
            <a:endParaRPr lang="en-US" sz="900" dirty="0" smtClean="0">
              <a:latin typeface="+mn-lt"/>
            </a:endParaRPr>
          </a:p>
          <a:p>
            <a:r>
              <a:rPr lang="en-US" sz="900" baseline="0" dirty="0" smtClean="0">
                <a:latin typeface="+mn-lt"/>
              </a:rPr>
              <a:t>Taking a look at the map on the right, we see results of a 2009 LBNL study which estimated budget growth for utility customer funded programs under several scenarios. The estimate for 2020 spending is $7.5B for the medium scenario and $12.4B for the high scenario. </a:t>
            </a:r>
          </a:p>
          <a:p>
            <a:endParaRPr lang="en-US" sz="900" baseline="0" dirty="0" smtClean="0">
              <a:latin typeface="+mn-lt"/>
            </a:endParaRPr>
          </a:p>
          <a:p>
            <a:r>
              <a:rPr lang="en-US" sz="900" baseline="0" dirty="0" smtClean="0">
                <a:latin typeface="+mn-lt"/>
              </a:rPr>
              <a:t>Current ‘leaders’ (e.g., California, New York) continue to increase efforts. A much broader array of states that are newer to energy efficiency will continue to grow program funding significantly – especially in the Southwest and parts of the Midwest.</a:t>
            </a:r>
          </a:p>
          <a:p>
            <a:endParaRPr lang="en-US" sz="900" dirty="0" smtClean="0">
              <a:latin typeface="+mn-lt"/>
            </a:endParaRPr>
          </a:p>
          <a:p>
            <a:r>
              <a:rPr lang="en-US" sz="900" baseline="0" dirty="0" smtClean="0">
                <a:latin typeface="+mn-lt"/>
              </a:rPr>
              <a:t>ARRA represented a significant infusion of funds on the EE landscape over 3 years – and will have proportionally more impact in states with little or no utility customer-funded EE. </a:t>
            </a:r>
          </a:p>
          <a:p>
            <a:r>
              <a:rPr lang="en-US" sz="900" baseline="0" dirty="0" smtClean="0">
                <a:latin typeface="+mn-lt"/>
              </a:rPr>
              <a:t>A key potential benefit to the ARRA funding is that it has been allocated irrespective of existing state EE regulatory or legislative policies. While SEO budgets will return to pre-ARRA levels – ARRA has placed them in the position of being able to contribute to the EE landscape with increased capacity and knowledge. </a:t>
            </a:r>
          </a:p>
          <a:p>
            <a:pPr eaLnBrk="1" hangingPunct="1">
              <a:spcBef>
                <a:spcPct val="0"/>
              </a:spcBef>
            </a:pPr>
            <a:endParaRPr lang="en-US" sz="900" dirty="0" smtClean="0">
              <a:latin typeface="+mn-lt"/>
            </a:endParaRPr>
          </a:p>
          <a:p>
            <a:pPr eaLnBrk="1" hangingPunct="1">
              <a:spcBef>
                <a:spcPct val="0"/>
              </a:spcBef>
              <a:buFont typeface="Arial" pitchFamily="34" charset="0"/>
              <a:buChar char="•"/>
            </a:pPr>
            <a:r>
              <a:rPr lang="en-US" sz="900" baseline="0" dirty="0" smtClean="0">
                <a:latin typeface="+mn-lt"/>
              </a:rPr>
              <a:t>For the case studies, we focused on states with significant utility customer funding in order to provide ample possibility of interactions with existing programs, so they don’t represent states that are just starting to ramp up. However several of our case study states have programs that have been implemented or ramped up in recent years. We look at the landscape of utility customer-funded programs in these states in order to gain insight into the unique contexts in which each of the state energy offices formulated their Recovery Act programs.</a:t>
            </a:r>
          </a:p>
          <a:p>
            <a:endParaRPr lang="en-US" sz="900" baseline="0" dirty="0" smtClean="0">
              <a:latin typeface="+mn-lt"/>
            </a:endParaRPr>
          </a:p>
          <a:p>
            <a:endParaRPr lang="en-US" baseline="0" dirty="0" smtClean="0">
              <a:latin typeface="+mn-lt"/>
            </a:endParaRPr>
          </a:p>
          <a:p>
            <a:endParaRPr lang="en-US" baseline="0" dirty="0" smtClean="0">
              <a:latin typeface="+mn-lt"/>
            </a:endParaRPr>
          </a:p>
          <a:p>
            <a:endParaRPr lang="en-US" baseline="0" dirty="0" smtClean="0"/>
          </a:p>
        </p:txBody>
      </p:sp>
      <p:sp>
        <p:nvSpPr>
          <p:cNvPr id="4" name="Slide Number Placeholder 3"/>
          <p:cNvSpPr>
            <a:spLocks noGrp="1"/>
          </p:cNvSpPr>
          <p:nvPr>
            <p:ph type="sldNum" sz="quarter" idx="10"/>
          </p:nvPr>
        </p:nvSpPr>
        <p:spPr/>
        <p:txBody>
          <a:bodyPr/>
          <a:lstStyle/>
          <a:p>
            <a:pPr>
              <a:defRPr/>
            </a:pPr>
            <a:fld id="{03770AAC-05CD-40BA-92E8-42E568160003}"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xfrm>
            <a:off x="2895600" y="315913"/>
            <a:ext cx="2940050" cy="2206625"/>
          </a:xfrm>
          <a:noFill/>
          <a:ln>
            <a:solidFill>
              <a:srgbClr val="000000"/>
            </a:solidFill>
            <a:miter lim="800000"/>
            <a:headEnd/>
            <a:tailEnd/>
          </a:ln>
        </p:spPr>
      </p:sp>
      <p:sp>
        <p:nvSpPr>
          <p:cNvPr id="38914" name="Notes Placeholder 2"/>
          <p:cNvSpPr>
            <a:spLocks noGrp="1"/>
          </p:cNvSpPr>
          <p:nvPr>
            <p:ph type="body" idx="1"/>
          </p:nvPr>
        </p:nvSpPr>
        <p:spPr bwMode="auto">
          <a:xfrm>
            <a:off x="930482" y="2831306"/>
            <a:ext cx="7603917" cy="3581399"/>
          </a:xfrm>
          <a:noFill/>
        </p:spPr>
        <p:txBody>
          <a:bodyPr wrap="square" numCol="1" anchor="t" anchorCtr="0" compatLnSpc="1">
            <a:prstTxWarp prst="textNoShape">
              <a:avLst/>
            </a:prstTxWarp>
            <a:normAutofit lnSpcReduction="10000"/>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sz="900" dirty="0" smtClean="0">
                <a:latin typeface="+mj-lt"/>
                <a:cs typeface="Arial" charset="0"/>
              </a:rPr>
              <a:t>The Recovery Act provided $3.1 billion for DOE’s State Energy Program (SEP) –</a:t>
            </a:r>
            <a:r>
              <a:rPr lang="en-US" sz="900" baseline="0" dirty="0" smtClean="0">
                <a:latin typeface="+mj-lt"/>
                <a:cs typeface="Arial" charset="0"/>
              </a:rPr>
              <a:t> which is </a:t>
            </a:r>
            <a:r>
              <a:rPr lang="en-US" sz="900" dirty="0" smtClean="0">
                <a:latin typeface="+mj-lt"/>
                <a:cs typeface="Arial" charset="0"/>
              </a:rPr>
              <a:t>to be expended in</a:t>
            </a:r>
            <a:r>
              <a:rPr lang="en-US" sz="900" baseline="0" dirty="0" smtClean="0">
                <a:latin typeface="+mj-lt"/>
                <a:cs typeface="Arial" charset="0"/>
              </a:rPr>
              <a:t> 3 years.</a:t>
            </a:r>
            <a:endParaRPr lang="en-US" sz="900" dirty="0" smtClean="0">
              <a:latin typeface="+mj-lt"/>
            </a:endParaRPr>
          </a:p>
          <a:p>
            <a:pPr eaLnBrk="1" hangingPunct="1">
              <a:spcBef>
                <a:spcPct val="0"/>
              </a:spcBef>
            </a:pPr>
            <a:r>
              <a:rPr lang="en-US" sz="900" dirty="0" smtClean="0">
                <a:latin typeface="+mj-lt"/>
              </a:rPr>
              <a:t>Here</a:t>
            </a:r>
            <a:r>
              <a:rPr lang="en-US" sz="900" baseline="0" dirty="0" smtClean="0">
                <a:latin typeface="+mj-lt"/>
              </a:rPr>
              <a:t> we see a breakdown of the </a:t>
            </a:r>
            <a:r>
              <a:rPr lang="en-US" sz="900" dirty="0" smtClean="0">
                <a:latin typeface="+mj-lt"/>
              </a:rPr>
              <a:t>SEP budget</a:t>
            </a:r>
            <a:r>
              <a:rPr lang="en-US" sz="900" baseline="0" dirty="0" smtClean="0">
                <a:latin typeface="+mj-lt"/>
              </a:rPr>
              <a:t> across the 50 states and 5 territories. To compile this information we looked at the applications to DOE and we updated the information from our interviews.</a:t>
            </a:r>
          </a:p>
          <a:p>
            <a:pPr eaLnBrk="1" hangingPunct="1">
              <a:spcBef>
                <a:spcPct val="0"/>
              </a:spcBef>
            </a:pPr>
            <a:r>
              <a:rPr lang="en-US" sz="900" baseline="0" dirty="0" smtClean="0">
                <a:latin typeface="+mj-lt"/>
              </a:rPr>
              <a:t>This information was a moving target. During the time that we were doing the interviews and research for this report, </a:t>
            </a:r>
            <a:r>
              <a:rPr lang="en-US" sz="900" kern="1200" baseline="0" dirty="0" smtClean="0">
                <a:solidFill>
                  <a:schemeClr val="tx1"/>
                </a:solidFill>
                <a:latin typeface="+mn-lt"/>
                <a:ea typeface="+mn-ea"/>
                <a:cs typeface="+mn-cs"/>
              </a:rPr>
              <a:t>programs were changing - some were cancelled, new ones were being created and budget allocations were shifting</a:t>
            </a:r>
            <a:r>
              <a:rPr lang="en-US" sz="900" baseline="0" dirty="0" smtClean="0">
                <a:latin typeface="+mj-lt"/>
              </a:rPr>
              <a:t>. So this data represents a snapshot in time, current as of September, 2010.</a:t>
            </a:r>
          </a:p>
          <a:p>
            <a:pPr eaLnBrk="1" hangingPunct="1">
              <a:spcBef>
                <a:spcPct val="0"/>
              </a:spcBef>
            </a:pPr>
            <a:endParaRPr lang="en-US" sz="900" baseline="0" dirty="0" smtClean="0">
              <a:latin typeface="+mj-l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u="none" strike="noStrike" kern="1200" cap="none" normalizeH="0" baseline="0" dirty="0" smtClean="0">
                <a:ln>
                  <a:noFill/>
                </a:ln>
                <a:solidFill>
                  <a:schemeClr val="tx1"/>
                </a:solidFill>
                <a:effectLst/>
                <a:latin typeface="+mn-lt"/>
                <a:ea typeface="+mn-ea"/>
                <a:cs typeface="+mn-cs"/>
              </a:rPr>
              <a:t>Looking at SEP allocations by sector, we see that energy efficiency measures and equipment in buildings total $1.53 billion – that’s HALF of the total SEP budget. These activities include: Audits, retrofits, retro-commissioning, industrial processes, technical assistance for performance contracting and revolving loan funds.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u="none" strike="noStrike" kern="1200" cap="none" normalizeH="0" baseline="0" dirty="0" smtClean="0">
                <a:ln>
                  <a:noFill/>
                </a:ln>
                <a:solidFill>
                  <a:schemeClr val="tx1"/>
                </a:solidFill>
                <a:effectLst/>
                <a:latin typeface="+mn-lt"/>
                <a:ea typeface="+mn-ea"/>
                <a:cs typeface="+mn-cs"/>
              </a:rPr>
              <a:t>Renewable energy programs made up 31% of SEP budgets – these often augmented popular existing programs by providing additional rebates or bridging funding periods.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normalizeH="0" baseline="0" dirty="0" smtClean="0">
                <a:ln>
                  <a:noFill/>
                </a:ln>
                <a:solidFill>
                  <a:schemeClr val="tx1"/>
                </a:solidFill>
                <a:effectLst/>
                <a:latin typeface="+mn-lt"/>
                <a:ea typeface="+mn-ea"/>
                <a:cs typeface="+mn-cs"/>
              </a:rPr>
              <a:t>The 12% allocated to other activities </a:t>
            </a:r>
            <a:r>
              <a:rPr lang="en-US" sz="900" kern="1200" baseline="0" dirty="0" smtClean="0">
                <a:solidFill>
                  <a:schemeClr val="tx1"/>
                </a:solidFill>
                <a:latin typeface="+mn-lt"/>
                <a:ea typeface="+mn-ea"/>
                <a:cs typeface="+mn-cs"/>
              </a:rPr>
              <a:t>supports such things as climate action plans, transmission reliability, recycling and green procurement programs.</a:t>
            </a:r>
          </a:p>
          <a:p>
            <a:pPr eaLnBrk="1" hangingPunct="1">
              <a:spcBef>
                <a:spcPct val="0"/>
              </a:spcBef>
            </a:pPr>
            <a:endParaRPr lang="en-US" sz="900" baseline="0" dirty="0" smtClean="0">
              <a:latin typeface="+mj-l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smtClean="0">
                <a:ln>
                  <a:noFill/>
                </a:ln>
                <a:effectLst/>
                <a:latin typeface="+mj-lt"/>
              </a:rPr>
              <a:t>The bottom slice in the pie - Energy efficiency cross-cutting programs - total $128 million and include: </a:t>
            </a:r>
            <a:r>
              <a:rPr kumimoji="0" lang="en-US" sz="900" u="none" strike="noStrike" cap="none" normalizeH="0" baseline="0" dirty="0" smtClean="0">
                <a:ln>
                  <a:noFill/>
                </a:ln>
                <a:effectLst/>
                <a:latin typeface="+mj-lt"/>
              </a:rPr>
              <a:t>Building energy codes, energy efficiency workforce development, technical assistance, education and outreach, marketing, databases and sharing of best practices. </a:t>
            </a:r>
            <a:endParaRPr lang="en-US" sz="900" baseline="0" dirty="0" smtClean="0">
              <a:latin typeface="+mj-lt"/>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cap="none" normalizeH="0" baseline="0" dirty="0" smtClean="0">
              <a:ln>
                <a:noFill/>
              </a:ln>
              <a:effectLst/>
              <a:latin typeface="+mj-lt"/>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900" dirty="0" smtClean="0">
              <a:latin typeface="+mj-lt"/>
              <a:cs typeface="Arial" charset="0"/>
            </a:endParaRPr>
          </a:p>
          <a:p>
            <a:pPr eaLnBrk="1" hangingPunct="1">
              <a:spcBef>
                <a:spcPct val="0"/>
              </a:spcBef>
            </a:pPr>
            <a:endParaRPr lang="en-US" sz="900" baseline="0" dirty="0" smtClean="0">
              <a:latin typeface="+mj-lt"/>
            </a:endParaRP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6B6547-94F0-4D2E-820B-3AB5B757FB80}" type="slidenum">
              <a:rPr lang="en-US"/>
              <a:pPr fontAlgn="base">
                <a:spcBef>
                  <a:spcPct val="0"/>
                </a:spcBef>
                <a:spcAft>
                  <a:spcPct val="0"/>
                </a:spcAft>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Now we’ll</a:t>
            </a:r>
            <a:r>
              <a:rPr lang="en-US" baseline="0" dirty="0" smtClean="0"/>
              <a:t> take a look at which sectors these programs are targeting. More than half of the funding for energy efficiency in buildings is going to the public and institutional sector. </a:t>
            </a:r>
          </a:p>
          <a:p>
            <a:pPr eaLnBrk="1" hangingPunct="1">
              <a:spcBef>
                <a:spcPct val="0"/>
              </a:spcBef>
            </a:pPr>
            <a:r>
              <a:rPr lang="en-US" baseline="0" dirty="0" smtClean="0"/>
              <a:t> </a:t>
            </a:r>
          </a:p>
          <a:p>
            <a:pPr eaLnBrk="1" hangingPunct="1">
              <a:spcBef>
                <a:spcPct val="0"/>
              </a:spcBef>
            </a:pPr>
            <a:r>
              <a:rPr lang="en-US" baseline="0" dirty="0" smtClean="0"/>
              <a:t>We should note that most of the EECBG funds that state energy offices passed through to smaller communities also went to public and institutional sector building retrofits.</a:t>
            </a:r>
          </a:p>
          <a:p>
            <a:pPr eaLnBrk="1" hangingPunct="1">
              <a:spcBef>
                <a:spcPct val="0"/>
              </a:spcBef>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 typeface="Arial" pitchFamily="34" charset="0"/>
              <a:buNone/>
              <a:tabLst/>
              <a:defRPr/>
            </a:pPr>
            <a:r>
              <a:rPr lang="en-US" sz="1200" kern="1200" dirty="0" smtClean="0">
                <a:solidFill>
                  <a:schemeClr val="tx1"/>
                </a:solidFill>
                <a:latin typeface="+mn-lt"/>
                <a:ea typeface="+mn-ea"/>
                <a:cs typeface="+mn-cs"/>
              </a:rPr>
              <a:t>Some of the multiple sector programs are open to the full spectrum of C/I customers (i.e., small commercial, large commercial, industrial, nonprofit and public/institutional buildings) while others specifically</a:t>
            </a:r>
            <a:r>
              <a:rPr lang="en-US" sz="1200" kern="1200" baseline="0" dirty="0" smtClean="0">
                <a:solidFill>
                  <a:schemeClr val="tx1"/>
                </a:solidFill>
                <a:latin typeface="+mn-lt"/>
                <a:ea typeface="+mn-ea"/>
                <a:cs typeface="+mn-cs"/>
              </a:rPr>
              <a:t> target a subset of the commercial/industrial sector. Some programs are </a:t>
            </a:r>
            <a:r>
              <a:rPr lang="en-US" sz="1200" kern="1200" dirty="0" smtClean="0">
                <a:solidFill>
                  <a:schemeClr val="tx1"/>
                </a:solidFill>
                <a:latin typeface="+mn-lt"/>
                <a:ea typeface="+mn-ea"/>
                <a:cs typeface="+mn-cs"/>
              </a:rPr>
              <a:t>offered across all sectors -- including residential, commercial and institutional.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eaLnBrk="1" hangingPunct="1">
              <a:spcBef>
                <a:spcPct val="0"/>
              </a:spcBef>
            </a:pPr>
            <a:endParaRPr lang="en-US" dirty="0"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B20802-F0BD-4B82-B2C7-5D13EA0710F8}" type="slidenum">
              <a:rPr lang="en-US"/>
              <a:pPr fontAlgn="base">
                <a:spcBef>
                  <a:spcPct val="0"/>
                </a:spcBef>
                <a:spcAft>
                  <a:spcPct val="0"/>
                </a:spcAft>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Now</a:t>
            </a:r>
            <a:r>
              <a:rPr lang="en-US" sz="1200" kern="1200" baseline="0" dirty="0" smtClean="0">
                <a:solidFill>
                  <a:schemeClr val="tx1"/>
                </a:solidFill>
                <a:latin typeface="+mn-lt"/>
                <a:ea typeface="+mn-ea"/>
                <a:cs typeface="+mn-cs"/>
              </a:rPr>
              <a:t> we’ll take a look at four program areas that may offer longer-term impact – Revolving loan funds, loan loss reserve funds, workforce training &amp; development and energy codes and standards. We’ll talk about some of these in more detail in the next few slides.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mn-lt"/>
              <a:ea typeface="+mn-ea"/>
              <a:cs typeface="+mn-cs"/>
            </a:endParaRPr>
          </a:p>
          <a:p>
            <a:pPr eaLnBrk="1" hangingPunct="1">
              <a:spcBef>
                <a:spcPct val="0"/>
              </a:spcBef>
            </a:pPr>
            <a:r>
              <a:rPr lang="en-US" sz="1200" kern="1200" dirty="0" smtClean="0">
                <a:solidFill>
                  <a:schemeClr val="tx1"/>
                </a:solidFill>
                <a:latin typeface="+mn-lt"/>
                <a:ea typeface="+mn-ea"/>
                <a:cs typeface="+mn-cs"/>
              </a:rPr>
              <a:t>Much of the</a:t>
            </a:r>
            <a:r>
              <a:rPr lang="en-US" sz="1200" kern="1200" baseline="0" dirty="0" smtClean="0">
                <a:solidFill>
                  <a:schemeClr val="tx1"/>
                </a:solidFill>
                <a:latin typeface="+mn-lt"/>
                <a:ea typeface="+mn-ea"/>
                <a:cs typeface="+mn-cs"/>
              </a:rPr>
              <a:t> Recovery Act</a:t>
            </a:r>
            <a:r>
              <a:rPr lang="en-US" sz="1200" kern="1200" dirty="0" smtClean="0">
                <a:solidFill>
                  <a:schemeClr val="tx1"/>
                </a:solidFill>
                <a:latin typeface="+mn-lt"/>
                <a:ea typeface="+mn-ea"/>
                <a:cs typeface="+mn-cs"/>
              </a:rPr>
              <a:t> funding will be spent relatively quickly on one-time projects such as</a:t>
            </a:r>
            <a:r>
              <a:rPr lang="en-US" sz="1200" kern="1200" baseline="0" dirty="0" smtClean="0">
                <a:solidFill>
                  <a:schemeClr val="tx1"/>
                </a:solidFill>
                <a:latin typeface="+mn-lt"/>
                <a:ea typeface="+mn-ea"/>
                <a:cs typeface="+mn-cs"/>
              </a:rPr>
              <a:t> building energy retrofits, creating the intended </a:t>
            </a:r>
            <a:r>
              <a:rPr lang="en-US" sz="1200" kern="1200" dirty="0" smtClean="0">
                <a:solidFill>
                  <a:schemeClr val="tx1"/>
                </a:solidFill>
                <a:latin typeface="+mn-lt"/>
                <a:ea typeface="+mn-ea"/>
                <a:cs typeface="+mn-cs"/>
              </a:rPr>
              <a:t>economic stimulus and meeting the DOE’s goals of focusing</a:t>
            </a:r>
            <a:r>
              <a:rPr lang="en-US" sz="1200" kern="1200" baseline="0" dirty="0" smtClean="0">
                <a:solidFill>
                  <a:schemeClr val="tx1"/>
                </a:solidFill>
                <a:latin typeface="+mn-lt"/>
                <a:ea typeface="+mn-ea"/>
                <a:cs typeface="+mn-cs"/>
              </a:rPr>
              <a:t> on shovel-ready energy-saving projects</a:t>
            </a:r>
            <a:r>
              <a:rPr lang="en-US" sz="1200" kern="1200" dirty="0" smtClean="0">
                <a:solidFill>
                  <a:schemeClr val="tx1"/>
                </a:solidFill>
                <a:latin typeface="+mn-lt"/>
                <a:ea typeface="+mn-ea"/>
                <a:cs typeface="+mn-cs"/>
              </a:rPr>
              <a:t>. But</a:t>
            </a:r>
            <a:r>
              <a:rPr lang="en-US" sz="1200" kern="1200" baseline="0" dirty="0" smtClean="0">
                <a:solidFill>
                  <a:schemeClr val="tx1"/>
                </a:solidFill>
                <a:latin typeface="+mn-lt"/>
                <a:ea typeface="+mn-ea"/>
                <a:cs typeface="+mn-cs"/>
              </a:rPr>
              <a:t> these four programmatic activities have the potential for sustained or ongoing benefits.</a:t>
            </a:r>
          </a:p>
          <a:p>
            <a:pPr eaLnBrk="1" hangingPunct="1">
              <a:spcBef>
                <a:spcPct val="0"/>
              </a:spcBef>
            </a:pPr>
            <a:endParaRPr lang="en-US" sz="1200" kern="1200" baseline="0" dirty="0" smtClean="0">
              <a:solidFill>
                <a:schemeClr val="tx1"/>
              </a:solidFill>
              <a:latin typeface="+mn-lt"/>
              <a:ea typeface="+mn-ea"/>
              <a:cs typeface="+mn-cs"/>
            </a:endParaRPr>
          </a:p>
          <a:p>
            <a:pPr eaLnBrk="1" hangingPunct="1">
              <a:spcBef>
                <a:spcPct val="0"/>
              </a:spcBef>
            </a:pPr>
            <a:r>
              <a:rPr lang="en-US" sz="1200" kern="1200" baseline="0" dirty="0" smtClean="0">
                <a:solidFill>
                  <a:schemeClr val="tx1"/>
                </a:solidFill>
                <a:latin typeface="+mn-lt"/>
                <a:ea typeface="+mn-ea"/>
                <a:cs typeface="+mn-cs"/>
              </a:rPr>
              <a:t>Revolving loan funds leverage recovery act money for the long term; they also provide flexibility over time because state energy office program administrators can repurpose those funds in the future as long as they meet recovery act guidelines. If these funds are managed to maximize longevity, they could, in theory, last forever.</a:t>
            </a:r>
            <a:endParaRPr lang="en-US" sz="1200" kern="1200" dirty="0" smtClean="0">
              <a:solidFill>
                <a:schemeClr val="tx1"/>
              </a:solidFill>
              <a:latin typeface="+mn-lt"/>
              <a:ea typeface="+mn-ea"/>
              <a:cs typeface="+mn-cs"/>
            </a:endParaRPr>
          </a:p>
          <a:p>
            <a:pPr eaLnBrk="1" hangingPunct="1">
              <a:spcBef>
                <a:spcPct val="0"/>
              </a:spcBef>
            </a:pPr>
            <a:endParaRPr lang="en-US" sz="1200" kern="1200" baseline="0" dirty="0" smtClean="0">
              <a:solidFill>
                <a:schemeClr val="tx1"/>
              </a:solidFill>
              <a:latin typeface="+mn-lt"/>
              <a:ea typeface="+mn-ea"/>
              <a:cs typeface="+mn-cs"/>
            </a:endParaRPr>
          </a:p>
          <a:p>
            <a:pPr eaLnBrk="1" hangingPunct="1">
              <a:spcBef>
                <a:spcPct val="0"/>
              </a:spcBef>
            </a:pPr>
            <a:endParaRPr lang="en-US" sz="1200" kern="1200" dirty="0" smtClean="0">
              <a:solidFill>
                <a:schemeClr val="tx1"/>
              </a:solidFill>
              <a:latin typeface="+mn-lt"/>
              <a:ea typeface="+mn-ea"/>
              <a:cs typeface="+mn-cs"/>
            </a:endParaRPr>
          </a:p>
          <a:p>
            <a:pPr eaLnBrk="1" hangingPunct="1">
              <a:spcBef>
                <a:spcPct val="0"/>
              </a:spcBef>
            </a:pPr>
            <a:endParaRPr lang="en-US" sz="1200" kern="1200" dirty="0" smtClean="0">
              <a:solidFill>
                <a:schemeClr val="tx1"/>
              </a:solidFill>
              <a:latin typeface="+mn-lt"/>
              <a:ea typeface="+mn-ea"/>
              <a:cs typeface="+mn-cs"/>
            </a:endParaRP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41FDDA-2264-4DF9-8F46-DAC6B44B7C12}" type="slidenum">
              <a:rPr lang="en-US"/>
              <a:pPr fontAlgn="base">
                <a:spcBef>
                  <a:spcPct val="0"/>
                </a:spcBef>
                <a:spcAft>
                  <a:spcPct val="0"/>
                </a:spcAft>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900" kern="1200" dirty="0" smtClean="0">
                <a:solidFill>
                  <a:schemeClr val="tx1"/>
                </a:solidFill>
                <a:latin typeface="+mn-lt"/>
                <a:ea typeface="+mn-ea"/>
                <a:cs typeface="+mn-cs"/>
              </a:rPr>
              <a:t>We estimate that about 35 states and dozens of local governments used recovery act grants as seed money for revolving loan funds (RLFs) or loan loss reserves (LLRs)</a:t>
            </a:r>
            <a:r>
              <a:rPr lang="en-US" sz="900" kern="1200" baseline="0" dirty="0" smtClean="0">
                <a:solidFill>
                  <a:schemeClr val="tx1"/>
                </a:solidFill>
                <a:latin typeface="+mn-lt"/>
                <a:ea typeface="+mn-ea"/>
                <a:cs typeface="+mn-cs"/>
              </a:rPr>
              <a:t> totaling over 650 million dollars</a:t>
            </a:r>
            <a:r>
              <a:rPr lang="en-US" sz="900" kern="1200" dirty="0" smtClean="0">
                <a:solidFill>
                  <a:schemeClr val="tx1"/>
                </a:solidFill>
                <a:latin typeface="+mn-lt"/>
                <a:ea typeface="+mn-ea"/>
                <a:cs typeface="+mn-cs"/>
              </a:rPr>
              <a:t>. </a:t>
            </a:r>
          </a:p>
          <a:p>
            <a:pPr eaLnBrk="1" hangingPunct="1">
              <a:spcBef>
                <a:spcPct val="0"/>
              </a:spcBef>
            </a:pPr>
            <a:r>
              <a:rPr lang="en-US" sz="900" kern="1200" dirty="0" smtClean="0">
                <a:solidFill>
                  <a:schemeClr val="tx1"/>
                </a:solidFill>
                <a:latin typeface="+mn-lt"/>
                <a:ea typeface="+mn-ea"/>
                <a:cs typeface="+mn-cs"/>
              </a:rPr>
              <a:t>A revolving loan fund is a pool of capital that is loaned out, and when the capital is returned by the borrower it is loaned out again for a new project. The fund gets replenished</a:t>
            </a:r>
            <a:r>
              <a:rPr lang="en-US" sz="900" kern="1200" baseline="0" dirty="0" smtClean="0">
                <a:solidFill>
                  <a:schemeClr val="tx1"/>
                </a:solidFill>
                <a:latin typeface="+mn-lt"/>
                <a:ea typeface="+mn-ea"/>
                <a:cs typeface="+mn-cs"/>
              </a:rPr>
              <a:t> by principal payments and i</a:t>
            </a:r>
            <a:r>
              <a:rPr lang="en-US" sz="900" kern="1200" dirty="0" smtClean="0">
                <a:solidFill>
                  <a:schemeClr val="tx1"/>
                </a:solidFill>
                <a:latin typeface="+mn-lt"/>
                <a:ea typeface="+mn-ea"/>
                <a:cs typeface="+mn-cs"/>
              </a:rPr>
              <a:t>nterest and it</a:t>
            </a:r>
            <a:r>
              <a:rPr lang="en-US" sz="900" kern="1200" baseline="0" dirty="0" smtClean="0">
                <a:solidFill>
                  <a:schemeClr val="tx1"/>
                </a:solidFill>
                <a:latin typeface="+mn-lt"/>
                <a:ea typeface="+mn-ea"/>
                <a:cs typeface="+mn-cs"/>
              </a:rPr>
              <a:t> is only depleted </a:t>
            </a:r>
            <a:r>
              <a:rPr lang="en-US" sz="900" kern="1200" dirty="0" smtClean="0">
                <a:solidFill>
                  <a:schemeClr val="tx1"/>
                </a:solidFill>
                <a:latin typeface="+mn-lt"/>
                <a:ea typeface="+mn-ea"/>
                <a:cs typeface="+mn-cs"/>
              </a:rPr>
              <a:t>by loan defaults and administrative expenses</a:t>
            </a:r>
            <a:r>
              <a:rPr lang="en-US" sz="900" kern="1200" baseline="0" dirty="0" smtClean="0">
                <a:solidFill>
                  <a:schemeClr val="tx1"/>
                </a:solidFill>
                <a:latin typeface="+mn-lt"/>
                <a:ea typeface="+mn-ea"/>
                <a:cs typeface="+mn-cs"/>
              </a:rPr>
              <a:t> for the fund</a:t>
            </a:r>
            <a:r>
              <a:rPr lang="en-US" sz="900" kern="1200" dirty="0" smtClean="0">
                <a:solidFill>
                  <a:schemeClr val="tx1"/>
                </a:solidFill>
                <a:latin typeface="+mn-lt"/>
                <a:ea typeface="+mn-ea"/>
                <a:cs typeface="+mn-cs"/>
              </a:rPr>
              <a:t>. </a:t>
            </a:r>
          </a:p>
          <a:p>
            <a:pPr eaLnBrk="1" hangingPunct="1">
              <a:spcBef>
                <a:spcPct val="0"/>
              </a:spcBef>
            </a:pPr>
            <a:r>
              <a:rPr lang="en-US" sz="900" kern="1200" dirty="0" smtClean="0">
                <a:solidFill>
                  <a:schemeClr val="tx1"/>
                </a:solidFill>
                <a:latin typeface="+mn-lt"/>
                <a:ea typeface="+mn-ea"/>
                <a:cs typeface="+mn-cs"/>
              </a:rPr>
              <a:t>These RLFs are typically targeted toward</a:t>
            </a:r>
            <a:r>
              <a:rPr lang="en-US" sz="900" kern="1200" baseline="0" dirty="0" smtClean="0">
                <a:solidFill>
                  <a:schemeClr val="tx1"/>
                </a:solidFill>
                <a:latin typeface="+mn-lt"/>
                <a:ea typeface="+mn-ea"/>
                <a:cs typeface="+mn-cs"/>
              </a:rPr>
              <a:t> specific </a:t>
            </a:r>
            <a:r>
              <a:rPr lang="en-US" sz="900" kern="1200" dirty="0" smtClean="0">
                <a:solidFill>
                  <a:schemeClr val="tx1"/>
                </a:solidFill>
                <a:latin typeface="+mn-lt"/>
                <a:ea typeface="+mn-ea"/>
                <a:cs typeface="+mn-cs"/>
              </a:rPr>
              <a:t>markets or customer groups</a:t>
            </a:r>
            <a:r>
              <a:rPr lang="en-US" sz="900" kern="1200" baseline="0" dirty="0" smtClean="0">
                <a:solidFill>
                  <a:schemeClr val="tx1"/>
                </a:solidFill>
                <a:latin typeface="+mn-lt"/>
                <a:ea typeface="+mn-ea"/>
                <a:cs typeface="+mn-cs"/>
              </a:rPr>
              <a:t> such as</a:t>
            </a:r>
            <a:r>
              <a:rPr lang="en-US" sz="900" kern="1200" dirty="0" smtClean="0">
                <a:solidFill>
                  <a:schemeClr val="tx1"/>
                </a:solidFill>
                <a:latin typeface="+mn-lt"/>
                <a:ea typeface="+mn-ea"/>
                <a:cs typeface="+mn-cs"/>
              </a:rPr>
              <a:t> public sector buildings, commercial sector buildings, industrial facilities, single family and multifamily residential.</a:t>
            </a:r>
            <a:r>
              <a:rPr lang="en-US" sz="900" kern="1200" baseline="0" dirty="0" smtClean="0">
                <a:solidFill>
                  <a:schemeClr val="tx1"/>
                </a:solidFill>
                <a:latin typeface="+mn-lt"/>
                <a:ea typeface="+mn-ea"/>
                <a:cs typeface="+mn-cs"/>
              </a:rPr>
              <a:t> Each of these different markets has very different financing needs</a:t>
            </a:r>
            <a:r>
              <a:rPr lang="en-US" sz="900" kern="1200" dirty="0" smtClean="0">
                <a:solidFill>
                  <a:schemeClr val="tx1"/>
                </a:solidFill>
                <a:latin typeface="+mn-lt"/>
                <a:ea typeface="+mn-ea"/>
                <a:cs typeface="+mn-cs"/>
              </a:rPr>
              <a:t>.  You can see the market breakdown here.</a:t>
            </a:r>
          </a:p>
          <a:p>
            <a:pPr eaLnBrk="1" hangingPunct="1">
              <a:spcBef>
                <a:spcPct val="0"/>
              </a:spcBef>
            </a:pPr>
            <a:endParaRPr lang="en-US" sz="900" kern="1200" dirty="0" smtClean="0">
              <a:solidFill>
                <a:schemeClr val="tx1"/>
              </a:solidFill>
              <a:latin typeface="+mn-lt"/>
              <a:ea typeface="+mn-ea"/>
              <a:cs typeface="+mn-cs"/>
            </a:endParaRPr>
          </a:p>
          <a:p>
            <a:pPr eaLnBrk="1" hangingPunct="1">
              <a:spcBef>
                <a:spcPct val="0"/>
              </a:spcBef>
            </a:pPr>
            <a:r>
              <a:rPr lang="en-US" sz="900" kern="1200" dirty="0" smtClean="0">
                <a:solidFill>
                  <a:schemeClr val="tx1"/>
                </a:solidFill>
                <a:latin typeface="+mn-lt"/>
                <a:ea typeface="+mn-ea"/>
                <a:cs typeface="+mn-cs"/>
              </a:rPr>
              <a:t>Across</a:t>
            </a:r>
            <a:r>
              <a:rPr lang="en-US" sz="900" kern="1200" baseline="0" dirty="0" smtClean="0">
                <a:solidFill>
                  <a:schemeClr val="tx1"/>
                </a:solidFill>
                <a:latin typeface="+mn-lt"/>
                <a:ea typeface="+mn-ea"/>
                <a:cs typeface="+mn-cs"/>
              </a:rPr>
              <a:t> the 50 states, t</a:t>
            </a:r>
            <a:r>
              <a:rPr lang="en-US" sz="900" kern="1200" dirty="0" smtClean="0">
                <a:solidFill>
                  <a:schemeClr val="tx1"/>
                </a:solidFill>
                <a:latin typeface="+mn-lt"/>
                <a:ea typeface="+mn-ea"/>
                <a:cs typeface="+mn-cs"/>
              </a:rPr>
              <a:t>he largest single category for</a:t>
            </a:r>
            <a:r>
              <a:rPr lang="en-US" sz="900" kern="1200" baseline="0" dirty="0" smtClean="0">
                <a:solidFill>
                  <a:schemeClr val="tx1"/>
                </a:solidFill>
                <a:latin typeface="+mn-lt"/>
                <a:ea typeface="+mn-ea"/>
                <a:cs typeface="+mn-cs"/>
              </a:rPr>
              <a:t> revolving loan funds </a:t>
            </a:r>
            <a:r>
              <a:rPr lang="en-US" sz="900" kern="1200" dirty="0" smtClean="0">
                <a:solidFill>
                  <a:schemeClr val="tx1"/>
                </a:solidFill>
                <a:latin typeface="+mn-lt"/>
                <a:ea typeface="+mn-ea"/>
                <a:cs typeface="+mn-cs"/>
              </a:rPr>
              <a:t>is public and institutional facilities, with 37% of the $650 million. Commercial and industrial markets account for about 41% of the</a:t>
            </a:r>
            <a:r>
              <a:rPr lang="en-US" sz="900" kern="1200" baseline="0" dirty="0" smtClean="0">
                <a:solidFill>
                  <a:schemeClr val="tx1"/>
                </a:solidFill>
                <a:latin typeface="+mn-lt"/>
                <a:ea typeface="+mn-ea"/>
                <a:cs typeface="+mn-cs"/>
              </a:rPr>
              <a:t> total loan funds</a:t>
            </a:r>
            <a:r>
              <a:rPr lang="en-US" sz="900" kern="1200" dirty="0" smtClean="0">
                <a:solidFill>
                  <a:schemeClr val="tx1"/>
                </a:solidFill>
                <a:latin typeface="+mn-lt"/>
                <a:ea typeface="+mn-ea"/>
                <a:cs typeface="+mn-cs"/>
              </a:rPr>
              <a:t>,</a:t>
            </a:r>
            <a:r>
              <a:rPr lang="en-US" sz="900" kern="1200" baseline="0" dirty="0" smtClean="0">
                <a:solidFill>
                  <a:schemeClr val="tx1"/>
                </a:solidFill>
                <a:latin typeface="+mn-lt"/>
                <a:ea typeface="+mn-ea"/>
                <a:cs typeface="+mn-cs"/>
              </a:rPr>
              <a:t> with smaller amounts going to industrial-only or commercial-only programs. </a:t>
            </a:r>
          </a:p>
          <a:p>
            <a:pPr eaLnBrk="1" hangingPunct="1">
              <a:spcBef>
                <a:spcPct val="0"/>
              </a:spcBef>
            </a:pPr>
            <a:r>
              <a:rPr lang="en-US" sz="900" kern="1200" baseline="0" dirty="0" smtClean="0">
                <a:solidFill>
                  <a:schemeClr val="tx1"/>
                </a:solidFill>
                <a:latin typeface="+mn-lt"/>
                <a:ea typeface="+mn-ea"/>
                <a:cs typeface="+mn-cs"/>
              </a:rPr>
              <a:t>Nearly 80% of these revolving loan funds target the combined commercial/industrial/institutional sector – equivalent to the commercial/industrial market under the utility customer-funded programs.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9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smtClean="0">
                <a:solidFill>
                  <a:schemeClr val="tx1"/>
                </a:solidFill>
                <a:latin typeface="+mn-lt"/>
                <a:ea typeface="+mn-ea"/>
                <a:cs typeface="+mn-cs"/>
              </a:rPr>
              <a:t>State energy office program administrators have the flexibility to change priorities with these loan funds as needed. For example, public buildings often have access to lower cost capital and there are a relatively limited number of these buildings. If administrators decide that the financing needs of public/institutional facilities are largely being met, then they can choose to refocus lending in harder-to-reach markets such as small business or residential. They</a:t>
            </a:r>
            <a:r>
              <a:rPr lang="en-US" sz="900" kern="1200" baseline="0" dirty="0" smtClean="0">
                <a:solidFill>
                  <a:schemeClr val="tx1"/>
                </a:solidFill>
                <a:latin typeface="+mn-lt"/>
                <a:ea typeface="+mn-ea"/>
                <a:cs typeface="+mn-cs"/>
              </a:rPr>
              <a:t> can also change the </a:t>
            </a:r>
            <a:r>
              <a:rPr lang="en-US" sz="900" kern="1200" dirty="0" smtClean="0">
                <a:solidFill>
                  <a:schemeClr val="tx1"/>
                </a:solidFill>
                <a:latin typeface="+mn-lt"/>
                <a:ea typeface="+mn-ea"/>
                <a:cs typeface="+mn-cs"/>
              </a:rPr>
              <a:t>terms of the program. For example, they may see a need among “riskier” residential customers who cannot access other financing.</a:t>
            </a:r>
            <a:r>
              <a:rPr lang="en-US" sz="900" kern="1200" baseline="0" dirty="0" smtClean="0">
                <a:solidFill>
                  <a:schemeClr val="tx1"/>
                </a:solidFill>
                <a:latin typeface="+mn-lt"/>
                <a:ea typeface="+mn-ea"/>
                <a:cs typeface="+mn-cs"/>
              </a:rPr>
              <a:t> In that case, </a:t>
            </a:r>
            <a:r>
              <a:rPr lang="en-US" sz="900" kern="1200" dirty="0" smtClean="0">
                <a:solidFill>
                  <a:schemeClr val="tx1"/>
                </a:solidFill>
                <a:latin typeface="+mn-lt"/>
                <a:ea typeface="+mn-ea"/>
                <a:cs typeface="+mn-cs"/>
              </a:rPr>
              <a:t>administrators could choose to re-focus their lending on this segment and potentially accept higher loss rates and longer terms in order to reach these underserved markets.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9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smtClean="0">
                <a:solidFill>
                  <a:schemeClr val="tx1"/>
                </a:solidFill>
                <a:latin typeface="+mn-lt"/>
                <a:ea typeface="+mn-ea"/>
                <a:cs typeface="+mn-cs"/>
              </a:rPr>
              <a:t>The longevity of these funds means that coordination with utility customer programs can continue over time, and the terms and target markets can be adapted to best complement the programs offered by utility customer program administrators.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900" kern="1200" dirty="0" smtClean="0">
              <a:solidFill>
                <a:schemeClr val="tx1"/>
              </a:solidFill>
              <a:latin typeface="+mn-lt"/>
              <a:ea typeface="+mn-ea"/>
              <a:cs typeface="+mn-cs"/>
            </a:endParaRP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7951B0-0B3C-4075-9560-1487002BFDBF}" type="slidenum">
              <a:rPr lang="en-US"/>
              <a:pPr fontAlgn="base">
                <a:spcBef>
                  <a:spcPct val="0"/>
                </a:spcBef>
                <a:spcAft>
                  <a:spcPct val="0"/>
                </a:spcAft>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kern="1200" dirty="0" smtClean="0">
                <a:solidFill>
                  <a:schemeClr val="tx1"/>
                </a:solidFill>
                <a:latin typeface="+mn-lt"/>
                <a:ea typeface="+mn-ea"/>
                <a:cs typeface="+mn-cs"/>
              </a:rPr>
              <a:t>We analyzed the potential long-term impact of RLFs over 20 years by doing a cash flow analysis using an excel-based</a:t>
            </a:r>
            <a:r>
              <a:rPr lang="en-US" sz="1000" kern="1200" baseline="0" dirty="0" smtClean="0">
                <a:solidFill>
                  <a:schemeClr val="tx1"/>
                </a:solidFill>
                <a:latin typeface="+mn-lt"/>
                <a:ea typeface="+mn-ea"/>
                <a:cs typeface="+mn-cs"/>
              </a:rPr>
              <a:t> model</a:t>
            </a:r>
            <a:r>
              <a:rPr lang="en-US" sz="1000" kern="1200" dirty="0" smtClean="0">
                <a:solidFill>
                  <a:schemeClr val="tx1"/>
                </a:solidFill>
                <a:latin typeface="+mn-lt"/>
                <a:ea typeface="+mn-ea"/>
                <a:cs typeface="+mn-cs"/>
              </a:rPr>
              <a:t>. In our “base case” we treated the $650 million in RLF capital as a single fund and made a number of assumptions based on typical interest rates,</a:t>
            </a:r>
            <a:r>
              <a:rPr lang="en-US" sz="1000" kern="1200" baseline="0" dirty="0" smtClean="0">
                <a:solidFill>
                  <a:schemeClr val="tx1"/>
                </a:solidFill>
                <a:latin typeface="+mn-lt"/>
                <a:ea typeface="+mn-ea"/>
                <a:cs typeface="+mn-cs"/>
              </a:rPr>
              <a:t> average loan terms, default rates and other data we observed in existing RLFs – in order to develop </a:t>
            </a:r>
            <a:r>
              <a:rPr lang="en-US" sz="1000" kern="1200" dirty="0" smtClean="0">
                <a:solidFill>
                  <a:schemeClr val="tx1"/>
                </a:solidFill>
                <a:latin typeface="+mn-lt"/>
                <a:ea typeface="+mn-ea"/>
                <a:cs typeface="+mn-cs"/>
              </a:rPr>
              <a:t>a rough estimate of capital that could be loaned out for future energy efficiency projects:</a:t>
            </a:r>
          </a:p>
          <a:p>
            <a:pPr lvl="0"/>
            <a:endParaRPr lang="en-US" sz="1000" kern="1200" dirty="0" smtClean="0">
              <a:solidFill>
                <a:schemeClr val="tx1"/>
              </a:solidFill>
              <a:latin typeface="+mn-lt"/>
              <a:ea typeface="+mn-ea"/>
              <a:cs typeface="+mn-cs"/>
            </a:endParaRPr>
          </a:p>
          <a:p>
            <a:pPr lvl="0"/>
            <a:r>
              <a:rPr lang="en-US" sz="1000" kern="1200" dirty="0" smtClean="0">
                <a:solidFill>
                  <a:schemeClr val="tx1"/>
                </a:solidFill>
                <a:latin typeface="+mn-lt"/>
                <a:ea typeface="+mn-ea"/>
                <a:cs typeface="+mn-cs"/>
              </a:rPr>
              <a:t>On this chart we see that in years 1 and 2 of the RLF lending,</a:t>
            </a:r>
            <a:r>
              <a:rPr lang="en-US" sz="1000" kern="1200" baseline="0" dirty="0" smtClean="0">
                <a:solidFill>
                  <a:schemeClr val="tx1"/>
                </a:solidFill>
                <a:latin typeface="+mn-lt"/>
                <a:ea typeface="+mn-ea"/>
                <a:cs typeface="+mn-cs"/>
              </a:rPr>
              <a:t> only the initial fund amount will be circulating; then after the first loans start getting paid back, funds will be able to be </a:t>
            </a:r>
            <a:r>
              <a:rPr lang="en-US" sz="1000" kern="1200" baseline="0" dirty="0" err="1" smtClean="0">
                <a:solidFill>
                  <a:schemeClr val="tx1"/>
                </a:solidFill>
                <a:latin typeface="+mn-lt"/>
                <a:ea typeface="+mn-ea"/>
                <a:cs typeface="+mn-cs"/>
              </a:rPr>
              <a:t>recirculated</a:t>
            </a:r>
            <a:r>
              <a:rPr lang="en-US" sz="1000" kern="1200" baseline="0" dirty="0" smtClean="0">
                <a:solidFill>
                  <a:schemeClr val="tx1"/>
                </a:solidFill>
                <a:latin typeface="+mn-lt"/>
                <a:ea typeface="+mn-ea"/>
                <a:cs typeface="+mn-cs"/>
              </a:rPr>
              <a:t>.</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With these assumptions, over $3.8 billion would be loaned out over 20 years – that’s 5.9 times the initial investment of $650 million in nominal terms (not present value). State energy offices that administer and manage these RLF would be able to finance $150 to 200 million of energy efficiency projects annually over the next 20 years. </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Note that the amount of loan capital available over 20 years is very sensitive to the loan term – the shorter the term, the faster</a:t>
            </a:r>
            <a:r>
              <a:rPr lang="en-US" sz="1000" kern="1200" baseline="0" dirty="0" smtClean="0">
                <a:solidFill>
                  <a:schemeClr val="tx1"/>
                </a:solidFill>
                <a:latin typeface="+mn-lt"/>
                <a:ea typeface="+mn-ea"/>
                <a:cs typeface="+mn-cs"/>
              </a:rPr>
              <a:t> the money </a:t>
            </a:r>
            <a:r>
              <a:rPr lang="en-US" sz="1000" kern="1200" baseline="0" dirty="0" err="1" smtClean="0">
                <a:solidFill>
                  <a:schemeClr val="tx1"/>
                </a:solidFill>
                <a:latin typeface="+mn-lt"/>
                <a:ea typeface="+mn-ea"/>
                <a:cs typeface="+mn-cs"/>
              </a:rPr>
              <a:t>recirculates</a:t>
            </a:r>
            <a:r>
              <a:rPr lang="en-US" sz="1000" kern="1200" baseline="0" dirty="0" smtClean="0">
                <a:solidFill>
                  <a:schemeClr val="tx1"/>
                </a:solidFill>
                <a:latin typeface="+mn-lt"/>
                <a:ea typeface="+mn-ea"/>
                <a:cs typeface="+mn-cs"/>
              </a:rPr>
              <a:t>.</a:t>
            </a:r>
            <a:endParaRPr lang="en-US" sz="1000" dirty="0"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00E5A4-C45E-49C1-B24C-6256824D31D5}" type="slidenum">
              <a:rPr lang="en-US"/>
              <a:pPr fontAlgn="base">
                <a:spcBef>
                  <a:spcPct val="0"/>
                </a:spcBef>
                <a:spcAft>
                  <a:spcPct val="0"/>
                </a:spcAft>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000" kern="1200" baseline="0" dirty="0" smtClean="0">
                <a:solidFill>
                  <a:schemeClr val="tx1"/>
                </a:solidFill>
                <a:latin typeface="+mn-lt"/>
                <a:ea typeface="+mn-ea"/>
                <a:cs typeface="+mn-cs"/>
              </a:rPr>
              <a:t>At least s</a:t>
            </a:r>
            <a:r>
              <a:rPr lang="en-US" sz="1000" kern="1200" dirty="0" smtClean="0">
                <a:solidFill>
                  <a:schemeClr val="tx1"/>
                </a:solidFill>
                <a:latin typeface="+mn-lt"/>
                <a:ea typeface="+mn-ea"/>
                <a:cs typeface="+mn-cs"/>
              </a:rPr>
              <a:t>even</a:t>
            </a:r>
            <a:r>
              <a:rPr lang="en-US" sz="1000" kern="1200" baseline="0" dirty="0" smtClean="0">
                <a:solidFill>
                  <a:schemeClr val="tx1"/>
                </a:solidFill>
                <a:latin typeface="+mn-lt"/>
                <a:ea typeface="+mn-ea"/>
                <a:cs typeface="+mn-cs"/>
              </a:rPr>
              <a:t> states set aside over $20 million dollars to fund loan loss reserve funds to support other financing for energy efficiency.</a:t>
            </a:r>
          </a:p>
          <a:p>
            <a:pPr eaLnBrk="1" hangingPunct="1">
              <a:spcBef>
                <a:spcPct val="0"/>
              </a:spcBef>
            </a:pPr>
            <a:endParaRPr lang="en-US" sz="10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000" kern="1200" dirty="0" smtClean="0">
                <a:solidFill>
                  <a:schemeClr val="tx1"/>
                </a:solidFill>
                <a:latin typeface="+mn-lt"/>
                <a:ea typeface="+mn-ea"/>
                <a:cs typeface="+mn-cs"/>
              </a:rPr>
              <a:t>Like RLFs, loan loss reserve funds extend the benefit of an initial investment, but in a very different way than RLFs.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LLRs don’t</a:t>
            </a:r>
            <a:r>
              <a:rPr lang="en-US" sz="1000" kern="1200" baseline="0" dirty="0" smtClean="0">
                <a:solidFill>
                  <a:schemeClr val="tx1"/>
                </a:solidFill>
                <a:latin typeface="+mn-lt"/>
                <a:ea typeface="+mn-ea"/>
                <a:cs typeface="+mn-cs"/>
              </a:rPr>
              <a:t> have the longevity of revolving loan funds but they </a:t>
            </a:r>
            <a:r>
              <a:rPr lang="en-US" sz="1000" kern="1200" dirty="0" smtClean="0">
                <a:solidFill>
                  <a:schemeClr val="tx1"/>
                </a:solidFill>
                <a:latin typeface="+mn-lt"/>
                <a:ea typeface="+mn-ea"/>
                <a:cs typeface="+mn-cs"/>
              </a:rPr>
              <a:t>offer</a:t>
            </a:r>
            <a:r>
              <a:rPr lang="en-US" sz="1000" kern="1200" baseline="0" dirty="0" smtClean="0">
                <a:solidFill>
                  <a:schemeClr val="tx1"/>
                </a:solidFill>
                <a:latin typeface="+mn-lt"/>
                <a:ea typeface="+mn-ea"/>
                <a:cs typeface="+mn-cs"/>
              </a:rPr>
              <a:t> a quick boost to the amount of capital available. They provide short-term leverage</a:t>
            </a:r>
            <a:r>
              <a:rPr lang="en-US" sz="1000" kern="1200" dirty="0" smtClean="0">
                <a:solidFill>
                  <a:schemeClr val="tx1"/>
                </a:solidFill>
                <a:latin typeface="+mn-lt"/>
                <a:ea typeface="+mn-ea"/>
                <a:cs typeface="+mn-cs"/>
              </a:rPr>
              <a:t> by attracting </a:t>
            </a:r>
            <a:r>
              <a:rPr lang="en-US" sz="1000" kern="1200" baseline="0" dirty="0" smtClean="0">
                <a:solidFill>
                  <a:schemeClr val="tx1"/>
                </a:solidFill>
                <a:latin typeface="+mn-lt"/>
                <a:ea typeface="+mn-ea"/>
                <a:cs typeface="+mn-cs"/>
              </a:rPr>
              <a:t>in private capital because the funds are used to allay some of the risk to the lender.</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0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000" kern="1200" baseline="0" dirty="0" smtClean="0">
                <a:solidFill>
                  <a:schemeClr val="tx1"/>
                </a:solidFill>
                <a:latin typeface="+mn-lt"/>
                <a:ea typeface="+mn-ea"/>
                <a:cs typeface="+mn-cs"/>
              </a:rPr>
              <a:t>Utility customer-funded programs may want to consider similar financing programs – incorporating lessons learned from the recovery act programs.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0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000" kern="1200" dirty="0" smtClean="0">
                <a:solidFill>
                  <a:schemeClr val="tx1"/>
                </a:solidFill>
                <a:latin typeface="+mn-lt"/>
                <a:ea typeface="+mn-ea"/>
                <a:cs typeface="+mn-cs"/>
              </a:rPr>
              <a:t>Here’s an example of how a loan loss reserve</a:t>
            </a:r>
            <a:r>
              <a:rPr lang="en-US" sz="1000" kern="1200" baseline="0" dirty="0" smtClean="0">
                <a:solidFill>
                  <a:schemeClr val="tx1"/>
                </a:solidFill>
                <a:latin typeface="+mn-lt"/>
                <a:ea typeface="+mn-ea"/>
                <a:cs typeface="+mn-cs"/>
              </a:rPr>
              <a:t> fund is used for leverage. I</a:t>
            </a:r>
            <a:r>
              <a:rPr lang="en-US" sz="1000" kern="1200" dirty="0" smtClean="0">
                <a:solidFill>
                  <a:schemeClr val="tx1"/>
                </a:solidFill>
                <a:latin typeface="+mn-lt"/>
                <a:ea typeface="+mn-ea"/>
                <a:cs typeface="+mn-cs"/>
              </a:rPr>
              <a:t>f a lender agrees to a 5% Loan</a:t>
            </a:r>
            <a:r>
              <a:rPr lang="en-US" sz="1000" kern="1200" baseline="0" dirty="0" smtClean="0">
                <a:solidFill>
                  <a:schemeClr val="tx1"/>
                </a:solidFill>
                <a:latin typeface="+mn-lt"/>
                <a:ea typeface="+mn-ea"/>
                <a:cs typeface="+mn-cs"/>
              </a:rPr>
              <a:t> loss reserve</a:t>
            </a:r>
            <a:r>
              <a:rPr lang="en-US" sz="1000" kern="1200" dirty="0" smtClean="0">
                <a:solidFill>
                  <a:schemeClr val="tx1"/>
                </a:solidFill>
                <a:latin typeface="+mn-lt"/>
                <a:ea typeface="+mn-ea"/>
                <a:cs typeface="+mn-cs"/>
              </a:rPr>
              <a:t>, the lender can</a:t>
            </a:r>
            <a:r>
              <a:rPr lang="en-US" sz="1000" kern="1200" baseline="0" dirty="0" smtClean="0">
                <a:solidFill>
                  <a:schemeClr val="tx1"/>
                </a:solidFill>
                <a:latin typeface="+mn-lt"/>
                <a:ea typeface="+mn-ea"/>
                <a:cs typeface="+mn-cs"/>
              </a:rPr>
              <a:t> provide </a:t>
            </a:r>
            <a:r>
              <a:rPr lang="en-US" sz="1000" kern="1200" dirty="0" smtClean="0">
                <a:solidFill>
                  <a:schemeClr val="tx1"/>
                </a:solidFill>
                <a:latin typeface="+mn-lt"/>
                <a:ea typeface="+mn-ea"/>
                <a:cs typeface="+mn-cs"/>
              </a:rPr>
              <a:t>20 times the initial funds available to lend on projects – so a LLR of $1 million would support $20 million in lending of private capital. The 5% represents the amount of risk of loss that the public entity is taking on – it</a:t>
            </a:r>
            <a:r>
              <a:rPr lang="en-US" sz="1000" kern="1200" baseline="0" dirty="0" smtClean="0">
                <a:solidFill>
                  <a:schemeClr val="tx1"/>
                </a:solidFill>
                <a:latin typeface="+mn-lt"/>
                <a:ea typeface="+mn-ea"/>
                <a:cs typeface="+mn-cs"/>
              </a:rPr>
              <a:t> also indicates the multiplier of the leverage. </a:t>
            </a:r>
          </a:p>
          <a:p>
            <a:pPr marL="0" marR="0" indent="0" algn="l" defTabSz="914400" rtl="0" eaLnBrk="1" fontAlgn="base" latinLnBrk="0" hangingPunct="1">
              <a:lnSpc>
                <a:spcPct val="100000"/>
              </a:lnSpc>
              <a:spcBef>
                <a:spcPct val="0"/>
              </a:spcBef>
              <a:spcAft>
                <a:spcPct val="0"/>
              </a:spcAft>
              <a:buClrTx/>
              <a:buSzTx/>
              <a:buFontTx/>
              <a:buNone/>
              <a:tabLst/>
              <a:defRPr/>
            </a:pPr>
            <a:r>
              <a:rPr lang="en-US" sz="1000" kern="1200" dirty="0" smtClean="0">
                <a:solidFill>
                  <a:schemeClr val="tx1"/>
                </a:solidFill>
                <a:latin typeface="+mn-lt"/>
                <a:ea typeface="+mn-ea"/>
                <a:cs typeface="+mn-cs"/>
              </a:rPr>
              <a:t>We are seeing ARRA-funded loan loss reserve programs with percentages in the 5-10% and higher range. The higher the percentage, the lower the risk of loss to the lender.</a:t>
            </a:r>
          </a:p>
          <a:p>
            <a:pPr eaLnBrk="1" hangingPunct="1">
              <a:spcBef>
                <a:spcPct val="0"/>
              </a:spcBef>
            </a:pPr>
            <a:endParaRPr lang="en-US" sz="1000" kern="1200" dirty="0" smtClean="0">
              <a:solidFill>
                <a:schemeClr val="tx1"/>
              </a:solidFill>
              <a:latin typeface="+mn-lt"/>
              <a:ea typeface="+mn-ea"/>
              <a:cs typeface="+mn-cs"/>
            </a:endParaRPr>
          </a:p>
          <a:p>
            <a:pPr eaLnBrk="1" hangingPunct="1">
              <a:spcBef>
                <a:spcPct val="0"/>
              </a:spcBef>
            </a:pPr>
            <a:r>
              <a:rPr lang="en-US" sz="1000" kern="1200" dirty="0" smtClean="0">
                <a:solidFill>
                  <a:schemeClr val="tx1"/>
                </a:solidFill>
                <a:latin typeface="+mn-lt"/>
                <a:ea typeface="+mn-ea"/>
                <a:cs typeface="+mn-cs"/>
              </a:rPr>
              <a:t>Given</a:t>
            </a:r>
            <a:r>
              <a:rPr lang="en-US" sz="1000" kern="1200" baseline="0" dirty="0" smtClean="0">
                <a:solidFill>
                  <a:schemeClr val="tx1"/>
                </a:solidFill>
                <a:latin typeface="+mn-lt"/>
                <a:ea typeface="+mn-ea"/>
                <a:cs typeface="+mn-cs"/>
              </a:rPr>
              <a:t> the uncertainty about the </a:t>
            </a:r>
            <a:r>
              <a:rPr lang="en-US" sz="1000" kern="1200" dirty="0" smtClean="0">
                <a:solidFill>
                  <a:schemeClr val="tx1"/>
                </a:solidFill>
                <a:latin typeface="+mn-lt"/>
                <a:ea typeface="+mn-ea"/>
                <a:cs typeface="+mn-cs"/>
              </a:rPr>
              <a:t>size and terms of recovery act-funded LLRs</a:t>
            </a:r>
            <a:r>
              <a:rPr lang="en-US" sz="1000" kern="1200" baseline="0" dirty="0" smtClean="0">
                <a:solidFill>
                  <a:schemeClr val="tx1"/>
                </a:solidFill>
                <a:latin typeface="+mn-lt"/>
                <a:ea typeface="+mn-ea"/>
                <a:cs typeface="+mn-cs"/>
              </a:rPr>
              <a:t> and </a:t>
            </a:r>
            <a:r>
              <a:rPr lang="en-US" sz="1000" kern="1200" dirty="0" smtClean="0">
                <a:solidFill>
                  <a:schemeClr val="tx1"/>
                </a:solidFill>
                <a:latin typeface="+mn-lt"/>
                <a:ea typeface="+mn-ea"/>
                <a:cs typeface="+mn-cs"/>
              </a:rPr>
              <a:t>the actual loss rates, we can’t accurately estimate the total amount of funds that will ultimately be available for lending</a:t>
            </a:r>
            <a:r>
              <a:rPr lang="en-US" sz="1000" kern="1200" baseline="0" dirty="0" smtClean="0">
                <a:solidFill>
                  <a:schemeClr val="tx1"/>
                </a:solidFill>
                <a:latin typeface="+mn-lt"/>
                <a:ea typeface="+mn-ea"/>
                <a:cs typeface="+mn-cs"/>
              </a:rPr>
              <a:t>.</a:t>
            </a:r>
          </a:p>
          <a:p>
            <a:pPr eaLnBrk="1" hangingPunct="1">
              <a:spcBef>
                <a:spcPct val="0"/>
              </a:spcBef>
            </a:pPr>
            <a:endParaRPr lang="en-US" sz="1200" kern="1200" baseline="0" dirty="0" smtClean="0">
              <a:solidFill>
                <a:schemeClr val="tx1"/>
              </a:solidFill>
              <a:latin typeface="+mn-lt"/>
              <a:ea typeface="+mn-ea"/>
              <a:cs typeface="+mn-cs"/>
            </a:endParaRP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63A823-22E5-4C48-A938-633B91356F1D}" type="slidenum">
              <a:rPr lang="en-US"/>
              <a:pPr fontAlgn="base">
                <a:spcBef>
                  <a:spcPct val="0"/>
                </a:spcBef>
                <a:spcAft>
                  <a:spcPct val="0"/>
                </a:spcAft>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smtClean="0">
                <a:solidFill>
                  <a:schemeClr val="tx1"/>
                </a:solidFill>
                <a:latin typeface="+mn-lt"/>
                <a:ea typeface="+mn-ea"/>
                <a:cs typeface="+mn-cs"/>
              </a:rPr>
              <a:t>Investment in workforce development is another area that has potential for longer term impacts on utility customer-funded EE programs.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9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smtClean="0">
                <a:solidFill>
                  <a:schemeClr val="tx1"/>
                </a:solidFill>
                <a:latin typeface="+mn-lt"/>
                <a:ea typeface="+mn-ea"/>
                <a:cs typeface="+mn-cs"/>
              </a:rPr>
              <a:t>Eighteen states used over $54 million in SEP funds to create energy efficiency and/or renewable energy workforce development programs of various types. </a:t>
            </a:r>
          </a:p>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smtClean="0">
                <a:solidFill>
                  <a:schemeClr val="tx1"/>
                </a:solidFill>
                <a:latin typeface="+mn-lt"/>
                <a:ea typeface="+mn-ea"/>
                <a:cs typeface="+mn-cs"/>
              </a:rPr>
              <a:t>Four states comprised over 65% of this spending: CA ($20 million), NC ($8 million), TX ($6 million), and AK ($3 million).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9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smtClean="0">
                <a:solidFill>
                  <a:schemeClr val="tx1"/>
                </a:solidFill>
                <a:latin typeface="+mn-lt"/>
                <a:ea typeface="+mn-ea"/>
                <a:cs typeface="+mn-cs"/>
              </a:rPr>
              <a:t>Many of these programs involve partnerships with one or more organizations including other state agencies, community colleges, industry, labor, utilities and workforce development boards. </a:t>
            </a:r>
          </a:p>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smtClean="0">
                <a:solidFill>
                  <a:schemeClr val="tx1"/>
                </a:solidFill>
                <a:latin typeface="+mn-lt"/>
                <a:ea typeface="+mn-ea"/>
                <a:cs typeface="+mn-cs"/>
              </a:rPr>
              <a:t>Activities include contractor training for residential energy assessments and upgrades, scholarships for people seeking certifications, and grants to programs and newly certified auditors for purchase of assessment equipment</a:t>
            </a:r>
            <a:r>
              <a:rPr lang="en-US" sz="900" kern="1200" baseline="0" dirty="0" smtClean="0">
                <a:solidFill>
                  <a:schemeClr val="tx1"/>
                </a:solidFill>
                <a:latin typeface="+mn-lt"/>
                <a:ea typeface="+mn-ea"/>
                <a:cs typeface="+mn-cs"/>
              </a:rPr>
              <a:t> such as blower doors</a:t>
            </a:r>
            <a:r>
              <a:rPr lang="en-US" sz="900" kern="1200" dirty="0" smtClean="0">
                <a:solidFill>
                  <a:schemeClr val="tx1"/>
                </a:solidFill>
                <a:latin typeface="+mn-lt"/>
                <a:ea typeface="+mn-ea"/>
                <a:cs typeface="+mn-cs"/>
              </a:rPr>
              <a: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9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smtClean="0">
                <a:solidFill>
                  <a:schemeClr val="tx1"/>
                </a:solidFill>
                <a:latin typeface="+mn-lt"/>
                <a:ea typeface="+mn-ea"/>
                <a:cs typeface="+mn-cs"/>
              </a:rPr>
              <a:t>Several states that are newcomers to energy efficiency are spending notable amounts on workforce development. For example, Arkansas is spending almost $3 million to build Training Centers of Excellence and Nebraska is spending almost $2 million to develop renewable energy curriculum at community colleges.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9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smtClean="0">
                <a:solidFill>
                  <a:schemeClr val="tx1"/>
                </a:solidFill>
                <a:latin typeface="+mn-lt"/>
                <a:ea typeface="+mn-ea"/>
                <a:cs typeface="+mn-cs"/>
              </a:rPr>
              <a:t>These efforts can support the goals of utility customer-funded EE programs beyond the recovery act funding period.  Especially</a:t>
            </a:r>
            <a:r>
              <a:rPr lang="en-US" sz="900" kern="1200" baseline="0" dirty="0" smtClean="0">
                <a:solidFill>
                  <a:schemeClr val="tx1"/>
                </a:solidFill>
                <a:latin typeface="+mn-lt"/>
                <a:ea typeface="+mn-ea"/>
                <a:cs typeface="+mn-cs"/>
              </a:rPr>
              <a:t> i</a:t>
            </a:r>
            <a:r>
              <a:rPr lang="en-US" sz="900" kern="1200" dirty="0" smtClean="0">
                <a:solidFill>
                  <a:schemeClr val="tx1"/>
                </a:solidFill>
                <a:latin typeface="+mn-lt"/>
                <a:ea typeface="+mn-ea"/>
                <a:cs typeface="+mn-cs"/>
              </a:rPr>
              <a:t>n those states that are ramping up their utility customer energy efficiency programs, this early support for training professionals and contractors may help</a:t>
            </a:r>
            <a:r>
              <a:rPr lang="en-US" sz="900" kern="1200" baseline="0" dirty="0" smtClean="0">
                <a:solidFill>
                  <a:schemeClr val="tx1"/>
                </a:solidFill>
                <a:latin typeface="+mn-lt"/>
                <a:ea typeface="+mn-ea"/>
                <a:cs typeface="+mn-cs"/>
              </a:rPr>
              <a:t> pave the way for </a:t>
            </a:r>
            <a:r>
              <a:rPr lang="en-US" sz="900" kern="1200" dirty="0" smtClean="0">
                <a:solidFill>
                  <a:schemeClr val="tx1"/>
                </a:solidFill>
                <a:latin typeface="+mn-lt"/>
                <a:ea typeface="+mn-ea"/>
                <a:cs typeface="+mn-cs"/>
              </a:rPr>
              <a:t>program expansion.</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9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smtClean="0">
                <a:solidFill>
                  <a:schemeClr val="tx1"/>
                </a:solidFill>
                <a:latin typeface="+mn-lt"/>
                <a:ea typeface="+mn-ea"/>
                <a:cs typeface="+mn-cs"/>
              </a:rPr>
              <a:t>And now I’ll turn it over to Ian Hoffman who will talk</a:t>
            </a:r>
            <a:r>
              <a:rPr lang="en-US" sz="900" kern="1200" baseline="0" dirty="0" smtClean="0">
                <a:solidFill>
                  <a:schemeClr val="tx1"/>
                </a:solidFill>
                <a:latin typeface="+mn-lt"/>
                <a:ea typeface="+mn-ea"/>
                <a:cs typeface="+mn-cs"/>
              </a:rPr>
              <a:t> about the qualitative findings from our case study states.</a:t>
            </a:r>
            <a:endParaRPr lang="en-US" sz="900" kern="1200" dirty="0" smtClean="0">
              <a:solidFill>
                <a:schemeClr val="tx1"/>
              </a:solidFill>
              <a:latin typeface="+mn-lt"/>
              <a:ea typeface="+mn-ea"/>
              <a:cs typeface="+mn-cs"/>
            </a:endParaRPr>
          </a:p>
          <a:p>
            <a:pPr eaLnBrk="1" hangingPunct="1">
              <a:spcBef>
                <a:spcPct val="0"/>
              </a:spcBef>
            </a:pPr>
            <a:endParaRPr lang="en-US" sz="900" dirty="0"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0AA7CD-39AA-4C39-B0B5-B973A141A70B}" type="slidenum">
              <a:rPr lang="en-US"/>
              <a:pPr fontAlgn="base">
                <a:spcBef>
                  <a:spcPct val="0"/>
                </a:spcBef>
                <a:spcAft>
                  <a:spcPct val="0"/>
                </a:spcAft>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67F5B9-03BA-4D0D-A0DF-4421793B4DCF}" type="slidenum">
              <a:rPr lang="en-US"/>
              <a:pPr fontAlgn="base">
                <a:spcBef>
                  <a:spcPct val="0"/>
                </a:spcBef>
                <a:spcAft>
                  <a:spcPct val="0"/>
                </a:spcAft>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p:spPr>
      </p:sp>
      <p:sp>
        <p:nvSpPr>
          <p:cNvPr id="143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Department of Energy’s (DOE) Technical Assistance Program (TAP) provides </a:t>
            </a:r>
          </a:p>
          <a:p>
            <a:pPr eaLnBrk="1" hangingPunct="1">
              <a:spcBef>
                <a:spcPct val="0"/>
              </a:spcBef>
            </a:pPr>
            <a:r>
              <a:rPr lang="en-US" smtClean="0"/>
              <a:t>state, local, and tribal officials the tools and resources needed to implement successful </a:t>
            </a:r>
          </a:p>
          <a:p>
            <a:pPr eaLnBrk="1" hangingPunct="1">
              <a:spcBef>
                <a:spcPct val="0"/>
              </a:spcBef>
            </a:pPr>
            <a:r>
              <a:rPr lang="en-US" smtClean="0"/>
              <a:t>and sustainable clean energy programs. This effort is aimed at:</a:t>
            </a:r>
          </a:p>
          <a:p>
            <a:pPr eaLnBrk="1" hangingPunct="1">
              <a:spcBef>
                <a:spcPct val="0"/>
              </a:spcBef>
            </a:pPr>
            <a:endParaRPr lang="en-US" smtClean="0"/>
          </a:p>
          <a:p>
            <a:pPr eaLnBrk="1" hangingPunct="1">
              <a:spcBef>
                <a:spcPct val="0"/>
              </a:spcBef>
              <a:buFontTx/>
              <a:buChar char="-"/>
            </a:pPr>
            <a:r>
              <a:rPr lang="en-US" smtClean="0"/>
              <a:t>Accelerating the implementation of Recovery Act projects and programs,</a:t>
            </a:r>
          </a:p>
          <a:p>
            <a:pPr eaLnBrk="1" hangingPunct="1">
              <a:spcBef>
                <a:spcPct val="0"/>
              </a:spcBef>
              <a:buFontTx/>
              <a:buChar char="-"/>
            </a:pPr>
            <a:r>
              <a:rPr lang="en-US" smtClean="0"/>
              <a:t>Improving their performance,</a:t>
            </a:r>
          </a:p>
          <a:p>
            <a:pPr eaLnBrk="1" hangingPunct="1">
              <a:spcBef>
                <a:spcPct val="0"/>
              </a:spcBef>
              <a:buFontTx/>
              <a:buChar char="-"/>
            </a:pPr>
            <a:r>
              <a:rPr lang="en-US" smtClean="0"/>
              <a:t>Increasing the return on and sustainability of Recovery Act investments, and</a:t>
            </a:r>
          </a:p>
          <a:p>
            <a:pPr eaLnBrk="1" hangingPunct="1">
              <a:spcBef>
                <a:spcPct val="0"/>
              </a:spcBef>
              <a:buFontTx/>
              <a:buChar char="-"/>
            </a:pPr>
            <a:r>
              <a:rPr lang="en-US" smtClean="0"/>
              <a:t>Building protracted clean energy capacity at the state, local, and tribal level.</a:t>
            </a:r>
          </a:p>
          <a:p>
            <a:pPr eaLnBrk="1" hangingPunct="1">
              <a:spcBef>
                <a:spcPct val="0"/>
              </a:spcBef>
            </a:pPr>
            <a:endParaRPr lang="en-US" smtClean="0"/>
          </a:p>
          <a:p>
            <a:pPr eaLnBrk="1" hangingPunct="1">
              <a:spcBef>
                <a:spcPct val="0"/>
              </a:spcBef>
            </a:pPr>
            <a:r>
              <a:rPr lang="en-US" smtClean="0"/>
              <a:t>From one-on-one assistance, to an extensive online resource library, to facilitation of </a:t>
            </a:r>
          </a:p>
          <a:p>
            <a:pPr eaLnBrk="1" hangingPunct="1">
              <a:spcBef>
                <a:spcPct val="0"/>
              </a:spcBef>
            </a:pPr>
            <a:r>
              <a:rPr lang="en-US" smtClean="0"/>
              <a:t>peer exchange of best practices and lessons learned—TAP offers a wide range of </a:t>
            </a:r>
          </a:p>
          <a:p>
            <a:pPr eaLnBrk="1" hangingPunct="1">
              <a:spcBef>
                <a:spcPct val="0"/>
              </a:spcBef>
            </a:pPr>
            <a:r>
              <a:rPr lang="en-US" smtClean="0"/>
              <a:t>resources to serve the needs of state, local and tribal officials and their staff. </a:t>
            </a:r>
          </a:p>
          <a:p>
            <a:pPr eaLnBrk="1" hangingPunct="1">
              <a:spcBef>
                <a:spcPct val="0"/>
              </a:spcBef>
              <a:buFontTx/>
              <a:buChar char="-"/>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solidFill>
                  <a:srgbClr val="31859C"/>
                </a:solidFill>
              </a:rPr>
              <a:t>The Recovery Act presented states with</a:t>
            </a:r>
            <a:r>
              <a:rPr lang="en-US" sz="1200" baseline="0" dirty="0" smtClean="0">
                <a:solidFill>
                  <a:srgbClr val="31859C"/>
                </a:solidFill>
              </a:rPr>
              <a:t> an unprecedented opportunity. Before ARRA, ALL states and territories together received a few tens of millions of dollars. Now they had 20 times as much. In these 12 states alone, about $400M.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rgbClr val="31859C"/>
                </a:solidFill>
              </a:rPr>
              <a:t>Overnight, SEOs have gone from being modest contributors on the energy efficiency stage to major actors, and they have a lot of things they’ve want to do. Layered on top are demands unique to the state – energy policies, some from the legislature, some from the governor. They have existing energy efficiency programs to consider, and there are economic needs that vary from sector to sector.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rgbClr val="31859C"/>
                </a:solidFill>
              </a:rPr>
              <a:t>These factors play out in state investment decisions. A few states </a:t>
            </a:r>
            <a:r>
              <a:rPr lang="en-US" sz="1200" dirty="0" smtClean="0">
                <a:solidFill>
                  <a:srgbClr val="31859C"/>
                </a:solidFill>
                <a:latin typeface="Calibri" pitchFamily="34" charset="0"/>
                <a:cs typeface="Arial" charset="0"/>
              </a:rPr>
              <a:t>invested all of their money in two or three programs that targeted one or two sectors.</a:t>
            </a:r>
            <a:r>
              <a:rPr lang="en-US" sz="1200" baseline="0" dirty="0" smtClean="0">
                <a:solidFill>
                  <a:srgbClr val="31859C"/>
                </a:solidFill>
              </a:rPr>
              <a:t> But the majority of our case study states assembled diverse portfolios that cover virtually every sector of the economy. </a:t>
            </a:r>
            <a:endParaRPr lang="en-US" sz="1200" dirty="0" smtClean="0">
              <a:solidFill>
                <a:srgbClr val="31859C"/>
              </a:solidFill>
            </a:endParaRPr>
          </a:p>
          <a:p>
            <a:endParaRPr lang="en-US" sz="1200" baseline="0" dirty="0" smtClean="0">
              <a:solidFill>
                <a:srgbClr val="31859C"/>
              </a:solidFill>
            </a:endParaRPr>
          </a:p>
          <a:p>
            <a:endParaRPr lang="en-US" sz="1200" baseline="0" dirty="0" smtClean="0">
              <a:solidFill>
                <a:srgbClr val="31859C"/>
              </a:solidFill>
            </a:endParaRPr>
          </a:p>
          <a:p>
            <a:r>
              <a:rPr lang="en-US" sz="1200" dirty="0" smtClean="0">
                <a:solidFill>
                  <a:srgbClr val="31859C"/>
                </a:solidFill>
              </a:rPr>
              <a:t>On the left we see a</a:t>
            </a:r>
            <a:r>
              <a:rPr lang="en-US" sz="1200" baseline="0" dirty="0" smtClean="0">
                <a:solidFill>
                  <a:srgbClr val="31859C"/>
                </a:solidFill>
              </a:rPr>
              <a:t> breakdown of the 2010 utility customer-funded budget for EE by market sector for the 12 case study states. </a:t>
            </a:r>
          </a:p>
          <a:p>
            <a:pPr eaLnBrk="1" hangingPunct="1">
              <a:spcAft>
                <a:spcPts val="1200"/>
              </a:spcAft>
            </a:pPr>
            <a:r>
              <a:rPr lang="en-US" sz="1200" baseline="0" dirty="0" smtClean="0">
                <a:solidFill>
                  <a:srgbClr val="31859C"/>
                </a:solidFill>
              </a:rPr>
              <a:t>On the right we see a breakdown of how the same states allocated the ARRA grants we’re interested in (SEP, EECBG funds administered by SEOs and SEEARP) from 2009 to early 2012.</a:t>
            </a:r>
          </a:p>
          <a:p>
            <a:endParaRPr lang="en-US" sz="1200" strike="sngStrike" baseline="0" dirty="0" smtClean="0">
              <a:solidFill>
                <a:srgbClr val="31859C"/>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solidFill>
                  <a:srgbClr val="31859C"/>
                </a:solidFill>
              </a:rPr>
              <a:t>On left, we see that Residential and Low-Income programs are 41% and Commercial/Industrial programs are 46%. To the right on the ARRA funded side, residential AND appliance programs are 21% </a:t>
            </a:r>
            <a:r>
              <a:rPr lang="en-US" sz="1200" b="1" baseline="0" dirty="0" smtClean="0">
                <a:solidFill>
                  <a:srgbClr val="31859C"/>
                </a:solidFill>
              </a:rPr>
              <a:t>- about half.</a:t>
            </a:r>
            <a:r>
              <a:rPr lang="en-US" sz="1200" baseline="0" dirty="0" smtClean="0">
                <a:solidFill>
                  <a:srgbClr val="31859C"/>
                </a:solidFill>
              </a:rPr>
              <a:t> ARRA- and utility customer-funded budgets for commercial and industrial programs are similar, but r</a:t>
            </a:r>
            <a:r>
              <a:rPr lang="en-US" sz="1200" b="1" baseline="0" dirty="0" smtClean="0">
                <a:solidFill>
                  <a:srgbClr val="31859C"/>
                </a:solidFill>
                <a:latin typeface="Calibri" pitchFamily="34" charset="0"/>
                <a:cs typeface="Arial" charset="0"/>
              </a:rPr>
              <a:t>atepayer-program investments in public-sector buildings are modest compared to the 26% of budgets in the ARRA-funded programs. These are schools, state and local government buildings. Those are on lists that SEOs keep – the shovel ready projects envisioned for Recovery Act funding. </a:t>
            </a:r>
            <a:r>
              <a:rPr lang="en-US" sz="1200" b="0" baseline="0" dirty="0" smtClean="0">
                <a:solidFill>
                  <a:srgbClr val="31859C"/>
                </a:solidFill>
                <a:latin typeface="Calibri" pitchFamily="34" charset="0"/>
                <a:cs typeface="Arial" charset="0"/>
              </a:rPr>
              <a:t> </a:t>
            </a:r>
            <a:endParaRPr lang="en-US" sz="1200" b="1" baseline="0" dirty="0" smtClean="0">
              <a:solidFill>
                <a:srgbClr val="31859C"/>
              </a:solidFill>
              <a:latin typeface="Calibri" pitchFamily="34" charset="0"/>
              <a:cs typeface="Arial" charset="0"/>
            </a:endParaRPr>
          </a:p>
          <a:p>
            <a:endParaRPr lang="en-US" sz="1200" strike="sngStrike" baseline="0" dirty="0" smtClean="0">
              <a:solidFill>
                <a:srgbClr val="31859C"/>
              </a:solidFill>
            </a:endParaRPr>
          </a:p>
          <a:p>
            <a:pPr eaLnBrk="1" hangingPunct="1">
              <a:spcAft>
                <a:spcPts val="1200"/>
              </a:spcAft>
            </a:pPr>
            <a:endParaRPr lang="en-US" sz="1200" baseline="0" dirty="0" smtClean="0">
              <a:solidFill>
                <a:srgbClr val="31859C"/>
              </a:solidFill>
            </a:endParaRPr>
          </a:p>
          <a:p>
            <a:pPr eaLnBrk="1" hangingPunct="1">
              <a:spcAft>
                <a:spcPts val="1200"/>
              </a:spcAft>
            </a:pPr>
            <a:endParaRPr lang="en-US" dirty="0"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6D19B4-1B35-468D-94FF-D757356769F6}" type="slidenum">
              <a:rPr lang="en-US"/>
              <a:pPr fontAlgn="base">
                <a:spcBef>
                  <a:spcPct val="0"/>
                </a:spcBef>
                <a:spcAft>
                  <a:spcPct val="0"/>
                </a:spcAft>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With the Recovery Act, we see states venturing</a:t>
            </a:r>
            <a:r>
              <a:rPr lang="en-US" baseline="0" dirty="0" smtClean="0"/>
              <a:t> into territories and markets unserved or underserved by utility customer-funded programs. For example, in this first column, Maine and HI invested in transit-centric planning and zoning to encourage more people to take the bus or train or walk. CA is doing residential retrofits in rural areas, and CO has hired 19 “community energy coordinators” , people already connected in the mountains and rural areas who advise localities on designing efficiency programs and local energy plans.</a:t>
            </a:r>
          </a:p>
          <a:p>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HI has a feasibility study of seawater air conditioning for hotels, piping chilled water in from the ocean bottom, miles offshore.</a:t>
            </a:r>
          </a:p>
          <a:p>
            <a:r>
              <a:rPr lang="en-US" sz="1200" kern="1200" baseline="0" dirty="0" smtClean="0">
                <a:solidFill>
                  <a:schemeClr val="tx1"/>
                </a:solidFill>
                <a:latin typeface="+mn-lt"/>
                <a:ea typeface="+mn-ea"/>
                <a:cs typeface="+mn-cs"/>
              </a:rPr>
              <a:t>In the NE – big oil heating regions – we see multi-fuel programs investing in shell improvements for buildings with oil heat, something that utility customer-funded programs have not been able to do.</a:t>
            </a:r>
            <a:endParaRPr lang="en-US" sz="1200" kern="1200" dirty="0" smtClean="0">
              <a:solidFill>
                <a:schemeClr val="tx1"/>
              </a:solidFill>
              <a:latin typeface="+mn-lt"/>
              <a:ea typeface="+mn-ea"/>
              <a:cs typeface="+mn-cs"/>
            </a:endParaRPr>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3F736C-6955-4FFE-88B9-06C17C0DDB52}" type="slidenum">
              <a:rPr lang="en-US"/>
              <a:pPr fontAlgn="base">
                <a:spcBef>
                  <a:spcPct val="0"/>
                </a:spcBef>
                <a:spcAft>
                  <a:spcPct val="0"/>
                </a:spcAft>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58F2DE-5B09-4E56-B656-5ACE32A6DE7D}" type="slidenum">
              <a:rPr lang="en-US"/>
              <a:pPr fontAlgn="base">
                <a:spcBef>
                  <a:spcPct val="0"/>
                </a:spcBef>
                <a:spcAft>
                  <a:spcPct val="0"/>
                </a:spcAft>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Here’s the core of what we were interested in – how did these two types of entities interact? The answers are all over the map and even varied within a single state – because states had multiple programs and so multiple opportunities for deciding whether to coordinate programs and how.</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First, in NO state that we studied did we find ZERO coordination whatsoever. What we did find was that energy offices informed utility customer funded administrators about what they were doing. We call this communication or consultation. Sometimes the two administrators went their separate ways – standing up different programs to different markets, and sometimes the SEO offered the same sorts of programs to the same markets as the utility customer programs.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Most states, however, had at least one program that we term complementary – they are enhancements or extensions or enablers of utility customer-funded programs. A “bonus” rebate on the same appliances would be an enhancement. Adding ARRA-funded rebates to the end of an appliance rebate program funded by utility customers would be an extension. We see two flavors of these complementary program: negotiated – that is, they talked about it – and non-negotiated – they didn’t really talk about it. For instance, the Governor’s Energy Office in Colorado went out more or less on its own and put together a web portal that’s a one-stop information clearinghouse for information about utility and ARRA-funded rebates, tax credits, retrofit contractors – so information barriers, transaction costs go down and utility customer funded programs benefit – a big enabler.</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Collaboration is more than just fuller coordination – we have multiple pots of money coming together for joint programs in which both parties have influence over critical design issues and work together very closely on branding, incentive setting, who does marketing and outreach, who does workforce training, where’s the financing piece. People are sorting out roles, dividing up responsibilities. Complementary programs can be joint programs, but with collaboration, we’re talking about a more hand-in-glove arrangement.</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sz="1800" dirty="0" smtClean="0">
                <a:solidFill>
                  <a:schemeClr val="tx1">
                    <a:lumMod val="95000"/>
                    <a:lumOff val="5000"/>
                  </a:schemeClr>
                </a:solidFill>
              </a:rPr>
              <a:t>Hawaii for example delegated ARRA funds to the third-party administrator of utility customer programs for existing solar hot-water heater rebate costs, then added low-interest</a:t>
            </a:r>
            <a:r>
              <a:rPr lang="en-US" sz="1800" baseline="0" dirty="0" smtClean="0">
                <a:solidFill>
                  <a:schemeClr val="tx1">
                    <a:lumMod val="95000"/>
                    <a:lumOff val="5000"/>
                  </a:schemeClr>
                </a:solidFill>
              </a:rPr>
              <a:t> financing, all presented as a package to the consumer. We have more examples but let’s talk more about coordination as function of many considerations.</a:t>
            </a:r>
            <a:endParaRPr lang="en-US" sz="1800" dirty="0" smtClean="0">
              <a:solidFill>
                <a:schemeClr val="tx1">
                  <a:lumMod val="95000"/>
                  <a:lumOff val="5000"/>
                </a:schemeClr>
              </a:solidFill>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----------Background------------------------------------------</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In CA, for example, the CEC pitched the IOUs on a joint appliance rebate program, and the utilities saw a relatively small amount of money, tied to federal requirements, and a joint program just looked like more trouble than it was worth.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3EF07-C3B6-41B5-AB29-BAE44C64E266}" type="slidenum">
              <a:rPr lang="en-US"/>
              <a:pPr fontAlgn="base">
                <a:spcBef>
                  <a:spcPct val="0"/>
                </a:spcBef>
                <a:spcAft>
                  <a:spcPct val="0"/>
                </a:spcAft>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We’re not making a value judgment or advocating that coordination was called for in all cases. Sometimes coordination – at least complementarity or collaboration</a:t>
            </a:r>
            <a:r>
              <a:rPr lang="en-US" baseline="0" dirty="0" smtClean="0"/>
              <a:t> – was not advantageous to the SEO or the utility customer program administrator or both. But here are some of the benefits if the barriers to coordination are overcome. The biggest is leverage: Each program administrator gets more resources toward a common goal – money and partners, but expertise, KNOWLEDGE of the market and mechanisms for delivery, whether these are trade allies of the utility customer funded programs or revolving loan funds from the SEO. </a:t>
            </a:r>
          </a:p>
          <a:p>
            <a:pPr eaLnBrk="1" hangingPunct="1">
              <a:spcBef>
                <a:spcPct val="0"/>
              </a:spcBef>
            </a:pPr>
            <a:r>
              <a:rPr lang="en-US" baseline="0" dirty="0" smtClean="0"/>
              <a:t>There’s an opportunity to mitigate or at least manage the potential for confusion or disruption in a market.</a:t>
            </a:r>
          </a:p>
          <a:p>
            <a:pPr eaLnBrk="1" hangingPunct="1">
              <a:spcBef>
                <a:spcPct val="0"/>
              </a:spcBef>
            </a:pPr>
            <a:endParaRPr lang="en-US" baseline="0" dirty="0" smtClean="0"/>
          </a:p>
          <a:p>
            <a:pPr eaLnBrk="1" hangingPunct="1">
              <a:spcBef>
                <a:spcPct val="0"/>
              </a:spcBef>
            </a:pPr>
            <a:r>
              <a:rPr lang="en-US" baseline="0" dirty="0" smtClean="0"/>
              <a:t>And there’s longevity. More players means a broader based of support for continuing programs  and a better chance of ARRA-funded programs being adopted into a utility customer funded portfolio after ARRA ends. Coordination can be a path to program sustainability.</a:t>
            </a:r>
          </a:p>
          <a:p>
            <a:pPr eaLnBrk="1" hangingPunct="1">
              <a:spcBef>
                <a:spcPct val="0"/>
              </a:spcBef>
            </a:pPr>
            <a:endParaRPr lang="en-US" baseline="0" dirty="0" smtClean="0"/>
          </a:p>
          <a:p>
            <a:pPr eaLnBrk="1" hangingPunct="1">
              <a:spcBef>
                <a:spcPct val="0"/>
              </a:spcBef>
            </a:pPr>
            <a:r>
              <a:rPr lang="en-US" baseline="0" dirty="0" smtClean="0"/>
              <a:t>Lastly, joint programs offer at least the OPPORTUNITY for the actors to do what they do best or what other parties are constrained from doing as fully as they would like – in other words move towards natural niches in this new energy efficiency landscape. </a:t>
            </a:r>
          </a:p>
          <a:p>
            <a:pPr eaLnBrk="1" hangingPunct="1">
              <a:spcBef>
                <a:spcPct val="0"/>
              </a:spcBef>
            </a:pPr>
            <a:endParaRPr lang="en-US" baseline="0" dirty="0" smtClean="0"/>
          </a:p>
        </p:txBody>
      </p:sp>
      <p:sp>
        <p:nvSpPr>
          <p:cNvPr id="737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83D552-BB53-484C-9155-D3274F440EB4}" type="slidenum">
              <a:rPr lang="en-US"/>
              <a:pPr fontAlgn="base">
                <a:spcBef>
                  <a:spcPct val="0"/>
                </a:spcBef>
                <a:spcAft>
                  <a:spcPct val="0"/>
                </a:spcAft>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baseline="0" dirty="0" smtClean="0"/>
              <a:t>We observed some interesting divisions of labor in the various approaches to coordination and/or collaboration.  Here are some examples. State energy offices might have financing but not rebates. Utility customer-funded programs have rebates but often not financing. Cost-effectiveness screening for utility-customer funded programs can limit activities that are critical but have less easily quantified energy savings, such as workforce training or education of customers. </a:t>
            </a:r>
          </a:p>
          <a:p>
            <a:pPr lvl="1"/>
            <a:r>
              <a:rPr lang="en-US" baseline="0" dirty="0" smtClean="0"/>
              <a:t>For marketing, certainly utilities know their customers – but so does the local township with an ARRA </a:t>
            </a:r>
            <a:r>
              <a:rPr lang="en-US" baseline="0" dirty="0" err="1" smtClean="0"/>
              <a:t>subgrant</a:t>
            </a:r>
            <a:r>
              <a:rPr lang="en-US" baseline="0" dirty="0" smtClean="0"/>
              <a:t> from the state.</a:t>
            </a:r>
          </a:p>
          <a:p>
            <a:pPr lvl="1"/>
            <a:endParaRPr lang="en-US" baseline="0" dirty="0" smtClean="0"/>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So these are only SOME of the values that program administrators bring to decision making on the DEGREE of coordination…</a:t>
            </a:r>
            <a:endParaRPr lang="en-US" dirty="0" smtClean="0"/>
          </a:p>
          <a:p>
            <a:pPr lvl="1"/>
            <a:endParaRPr lang="en-US" dirty="0"/>
          </a:p>
        </p:txBody>
      </p:sp>
      <p:sp>
        <p:nvSpPr>
          <p:cNvPr id="4" name="Slide Number Placeholder 3"/>
          <p:cNvSpPr>
            <a:spLocks noGrp="1"/>
          </p:cNvSpPr>
          <p:nvPr>
            <p:ph type="sldNum" sz="quarter" idx="10"/>
          </p:nvPr>
        </p:nvSpPr>
        <p:spPr/>
        <p:txBody>
          <a:bodyPr/>
          <a:lstStyle/>
          <a:p>
            <a:pPr>
              <a:defRPr/>
            </a:pPr>
            <a:fld id="{03770AAC-05CD-40BA-92E8-42E568160003}"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a:t>
            </a:r>
            <a:r>
              <a:rPr lang="en-US" baseline="0" dirty="0" smtClean="0"/>
              <a:t> have a PARTIAL list of those considerations. </a:t>
            </a:r>
            <a:r>
              <a:rPr lang="en-US" dirty="0" smtClean="0"/>
              <a:t>Some of these factors </a:t>
            </a:r>
            <a:r>
              <a:rPr lang="en-US" baseline="0" dirty="0" smtClean="0"/>
              <a:t>motivated program administrators to create complementary or collaborative programs – some did not. On the left side, we have decision factors for utility customer funded programs. On the right side we have decision factors for the states’ ARRA-funded program administrators. Remember the Conventional Wisdom charts in Newsweek? For the fuller forms of coordination, there were upsides, downsides and considerations that could cut either way. The green arrows denote positive drivers – the benefits for each party of joint programs – leverage of dollars, savings, expertise and infrastructure – an opportunity to survive the end of ARRA funding. </a:t>
            </a:r>
          </a:p>
          <a:p>
            <a:endParaRPr lang="en-US" baseline="0" dirty="0" smtClean="0"/>
          </a:p>
          <a:p>
            <a:r>
              <a:rPr lang="en-US" baseline="0" dirty="0" smtClean="0"/>
              <a:t>We also see some factors that can cut either way – the blue arrows. Joint programs can produce both energy savings and economic development, but are programs designed around a single objective likely to bring both program administrators on board? Also, relationships between agencies and individuals can matter a great deal – depending on the nature of the relationship – they can make cooperation harder or easier. It is possible to have both in the same state.</a:t>
            </a:r>
          </a:p>
          <a:p>
            <a:endParaRPr lang="en-US" baseline="0" dirty="0" smtClean="0"/>
          </a:p>
          <a:p>
            <a:r>
              <a:rPr lang="en-US" baseline="0" dirty="0" smtClean="0"/>
              <a:t>At the bottom, the red arrows indicate factors that clearly argue against joint programs: Both types of program administrators faced uncertainty over how federal requirements would apply to those programs, and the ARRA-funded program administrator also faced tight deadlines – they couldn’t wait long for clarity and for a partnership to come together. More commonly, both types of administrators faced having to compromise on their own program, of letting someone else influence the design  and delivery. These generally are upfront considerations and so especially early in the ARRA grant period, it wasn’t clear the interests of these two types of program administrators were aligned. </a:t>
            </a:r>
            <a:endParaRPr lang="en-US" dirty="0"/>
          </a:p>
        </p:txBody>
      </p:sp>
      <p:sp>
        <p:nvSpPr>
          <p:cNvPr id="4" name="Slide Number Placeholder 3"/>
          <p:cNvSpPr>
            <a:spLocks noGrp="1"/>
          </p:cNvSpPr>
          <p:nvPr>
            <p:ph type="sldNum" sz="quarter" idx="10"/>
          </p:nvPr>
        </p:nvSpPr>
        <p:spPr/>
        <p:txBody>
          <a:bodyPr/>
          <a:lstStyle/>
          <a:p>
            <a:pPr>
              <a:defRPr/>
            </a:pPr>
            <a:fld id="{03770AAC-05CD-40BA-92E8-42E568160003}"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3770AAC-05CD-40BA-92E8-42E568160003}"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n w="3175">
                  <a:solidFill>
                    <a:sysClr val="windowText" lastClr="000000"/>
                  </a:solidFill>
                </a:ln>
                <a:solidFill>
                  <a:srgbClr val="1EDC1E"/>
                </a:solidFill>
              </a:rPr>
              <a:t>Anyone</a:t>
            </a:r>
            <a:r>
              <a:rPr lang="en-US" sz="1200" baseline="0" dirty="0" smtClean="0">
                <a:ln w="3175">
                  <a:solidFill>
                    <a:sysClr val="windowText" lastClr="000000"/>
                  </a:solidFill>
                </a:ln>
                <a:solidFill>
                  <a:srgbClr val="1EDC1E"/>
                </a:solidFill>
              </a:rPr>
              <a:t> who thinks they’re too small and overcommitted to manage higher forms of coordination, here’s another view. In this study, we have utilities and SEOs who decided that coordinating was too much trouble.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n w="3175">
                <a:solidFill>
                  <a:sysClr val="windowText" lastClr="000000"/>
                </a:solidFill>
              </a:ln>
              <a:solidFill>
                <a:srgbClr val="1EDC1E"/>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n w="3175">
                  <a:solidFill>
                    <a:sysClr val="windowText" lastClr="000000"/>
                  </a:solidFill>
                </a:ln>
                <a:solidFill>
                  <a:srgbClr val="1EDC1E"/>
                </a:solidFill>
              </a:rPr>
              <a:t>Some smaller states felt they had little choice but to coordinate. The utility customer-funded program administrator had capacity, experience and the infrastructure to design and administer programs.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n w="3175">
                <a:solidFill>
                  <a:sysClr val="windowText" lastClr="000000"/>
                </a:solidFill>
              </a:ln>
              <a:solidFill>
                <a:srgbClr val="1EDC1E"/>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n w="3175">
                  <a:solidFill>
                    <a:sysClr val="windowText" lastClr="000000"/>
                  </a:solidFill>
                </a:ln>
                <a:solidFill>
                  <a:srgbClr val="1EDC1E"/>
                </a:solidFill>
              </a:rPr>
              <a:t>In smaller states, these were powerful arguments for a high degree of coordination.  In HI, it was collaboration across multiple programs, including some new territory for the state’s third-party administrator of utility customer-funded programs. This wasn’t easy: It took an MOU and a rewriter of the contract with that third party administrator – R.W. Beck – to enable joint programs and multiple sources of funding. So far, the results are intriguing. The new third-party administrator, R.W. Beck and the HSEO put appliance rebates together with ARRA-funded RECYCLING CENTERS. For several weeks, the largest of these centers was taking in more than 200 fridges PER DAY. The HSEO is adding low-interest financing to rebates for solar hot water heaters. The HSEO also wanted a behavioral feedback program – actually telling people how much energy they use compared to their town or neighbors so they’ll use less. </a:t>
            </a:r>
            <a:r>
              <a:rPr lang="en-US" sz="1200" baseline="0" dirty="0" err="1" smtClean="0">
                <a:ln w="3175">
                  <a:solidFill>
                    <a:sysClr val="windowText" lastClr="000000"/>
                  </a:solidFill>
                </a:ln>
                <a:solidFill>
                  <a:srgbClr val="1EDC1E"/>
                </a:solidFill>
              </a:rPr>
              <a:t>Opower</a:t>
            </a:r>
            <a:r>
              <a:rPr lang="en-US" sz="1200" baseline="0" dirty="0" smtClean="0">
                <a:ln w="3175">
                  <a:solidFill>
                    <a:sysClr val="windowText" lastClr="000000"/>
                  </a:solidFill>
                </a:ln>
                <a:solidFill>
                  <a:srgbClr val="1EDC1E"/>
                </a:solidFill>
              </a:rPr>
              <a:t> is the contractor, but Beck helped secure access to the necessary utility customer data. The third-party administrator is considering each of these for support by utility customer funds.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n w="3175">
                <a:solidFill>
                  <a:sysClr val="windowText" lastClr="000000"/>
                </a:solidFill>
              </a:ln>
              <a:solidFill>
                <a:srgbClr val="1EDC1E"/>
              </a:solidFill>
            </a:endParaRPr>
          </a:p>
        </p:txBody>
      </p:sp>
      <p:sp>
        <p:nvSpPr>
          <p:cNvPr id="4" name="Slide Number Placeholder 3"/>
          <p:cNvSpPr>
            <a:spLocks noGrp="1"/>
          </p:cNvSpPr>
          <p:nvPr>
            <p:ph type="sldNum" sz="quarter" idx="10"/>
          </p:nvPr>
        </p:nvSpPr>
        <p:spPr/>
        <p:txBody>
          <a:bodyPr/>
          <a:lstStyle/>
          <a:p>
            <a:pPr>
              <a:defRPr/>
            </a:pPr>
            <a:fld id="{03770AAC-05CD-40BA-92E8-42E568160003}"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California</a:t>
            </a:r>
            <a:r>
              <a:rPr lang="en-US" sz="2400" baseline="0" dirty="0" smtClean="0"/>
              <a:t> presents one of the nation’s most extensive collaborations of ratepayer and taxpayer-funded programs – and the benefits could be substantial but collaboration has been difficult.</a:t>
            </a:r>
            <a:endParaRPr lang="en-US" sz="2000" baseline="0" dirty="0" smtClean="0"/>
          </a:p>
          <a:p>
            <a:pPr lvl="0" algn="l"/>
            <a:r>
              <a:rPr lang="en-US" sz="2000" baseline="0" dirty="0" smtClean="0"/>
              <a:t>The California Energy Commission and the state’s IOUs in 2009 were developing statewide programs for residential retrofits on somewhat separate tracks, the utilities using $100 million in residential portfolio funds, and the CEC using ARRA funds to meet a new statutory mandate to administer residential and commercial retrofits. It became clear early in 2010 that there could be two, redundant programs operating in the same market, under different brands and messages, with different incentives – perfect storm for consumer confusion. The agencies and IOUs decided to collaborate, and after a great deal of work, the result is Energy Upgrade California. Now residential and commercial retrofits in multiple cities and regions are covered by the same brand (shown down at right, with the trademark), the same packages of improvements, the same base incentives – all presented to consumers through a single web portal.  There’s talk of including financing choices and other features on this portal, so people can assemble a full work package – assessment to upgrade – in a single, online visit. </a:t>
            </a:r>
            <a:r>
              <a:rPr lang="en-US" sz="2000" strike="sngStrike" baseline="0" dirty="0" smtClean="0"/>
              <a:t>There’s even an official EUC glossary; Everyone is supposed to speak the same language, from utility commissioners to the contractor at the kitchen table.</a:t>
            </a:r>
          </a:p>
          <a:p>
            <a:pPr lvl="0" algn="l"/>
            <a:endParaRPr lang="en-US" sz="2000" baseline="0" dirty="0" smtClean="0"/>
          </a:p>
          <a:p>
            <a:pPr lvl="0" algn="l"/>
            <a:r>
              <a:rPr lang="en-US" sz="2000" baseline="0" dirty="0" smtClean="0"/>
              <a:t>This level of collaboration comes at a cost. IOUs report intensive, often weekly coordinating meetings with local </a:t>
            </a:r>
            <a:r>
              <a:rPr lang="en-US" sz="2000" baseline="0" dirty="0" err="1" smtClean="0"/>
              <a:t>subgrantees</a:t>
            </a:r>
            <a:r>
              <a:rPr lang="en-US" sz="2000" baseline="0" dirty="0" smtClean="0"/>
              <a:t> to hammer out marketing and design details. The overarching structure is very large, lots of committees. Decision making is diffuse. California bears watching as a test case for full collaboration statewide, across multiple PROGRAMS, multiple players, multiple sources of money.</a:t>
            </a:r>
          </a:p>
          <a:p>
            <a:pPr lvl="0" algn="l"/>
            <a:endParaRPr lang="en-US" sz="2000" dirty="0" smtClean="0"/>
          </a:p>
          <a:p>
            <a:endParaRPr lang="en-US" dirty="0"/>
          </a:p>
        </p:txBody>
      </p:sp>
      <p:sp>
        <p:nvSpPr>
          <p:cNvPr id="4" name="Slide Number Placeholder 3"/>
          <p:cNvSpPr>
            <a:spLocks noGrp="1"/>
          </p:cNvSpPr>
          <p:nvPr>
            <p:ph type="sldNum" sz="quarter" idx="10"/>
          </p:nvPr>
        </p:nvSpPr>
        <p:spPr/>
        <p:txBody>
          <a:bodyPr/>
          <a:lstStyle/>
          <a:p>
            <a:pPr>
              <a:defRPr/>
            </a:pPr>
            <a:fld id="{03770AAC-05CD-40BA-92E8-42E568160003}"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p:spPr>
      </p:sp>
      <p:sp>
        <p:nvSpPr>
          <p:cNvPr id="1536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These technical assistance providers can provide short-term, unbiased expertise in:</a:t>
            </a:r>
          </a:p>
          <a:p>
            <a:pPr eaLnBrk="1" hangingPunct="1">
              <a:spcBef>
                <a:spcPct val="0"/>
              </a:spcBef>
              <a:buFontTx/>
              <a:buChar char="•"/>
            </a:pPr>
            <a:r>
              <a:rPr lang="en-US" smtClean="0"/>
              <a:t> Energy efficiency and renewable energy technologies</a:t>
            </a:r>
          </a:p>
          <a:p>
            <a:pPr eaLnBrk="1" hangingPunct="1">
              <a:spcBef>
                <a:spcPct val="0"/>
              </a:spcBef>
              <a:buFontTx/>
              <a:buChar char="•"/>
            </a:pPr>
            <a:r>
              <a:rPr lang="en-US" smtClean="0"/>
              <a:t> Program design and implementation</a:t>
            </a:r>
          </a:p>
          <a:p>
            <a:pPr eaLnBrk="1" hangingPunct="1">
              <a:spcBef>
                <a:spcPct val="0"/>
              </a:spcBef>
              <a:buFontTx/>
              <a:buChar char="•"/>
            </a:pPr>
            <a:r>
              <a:rPr lang="en-US" smtClean="0"/>
              <a:t> Financing</a:t>
            </a:r>
          </a:p>
          <a:p>
            <a:pPr eaLnBrk="1" hangingPunct="1">
              <a:spcBef>
                <a:spcPct val="0"/>
              </a:spcBef>
              <a:buFontTx/>
              <a:buChar char="•"/>
            </a:pPr>
            <a:r>
              <a:rPr lang="en-US" smtClean="0"/>
              <a:t> Performance contracting</a:t>
            </a:r>
          </a:p>
          <a:p>
            <a:pPr eaLnBrk="1" hangingPunct="1">
              <a:spcBef>
                <a:spcPct val="0"/>
              </a:spcBef>
              <a:buFontTx/>
              <a:buChar char="•"/>
            </a:pPr>
            <a:r>
              <a:rPr lang="en-US" smtClean="0"/>
              <a:t> State and local capacity building</a:t>
            </a:r>
          </a:p>
          <a:p>
            <a:pPr eaLnBrk="1" hangingPunct="1">
              <a:spcBef>
                <a:spcPct val="0"/>
              </a:spcBef>
            </a:pPr>
            <a:r>
              <a:rPr lang="en-US" smtClean="0"/>
              <a:t> </a:t>
            </a:r>
          </a:p>
          <a:p>
            <a:pPr eaLnBrk="1" hangingPunct="1">
              <a:spcBef>
                <a:spcPct val="0"/>
              </a:spcBef>
            </a:pPr>
            <a:r>
              <a:rPr lang="en-US" smtClean="0"/>
              <a:t>In addition to providing one-on-one assistance, we are available to work with </a:t>
            </a:r>
          </a:p>
          <a:p>
            <a:pPr eaLnBrk="1" hangingPunct="1">
              <a:spcBef>
                <a:spcPct val="0"/>
              </a:spcBef>
            </a:pPr>
            <a:r>
              <a:rPr lang="en-US" smtClean="0"/>
              <a:t>grantees at no cost to facilitate peer-to-peer matching, workshops, and trainings.</a:t>
            </a:r>
          </a:p>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The CO SEO (Governor’s Energy Office) had the</a:t>
            </a:r>
            <a:r>
              <a:rPr lang="en-US" sz="1200" kern="1200" baseline="0" dirty="0" smtClean="0">
                <a:solidFill>
                  <a:schemeClr val="tx1"/>
                </a:solidFill>
                <a:latin typeface="+mn-lt"/>
                <a:ea typeface="+mn-ea"/>
                <a:cs typeface="+mn-cs"/>
              </a:rPr>
              <a:t> idea of using </a:t>
            </a:r>
            <a:r>
              <a:rPr lang="en-US" sz="1200" kern="1200" dirty="0" smtClean="0">
                <a:solidFill>
                  <a:schemeClr val="tx1"/>
                </a:solidFill>
                <a:latin typeface="+mn-lt"/>
                <a:ea typeface="+mn-ea"/>
                <a:cs typeface="+mn-cs"/>
              </a:rPr>
              <a:t>rebates and grants where existing utility incentives were modest in order to boost the market.</a:t>
            </a:r>
            <a:r>
              <a:rPr lang="en-US" sz="1200" kern="1200" baseline="0" dirty="0" smtClean="0">
                <a:solidFill>
                  <a:schemeClr val="tx1"/>
                </a:solidFill>
                <a:latin typeface="+mn-lt"/>
                <a:ea typeface="+mn-ea"/>
                <a:cs typeface="+mn-cs"/>
              </a:rPr>
              <a:t> These include </a:t>
            </a:r>
            <a:r>
              <a:rPr lang="en-US" sz="1200" kern="1200" dirty="0" smtClean="0">
                <a:solidFill>
                  <a:schemeClr val="tx1"/>
                </a:solidFill>
                <a:latin typeface="+mn-lt"/>
                <a:ea typeface="+mn-ea"/>
                <a:cs typeface="+mn-cs"/>
              </a:rPr>
              <a:t>rebates for energy efficient equipment in residences and commercial buildings and for solar and wind installations).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is the type of complementary</a:t>
            </a:r>
            <a:r>
              <a:rPr lang="en-US" sz="1200" kern="1200" baseline="0" dirty="0" smtClean="0">
                <a:solidFill>
                  <a:schemeClr val="tx1"/>
                </a:solidFill>
                <a:latin typeface="+mn-lt"/>
                <a:ea typeface="+mn-ea"/>
                <a:cs typeface="+mn-cs"/>
              </a:rPr>
              <a:t> program where t</a:t>
            </a:r>
            <a:r>
              <a:rPr lang="en-US" sz="1200" kern="1200" dirty="0" smtClean="0">
                <a:solidFill>
                  <a:schemeClr val="tx1"/>
                </a:solidFill>
                <a:latin typeface="+mn-lt"/>
                <a:ea typeface="+mn-ea"/>
                <a:cs typeface="+mn-cs"/>
              </a:rPr>
              <a:t>he SEO and the utilities negotiated</a:t>
            </a:r>
            <a:r>
              <a:rPr lang="en-US" sz="1200" kern="1200" baseline="0" dirty="0" smtClean="0">
                <a:solidFill>
                  <a:schemeClr val="tx1"/>
                </a:solidFill>
                <a:latin typeface="+mn-lt"/>
                <a:ea typeface="+mn-ea"/>
                <a:cs typeface="+mn-cs"/>
              </a:rPr>
              <a:t> the arrangement. Together they </a:t>
            </a:r>
            <a:r>
              <a:rPr lang="en-US" sz="1200" kern="1200" dirty="0" smtClean="0">
                <a:solidFill>
                  <a:schemeClr val="tx1"/>
                </a:solidFill>
                <a:latin typeface="+mn-lt"/>
                <a:ea typeface="+mn-ea"/>
                <a:cs typeface="+mn-cs"/>
              </a:rPr>
              <a:t>honed the program details so all Coloradans had access to incentives</a:t>
            </a:r>
            <a:r>
              <a:rPr lang="en-US" sz="1200" kern="1200" baseline="0" dirty="0" smtClean="0">
                <a:solidFill>
                  <a:schemeClr val="tx1"/>
                </a:solidFill>
                <a:latin typeface="+mn-lt"/>
                <a:ea typeface="+mn-ea"/>
                <a:cs typeface="+mn-cs"/>
              </a:rPr>
              <a:t> and so as </a:t>
            </a:r>
            <a:r>
              <a:rPr lang="en-US" sz="1200" kern="1200" dirty="0" smtClean="0">
                <a:solidFill>
                  <a:schemeClr val="tx1"/>
                </a:solidFill>
                <a:latin typeface="+mn-lt"/>
                <a:ea typeface="+mn-ea"/>
                <a:cs typeface="+mn-cs"/>
              </a:rPr>
              <a:t>not to distort the market where incentives could be combined. As a result of these talks, the SEO created a cap formula so customers could get up to 40% of the equipment or measure cost, when all financial incentives – state, utility,</a:t>
            </a:r>
            <a:r>
              <a:rPr lang="en-US" sz="1200" kern="1200" baseline="0" dirty="0" smtClean="0">
                <a:solidFill>
                  <a:schemeClr val="tx1"/>
                </a:solidFill>
                <a:latin typeface="+mn-lt"/>
                <a:ea typeface="+mn-ea"/>
                <a:cs typeface="+mn-cs"/>
              </a:rPr>
              <a:t> tax credits – were </a:t>
            </a:r>
            <a:r>
              <a:rPr lang="en-US" sz="1200" kern="1200" dirty="0" smtClean="0">
                <a:solidFill>
                  <a:schemeClr val="tx1"/>
                </a:solidFill>
                <a:latin typeface="+mn-lt"/>
                <a:ea typeface="+mn-ea"/>
                <a:cs typeface="+mn-cs"/>
              </a:rPr>
              <a:t>combined. Under that 40% cap,</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SEO’s portion of that is capped at 30% of the total allowable incentive level.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some cases where the utility offered what the SEO assessed was a modest incentive, the SEO doubled the incentive. For example, in Denver, a typical residential insulation project costs $800 to $2,000. Xcel offers a $300 insulation rebate. In this case, the SEO also provides up to $300, adjusting as necessary not to exceed the 40% cap for combined incentives. The SEO is tracking all rebate and grant projects funded by ARRA and requires applicants to disclose all funding sources so it has the needed information to adjust ARRA grants or rebates when necessary.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some cases where a utility rebate already hit the 40% incentive cap, the SEO offered no rebate at all. </a:t>
            </a:r>
          </a:p>
          <a:p>
            <a:r>
              <a:rPr lang="en-US" sz="1200" kern="1200" dirty="0" smtClean="0">
                <a:solidFill>
                  <a:schemeClr val="tx1"/>
                </a:solidFill>
                <a:latin typeface="+mn-lt"/>
                <a:ea typeface="+mn-ea"/>
                <a:cs typeface="+mn-cs"/>
              </a:rPr>
              <a:t> </a:t>
            </a:r>
          </a:p>
          <a:p>
            <a:r>
              <a:rPr lang="en-US" sz="1200" b="1" i="0" kern="1200" dirty="0" smtClean="0">
                <a:solidFill>
                  <a:schemeClr val="tx1"/>
                </a:solidFill>
                <a:latin typeface="+mn-lt"/>
                <a:ea typeface="+mn-ea"/>
                <a:cs typeface="+mn-cs"/>
              </a:rPr>
              <a:t>CAG:KEEP THIS AS </a:t>
            </a:r>
            <a:r>
              <a:rPr lang="en-US" sz="1200" b="1" i="0" kern="1200" dirty="0" err="1" smtClean="0">
                <a:solidFill>
                  <a:schemeClr val="tx1"/>
                </a:solidFill>
                <a:latin typeface="+mn-lt"/>
                <a:ea typeface="+mn-ea"/>
                <a:cs typeface="+mn-cs"/>
              </a:rPr>
              <a:t>BACKGROUND:</a:t>
            </a:r>
            <a:r>
              <a:rPr lang="en-US" sz="1200" i="1" kern="1200" dirty="0" err="1" smtClean="0">
                <a:solidFill>
                  <a:schemeClr val="tx1"/>
                </a:solidFill>
                <a:latin typeface="+mn-lt"/>
                <a:ea typeface="+mn-ea"/>
                <a:cs typeface="+mn-cs"/>
              </a:rPr>
              <a:t>Important</a:t>
            </a:r>
            <a:r>
              <a:rPr lang="en-US" sz="1200" i="1" kern="1200" dirty="0" smtClean="0">
                <a:solidFill>
                  <a:schemeClr val="tx1"/>
                </a:solidFill>
                <a:latin typeface="+mn-lt"/>
                <a:ea typeface="+mn-ea"/>
                <a:cs typeface="+mn-cs"/>
              </a:rPr>
              <a:t> note: Customers of Xcel Energy and Black Hills are ineligible for the ARRA-funded renewable energy rebates due to existing incentives offered by the two IOUs.</a:t>
            </a:r>
          </a:p>
          <a:p>
            <a:endParaRPr lang="en-US" sz="1200" kern="1200" dirty="0" smtClean="0">
              <a:solidFill>
                <a:schemeClr val="tx1"/>
              </a:solidFill>
              <a:latin typeface="+mn-lt"/>
              <a:ea typeface="+mn-ea"/>
              <a:cs typeface="+mn-cs"/>
            </a:endParaRPr>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B3CA7B-7498-428C-9EB3-5E75108701F2}" type="slidenum">
              <a:rPr lang="en-US"/>
              <a:pPr fontAlgn="base">
                <a:spcBef>
                  <a:spcPct val="0"/>
                </a:spcBef>
                <a:spcAft>
                  <a:spcPct val="0"/>
                </a:spcAft>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In</a:t>
            </a:r>
            <a:r>
              <a:rPr lang="en-US" sz="1200" b="1" kern="1200" baseline="0" dirty="0" smtClean="0">
                <a:solidFill>
                  <a:schemeClr val="tx1"/>
                </a:solidFill>
                <a:latin typeface="+mn-lt"/>
                <a:ea typeface="+mn-ea"/>
                <a:cs typeface="+mn-cs"/>
              </a:rPr>
              <a:t> the Northeast, we find e</a:t>
            </a:r>
            <a:r>
              <a:rPr lang="en-US" sz="1200" b="1" kern="1200" dirty="0" smtClean="0">
                <a:solidFill>
                  <a:schemeClr val="tx1"/>
                </a:solidFill>
                <a:latin typeface="+mn-lt"/>
                <a:ea typeface="+mn-ea"/>
                <a:cs typeface="+mn-cs"/>
              </a:rPr>
              <a:t>xamples of innovation – new policies – with the introduction of</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“fuel neutral” retrofit programs that tighten the building envelope and replace furnaces for homes relying on unregulated fuels.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About 80% of Maine’s households and 40% of Massachusetts</a:t>
            </a:r>
            <a:r>
              <a:rPr lang="en-US" sz="1200" kern="1200" baseline="0" dirty="0" smtClean="0">
                <a:solidFill>
                  <a:schemeClr val="tx1"/>
                </a:solidFill>
                <a:latin typeface="+mn-lt"/>
                <a:ea typeface="+mn-ea"/>
                <a:cs typeface="+mn-cs"/>
              </a:rPr>
              <a:t> households </a:t>
            </a:r>
            <a:r>
              <a:rPr lang="en-US" sz="1200" kern="1200" dirty="0" smtClean="0">
                <a:solidFill>
                  <a:schemeClr val="tx1"/>
                </a:solidFill>
                <a:latin typeface="+mn-lt"/>
                <a:ea typeface="+mn-ea"/>
                <a:cs typeface="+mn-cs"/>
              </a:rPr>
              <a:t>rely on oil for heating. Others rely</a:t>
            </a:r>
            <a:r>
              <a:rPr lang="en-US" sz="1200" kern="1200" baseline="0" dirty="0" smtClean="0">
                <a:solidFill>
                  <a:schemeClr val="tx1"/>
                </a:solidFill>
                <a:latin typeface="+mn-lt"/>
                <a:ea typeface="+mn-ea"/>
                <a:cs typeface="+mn-cs"/>
              </a:rPr>
              <a:t> on propane</a:t>
            </a:r>
            <a:r>
              <a:rPr lang="en-US" sz="1200" kern="1200" dirty="0" smtClean="0">
                <a:solidFill>
                  <a:schemeClr val="tx1"/>
                </a:solidFill>
                <a:latin typeface="+mn-lt"/>
                <a:ea typeface="+mn-ea"/>
                <a:cs typeface="+mn-cs"/>
              </a:rPr>
              <a:t>. In those homes, building</a:t>
            </a:r>
            <a:r>
              <a:rPr lang="en-US" sz="1200" kern="1200" baseline="0" dirty="0" smtClean="0">
                <a:solidFill>
                  <a:schemeClr val="tx1"/>
                </a:solidFill>
                <a:latin typeface="+mn-lt"/>
                <a:ea typeface="+mn-ea"/>
                <a:cs typeface="+mn-cs"/>
              </a:rPr>
              <a:t> thermal</a:t>
            </a:r>
            <a:r>
              <a:rPr lang="en-US" sz="1200" kern="1200" dirty="0" smtClean="0">
                <a:solidFill>
                  <a:schemeClr val="tx1"/>
                </a:solidFill>
                <a:latin typeface="+mn-lt"/>
                <a:ea typeface="+mn-ea"/>
                <a:cs typeface="+mn-cs"/>
              </a:rPr>
              <a:t> measures (e.g., insulation and air sealing) and some heating equipment</a:t>
            </a:r>
            <a:r>
              <a:rPr lang="en-US" sz="1200" kern="1200" baseline="0" dirty="0" smtClean="0">
                <a:solidFill>
                  <a:schemeClr val="tx1"/>
                </a:solidFill>
                <a:latin typeface="+mn-lt"/>
                <a:ea typeface="+mn-ea"/>
                <a:cs typeface="+mn-cs"/>
              </a:rPr>
              <a:t> replacements </a:t>
            </a:r>
            <a:r>
              <a:rPr lang="en-US" sz="1200" kern="1200" dirty="0" smtClean="0">
                <a:solidFill>
                  <a:schemeClr val="tx1"/>
                </a:solidFill>
                <a:latin typeface="+mn-lt"/>
                <a:ea typeface="+mn-ea"/>
                <a:cs typeface="+mn-cs"/>
              </a:rPr>
              <a:t>have not been eligible under the guidelines for electric and natural energy efficiency programs. Maine’s ARRA-funded program complements existing electric utility customer programs by introducing support for new “fuel neutral” measures, including thermal measures that save energy from </a:t>
            </a:r>
            <a:r>
              <a:rPr lang="en-US" sz="1200" kern="1200" baseline="0" dirty="0" smtClean="0">
                <a:solidFill>
                  <a:schemeClr val="tx1"/>
                </a:solidFill>
                <a:latin typeface="+mn-lt"/>
                <a:ea typeface="+mn-ea"/>
                <a:cs typeface="+mn-cs"/>
              </a:rPr>
              <a:t>unregulated, delivered fuels. Maine’s program also </a:t>
            </a:r>
            <a:r>
              <a:rPr lang="en-US" sz="1200" kern="1200" dirty="0" smtClean="0">
                <a:solidFill>
                  <a:schemeClr val="tx1"/>
                </a:solidFill>
                <a:latin typeface="+mn-lt"/>
                <a:ea typeface="+mn-ea"/>
                <a:cs typeface="+mn-cs"/>
              </a:rPr>
              <a:t>may be used to evaluate the feasibility of implementing a new system benefit charge on heating oil &amp; propane to fund thermal efficiency measures and reduce dependency on fossil fuels.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Massachusetts, the Oil Heat Council and Conservation Services Group used a $1.7 million SEP grant to administer the state’s first comprehensive oil-heat energy efficiency program.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program will provide rebates for replacing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inefficient oil boilers and heaters owned by moderate income families. In addition, smaller cities and towns are using state EECBG </a:t>
            </a:r>
            <a:r>
              <a:rPr lang="en-US" sz="1200" kern="1200" dirty="0" err="1" smtClean="0">
                <a:solidFill>
                  <a:schemeClr val="tx1"/>
                </a:solidFill>
                <a:latin typeface="+mn-lt"/>
                <a:ea typeface="+mn-ea"/>
                <a:cs typeface="+mn-cs"/>
              </a:rPr>
              <a:t>subgrants</a:t>
            </a:r>
            <a:r>
              <a:rPr lang="en-US" sz="1200" kern="1200" dirty="0" smtClean="0">
                <a:solidFill>
                  <a:schemeClr val="tx1"/>
                </a:solidFill>
                <a:latin typeface="+mn-lt"/>
                <a:ea typeface="+mn-ea"/>
                <a:cs typeface="+mn-cs"/>
              </a:rPr>
              <a:t> to fund thermal measures (e.g., insulation, windows, duct sealing) in oil-heated buildings.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Legislation</a:t>
            </a:r>
            <a:r>
              <a:rPr lang="en-US" sz="1200" kern="1200" baseline="0" dirty="0" smtClean="0">
                <a:solidFill>
                  <a:schemeClr val="tx1"/>
                </a:solidFill>
                <a:latin typeface="+mn-lt"/>
                <a:ea typeface="+mn-ea"/>
                <a:cs typeface="+mn-cs"/>
              </a:rPr>
              <a:t> is now pending in both states to put a charge on these delivered fuels for energy efficiency. The ARRA-funded programs didn’t prompt these bills, as far as we know – there have been proposals in the past. But the programs provide a proof of concept and establish the infrastructure for delivering on oil-heat efficiency.</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CAG: KEEP BELOW AS BACKGROUND:</a:t>
            </a:r>
          </a:p>
          <a:p>
            <a:r>
              <a:rPr lang="en-US" sz="1200" b="1" kern="1200" dirty="0" smtClean="0">
                <a:solidFill>
                  <a:schemeClr val="tx1"/>
                </a:solidFill>
                <a:latin typeface="+mn-lt"/>
                <a:ea typeface="+mn-ea"/>
                <a:cs typeface="+mn-cs"/>
              </a:rPr>
              <a:t>Proposed legislation in Maine </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HP 801, LD 1066</a:t>
            </a:r>
            <a:r>
              <a:rPr lang="en-US" sz="1200" kern="1200" dirty="0" smtClean="0">
                <a:solidFill>
                  <a:schemeClr val="tx1"/>
                </a:solidFill>
                <a:latin typeface="+mn-lt"/>
                <a:ea typeface="+mn-ea"/>
                <a:cs typeface="+mn-cs"/>
              </a:rPr>
              <a:t>:  “An Act To Increase Home Weatherization and Energy Independence”- would establish a new assessment on heating fuels (#2 heating oil, kerosene and propane) to support Efficiency Maine Trust heating fuels efficiency and weatherization to support</a:t>
            </a:r>
            <a:r>
              <a:rPr lang="en-US" sz="1200" kern="1200" baseline="0" dirty="0" smtClean="0">
                <a:solidFill>
                  <a:schemeClr val="tx1"/>
                </a:solidFill>
                <a:latin typeface="+mn-lt"/>
                <a:ea typeface="+mn-ea"/>
                <a:cs typeface="+mn-cs"/>
              </a:rPr>
              <a:t> the Heating Fuels and Weatherization Fund, which would be used to fund weatherization programs in the state.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legislation is being proposed </a:t>
            </a:r>
            <a:r>
              <a:rPr lang="en-US" sz="1200" b="1" kern="1200" dirty="0" smtClean="0">
                <a:solidFill>
                  <a:schemeClr val="tx1"/>
                </a:solidFill>
                <a:latin typeface="+mn-lt"/>
                <a:ea typeface="+mn-ea"/>
                <a:cs typeface="+mn-cs"/>
              </a:rPr>
              <a:t>in conjunction with HP436 LD 553</a:t>
            </a:r>
            <a:r>
              <a:rPr lang="en-US" sz="1200" kern="1200" dirty="0" smtClean="0">
                <a:solidFill>
                  <a:schemeClr val="tx1"/>
                </a:solidFill>
                <a:latin typeface="+mn-lt"/>
                <a:ea typeface="+mn-ea"/>
                <a:cs typeface="+mn-cs"/>
              </a:rPr>
              <a:t> “An Act To Reduce Maine’s Dependence on Oil” which proposes that Efficiency Maine Trust develop a comprehensive plan to reduce Maine’s dependence on oil through myriad means including weatherization.</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Proposed legislation in Massachusetts – Bill H00879</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currently in committee.</a:t>
            </a:r>
            <a:r>
              <a:rPr lang="en-US" sz="1200" kern="1200" dirty="0" smtClean="0">
                <a:solidFill>
                  <a:schemeClr val="tx1"/>
                </a:solidFill>
                <a:latin typeface="+mn-lt"/>
                <a:ea typeface="+mn-ea"/>
                <a:cs typeface="+mn-cs"/>
              </a:rPr>
              <a:t>  Excerpt:  “</a:t>
            </a:r>
            <a:r>
              <a:rPr lang="en-US" dirty="0" smtClean="0"/>
              <a:t>Section 35JJ: There shall be established and set up on the books of the commonwealth a separate fund to be known as the Oil Heat and Propane Energy Efficiency Fund.</a:t>
            </a:r>
            <a:r>
              <a:rPr lang="en-US" baseline="0" dirty="0" smtClean="0"/>
              <a:t>… </a:t>
            </a:r>
            <a:r>
              <a:rPr lang="en-US" dirty="0" smtClean="0"/>
              <a:t>The fund shall be administered by the oil heat and propane efficiency trust... The fund shall be an expendable trust fund and shall not be subject to appropriation or allotment.</a:t>
            </a:r>
            <a:endParaRPr lang="en-US" sz="1200" kern="1200" dirty="0">
              <a:solidFill>
                <a:schemeClr val="tx1"/>
              </a:solidFill>
              <a:latin typeface="+mn-lt"/>
              <a:ea typeface="+mn-ea"/>
              <a:cs typeface="+mn-cs"/>
            </a:endParaRPr>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B3CA7B-7498-428C-9EB3-5E75108701F2}" type="slidenum">
              <a:rPr lang="en-US"/>
              <a:pPr fontAlgn="base">
                <a:spcBef>
                  <a:spcPct val="0"/>
                </a:spcBef>
                <a:spcAft>
                  <a:spcPct val="0"/>
                </a:spcAft>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In Minnesota, we find an example of a collaboration on a commercial/industrial</a:t>
            </a:r>
            <a:r>
              <a:rPr lang="en-US" sz="1200" kern="1200" baseline="0" dirty="0" smtClean="0">
                <a:solidFill>
                  <a:schemeClr val="tx1"/>
                </a:solidFill>
                <a:latin typeface="+mn-lt"/>
                <a:ea typeface="+mn-ea"/>
                <a:cs typeface="+mn-cs"/>
              </a:rPr>
              <a:t> program </a:t>
            </a:r>
            <a:r>
              <a:rPr lang="en-US" sz="1200" kern="1200" dirty="0" smtClean="0">
                <a:solidFill>
                  <a:schemeClr val="tx1"/>
                </a:solidFill>
                <a:latin typeface="+mn-lt"/>
                <a:ea typeface="+mn-ea"/>
                <a:cs typeface="+mn-cs"/>
              </a:rPr>
              <a:t>involving a state revolving</a:t>
            </a:r>
            <a:r>
              <a:rPr lang="en-US" sz="1200" kern="1200" baseline="0" dirty="0" smtClean="0">
                <a:solidFill>
                  <a:schemeClr val="tx1"/>
                </a:solidFill>
                <a:latin typeface="+mn-lt"/>
                <a:ea typeface="+mn-ea"/>
                <a:cs typeface="+mn-cs"/>
              </a:rPr>
              <a:t> loan fund and utility rebates. It’s called the Trillion BTU program.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St. Paul Port Authority had some experience in financing industrial development, so the SEO gave $5 million in SEP funds to the Authority for a revolving loan fund. This financing is combined with rebates and technical assistance from the utility</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Xcel Energy – and economic development partners. Businesses can get energy audits fully paid for by Xcel. If the business gives the green light, Xcel</a:t>
            </a:r>
            <a:r>
              <a:rPr lang="en-US" sz="1200" kern="1200" baseline="0" dirty="0" smtClean="0">
                <a:solidFill>
                  <a:schemeClr val="tx1"/>
                </a:solidFill>
                <a:latin typeface="+mn-lt"/>
                <a:ea typeface="+mn-ea"/>
                <a:cs typeface="+mn-cs"/>
              </a:rPr>
              <a:t> pays 75% of the cost of the engineering studies, then the program tailors a package of Xcel rebates, </a:t>
            </a:r>
            <a:r>
              <a:rPr lang="en-US" sz="1200" b="1" kern="1200" baseline="0" dirty="0" smtClean="0">
                <a:solidFill>
                  <a:schemeClr val="tx1"/>
                </a:solidFill>
                <a:latin typeface="+mn-lt"/>
                <a:ea typeface="+mn-ea"/>
                <a:cs typeface="+mn-cs"/>
              </a:rPr>
              <a:t>loans from other entities</a:t>
            </a:r>
            <a:r>
              <a:rPr lang="en-US" sz="1200" kern="1200" baseline="0" dirty="0" smtClean="0">
                <a:solidFill>
                  <a:schemeClr val="tx1"/>
                </a:solidFill>
                <a:latin typeface="+mn-lt"/>
                <a:ea typeface="+mn-ea"/>
                <a:cs typeface="+mn-cs"/>
              </a:rPr>
              <a:t> and Port Authority financing through the RLF to cover 100% of the cost of the identified energy efficiency improvements. Loan payments a</a:t>
            </a:r>
            <a:r>
              <a:rPr lang="en-US" sz="1200" kern="1200" dirty="0" smtClean="0">
                <a:solidFill>
                  <a:schemeClr val="tx1"/>
                </a:solidFill>
                <a:latin typeface="+mn-lt"/>
                <a:ea typeface="+mn-ea"/>
                <a:cs typeface="+mn-cs"/>
              </a:rPr>
              <a:t>re structured to be less than the expected energy savings, so the projects can provide an immediate positive cash flow without the business using any of its own capital.  </a:t>
            </a:r>
          </a:p>
          <a:p>
            <a:r>
              <a:rPr lang="en-US" sz="1200" kern="1200" dirty="0" smtClean="0">
                <a:solidFill>
                  <a:schemeClr val="tx1"/>
                </a:solidFill>
                <a:latin typeface="+mn-lt"/>
                <a:ea typeface="+mn-ea"/>
                <a:cs typeface="+mn-cs"/>
              </a:rPr>
              <a:t>The program is building a diverse portfolio of projects (e.g., foundries, hospitals, large office towers), with a</a:t>
            </a:r>
            <a:r>
              <a:rPr lang="en-US" sz="1200" kern="1200" baseline="0" dirty="0" smtClean="0">
                <a:solidFill>
                  <a:schemeClr val="tx1"/>
                </a:solidFill>
                <a:latin typeface="+mn-lt"/>
                <a:ea typeface="+mn-ea"/>
                <a:cs typeface="+mn-cs"/>
              </a:rPr>
              <a:t> target of </a:t>
            </a:r>
            <a:r>
              <a:rPr lang="en-US" sz="1200" kern="1200" dirty="0" smtClean="0">
                <a:solidFill>
                  <a:schemeClr val="tx1"/>
                </a:solidFill>
                <a:latin typeface="+mn-lt"/>
                <a:ea typeface="+mn-ea"/>
                <a:cs typeface="+mn-cs"/>
              </a:rPr>
              <a:t>$11 million in projects. Again: Multiple players,</a:t>
            </a:r>
            <a:r>
              <a:rPr lang="en-US" sz="1200" kern="1200" baseline="0" dirty="0" smtClean="0">
                <a:solidFill>
                  <a:schemeClr val="tx1"/>
                </a:solidFill>
                <a:latin typeface="+mn-lt"/>
                <a:ea typeface="+mn-ea"/>
                <a:cs typeface="+mn-cs"/>
              </a:rPr>
              <a:t> multiple sources of money working very closely, </a:t>
            </a:r>
            <a:r>
              <a:rPr lang="en-US" sz="1200" b="1" kern="1200" baseline="0" dirty="0" smtClean="0">
                <a:solidFill>
                  <a:schemeClr val="tx1"/>
                </a:solidFill>
                <a:latin typeface="+mn-lt"/>
                <a:ea typeface="+mn-ea"/>
                <a:cs typeface="+mn-cs"/>
              </a:rPr>
              <a:t>collaborating even on the project level.</a:t>
            </a:r>
            <a:endParaRPr lang="en-US" sz="1200" b="1" kern="1200" dirty="0" smtClean="0">
              <a:solidFill>
                <a:schemeClr val="tx1"/>
              </a:solidFill>
              <a:latin typeface="+mn-lt"/>
              <a:ea typeface="+mn-ea"/>
              <a:cs typeface="+mn-cs"/>
            </a:endParaRPr>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B3CA7B-7498-428C-9EB3-5E75108701F2}" type="slidenum">
              <a:rPr lang="en-US"/>
              <a:pPr fontAlgn="base">
                <a:spcBef>
                  <a:spcPct val="0"/>
                </a:spcBef>
                <a:spcAft>
                  <a:spcPct val="0"/>
                </a:spcAft>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Midwest invested in programs to drive manufacturing efficiency or cleantech manufacturing. Wisconsin stood out – it spent 95% of its SEP funds on this alone. Focus on Energy, the umbrella name for the third-party administered efficiency programs in the state, has very robust industrial programs that are the single largest share of annual energy savings. But the former governor was interested more in transitioning toward a cleantech economy with more potential for job creation. His Office of Energy Independence wanted larger projects than Focus on Energy could offer - and more of an economic development thrust. State officials developed three RLFs aimed, respectively, at increasing production of cleantech goods or renewable energy goods; retooling existing factories for cleantech manufacturing and increasing energy efficiency and on-site renewable generation for industrial facilities. Through an MOU, the state Dept of Commerce administers the loans funds – vets the applications, makes the awards and services the loans. The rates are very low but the requirement for leverage – investment by the applying industry, financing or grants from other entities – is very high 75%.</a:t>
            </a:r>
          </a:p>
          <a:p>
            <a:endParaRPr lang="en-US" baseline="0" dirty="0" smtClean="0"/>
          </a:p>
          <a:p>
            <a:r>
              <a:rPr lang="en-US" baseline="0" dirty="0" smtClean="0"/>
              <a:t>What kind of work is WI doing here? Some legacy manufacturers are turning to cleantech. Some cleantech manufacturers are expanding. And in a state with more cows than people, there’s a lot going on with </a:t>
            </a:r>
            <a:r>
              <a:rPr lang="en-US" baseline="0" dirty="0" err="1" smtClean="0"/>
              <a:t>biopower</a:t>
            </a:r>
            <a:r>
              <a:rPr lang="en-US" baseline="0" dirty="0" smtClean="0"/>
              <a:t> and combined heat and power in the agriculture sector, making methane from waste whey at cheese plants, for example. (For those like me, who don’t know what whey is, it’s the liquid part of milk; has sugar – lactose – that can be digested into methane.</a:t>
            </a:r>
          </a:p>
          <a:p>
            <a:r>
              <a:rPr lang="en-US" baseline="0" dirty="0" smtClean="0"/>
              <a:t>You can see from the examples that this has a lot more to do with economic objectives than with energy efficiency per se – so not necessarily a clear reason to collaborate with the utility customer-funded program administrator.</a:t>
            </a:r>
          </a:p>
          <a:p>
            <a:endParaRPr lang="en-US" dirty="0"/>
          </a:p>
        </p:txBody>
      </p:sp>
      <p:sp>
        <p:nvSpPr>
          <p:cNvPr id="4" name="Slide Number Placeholder 3"/>
          <p:cNvSpPr>
            <a:spLocks noGrp="1"/>
          </p:cNvSpPr>
          <p:nvPr>
            <p:ph type="sldNum" sz="quarter" idx="10"/>
          </p:nvPr>
        </p:nvSpPr>
        <p:spPr/>
        <p:txBody>
          <a:bodyPr/>
          <a:lstStyle/>
          <a:p>
            <a:pPr>
              <a:defRPr/>
            </a:pPr>
            <a:fld id="{03770AAC-05CD-40BA-92E8-42E568160003}"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Pass off</a:t>
            </a:r>
            <a:r>
              <a:rPr lang="en-US" baseline="0" dirty="0" smtClean="0"/>
              <a:t> to Chuck Goldman, the study’s lead author.</a:t>
            </a:r>
            <a:endParaRPr lang="en-US" dirty="0" smtClean="0"/>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00A1B9-698E-454C-8513-F772212A802A}" type="slidenum">
              <a:rPr lang="en-US"/>
              <a:pPr fontAlgn="base">
                <a:spcBef>
                  <a:spcPct val="0"/>
                </a:spcBef>
                <a:spcAft>
                  <a:spcPct val="0"/>
                </a:spcAft>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 we’ve talked about, for</a:t>
            </a:r>
            <a:r>
              <a:rPr lang="en-US" baseline="0" dirty="0" smtClean="0"/>
              <a:t> some states, the ARRA goals of economic stimulus and job creation were not always aligned with the goal of energy savings.</a:t>
            </a:r>
          </a:p>
          <a:p>
            <a:pPr eaLnBrk="1" hangingPunct="1">
              <a:spcBef>
                <a:spcPct val="0"/>
              </a:spcBef>
            </a:pPr>
            <a:endParaRPr lang="en-US" baseline="0" dirty="0" smtClean="0"/>
          </a:p>
          <a:p>
            <a:pPr eaLnBrk="1" hangingPunct="1">
              <a:spcBef>
                <a:spcPct val="0"/>
              </a:spcBef>
            </a:pPr>
            <a:r>
              <a:rPr lang="en-US" baseline="0" dirty="0" smtClean="0"/>
              <a:t>We also heard repeatedly that these short-term, large infusions of money don’t lend themselves to more enduring changes in the market – don’t necessarily produce lasting changes in the people’s willingness to invest in energy efficiency.</a:t>
            </a:r>
          </a:p>
          <a:p>
            <a:pPr eaLnBrk="1" hangingPunct="1">
              <a:spcBef>
                <a:spcPct val="0"/>
              </a:spcBef>
            </a:pPr>
            <a:endParaRPr lang="en-US" baseline="0" dirty="0" smtClean="0"/>
          </a:p>
          <a:p>
            <a:pPr eaLnBrk="1" hangingPunct="1">
              <a:spcBef>
                <a:spcPct val="0"/>
              </a:spcBef>
            </a:pPr>
            <a:r>
              <a:rPr lang="en-US" baseline="0" dirty="0" smtClean="0"/>
              <a:t>Not surprisingly, ARRA required an extremely rapid increase in capacity for government entities – and delays affected decisions and actions downstream. </a:t>
            </a:r>
          </a:p>
          <a:p>
            <a:pPr eaLnBrk="1" hangingPunct="1">
              <a:spcBef>
                <a:spcPct val="0"/>
              </a:spcBef>
            </a:pPr>
            <a:endParaRPr lang="en-US" baseline="0" dirty="0" smtClean="0"/>
          </a:p>
          <a:p>
            <a:pPr eaLnBrk="1" hangingPunct="1">
              <a:spcBef>
                <a:spcPct val="0"/>
              </a:spcBef>
            </a:pPr>
            <a:r>
              <a:rPr lang="en-US" baseline="0" dirty="0" smtClean="0"/>
              <a:t>Likewise, uncertainty over the statutory requirements of the Recovery Act – Davis Bacon prevailing wage mandates, NEPA, historic preservation review – these tended to limit state options. The more uncertainty and the closer states got to spending deadlines, the less appetite they had for fuller forms of coordination and more comprehensive, more challenging programs.</a:t>
            </a:r>
          </a:p>
          <a:p>
            <a:pPr eaLnBrk="1" hangingPunct="1">
              <a:spcBef>
                <a:spcPct val="0"/>
              </a:spcBef>
            </a:pPr>
            <a:endParaRPr lang="en-US" baseline="0" dirty="0" smtClean="0"/>
          </a:p>
          <a:p>
            <a:pPr eaLnBrk="1" hangingPunct="1">
              <a:spcBef>
                <a:spcPct val="0"/>
              </a:spcBef>
            </a:pPr>
            <a:endParaRPr lang="en-US" dirty="0"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CA77BD-1FB5-4381-B043-742C75224093}" type="slidenum">
              <a:rPr lang="en-US"/>
              <a:pPr fontAlgn="base">
                <a:spcBef>
                  <a:spcPct val="0"/>
                </a:spcBef>
                <a:spcAft>
                  <a:spcPct val="0"/>
                </a:spcAft>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The attribution and claiming of savings from projects that utilize both Recovery Act funds and utility customer funds programs has been a big issue and the subject of intense negotiations in several states. It is most</a:t>
            </a:r>
            <a:r>
              <a:rPr lang="en-US" sz="1200" kern="1200" baseline="0" dirty="0" smtClean="0">
                <a:solidFill>
                  <a:schemeClr val="tx1"/>
                </a:solidFill>
                <a:latin typeface="+mn-lt"/>
                <a:ea typeface="+mn-ea"/>
                <a:cs typeface="+mn-cs"/>
              </a:rPr>
              <a:t> critical for </a:t>
            </a:r>
            <a:r>
              <a:rPr lang="en-US" sz="1200" kern="1200" dirty="0" smtClean="0">
                <a:solidFill>
                  <a:schemeClr val="tx1"/>
                </a:solidFill>
                <a:latin typeface="+mn-lt"/>
                <a:ea typeface="+mn-ea"/>
                <a:cs typeface="+mn-cs"/>
              </a:rPr>
              <a:t>administrators of utility customer-funded programs with performance incentives or in states that have adopted Energy Efficiency Resource Standards with savings targets.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SEOs have a lot at stake here too – savings</a:t>
            </a:r>
            <a:r>
              <a:rPr lang="en-US" baseline="0" dirty="0" smtClean="0"/>
              <a:t> credit is a key attraction for encouraging joint efforts with administrators of utility customer-funded programs – but the fact is that SEOs don’t decide this. Utility regulators do.</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baseline="0" dirty="0" smtClean="0"/>
              <a:t>Regulators had a number of options.</a:t>
            </a:r>
          </a:p>
          <a:p>
            <a:pPr lvl="0"/>
            <a:r>
              <a:rPr lang="en-US" sz="1200" kern="1200" dirty="0" smtClean="0">
                <a:solidFill>
                  <a:schemeClr val="tx1"/>
                </a:solidFill>
                <a:latin typeface="+mn-lt"/>
                <a:ea typeface="+mn-ea"/>
                <a:cs typeface="+mn-cs"/>
              </a:rPr>
              <a:t>Option 1: Allow administrators </a:t>
            </a:r>
            <a:r>
              <a:rPr lang="en-US" sz="1200" b="1" kern="1200" dirty="0" smtClean="0">
                <a:solidFill>
                  <a:schemeClr val="tx1"/>
                </a:solidFill>
                <a:latin typeface="+mn-lt"/>
                <a:ea typeface="+mn-ea"/>
                <a:cs typeface="+mn-cs"/>
              </a:rPr>
              <a:t>of utility-customer funded programs to claim full credit for energy savings from coordinated or joint programs</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This is what we saw in </a:t>
            </a:r>
            <a:r>
              <a:rPr lang="en-US" sz="1200" b="1" kern="1200" dirty="0" smtClean="0">
                <a:solidFill>
                  <a:schemeClr val="tx1"/>
                </a:solidFill>
                <a:latin typeface="+mn-lt"/>
                <a:ea typeface="+mn-ea"/>
                <a:cs typeface="+mn-cs"/>
              </a:rPr>
              <a:t>half the states, generally those</a:t>
            </a:r>
            <a:r>
              <a:rPr lang="en-US" sz="1200" b="1" kern="1200" baseline="0" dirty="0" smtClean="0">
                <a:solidFill>
                  <a:schemeClr val="tx1"/>
                </a:solidFill>
                <a:latin typeface="+mn-lt"/>
                <a:ea typeface="+mn-ea"/>
                <a:cs typeface="+mn-cs"/>
              </a:rPr>
              <a:t> with a performance incentive and/or EERS</a:t>
            </a:r>
            <a:r>
              <a:rPr lang="en-US" sz="1200" b="1" kern="1200" dirty="0" smtClean="0">
                <a:solidFill>
                  <a:schemeClr val="tx1"/>
                </a:solidFill>
                <a:latin typeface="+mn-lt"/>
                <a:ea typeface="+mn-ea"/>
                <a:cs typeface="+mn-cs"/>
              </a:rPr>
              <a:t>. First</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full credit provided </a:t>
            </a:r>
            <a:r>
              <a:rPr lang="en-US" sz="1200" b="1" kern="1200" baseline="0" dirty="0" smtClean="0">
                <a:solidFill>
                  <a:schemeClr val="tx1"/>
                </a:solidFill>
                <a:latin typeface="+mn-lt"/>
                <a:ea typeface="+mn-ea"/>
                <a:cs typeface="+mn-cs"/>
              </a:rPr>
              <a:t>incentive for coordination with the ARRA-funded administrator </a:t>
            </a:r>
            <a:r>
              <a:rPr lang="en-US" sz="1200" b="0" kern="1200" baseline="0" dirty="0" smtClean="0">
                <a:solidFill>
                  <a:schemeClr val="tx1"/>
                </a:solidFill>
                <a:latin typeface="+mn-lt"/>
                <a:ea typeface="+mn-ea"/>
                <a:cs typeface="+mn-cs"/>
              </a:rPr>
              <a:t>and the resulting leverage of ARRA funds, and </a:t>
            </a:r>
            <a:r>
              <a:rPr lang="en-US" sz="1200" b="1" kern="1200" baseline="0" dirty="0" smtClean="0">
                <a:solidFill>
                  <a:schemeClr val="tx1"/>
                </a:solidFill>
                <a:latin typeface="+mn-lt"/>
                <a:ea typeface="+mn-ea"/>
                <a:cs typeface="+mn-cs"/>
              </a:rPr>
              <a:t>second, it avoiding the extra trouble of parsing the relative contribution </a:t>
            </a:r>
            <a:r>
              <a:rPr lang="en-US" sz="1200" b="0" kern="1200" baseline="0" dirty="0" smtClean="0">
                <a:solidFill>
                  <a:schemeClr val="tx1"/>
                </a:solidFill>
                <a:latin typeface="+mn-lt"/>
                <a:ea typeface="+mn-ea"/>
                <a:cs typeface="+mn-cs"/>
              </a:rPr>
              <a:t>of utility customer funds and ARRA funds to savings</a:t>
            </a:r>
            <a:r>
              <a:rPr lang="en-US" sz="1200" b="1" kern="1200" baseline="0" dirty="0" smtClean="0">
                <a:solidFill>
                  <a:schemeClr val="tx1"/>
                </a:solidFill>
                <a:latin typeface="+mn-lt"/>
                <a:ea typeface="+mn-ea"/>
                <a:cs typeface="+mn-cs"/>
              </a:rPr>
              <a:t> through EM&amp;V. </a:t>
            </a:r>
            <a:r>
              <a:rPr lang="en-US" sz="1200" b="0" kern="1200" baseline="0" dirty="0" smtClean="0">
                <a:solidFill>
                  <a:schemeClr val="tx1"/>
                </a:solidFill>
                <a:latin typeface="+mn-lt"/>
                <a:ea typeface="+mn-ea"/>
                <a:cs typeface="+mn-cs"/>
              </a:rPr>
              <a:t>Giving full credit to the ratepayer program administrator was the path of least resistance</a:t>
            </a:r>
            <a:r>
              <a:rPr lang="en-US" sz="1200" b="1" kern="1200" baseline="0" dirty="0" smtClean="0">
                <a:solidFill>
                  <a:schemeClr val="tx1"/>
                </a:solidFill>
                <a:latin typeface="+mn-lt"/>
                <a:ea typeface="+mn-ea"/>
                <a:cs typeface="+mn-cs"/>
              </a:rPr>
              <a:t> – The SEO was happy, the ratepayer administrator was happy, and no more work was needed.</a:t>
            </a:r>
            <a:endParaRPr lang="en-US" sz="1200" b="1"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Option 2: </a:t>
            </a:r>
            <a:r>
              <a:rPr lang="en-US" sz="1200" b="1" kern="1200" dirty="0" smtClean="0">
                <a:solidFill>
                  <a:schemeClr val="tx1"/>
                </a:solidFill>
                <a:latin typeface="+mn-lt"/>
                <a:ea typeface="+mn-ea"/>
                <a:cs typeface="+mn-cs"/>
              </a:rPr>
              <a:t>Negotiate partial or proportional credit for energy savings achieved by both program administrators. We saw</a:t>
            </a:r>
            <a:r>
              <a:rPr lang="en-US" sz="1200" b="1" kern="1200" baseline="0" dirty="0" smtClean="0">
                <a:solidFill>
                  <a:schemeClr val="tx1"/>
                </a:solidFill>
                <a:latin typeface="+mn-lt"/>
                <a:ea typeface="+mn-ea"/>
                <a:cs typeface="+mn-cs"/>
              </a:rPr>
              <a:t> different approaches in each of these three states. In general, regulators were inclined to provide some guidance but generally leave this up to an EM&amp;V contractor. Last we checked, Oregon also was leaning in the direction of sorting out relative savings. What makes these states different from the others? First they’re either government agencies or third-party administrators – it’s a different administration model. They have a different relationship to regulators, and they have very modest or no performance incentives.</a:t>
            </a:r>
            <a:endParaRPr lang="en-US" sz="1200" b="1" kern="120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Option 3: Keep utility customer- and ARRA-funded rebate programs </a:t>
            </a:r>
            <a:r>
              <a:rPr lang="en-US" sz="1200" b="1" kern="1200" dirty="0" smtClean="0">
                <a:solidFill>
                  <a:schemeClr val="tx1"/>
                </a:solidFill>
                <a:latin typeface="+mn-lt"/>
                <a:ea typeface="+mn-ea"/>
                <a:cs typeface="+mn-cs"/>
              </a:rPr>
              <a:t>separate and distinct, avoiding attribution questions entirely</a:t>
            </a:r>
            <a:r>
              <a:rPr lang="en-US" sz="1200" kern="1200" dirty="0" smtClean="0">
                <a:solidFill>
                  <a:schemeClr val="tx1"/>
                </a:solidFill>
                <a:latin typeface="+mn-lt"/>
                <a:ea typeface="+mn-ea"/>
                <a:cs typeface="+mn-cs"/>
              </a:rPr>
              <a:t>; This is what we saw in New York, where NYSERDA and</a:t>
            </a:r>
            <a:r>
              <a:rPr lang="en-US" sz="1200" kern="1200" baseline="0" dirty="0" smtClean="0">
                <a:solidFill>
                  <a:schemeClr val="tx1"/>
                </a:solidFill>
                <a:latin typeface="+mn-lt"/>
                <a:ea typeface="+mn-ea"/>
                <a:cs typeface="+mn-cs"/>
              </a:rPr>
              <a:t> the utilities were engaged in an open proceeding on EERS compliance. Keeping things separate kept one issue out of contention.</a:t>
            </a:r>
            <a:endParaRPr lang="en-US" sz="1200" b="1" kern="1200" dirty="0" smtClean="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Option 4:</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Allow administrators of utility-funded programs to receive credit for energy savings if they partner with state energy offices on ARRA-funded program and </a:t>
            </a:r>
            <a:r>
              <a:rPr lang="en-US" sz="1200" b="1" kern="1200" dirty="0" smtClean="0">
                <a:solidFill>
                  <a:schemeClr val="tx1"/>
                </a:solidFill>
                <a:latin typeface="+mn-lt"/>
                <a:ea typeface="+mn-ea"/>
                <a:cs typeface="+mn-cs"/>
              </a:rPr>
              <a:t>increase their overall savings targets to reflect this new situation; We saw this in no state that we examined.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latin typeface="+mn-lt"/>
              <a:ea typeface="+mn-ea"/>
              <a:cs typeface="+mn-cs"/>
            </a:endParaRPr>
          </a:p>
          <a:p>
            <a:pPr eaLnBrk="1" hangingPunct="1">
              <a:spcBef>
                <a:spcPct val="0"/>
              </a:spcBef>
            </a:pPr>
            <a:endParaRPr lang="en-US" dirty="0"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85E752-3902-4748-A58E-0F7F14799187}" type="slidenum">
              <a:rPr lang="en-US"/>
              <a:pPr fontAlgn="base">
                <a:spcBef>
                  <a:spcPct val="0"/>
                </a:spcBef>
                <a:spcAft>
                  <a:spcPct val="0"/>
                </a:spcAft>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mn-lt"/>
                <a:ea typeface="+mn-ea"/>
                <a:cs typeface="+mn-cs"/>
              </a:rPr>
              <a:t>Most revolving loan funds programs will last well beyond the ARRA performance period. It is important for DOE (and states) to track and monitor the impact of these funds over time (10-15 years).  Dissemination of data about default rates, program administration costs, and appropriate interest rates will be useful in evaluating program impacts and informing program administrators and financial institutions for future financing programs. Going forward, DOE should also consider providing technical assistance to state energy offices that want to modify their RLF terms or target markets in order to focus on underserved markets that most need project finance for energy efficiency projects (e.g., residential home energy improvements, small business).</a:t>
            </a:r>
            <a:endParaRPr lang="en-US" dirty="0" smtClean="0"/>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D4647B-F989-43AA-ADF0-D782DF207BFA}" type="slidenum">
              <a:rPr lang="en-US"/>
              <a:pPr fontAlgn="base">
                <a:spcBef>
                  <a:spcPct val="0"/>
                </a:spcBef>
                <a:spcAft>
                  <a:spcPct val="0"/>
                </a:spcAft>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As a condition of receiving Recovery Act energy grants, governors</a:t>
            </a:r>
            <a:r>
              <a:rPr lang="en-US" sz="1200" kern="1200" baseline="0" dirty="0" smtClean="0">
                <a:solidFill>
                  <a:schemeClr val="tx1"/>
                </a:solidFill>
                <a:latin typeface="+mn-lt"/>
                <a:ea typeface="+mn-ea"/>
                <a:cs typeface="+mn-cs"/>
              </a:rPr>
              <a:t> of all states committed to the secretary of energy that they would meet statutory mandates to i</a:t>
            </a:r>
            <a:r>
              <a:rPr lang="en-US" sz="1200" kern="1200" dirty="0" smtClean="0">
                <a:solidFill>
                  <a:schemeClr val="tx1"/>
                </a:solidFill>
                <a:latin typeface="+mn-lt"/>
                <a:ea typeface="+mn-ea"/>
                <a:cs typeface="+mn-cs"/>
              </a:rPr>
              <a:t>mplement the latest residential and commercial energy codes, with 90% compliance, by 2017. </a:t>
            </a:r>
            <a:r>
              <a:rPr lang="en-US" sz="1200" kern="1200" baseline="0" dirty="0" smtClean="0">
                <a:solidFill>
                  <a:schemeClr val="tx1"/>
                </a:solidFill>
                <a:latin typeface="+mn-lt"/>
                <a:ea typeface="+mn-ea"/>
                <a:cs typeface="+mn-cs"/>
              </a:rPr>
              <a:t> Use of SEP grants for those purposes has been uneven, however, and strongest in states with fairly up to date codes.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1" kern="1200" baseline="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kern="1200" baseline="0" dirty="0" smtClean="0">
                <a:solidFill>
                  <a:srgbClr val="003366"/>
                </a:solidFill>
                <a:latin typeface="+mn-lt"/>
                <a:ea typeface="+mn-ea"/>
                <a:cs typeface="+mn-cs"/>
              </a:rPr>
              <a:t>Overall, 16 </a:t>
            </a:r>
            <a:r>
              <a:rPr lang="en-US" sz="1200" b="1" kern="1200" dirty="0" smtClean="0">
                <a:solidFill>
                  <a:srgbClr val="003366"/>
                </a:solidFill>
                <a:latin typeface="+mn-lt"/>
                <a:ea typeface="+mn-ea"/>
                <a:cs typeface="+mn-cs"/>
              </a:rPr>
              <a:t>states are spending $17 million of SEP funds on code development and enforcement, and an additional two states are spending an</a:t>
            </a:r>
            <a:r>
              <a:rPr lang="en-US" sz="1200" b="1" kern="1200" baseline="0" dirty="0" smtClean="0">
                <a:solidFill>
                  <a:srgbClr val="003366"/>
                </a:solidFill>
                <a:latin typeface="+mn-lt"/>
                <a:ea typeface="+mn-ea"/>
                <a:cs typeface="+mn-cs"/>
              </a:rPr>
              <a:t> amount that is less easy to ascertain because the money for code work is not separately budgeted from SEP funds for other purposes. The majority of this SEP budgeting for code work </a:t>
            </a:r>
            <a:r>
              <a:rPr lang="en-US" sz="1200" b="1" kern="1200" dirty="0" smtClean="0">
                <a:solidFill>
                  <a:srgbClr val="003366"/>
                </a:solidFill>
                <a:latin typeface="+mn-lt"/>
                <a:ea typeface="+mn-ea"/>
                <a:cs typeface="+mn-cs"/>
              </a:rPr>
              <a:t> – about two thirds – is in states that already tend to keep their codes up to date.</a:t>
            </a:r>
            <a:r>
              <a:rPr lang="en-US" sz="1200" b="1" kern="1200" baseline="0" dirty="0" smtClean="0">
                <a:solidFill>
                  <a:srgbClr val="003366"/>
                </a:solidFill>
                <a:latin typeface="+mn-lt"/>
                <a:ea typeface="+mn-ea"/>
                <a:cs typeface="+mn-cs"/>
              </a:rPr>
              <a:t> </a:t>
            </a:r>
            <a:r>
              <a:rPr lang="en-US" sz="1200" b="1" kern="1200" dirty="0" smtClean="0">
                <a:solidFill>
                  <a:srgbClr val="003366"/>
                </a:solidFill>
                <a:latin typeface="+mn-lt"/>
                <a:ea typeface="+mn-ea"/>
                <a:cs typeface="+mn-cs"/>
              </a:rPr>
              <a:t>Of the 18 states that either do not have building energy codes or whose codes are significantly outdated codes (pre-2006), only six states are spending SEP dollars on code advancement (Building Codes Assistance Project 2010).</a:t>
            </a:r>
            <a:r>
              <a:rPr lang="en-US" sz="1200" kern="1200" dirty="0" smtClean="0">
                <a:solidFill>
                  <a:srgbClr val="FF0000"/>
                </a:solidFill>
                <a:latin typeface="+mn-lt"/>
                <a:ea typeface="+mn-ea"/>
                <a:cs typeface="+mn-cs"/>
              </a:rPr>
              <a:t> We should note that the DOE</a:t>
            </a:r>
            <a:r>
              <a:rPr lang="en-US" sz="1200" kern="1200" baseline="0" dirty="0" smtClean="0">
                <a:solidFill>
                  <a:srgbClr val="FF0000"/>
                </a:solidFill>
                <a:latin typeface="+mn-lt"/>
                <a:ea typeface="+mn-ea"/>
                <a:cs typeface="+mn-cs"/>
              </a:rPr>
              <a:t> also is paying contractors from other ARRA funds to help with code implementation and compliance training in some states – about $9 million in total. But we still think evaluators should a</a:t>
            </a:r>
            <a:r>
              <a:rPr lang="en-US" sz="1200" kern="1200" dirty="0" smtClean="0">
                <a:solidFill>
                  <a:schemeClr val="tx1"/>
                </a:solidFill>
                <a:latin typeface="+mn-lt"/>
                <a:ea typeface="+mn-ea"/>
                <a:cs typeface="+mn-cs"/>
              </a:rPr>
              <a:t>ssess whether the level of investment and effort in states historically slow to update their codes is consistent with meeting the Recovery Act’s requirement to adopt the latest energy codes and achieve 90% enforcement by 2017.</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Current model energy codes mandated by ARRA</a:t>
            </a:r>
            <a:r>
              <a:rPr lang="en-US" sz="1200" kern="1200" baseline="0" dirty="0" smtClean="0">
                <a:solidFill>
                  <a:schemeClr val="tx1"/>
                </a:solidFill>
                <a:latin typeface="+mn-lt"/>
                <a:ea typeface="+mn-ea"/>
                <a:cs typeface="+mn-cs"/>
              </a:rPr>
              <a:t>: </a:t>
            </a:r>
            <a:r>
              <a:rPr lang="en-US" sz="1200" b="1" kern="1200" dirty="0" smtClean="0">
                <a:solidFill>
                  <a:srgbClr val="003366"/>
                </a:solidFill>
                <a:latin typeface="+mn-lt"/>
                <a:ea typeface="+mn-ea"/>
                <a:cs typeface="+mn-cs"/>
              </a:rPr>
              <a:t>2009 International Energy Conservation Code (IECC) for homes and the </a:t>
            </a:r>
            <a:r>
              <a:rPr lang="en-US" b="1" dirty="0" smtClean="0">
                <a:solidFill>
                  <a:srgbClr val="003366"/>
                </a:solidFill>
              </a:rPr>
              <a:t>ANSI/ASHRAE/IESNA Standard 90.1-2004 or 90.1-2007 for commercial buildings.</a:t>
            </a:r>
            <a:r>
              <a:rPr lang="en-US" sz="1200" b="1" kern="1200" dirty="0" smtClean="0">
                <a:solidFill>
                  <a:srgbClr val="003366"/>
                </a:solidFill>
                <a:latin typeface="+mn-lt"/>
                <a:ea typeface="+mn-ea"/>
                <a:cs typeface="+mn-cs"/>
              </a:rPr>
              <a:t> </a:t>
            </a:r>
            <a:endParaRPr lang="en-US" sz="1200" kern="1200" baseline="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kern="1200" dirty="0" smtClean="0">
                <a:solidFill>
                  <a:schemeClr val="tx1"/>
                </a:solidFill>
                <a:latin typeface="+mn-lt"/>
                <a:ea typeface="+mn-ea"/>
                <a:cs typeface="+mn-cs"/>
              </a:rPr>
              <a:t>It’s important to note that states also received about $9 million</a:t>
            </a:r>
            <a:r>
              <a:rPr lang="en-US" sz="1200" b="0" kern="1200" baseline="0" dirty="0" smtClean="0">
                <a:solidFill>
                  <a:schemeClr val="tx1"/>
                </a:solidFill>
                <a:latin typeface="+mn-lt"/>
                <a:ea typeface="+mn-ea"/>
                <a:cs typeface="+mn-cs"/>
              </a:rPr>
              <a:t> in additional ARRA funding for code adoption, </a:t>
            </a:r>
            <a:r>
              <a:rPr lang="en-US" sz="1200" b="0" kern="1200" dirty="0" smtClean="0">
                <a:solidFill>
                  <a:schemeClr val="tx1"/>
                </a:solidFill>
                <a:latin typeface="+mn-lt"/>
                <a:ea typeface="+mn-ea"/>
                <a:cs typeface="+mn-cs"/>
              </a:rPr>
              <a:t>training and compliance through program initiatives funded by </a:t>
            </a:r>
            <a:r>
              <a:rPr lang="en-US" sz="1200" b="0" kern="1200" dirty="0" err="1" smtClean="0">
                <a:solidFill>
                  <a:schemeClr val="tx1"/>
                </a:solidFill>
                <a:latin typeface="+mn-lt"/>
                <a:ea typeface="+mn-ea"/>
                <a:cs typeface="+mn-cs"/>
              </a:rPr>
              <a:t>DOE’s</a:t>
            </a:r>
            <a:r>
              <a:rPr lang="en-US" sz="1200" b="0" kern="1200" dirty="0" smtClean="0">
                <a:solidFill>
                  <a:schemeClr val="tx1"/>
                </a:solidFill>
                <a:latin typeface="+mn-lt"/>
                <a:ea typeface="+mn-ea"/>
                <a:cs typeface="+mn-cs"/>
              </a:rPr>
              <a:t> Building Technologies Program. 24 states received a total of $7.3 million for the Adoption, Training and Compliance Solicitation, 5 states received funding for compliance pilots ($750,000 total) and 15 states</a:t>
            </a:r>
            <a:r>
              <a:rPr lang="en-US" sz="1200" b="0" kern="1200" baseline="0" dirty="0" smtClean="0">
                <a:solidFill>
                  <a:schemeClr val="tx1"/>
                </a:solidFill>
                <a:latin typeface="+mn-lt"/>
                <a:ea typeface="+mn-ea"/>
                <a:cs typeface="+mn-cs"/>
              </a:rPr>
              <a:t> shared a total of </a:t>
            </a:r>
            <a:r>
              <a:rPr lang="en-US" sz="1200" b="0" kern="1200" dirty="0" smtClean="0">
                <a:solidFill>
                  <a:schemeClr val="tx1"/>
                </a:solidFill>
                <a:latin typeface="+mn-lt"/>
                <a:ea typeface="+mn-ea"/>
                <a:cs typeface="+mn-cs"/>
              </a:rPr>
              <a:t>$1 million for </a:t>
            </a:r>
            <a:r>
              <a:rPr lang="en-US" sz="1200" b="0" kern="1200" dirty="0" err="1" smtClean="0">
                <a:solidFill>
                  <a:schemeClr val="tx1"/>
                </a:solidFill>
                <a:latin typeface="+mn-lt"/>
                <a:ea typeface="+mn-ea"/>
                <a:cs typeface="+mn-cs"/>
              </a:rPr>
              <a:t>BCAP’s</a:t>
            </a:r>
            <a:r>
              <a:rPr lang="en-US" sz="1200" b="0" kern="1200" dirty="0" smtClean="0">
                <a:solidFill>
                  <a:schemeClr val="tx1"/>
                </a:solidFill>
                <a:latin typeface="+mn-lt"/>
                <a:ea typeface="+mn-ea"/>
                <a:cs typeface="+mn-cs"/>
              </a:rPr>
              <a:t> Compliance Assessments.</a:t>
            </a:r>
            <a:endParaRPr lang="en-US" b="0" dirty="0" smtClean="0">
              <a:solidFill>
                <a:schemeClr val="tx1"/>
              </a:solidFill>
            </a:endParaRPr>
          </a:p>
          <a:p>
            <a:pPr eaLnBrk="1" hangingPunct="1">
              <a:spcBef>
                <a:spcPct val="0"/>
              </a:spcBef>
            </a:pPr>
            <a:endParaRPr lang="en-US" dirty="0"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A5B85E-231B-4C51-8B4C-1DD1F35519E0}" type="slidenum">
              <a:rPr lang="en-US"/>
              <a:pPr fontAlgn="base">
                <a:spcBef>
                  <a:spcPct val="0"/>
                </a:spcBef>
                <a:spcAft>
                  <a:spcPct val="0"/>
                </a:spcAft>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a:t>
            </a:r>
            <a:r>
              <a:rPr lang="en-US" baseline="0" dirty="0" smtClean="0"/>
              <a:t> several states, we heard enthusiasm from regulators and administrators for utility customer-funded programs about the more creative things that SEOs were doing. In HI, the SEO wanted to benchmark hotels and state office buildings for energy use. One regulator in HI said: “We never would go out benchmarking commercial buildings. It’s just not cost effective. But I’ll take that data, and I’ll go after those buildings for retrofits…Now I’ll know where they are.”</a:t>
            </a:r>
          </a:p>
          <a:p>
            <a:pPr eaLnBrk="1" hangingPunct="1">
              <a:spcBef>
                <a:spcPct val="0"/>
              </a:spcBef>
            </a:pPr>
            <a:r>
              <a:rPr lang="en-US" dirty="0" smtClean="0"/>
              <a:t>Innovation</a:t>
            </a:r>
            <a:r>
              <a:rPr lang="en-US" baseline="0" dirty="0" smtClean="0"/>
              <a:t> and exploration are niches that SEOs can fill – things that utilities are reluctant to do for a variety of reasons: It’s not cost effective or the savings are uncertain. It’s untested or perceived as risky. With the SEP funds, some SEOs have shown that they can serve as incubators or administrators of program pilots. We think the role warrants encouragement in the future, possibly through competitive grant support. If successful, SEOs could develop a pipeline of new or improved program concepts or designs or uses of emerging technologies – into the program portfolios funded by utility customers. </a:t>
            </a:r>
          </a:p>
          <a:p>
            <a:pPr eaLnBrk="1" hangingPunct="1">
              <a:spcBef>
                <a:spcPct val="0"/>
              </a:spcBef>
            </a:pPr>
            <a:r>
              <a:rPr lang="en-US" baseline="0" dirty="0" smtClean="0"/>
              <a:t> </a:t>
            </a:r>
            <a:endParaRPr lang="en-US" dirty="0" smtClean="0"/>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105930-6796-4E99-B9CB-DD9BF5B02294}" type="slidenum">
              <a:rPr lang="en-US"/>
              <a:pPr fontAlgn="base">
                <a:spcBef>
                  <a:spcPct val="0"/>
                </a:spcBef>
                <a:spcAft>
                  <a:spcPct val="0"/>
                </a:spcAft>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wrap="square" numCol="1" anchor="t" anchorCtr="0" compatLnSpc="1">
            <a:prstTxWarp prst="textNoShape">
              <a:avLst/>
            </a:prstTxWarp>
          </a:bodyPr>
          <a:lstStyle/>
          <a:p>
            <a:pPr defTabSz="931863" eaLnBrk="1" hangingPunct="1">
              <a:spcBef>
                <a:spcPct val="0"/>
              </a:spcBef>
            </a:pPr>
            <a:r>
              <a:rPr lang="en-US" smtClean="0"/>
              <a:t>Requests for direct assistance can be submitted online via the </a:t>
            </a:r>
          </a:p>
          <a:p>
            <a:pPr defTabSz="931863" eaLnBrk="1" hangingPunct="1">
              <a:spcBef>
                <a:spcPct val="0"/>
              </a:spcBef>
            </a:pPr>
            <a:r>
              <a:rPr lang="en-US" smtClean="0"/>
              <a:t>Technical Assistance Center (https://tac.eecleanenergy.org/) or by </a:t>
            </a:r>
          </a:p>
          <a:p>
            <a:pPr defTabSz="931863" eaLnBrk="1" hangingPunct="1">
              <a:spcBef>
                <a:spcPct val="0"/>
              </a:spcBef>
            </a:pPr>
            <a:r>
              <a:rPr lang="en-US" smtClean="0"/>
              <a:t>calling 1-877-EERE-TAP (1-877-337-3827). Once a request has been</a:t>
            </a:r>
          </a:p>
          <a:p>
            <a:pPr defTabSz="931863" eaLnBrk="1" hangingPunct="1">
              <a:spcBef>
                <a:spcPct val="0"/>
              </a:spcBef>
            </a:pPr>
            <a:r>
              <a:rPr lang="en-US" smtClean="0"/>
              <a:t>submitted it will be evaluated to determine the level and type of </a:t>
            </a:r>
          </a:p>
          <a:p>
            <a:pPr defTabSz="931863" eaLnBrk="1" hangingPunct="1">
              <a:spcBef>
                <a:spcPct val="0"/>
              </a:spcBef>
            </a:pPr>
            <a:r>
              <a:rPr lang="en-US" smtClean="0"/>
              <a:t>assistance TAP will provide.</a:t>
            </a:r>
          </a:p>
          <a:p>
            <a:pPr defTabSz="931863" eaLnBrk="1" hangingPunct="1">
              <a:spcBef>
                <a:spcPct val="0"/>
              </a:spcBef>
            </a:pPr>
            <a:r>
              <a:rPr lang="en-US" smtClean="0"/>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2C6FD8-6F4D-420F-AE26-3C5093C5F2C6}" type="slidenum">
              <a:rPr lang="en-US"/>
              <a:pPr fontAlgn="base">
                <a:spcBef>
                  <a:spcPct val="0"/>
                </a:spcBef>
                <a:spcAft>
                  <a:spcPct val="0"/>
                </a:spcAft>
                <a:defRPr/>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also encourage you to utilize the TAP Blog, a platform that allows </a:t>
            </a:r>
          </a:p>
          <a:p>
            <a:pPr eaLnBrk="1" hangingPunct="1">
              <a:spcBef>
                <a:spcPct val="0"/>
              </a:spcBef>
            </a:pPr>
            <a:r>
              <a:rPr lang="en-US" smtClean="0"/>
              <a:t>states, cities, counties, and tribes to connect with technical and </a:t>
            </a:r>
          </a:p>
          <a:p>
            <a:pPr eaLnBrk="1" hangingPunct="1">
              <a:spcBef>
                <a:spcPct val="0"/>
              </a:spcBef>
            </a:pPr>
            <a:r>
              <a:rPr lang="en-US" smtClean="0"/>
              <a:t>program experts and share best practices. </a:t>
            </a:r>
          </a:p>
          <a:p>
            <a:pPr eaLnBrk="1" hangingPunct="1">
              <a:spcBef>
                <a:spcPct val="0"/>
              </a:spcBef>
            </a:pPr>
            <a:r>
              <a:rPr lang="en-US" smtClean="0"/>
              <a:t> </a:t>
            </a:r>
          </a:p>
          <a:p>
            <a:pPr eaLnBrk="1" hangingPunct="1">
              <a:spcBef>
                <a:spcPct val="0"/>
              </a:spcBef>
            </a:pPr>
            <a:r>
              <a:rPr lang="en-US" smtClean="0"/>
              <a:t>The Blog is frequently updated with Energy Efficiency or Renewable Energy </a:t>
            </a:r>
          </a:p>
          <a:p>
            <a:pPr eaLnBrk="1" hangingPunct="1">
              <a:spcBef>
                <a:spcPct val="0"/>
              </a:spcBef>
            </a:pPr>
            <a:r>
              <a:rPr lang="en-US" smtClean="0"/>
              <a:t>Related posts. We encourage you to utilize the blog to ask </a:t>
            </a:r>
          </a:p>
          <a:p>
            <a:pPr eaLnBrk="1" hangingPunct="1">
              <a:spcBef>
                <a:spcPct val="0"/>
              </a:spcBef>
            </a:pPr>
            <a:r>
              <a:rPr lang="en-US" smtClean="0"/>
              <a:t>questions of our topical experts, share your success stories, best </a:t>
            </a:r>
          </a:p>
          <a:p>
            <a:pPr eaLnBrk="1" hangingPunct="1">
              <a:spcBef>
                <a:spcPct val="0"/>
              </a:spcBef>
            </a:pPr>
            <a:r>
              <a:rPr lang="en-US" smtClean="0"/>
              <a:t>practices or lessons learned, and interact with your peers.</a:t>
            </a:r>
          </a:p>
          <a:p>
            <a:pPr eaLnBrk="1" hangingPunct="1">
              <a:spcBef>
                <a:spcPct val="0"/>
              </a:spcBef>
            </a:pPr>
            <a:endParaRPr lang="en-US"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337C87-8F97-441E-99FA-FABA79AF5AE5}"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4030F7-3E0C-4B87-B1A7-2A9F43E63B50}" type="slidenum">
              <a:rPr lang="en-US">
                <a:solidFill>
                  <a:srgbClr val="000000"/>
                </a:solidFill>
              </a:rPr>
              <a:pPr fontAlgn="base">
                <a:spcBef>
                  <a:spcPct val="0"/>
                </a:spcBef>
                <a:spcAft>
                  <a:spcPct val="0"/>
                </a:spcAft>
                <a:defRPr/>
              </a:pPr>
              <a:t>7</a:t>
            </a:fld>
            <a:endParaRPr lang="en-US" dirty="0">
              <a:solidFill>
                <a:srgbClr val="000000"/>
              </a:solidFill>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900" kern="1200" dirty="0" smtClean="0">
                <a:solidFill>
                  <a:schemeClr val="tx1"/>
                </a:solidFill>
                <a:latin typeface="+mn-lt"/>
                <a:ea typeface="+mn-ea"/>
                <a:cs typeface="+mn-cs"/>
              </a:rPr>
              <a:t>This report was sponsored by the</a:t>
            </a:r>
            <a:r>
              <a:rPr lang="en-US" sz="900" kern="1200" baseline="0" dirty="0" smtClean="0">
                <a:solidFill>
                  <a:schemeClr val="tx1"/>
                </a:solidFill>
                <a:latin typeface="+mn-lt"/>
                <a:ea typeface="+mn-ea"/>
                <a:cs typeface="+mn-cs"/>
              </a:rPr>
              <a:t> Department of Energy’s</a:t>
            </a:r>
            <a:r>
              <a:rPr lang="en-US" sz="900" kern="1200" dirty="0" smtClean="0">
                <a:solidFill>
                  <a:schemeClr val="tx1"/>
                </a:solidFill>
                <a:latin typeface="+mn-lt"/>
                <a:ea typeface="+mn-ea"/>
                <a:cs typeface="+mn-cs"/>
              </a:rPr>
              <a:t> Office of Energy</a:t>
            </a:r>
            <a:r>
              <a:rPr lang="en-US" sz="900" kern="1200" baseline="0" dirty="0" smtClean="0">
                <a:solidFill>
                  <a:schemeClr val="tx1"/>
                </a:solidFill>
                <a:latin typeface="+mn-lt"/>
                <a:ea typeface="+mn-ea"/>
                <a:cs typeface="+mn-cs"/>
              </a:rPr>
              <a:t> Efficiency and Renewable Energy, Weatherization and Intergovernmental Program and the Office of Electricity Delivery and Energy Reliability.</a:t>
            </a:r>
            <a:endParaRPr lang="en-US" sz="900" kern="1200" dirty="0" smtClean="0">
              <a:solidFill>
                <a:schemeClr val="tx1"/>
              </a:solidFill>
              <a:latin typeface="+mn-lt"/>
              <a:ea typeface="+mn-ea"/>
              <a:cs typeface="+mn-cs"/>
            </a:endParaRPr>
          </a:p>
          <a:p>
            <a:pPr eaLnBrk="1" hangingPunct="1">
              <a:spcBef>
                <a:spcPct val="0"/>
              </a:spcBef>
            </a:pPr>
            <a:endParaRPr lang="en-US" sz="900" kern="1200" dirty="0" smtClean="0">
              <a:solidFill>
                <a:schemeClr val="tx1"/>
              </a:solidFill>
              <a:latin typeface="+mn-lt"/>
              <a:ea typeface="+mn-ea"/>
              <a:cs typeface="+mn-cs"/>
            </a:endParaRPr>
          </a:p>
          <a:p>
            <a:pPr eaLnBrk="1" hangingPunct="1">
              <a:spcBef>
                <a:spcPct val="0"/>
              </a:spcBef>
            </a:pPr>
            <a:r>
              <a:rPr lang="en-US" sz="900" kern="1200" dirty="0" smtClean="0">
                <a:solidFill>
                  <a:schemeClr val="tx1"/>
                </a:solidFill>
                <a:latin typeface="+mn-lt"/>
                <a:ea typeface="+mn-ea"/>
                <a:cs typeface="+mn-cs"/>
              </a:rPr>
              <a:t>Why this study?</a:t>
            </a:r>
          </a:p>
          <a:p>
            <a:pPr eaLnBrk="1" hangingPunct="1">
              <a:spcBef>
                <a:spcPct val="0"/>
              </a:spcBef>
            </a:pPr>
            <a:r>
              <a:rPr lang="en-US" sz="900" kern="1200" dirty="0" smtClean="0">
                <a:solidFill>
                  <a:schemeClr val="tx1"/>
                </a:solidFill>
                <a:latin typeface="+mn-lt"/>
                <a:ea typeface="+mn-ea"/>
                <a:cs typeface="+mn-cs"/>
              </a:rPr>
              <a:t>The Recovery Act provided billions of dollars to state energy offices and local governments to fund energy efficiency, renewable and other energy-related projects and programs. Primary objectives were short-term job creation and significant energy savings, with an emphasis on shovel ready projects where available. Other objectives include using ARRA to jumpstart sustained efforts that outlast the ARRA performance period. Our study looks at how state energy offices chose to allocate those funds and how those programs interacted with existing utility customer-funded programs.</a:t>
            </a:r>
          </a:p>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smtClean="0">
                <a:solidFill>
                  <a:schemeClr val="tx1"/>
                </a:solidFill>
                <a:latin typeface="+mn-lt"/>
                <a:ea typeface="+mn-ea"/>
                <a:cs typeface="+mn-cs"/>
              </a:rPr>
              <a:t>We examine these choices and interactions for insights into an emerging and increasingly complex world of multiple program administrators and funding sources. Our research suggests the Recovery Act experience has clear implications for the future of U.S. energy efficiency.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9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900" kern="1200" dirty="0" smtClean="0">
                <a:solidFill>
                  <a:schemeClr val="tx1"/>
                </a:solidFill>
                <a:latin typeface="+mn-lt"/>
                <a:ea typeface="+mn-ea"/>
                <a:cs typeface="+mn-cs"/>
              </a:rPr>
              <a:t>We use the term utility customer-funded programs for</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ratepayer-funded energy efficiency programs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9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900" kern="1200" dirty="0" smtClean="0">
              <a:solidFill>
                <a:schemeClr val="tx1"/>
              </a:solidFill>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3832C7-D5D0-451D-87EC-2C077C811DC5}" type="slidenum">
              <a:rPr lang="en-US"/>
              <a:pPr fontAlgn="base">
                <a:spcBef>
                  <a:spcPct val="0"/>
                </a:spcBef>
                <a:spcAft>
                  <a:spcPct val="0"/>
                </a:spcAft>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900" baseline="0" dirty="0" smtClean="0">
                <a:latin typeface="+mn-lt"/>
              </a:rPr>
              <a:t>Here are our four major research questions </a:t>
            </a:r>
          </a:p>
          <a:p>
            <a:pPr eaLnBrk="1" hangingPunct="1">
              <a:spcBef>
                <a:spcPct val="0"/>
              </a:spcBef>
            </a:pPr>
            <a:r>
              <a:rPr lang="en-US" sz="900" baseline="0" dirty="0" smtClean="0">
                <a:latin typeface="+mn-lt"/>
              </a:rPr>
              <a:t>(read the bullet points).</a:t>
            </a:r>
          </a:p>
          <a:p>
            <a:pPr eaLnBrk="1" hangingPunct="1">
              <a:spcBef>
                <a:spcPct val="0"/>
              </a:spcBef>
            </a:pPr>
            <a:endParaRPr lang="en-US" sz="900" baseline="0" dirty="0" smtClean="0">
              <a:latin typeface="+mn-lt"/>
            </a:endParaRPr>
          </a:p>
          <a:p>
            <a:pPr eaLnBrk="1" hangingPunct="1">
              <a:spcBef>
                <a:spcPct val="0"/>
              </a:spcBef>
            </a:pPr>
            <a:r>
              <a:rPr lang="en-US" sz="900" baseline="0" dirty="0" smtClean="0">
                <a:latin typeface="+mn-lt"/>
              </a:rPr>
              <a:t>A primary consideration for the future is – what is the potential for the Recovery Act and these interactions to have impact beyond the 3-year funding period?</a:t>
            </a:r>
          </a:p>
          <a:p>
            <a:pPr eaLnBrk="1" hangingPunct="1">
              <a:spcBef>
                <a:spcPct val="0"/>
              </a:spcBef>
            </a:pPr>
            <a:r>
              <a:rPr lang="en-US" sz="900" baseline="0" dirty="0" smtClean="0">
                <a:latin typeface="+mn-lt"/>
              </a:rPr>
              <a:t>Learning from these interactions may provide insight into what kinds of policies might help sustain impacts from the Recovery Act. </a:t>
            </a:r>
          </a:p>
          <a:p>
            <a:pPr eaLnBrk="1" hangingPunct="1">
              <a:spcBef>
                <a:spcPct val="0"/>
              </a:spcBef>
            </a:pPr>
            <a:r>
              <a:rPr lang="en-US" sz="900" baseline="0" dirty="0" smtClean="0">
                <a:latin typeface="+mn-lt"/>
              </a:rPr>
              <a:t>The Recovery Act experience might also suggest effective roles that the various stakeholders can play in the long term – entities such as local and state government, utility customer program administrators, other community and regional organizations.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900" baseline="0" dirty="0" smtClean="0">
              <a:latin typeface="+mn-lt"/>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900" dirty="0" smtClean="0">
              <a:latin typeface="Calibri" pitchFamily="34" charset="0"/>
              <a:cs typeface="Arial" charset="0"/>
            </a:endParaRPr>
          </a:p>
          <a:p>
            <a:pPr eaLnBrk="1" hangingPunct="1">
              <a:spcBef>
                <a:spcPct val="0"/>
              </a:spcBef>
            </a:pPr>
            <a:endParaRPr lang="en-US" sz="900" baseline="0" dirty="0" smtClean="0"/>
          </a:p>
          <a:p>
            <a:pPr eaLnBrk="1" hangingPunct="1">
              <a:spcBef>
                <a:spcPct val="0"/>
              </a:spcBef>
            </a:pPr>
            <a:endParaRPr lang="en-US" sz="900" baseline="0"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3832C7-D5D0-451D-87EC-2C077C811DC5}" type="slidenum">
              <a:rPr lang="en-US"/>
              <a:pPr fontAlgn="base">
                <a:spcBef>
                  <a:spcPct val="0"/>
                </a:spcBef>
                <a:spcAft>
                  <a:spcPct val="0"/>
                </a:spcAft>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1395413" y="315913"/>
            <a:ext cx="3089275" cy="2316162"/>
          </a:xfrm>
          <a:noFill/>
          <a:ln>
            <a:solidFill>
              <a:srgbClr val="000000"/>
            </a:solidFill>
            <a:miter lim="800000"/>
            <a:headEnd/>
            <a:tailEnd/>
          </a:ln>
        </p:spPr>
      </p:sp>
      <p:sp>
        <p:nvSpPr>
          <p:cNvPr id="24578" name="Notes Placeholder 2"/>
          <p:cNvSpPr>
            <a:spLocks noGrp="1"/>
          </p:cNvSpPr>
          <p:nvPr>
            <p:ph type="body" idx="1"/>
          </p:nvPr>
        </p:nvSpPr>
        <p:spPr bwMode="auto">
          <a:xfrm>
            <a:off x="930483" y="2831307"/>
            <a:ext cx="7435436" cy="3534608"/>
          </a:xfrm>
          <a:noFill/>
        </p:spPr>
        <p:txBody>
          <a:bodyPr wrap="square" numCol="1" anchor="t" anchorCtr="0" compatLnSpc="1">
            <a:prstTxWarp prst="textNoShape">
              <a:avLst/>
            </a:prstTxWarp>
            <a:normAutofit/>
          </a:bodyPr>
          <a:lstStyle/>
          <a:p>
            <a:pPr lvl="0" eaLnBrk="1" fontAlgn="auto" hangingPunct="1">
              <a:buFont typeface="Arial" pitchFamily="34" charset="0"/>
              <a:buNone/>
              <a:defRPr/>
            </a:pPr>
            <a:r>
              <a:rPr lang="en-US" sz="900" b="0" kern="1200" dirty="0" smtClean="0">
                <a:solidFill>
                  <a:schemeClr val="tx2"/>
                </a:solidFill>
                <a:latin typeface="+mn-lt"/>
                <a:ea typeface="+mn-ea"/>
                <a:cs typeface="Arial" charset="0"/>
              </a:rPr>
              <a:t>The Recovery</a:t>
            </a:r>
            <a:r>
              <a:rPr lang="en-US" sz="900" b="0" kern="1200" baseline="0" dirty="0" smtClean="0">
                <a:solidFill>
                  <a:schemeClr val="tx2"/>
                </a:solidFill>
                <a:latin typeface="+mn-lt"/>
                <a:ea typeface="+mn-ea"/>
                <a:cs typeface="Arial" charset="0"/>
              </a:rPr>
              <a:t> Act</a:t>
            </a:r>
            <a:r>
              <a:rPr lang="en-US" sz="900" b="0" kern="1200" dirty="0" smtClean="0">
                <a:solidFill>
                  <a:schemeClr val="tx2"/>
                </a:solidFill>
                <a:latin typeface="+mn-lt"/>
                <a:ea typeface="+mn-ea"/>
                <a:cs typeface="Arial" charset="0"/>
              </a:rPr>
              <a:t> allocated $6.6 Billion to 3 programs for energy efficiency, renewable and other activities - SEP, EECBG, SEEARP.</a:t>
            </a:r>
          </a:p>
          <a:p>
            <a:pPr lvl="0" eaLnBrk="1" fontAlgn="auto" hangingPunct="1">
              <a:buFont typeface="Arial" pitchFamily="34" charset="0"/>
              <a:buNone/>
              <a:defRPr/>
            </a:pPr>
            <a:r>
              <a:rPr lang="en-US" sz="900" b="0" kern="1200" dirty="0" smtClean="0">
                <a:solidFill>
                  <a:schemeClr val="tx2"/>
                </a:solidFill>
                <a:latin typeface="+mn-lt"/>
                <a:ea typeface="+mn-ea"/>
                <a:cs typeface="Arial" charset="0"/>
              </a:rPr>
              <a:t>In the case of state-administered programs, most of the funds will be expended in 3 years – by September 2012.  In addition, the Recovery</a:t>
            </a:r>
            <a:r>
              <a:rPr lang="en-US" sz="900" b="0" kern="1200" baseline="0" dirty="0" smtClean="0">
                <a:solidFill>
                  <a:schemeClr val="tx2"/>
                </a:solidFill>
                <a:latin typeface="+mn-lt"/>
                <a:ea typeface="+mn-ea"/>
                <a:cs typeface="Arial" charset="0"/>
              </a:rPr>
              <a:t> Act provided $5B for low-income weatherization.</a:t>
            </a:r>
            <a:endParaRPr lang="en-US" sz="900" b="0" kern="1200" dirty="0" smtClean="0">
              <a:solidFill>
                <a:schemeClr val="tx2"/>
              </a:solidFill>
              <a:latin typeface="+mn-lt"/>
              <a:ea typeface="+mn-ea"/>
              <a:cs typeface="Arial" charset="0"/>
            </a:endParaRPr>
          </a:p>
          <a:p>
            <a:pPr lvl="0" eaLnBrk="1" fontAlgn="auto" hangingPunct="1">
              <a:buFont typeface="Arial" pitchFamily="34" charset="0"/>
              <a:buNone/>
              <a:defRPr/>
            </a:pPr>
            <a:endParaRPr lang="en-US" sz="900" b="0" kern="1200" dirty="0" smtClean="0">
              <a:solidFill>
                <a:schemeClr val="tx2"/>
              </a:solidFill>
              <a:latin typeface="+mn-lt"/>
              <a:ea typeface="+mn-ea"/>
              <a:cs typeface="Arial" charset="0"/>
            </a:endParaRPr>
          </a:p>
          <a:p>
            <a:pPr lvl="0" eaLnBrk="1" fontAlgn="auto" hangingPunct="1">
              <a:buFont typeface="Arial" pitchFamily="34" charset="0"/>
              <a:buNone/>
              <a:defRPr/>
            </a:pPr>
            <a:r>
              <a:rPr lang="en-US" sz="900" b="0" kern="1200" dirty="0" smtClean="0">
                <a:solidFill>
                  <a:schemeClr val="tx2"/>
                </a:solidFill>
                <a:latin typeface="+mn-lt"/>
                <a:ea typeface="+mn-ea"/>
                <a:cs typeface="Arial" charset="0"/>
              </a:rPr>
              <a:t>We</a:t>
            </a:r>
            <a:r>
              <a:rPr lang="en-US" sz="900" b="0" kern="1200" baseline="0" dirty="0" smtClean="0">
                <a:solidFill>
                  <a:schemeClr val="tx2"/>
                </a:solidFill>
                <a:latin typeface="+mn-lt"/>
                <a:ea typeface="+mn-ea"/>
                <a:cs typeface="Arial" charset="0"/>
              </a:rPr>
              <a:t> focus </a:t>
            </a:r>
            <a:r>
              <a:rPr lang="en-US" sz="900" b="0" kern="1200" dirty="0" smtClean="0">
                <a:solidFill>
                  <a:schemeClr val="tx2"/>
                </a:solidFill>
                <a:latin typeface="+mn-lt"/>
                <a:ea typeface="+mn-ea"/>
                <a:cs typeface="Arial" charset="0"/>
              </a:rPr>
              <a:t>on the</a:t>
            </a:r>
            <a:r>
              <a:rPr lang="en-US" sz="900" b="0" kern="1200" baseline="0" dirty="0" smtClean="0">
                <a:solidFill>
                  <a:schemeClr val="tx2"/>
                </a:solidFill>
                <a:latin typeface="+mn-lt"/>
                <a:ea typeface="+mn-ea"/>
                <a:cs typeface="Arial" charset="0"/>
              </a:rPr>
              <a:t> </a:t>
            </a:r>
            <a:r>
              <a:rPr lang="en-US" sz="900" b="0" kern="1200" dirty="0" smtClean="0">
                <a:solidFill>
                  <a:schemeClr val="tx2"/>
                </a:solidFill>
                <a:latin typeface="+mn-lt"/>
                <a:ea typeface="+mn-ea"/>
                <a:cs typeface="Arial" charset="0"/>
              </a:rPr>
              <a:t>State Energy Program (SEP) formula grants , Energy Efficiency and Conservation Block Grant (EECBG) funds administered directly by state energy offices, State Energy Efficient Appliance Rebate Program (SEEARP). </a:t>
            </a:r>
          </a:p>
          <a:p>
            <a:pPr marL="0" marR="0" lvl="0" indent="0" algn="l" defTabSz="914400" rtl="0" eaLnBrk="1" fontAlgn="auto" latinLnBrk="0" hangingPunct="1">
              <a:lnSpc>
                <a:spcPct val="100000"/>
              </a:lnSpc>
              <a:spcBef>
                <a:spcPct val="30000"/>
              </a:spcBef>
              <a:spcAft>
                <a:spcPct val="0"/>
              </a:spcAft>
              <a:buClrTx/>
              <a:buSzTx/>
              <a:buFont typeface="Arial" pitchFamily="34" charset="0"/>
              <a:buNone/>
              <a:tabLst/>
              <a:defRPr/>
            </a:pPr>
            <a:r>
              <a:rPr lang="en-US" sz="900" b="0" kern="1200" baseline="0" dirty="0" smtClean="0">
                <a:solidFill>
                  <a:schemeClr val="tx2"/>
                </a:solidFill>
                <a:latin typeface="+mn-lt"/>
                <a:ea typeface="+mn-ea"/>
                <a:cs typeface="Arial" charset="0"/>
              </a:rPr>
              <a:t>These are </a:t>
            </a:r>
            <a:r>
              <a:rPr lang="en-US" sz="900" b="0" kern="1200" dirty="0" smtClean="0">
                <a:solidFill>
                  <a:schemeClr val="tx2"/>
                </a:solidFill>
                <a:latin typeface="+mn-lt"/>
                <a:ea typeface="+mn-ea"/>
                <a:cs typeface="Arial" charset="0"/>
              </a:rPr>
              <a:t>statewide programs, administered by state energy offices (SEOs) that resulted in thousands of new EE programs across the nation with significant potential for interaction with utility customer-funded programs.</a:t>
            </a:r>
          </a:p>
          <a:p>
            <a:pPr lvl="0" eaLnBrk="1" fontAlgn="auto" hangingPunct="1">
              <a:buFont typeface="Arial" pitchFamily="34" charset="0"/>
              <a:buNone/>
              <a:defRPr/>
            </a:pPr>
            <a:endParaRPr lang="en-US" sz="900" b="0" kern="1200" dirty="0" smtClean="0">
              <a:solidFill>
                <a:schemeClr val="tx2"/>
              </a:solidFill>
              <a:latin typeface="+mn-lt"/>
              <a:ea typeface="+mn-ea"/>
              <a:cs typeface="Arial" charset="0"/>
            </a:endParaRPr>
          </a:p>
          <a:p>
            <a:pPr lvl="0" eaLnBrk="1" fontAlgn="auto" hangingPunct="1">
              <a:buFont typeface="Arial" pitchFamily="34" charset="0"/>
              <a:buNone/>
              <a:defRPr/>
            </a:pPr>
            <a:r>
              <a:rPr lang="en-US" sz="900" b="0" kern="1200" dirty="0" smtClean="0">
                <a:solidFill>
                  <a:schemeClr val="tx2"/>
                </a:solidFill>
                <a:latin typeface="+mn-lt"/>
                <a:ea typeface="+mn-ea"/>
                <a:cs typeface="Arial" charset="0"/>
              </a:rPr>
              <a:t>Our</a:t>
            </a:r>
            <a:r>
              <a:rPr lang="en-US" sz="900" b="0" kern="1200" baseline="0" dirty="0" smtClean="0">
                <a:solidFill>
                  <a:schemeClr val="tx2"/>
                </a:solidFill>
                <a:latin typeface="+mn-lt"/>
                <a:ea typeface="+mn-ea"/>
                <a:cs typeface="Arial" charset="0"/>
              </a:rPr>
              <a:t> study did not include the recovery act funded low-income weatherization program, EECBG funding that went directly to cities, counties and tribes, or the </a:t>
            </a:r>
            <a:r>
              <a:rPr lang="en-US" sz="900" b="0" kern="1200" baseline="0" dirty="0" err="1" smtClean="0">
                <a:solidFill>
                  <a:schemeClr val="tx2"/>
                </a:solidFill>
                <a:latin typeface="+mn-lt"/>
                <a:ea typeface="+mn-ea"/>
                <a:cs typeface="Arial" charset="0"/>
              </a:rPr>
              <a:t>BetterBuildings</a:t>
            </a:r>
            <a:r>
              <a:rPr lang="en-US" sz="900" b="0" kern="1200" baseline="0" dirty="0" smtClean="0">
                <a:solidFill>
                  <a:schemeClr val="tx2"/>
                </a:solidFill>
                <a:latin typeface="+mn-lt"/>
                <a:ea typeface="+mn-ea"/>
                <a:cs typeface="Arial" charset="0"/>
              </a:rPr>
              <a:t> program.</a:t>
            </a:r>
          </a:p>
          <a:p>
            <a:pPr eaLnBrk="1" hangingPunct="1">
              <a:spcBef>
                <a:spcPct val="0"/>
              </a:spcBef>
            </a:pPr>
            <a:endParaRPr lang="en-US" sz="900" b="0" kern="1200" dirty="0" smtClean="0">
              <a:solidFill>
                <a:schemeClr val="tx2"/>
              </a:solidFill>
              <a:latin typeface="+mn-lt"/>
              <a:ea typeface="+mn-ea"/>
              <a:cs typeface="Arial" charset="0"/>
            </a:endParaRPr>
          </a:p>
          <a:p>
            <a:pPr eaLnBrk="1" hangingPunct="1">
              <a:spcBef>
                <a:spcPct val="0"/>
              </a:spcBef>
            </a:pPr>
            <a:r>
              <a:rPr lang="en-US" sz="900" b="0" kern="1200" dirty="0" smtClean="0">
                <a:solidFill>
                  <a:schemeClr val="tx2"/>
                </a:solidFill>
                <a:latin typeface="+mn-lt"/>
                <a:ea typeface="+mn-ea"/>
                <a:cs typeface="Arial" charset="0"/>
              </a:rPr>
              <a:t>Our report provides a 50-state overview, then focuses on 12 case study states that had a significant level of utility customer funded programs and offered potential for a range of interactions.</a:t>
            </a:r>
          </a:p>
          <a:p>
            <a:pPr eaLnBrk="1" hangingPunct="1">
              <a:spcBef>
                <a:spcPct val="0"/>
              </a:spcBef>
            </a:pPr>
            <a:r>
              <a:rPr lang="en-US" sz="900" b="0" kern="1200" dirty="0" smtClean="0">
                <a:solidFill>
                  <a:schemeClr val="tx2"/>
                </a:solidFill>
                <a:latin typeface="+mn-lt"/>
                <a:ea typeface="+mn-ea"/>
                <a:cs typeface="Arial" charset="0"/>
              </a:rPr>
              <a:t>We chose the 12 case study states based on criteria which included: </a:t>
            </a:r>
          </a:p>
          <a:p>
            <a:pPr lvl="1" eaLnBrk="1" fontAlgn="auto" hangingPunct="1">
              <a:buFont typeface="Arial" pitchFamily="34" charset="0"/>
              <a:buChar char="–"/>
              <a:defRPr/>
            </a:pPr>
            <a:r>
              <a:rPr lang="en-US" sz="900" b="0" kern="1200" dirty="0" smtClean="0">
                <a:solidFill>
                  <a:schemeClr val="tx2"/>
                </a:solidFill>
                <a:latin typeface="+mn-lt"/>
                <a:ea typeface="+mn-ea"/>
                <a:cs typeface="Arial" charset="0"/>
              </a:rPr>
              <a:t>Level of utility customer funding for EE programs</a:t>
            </a:r>
          </a:p>
          <a:p>
            <a:pPr lvl="1" eaLnBrk="1" fontAlgn="auto" hangingPunct="1">
              <a:buFont typeface="Arial" pitchFamily="34" charset="0"/>
              <a:buChar char="–"/>
              <a:defRPr/>
            </a:pPr>
            <a:r>
              <a:rPr lang="en-US" sz="900" b="0" kern="1200" dirty="0" smtClean="0">
                <a:solidFill>
                  <a:schemeClr val="tx2"/>
                </a:solidFill>
                <a:latin typeface="+mn-lt"/>
                <a:ea typeface="+mn-ea"/>
                <a:cs typeface="Arial" charset="0"/>
              </a:rPr>
              <a:t>Diversity of program administrator models</a:t>
            </a:r>
          </a:p>
          <a:p>
            <a:pPr lvl="1" eaLnBrk="1" fontAlgn="auto" hangingPunct="1">
              <a:buFont typeface="Arial" pitchFamily="34" charset="0"/>
              <a:buChar char="–"/>
              <a:defRPr/>
            </a:pPr>
            <a:r>
              <a:rPr lang="en-US" sz="900" b="0" kern="1200" dirty="0" smtClean="0">
                <a:solidFill>
                  <a:schemeClr val="tx2"/>
                </a:solidFill>
                <a:latin typeface="+mn-lt"/>
                <a:ea typeface="+mn-ea"/>
                <a:cs typeface="Arial" charset="0"/>
              </a:rPr>
              <a:t>Geographic diversity</a:t>
            </a:r>
          </a:p>
          <a:p>
            <a:pPr eaLnBrk="1" hangingPunct="1">
              <a:spcBef>
                <a:spcPct val="0"/>
              </a:spcBef>
            </a:pPr>
            <a:endParaRPr lang="en-US" sz="900" b="0" kern="1200" dirty="0" smtClean="0">
              <a:solidFill>
                <a:schemeClr val="tx2"/>
              </a:solidFill>
              <a:latin typeface="+mn-lt"/>
              <a:ea typeface="+mn-ea"/>
              <a:cs typeface="Arial" charset="0"/>
            </a:endParaRPr>
          </a:p>
          <a:p>
            <a:pPr eaLnBrk="1" hangingPunct="1">
              <a:spcBef>
                <a:spcPct val="0"/>
              </a:spcBef>
            </a:pPr>
            <a:r>
              <a:rPr lang="en-US" sz="900" b="0" kern="1200" dirty="0" smtClean="0">
                <a:solidFill>
                  <a:schemeClr val="tx2"/>
                </a:solidFill>
                <a:latin typeface="+mn-lt"/>
                <a:ea typeface="+mn-ea"/>
                <a:cs typeface="Arial" charset="0"/>
              </a:rPr>
              <a:t>The 12 states represent something of a cross-section of states with significant utility customer funding – including a few that are ramping up or recently ramped up due to new programs (Michigan) or due to new higher targets in 2008 and 2009 (Colorado, North Carolina)</a:t>
            </a:r>
            <a:r>
              <a:rPr lang="en-US" sz="900" b="0" kern="1200" baseline="0" dirty="0" smtClean="0">
                <a:solidFill>
                  <a:schemeClr val="tx2"/>
                </a:solidFill>
                <a:latin typeface="+mn-lt"/>
                <a:ea typeface="+mn-ea"/>
                <a:cs typeface="Arial" charset="0"/>
              </a:rPr>
              <a:t> – plus other states with a long history of offering these programs -- CA, NY, MA, MN, OR</a:t>
            </a:r>
            <a:endParaRPr lang="en-US" sz="900" b="0" kern="1200" dirty="0" smtClean="0">
              <a:solidFill>
                <a:schemeClr val="tx2"/>
              </a:solidFill>
              <a:latin typeface="+mn-lt"/>
              <a:ea typeface="+mn-ea"/>
              <a:cs typeface="Arial" charset="0"/>
            </a:endParaRP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F3082E-64D8-4C74-834F-446CD89759A7}" type="slidenum">
              <a:rPr lang="en-US"/>
              <a:pPr fontAlgn="base">
                <a:spcBef>
                  <a:spcPct val="0"/>
                </a:spcBef>
                <a:spcAft>
                  <a:spcPct val="0"/>
                </a:spcAft>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53137" t="43985" r="30112" b="44714"/>
          <a:stretch>
            <a:fillRect/>
          </a:stretch>
        </p:blipFill>
        <p:spPr bwMode="auto">
          <a:xfrm>
            <a:off x="8001000" y="584200"/>
            <a:ext cx="989013" cy="863600"/>
          </a:xfrm>
          <a:prstGeom prst="rect">
            <a:avLst/>
          </a:prstGeom>
          <a:noFill/>
          <a:ln w="9525">
            <a:noFill/>
            <a:miter lim="800000"/>
            <a:headEnd/>
            <a:tailEnd/>
          </a:ln>
        </p:spPr>
      </p:pic>
      <p:sp>
        <p:nvSpPr>
          <p:cNvPr id="5" name="Rectangle 7"/>
          <p:cNvSpPr/>
          <p:nvPr userDrawn="1"/>
        </p:nvSpPr>
        <p:spPr>
          <a:xfrm flipV="1">
            <a:off x="152400" y="1371600"/>
            <a:ext cx="7772400" cy="4603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8"/>
          <p:cNvSpPr/>
          <p:nvPr userDrawn="1"/>
        </p:nvSpPr>
        <p:spPr>
          <a:xfrm flipV="1">
            <a:off x="152400" y="6248400"/>
            <a:ext cx="8839200" cy="4603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685800" y="2130425"/>
            <a:ext cx="7772400" cy="1470025"/>
          </a:xfrm>
        </p:spPr>
        <p:txBody>
          <a:bodyPr/>
          <a:lstStyle>
            <a:lvl1pPr>
              <a:defRPr>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p:txBody>
          <a:bodyPr/>
          <a:lstStyle>
            <a:lvl1pPr>
              <a:defRPr>
                <a:solidFill>
                  <a:schemeClr val="tx1">
                    <a:tint val="75000"/>
                  </a:schemeClr>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chemeClr val="tx1">
                    <a:tint val="75000"/>
                  </a:schemeClr>
                </a:solidFill>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553608-BB7B-42E5-832A-1FD926A4B2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6F5D1D-3C8F-4834-A955-2F7756285E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2391F1-2A70-4E80-BC7F-BECA7CCF36E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2624815-0C46-46EC-8E78-2A0EF5AF133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7" descr="13823.jpg"/>
          <p:cNvPicPr>
            <a:picLocks noChangeAspect="1"/>
          </p:cNvPicPr>
          <p:nvPr userDrawn="1"/>
        </p:nvPicPr>
        <p:blipFill>
          <a:blip r:embed="rId2" cstate="print"/>
          <a:srcRect/>
          <a:stretch>
            <a:fillRect/>
          </a:stretch>
        </p:blipFill>
        <p:spPr bwMode="auto">
          <a:xfrm>
            <a:off x="0" y="854075"/>
            <a:ext cx="9144000" cy="4251325"/>
          </a:xfrm>
          <a:prstGeom prst="rect">
            <a:avLst/>
          </a:prstGeom>
          <a:noFill/>
          <a:ln w="9525">
            <a:noFill/>
            <a:miter lim="800000"/>
            <a:headEnd/>
            <a:tailEnd/>
          </a:ln>
        </p:spPr>
      </p:pic>
      <p:sp>
        <p:nvSpPr>
          <p:cNvPr id="8"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 name="Rectangle 7"/>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0" name="Rectangle 6"/>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1" name="Rectangle 8"/>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2" name="Rectangle 9"/>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nvGrpSpPr>
          <p:cNvPr id="4" name="Group 21"/>
          <p:cNvGrpSpPr>
            <a:grpSpLocks/>
          </p:cNvGrpSpPr>
          <p:nvPr userDrawn="1"/>
        </p:nvGrpSpPr>
        <p:grpSpPr bwMode="auto">
          <a:xfrm flipH="1" flipV="1">
            <a:off x="0" y="920750"/>
            <a:ext cx="9144000" cy="55563"/>
            <a:chOff x="0" y="832104"/>
            <a:chExt cx="9144000" cy="54864"/>
          </a:xfrm>
        </p:grpSpPr>
        <p:sp>
          <p:nvSpPr>
            <p:cNvPr id="14"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5" name="Rectangle 2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6" name="Rectangle 2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pic>
        <p:nvPicPr>
          <p:cNvPr id="17" name="Picture 26" descr="doe_logo_ppt.png"/>
          <p:cNvPicPr>
            <a:picLocks noChangeAspect="1"/>
          </p:cNvPicPr>
          <p:nvPr userDrawn="1"/>
        </p:nvPicPr>
        <p:blipFill>
          <a:blip r:embed="rId3" cstate="print"/>
          <a:srcRect/>
          <a:stretch>
            <a:fillRect/>
          </a:stretch>
        </p:blipFill>
        <p:spPr bwMode="auto">
          <a:xfrm>
            <a:off x="6121400" y="276225"/>
            <a:ext cx="2743200" cy="412750"/>
          </a:xfrm>
          <a:prstGeom prst="rect">
            <a:avLst/>
          </a:prstGeom>
          <a:noFill/>
          <a:ln w="9525">
            <a:noFill/>
            <a:miter lim="800000"/>
            <a:headEnd/>
            <a:tailEnd/>
          </a:ln>
        </p:spPr>
      </p:pic>
      <p:sp>
        <p:nvSpPr>
          <p:cNvPr id="20" name="Rectangle 19"/>
          <p:cNvSpPr/>
          <p:nvPr userDrawn="1"/>
        </p:nvSpPr>
        <p:spPr>
          <a:xfrm>
            <a:off x="4462463" y="4900613"/>
            <a:ext cx="4572000" cy="184150"/>
          </a:xfrm>
          <a:prstGeom prst="rect">
            <a:avLst/>
          </a:prstGeom>
        </p:spPr>
        <p:txBody>
          <a:bodyPr>
            <a:spAutoFit/>
          </a:bodyPr>
          <a:lstStyle/>
          <a:p>
            <a:pPr algn="r" defTabSz="457200" fontAlgn="auto">
              <a:spcBef>
                <a:spcPct val="20000"/>
              </a:spcBef>
              <a:spcAft>
                <a:spcPts val="0"/>
              </a:spcAft>
              <a:buFont typeface="Arial"/>
              <a:buNone/>
              <a:defRPr/>
            </a:pPr>
            <a:r>
              <a:rPr lang="en-US" sz="600" dirty="0">
                <a:solidFill>
                  <a:srgbClr val="FFFFFF"/>
                </a:solidFill>
                <a:latin typeface="Arial"/>
                <a:cs typeface="Arial Narrow"/>
              </a:rPr>
              <a:t>The Parker Ranch installation in Hawaii</a:t>
            </a:r>
          </a:p>
        </p:txBody>
      </p:sp>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dirty="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dirty="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2"/>
          <p:cNvSpPr/>
          <p:nvPr userDrawn="1"/>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5" name="Rectangle 3"/>
          <p:cNvSpPr/>
          <p:nvPr userDrawn="1"/>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6" name="Rectangle 4"/>
          <p:cNvSpPr/>
          <p:nvPr userDrawn="1"/>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9" name="Rectangle 5"/>
          <p:cNvSpPr/>
          <p:nvPr userDrawn="1"/>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53137" t="43985" r="30112" b="44989"/>
          <a:stretch>
            <a:fillRect/>
          </a:stretch>
        </p:blipFill>
        <p:spPr bwMode="auto">
          <a:xfrm>
            <a:off x="8001000" y="584200"/>
            <a:ext cx="989013" cy="842963"/>
          </a:xfrm>
          <a:prstGeom prst="rect">
            <a:avLst/>
          </a:prstGeom>
          <a:noFill/>
          <a:ln w="9525">
            <a:noFill/>
            <a:miter lim="800000"/>
            <a:headEnd/>
            <a:tailEnd/>
          </a:ln>
        </p:spPr>
      </p:pic>
      <p:sp>
        <p:nvSpPr>
          <p:cNvPr id="5" name="Rectangle 7"/>
          <p:cNvSpPr/>
          <p:nvPr userDrawn="1"/>
        </p:nvSpPr>
        <p:spPr>
          <a:xfrm flipV="1">
            <a:off x="152400" y="1371600"/>
            <a:ext cx="7772400" cy="4603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8"/>
          <p:cNvSpPr/>
          <p:nvPr userDrawn="1"/>
        </p:nvSpPr>
        <p:spPr>
          <a:xfrm flipV="1">
            <a:off x="152400" y="6248400"/>
            <a:ext cx="8839200" cy="46038"/>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p:txBody>
          <a:bodyPr>
            <a:normAutofit/>
          </a:bodyPr>
          <a:lstStyle>
            <a:lvl1pPr algn="l">
              <a:defRPr sz="4000">
                <a:solidFill>
                  <a:srgbClr val="002060"/>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Aft>
                <a:spcPts val="600"/>
              </a:spcAft>
              <a:defRPr>
                <a:solidFill>
                  <a:schemeClr val="accent5">
                    <a:lumMod val="75000"/>
                  </a:schemeClr>
                </a:solidFill>
                <a:latin typeface="Arial" pitchFamily="34" charset="0"/>
                <a:cs typeface="Arial" pitchFamily="34" charset="0"/>
              </a:defRPr>
            </a:lvl1pPr>
            <a:lvl2pPr>
              <a:spcAft>
                <a:spcPts val="600"/>
              </a:spcAft>
              <a:defRPr>
                <a:solidFill>
                  <a:srgbClr val="002060"/>
                </a:solidFill>
                <a:latin typeface="Arial" pitchFamily="34" charset="0"/>
                <a:cs typeface="Arial" pitchFamily="34" charset="0"/>
              </a:defRPr>
            </a:lvl2pPr>
            <a:lvl3pPr>
              <a:spcAft>
                <a:spcPts val="600"/>
              </a:spcAft>
              <a:defRPr>
                <a:solidFill>
                  <a:schemeClr val="accent5">
                    <a:lumMod val="75000"/>
                  </a:schemeClr>
                </a:solidFill>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5"/>
          <p:cNvSpPr>
            <a:spLocks noGrp="1"/>
          </p:cNvSpPr>
          <p:nvPr>
            <p:ph type="sldNum" sz="quarter" idx="10"/>
          </p:nvPr>
        </p:nvSpPr>
        <p:spPr/>
        <p:txBody>
          <a:bodyPr/>
          <a:lstStyle>
            <a:lvl1pPr>
              <a:defRPr b="1">
                <a:solidFill>
                  <a:schemeClr val="accent5">
                    <a:lumMod val="75000"/>
                  </a:schemeClr>
                </a:solidFill>
                <a:latin typeface="Arial" pitchFamily="34" charset="0"/>
                <a:cs typeface="Arial" pitchFamily="34" charset="0"/>
              </a:defRPr>
            </a:lvl1pPr>
          </a:lstStyle>
          <a:p>
            <a:pPr>
              <a:defRPr/>
            </a:pPr>
            <a:fld id="{113A1385-5EA4-443F-A3E2-AC2E9FF0FDE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35A9FC-891F-403F-AD15-4C459417710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FC0501-35CE-498C-94B5-86FEB0414F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2240E54-3311-4CFE-B2B2-FEEBF51AEFB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9692AF-25CA-4293-9C52-783CE392211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solidFill>
                  <a:prstClr val="white"/>
                </a:solidFill>
              </a:defRPr>
            </a:lvl1pPr>
          </a:lstStyle>
          <a:p>
            <a:pPr>
              <a:defRPr/>
            </a:pPr>
            <a:fld id="{A4C9E5F9-18D8-4AE5-A95A-19E08AB6D7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15DD4D-34D3-4824-845A-D35958C16C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209618-6A50-4247-A663-1BE6893959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2B694467-E960-473A-85A4-FD39253BEB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697" r:id="rId3"/>
    <p:sldLayoutId id="2147483696" r:id="rId4"/>
    <p:sldLayoutId id="2147483695" r:id="rId5"/>
    <p:sldLayoutId id="2147483694" r:id="rId6"/>
    <p:sldLayoutId id="2147483700" r:id="rId7"/>
    <p:sldLayoutId id="2147483693" r:id="rId8"/>
    <p:sldLayoutId id="2147483692" r:id="rId9"/>
    <p:sldLayoutId id="2147483691" r:id="rId10"/>
    <p:sldLayoutId id="2147483690" r:id="rId11"/>
    <p:sldLayoutId id="2147483689"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1028" name="Title Placeholder 13"/>
          <p:cNvSpPr>
            <a:spLocks noGrp="1"/>
          </p:cNvSpPr>
          <p:nvPr>
            <p:ph type="title"/>
          </p:nvPr>
        </p:nvSpPr>
        <p:spPr bwMode="auto">
          <a:xfrm>
            <a:off x="177800" y="0"/>
            <a:ext cx="5664200" cy="901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1745BEDF-1B3B-4F72-814C-2CFD100B9E59}" type="slidenum">
              <a:rPr lang="en-US" smtClean="0">
                <a:solidFill>
                  <a:prstClr val="white"/>
                </a:solidFill>
              </a:rPr>
              <a:pPr marL="342900" indent="-342900" defTabSz="457200" fontAlgn="auto">
                <a:spcBef>
                  <a:spcPct val="20000"/>
                </a:spcBef>
                <a:spcAft>
                  <a:spcPts val="0"/>
                </a:spcAft>
                <a:buFont typeface="Arial"/>
                <a:buNone/>
                <a:defRPr/>
              </a:pPr>
              <a:t>‹#›</a:t>
            </a:fld>
            <a:r>
              <a:rPr lang="en-US" dirty="0" smtClean="0">
                <a:solidFill>
                  <a:prstClr val="white"/>
                </a:solidFill>
              </a:rPr>
              <a:t> | TAP Webinar</a:t>
            </a:r>
            <a:endParaRPr lang="en-US" dirty="0">
              <a:solidFill>
                <a:prstClr val="white"/>
              </a:solidFill>
            </a:endParaRPr>
          </a:p>
        </p:txBody>
      </p:sp>
      <p:grpSp>
        <p:nvGrpSpPr>
          <p:cNvPr id="2" name="Group 20"/>
          <p:cNvGrpSpPr>
            <a:grpSpLocks/>
          </p:cNvGrpSpPr>
          <p:nvPr/>
        </p:nvGrpSpPr>
        <p:grpSpPr bwMode="auto">
          <a:xfrm flipH="1" flipV="1">
            <a:off x="0" y="920750"/>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grpSp>
      <p:sp>
        <p:nvSpPr>
          <p:cNvPr id="13"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smtClean="0">
                <a:solidFill>
                  <a:prstClr val="white"/>
                </a:solidFill>
              </a:rPr>
              <a:t>eere.energy.gov</a:t>
            </a:r>
            <a:endParaRPr lang="en-US" dirty="0">
              <a:solidFill>
                <a:prstClr val="white"/>
              </a:solidFill>
            </a:endParaRPr>
          </a:p>
        </p:txBody>
      </p:sp>
      <p:pic>
        <p:nvPicPr>
          <p:cNvPr id="1033" name="Picture 18" descr="doe_logo_ppt.png"/>
          <p:cNvPicPr>
            <a:picLocks noChangeAspect="1"/>
          </p:cNvPicPr>
          <p:nvPr/>
        </p:nvPicPr>
        <p:blipFill>
          <a:blip r:embed="rId9" cstate="print"/>
          <a:srcRect/>
          <a:stretch>
            <a:fillRect/>
          </a:stretch>
        </p:blipFill>
        <p:spPr bwMode="auto">
          <a:xfrm>
            <a:off x="6121400" y="276225"/>
            <a:ext cx="27432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txStyles>
    <p:titleStyle>
      <a:lvl1pPr algn="l" defTabSz="457200" rtl="0" eaLnBrk="0" fontAlgn="base" hangingPunct="0">
        <a:lnSpc>
          <a:spcPts val="2800"/>
        </a:lnSpc>
        <a:spcBef>
          <a:spcPct val="0"/>
        </a:spcBef>
        <a:spcAft>
          <a:spcPct val="0"/>
        </a:spcAft>
        <a:defRPr sz="2600" kern="1200">
          <a:solidFill>
            <a:srgbClr val="FFFFFF"/>
          </a:solidFill>
          <a:latin typeface="+mj-lt"/>
          <a:ea typeface="+mj-ea"/>
          <a:cs typeface="+mj-cs"/>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solutioncenter@ee.doe.gov" TargetMode="External"/><Relationship Id="rId7" Type="http://schemas.openxmlformats.org/officeDocument/2006/relationships/hyperlink" Target="https://tac.eecleanenergy.org/"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www1.eere.energy.gov/wip/solutioncenter/"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mailto:cagoldman@lbl.gov" TargetMode="External"/><Relationship Id="rId7"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eetd.lbl.gov/ea/emp/emp-pubsall.html" TargetMode="Externa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http://www.wip.energy.gov/solutioncenter/webcasts"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0"/>
          <p:cNvSpPr>
            <a:spLocks noGrp="1"/>
          </p:cNvSpPr>
          <p:nvPr>
            <p:ph type="ctrTitle"/>
          </p:nvPr>
        </p:nvSpPr>
        <p:spPr>
          <a:xfrm>
            <a:off x="203200" y="147638"/>
            <a:ext cx="5626100" cy="603250"/>
          </a:xfrm>
        </p:spPr>
        <p:txBody>
          <a:bodyPr/>
          <a:lstStyle/>
          <a:p>
            <a:pPr eaLnBrk="1" hangingPunct="1"/>
            <a:r>
              <a:rPr lang="en-US" sz="2400" smtClean="0">
                <a:latin typeface="Arial" charset="0"/>
                <a:ea typeface="Arial Narrow" pitchFamily="34" charset="0"/>
                <a:cs typeface="Arial Narrow" pitchFamily="34" charset="0"/>
              </a:rPr>
              <a:t>DOE Technical Assistance Program</a:t>
            </a:r>
          </a:p>
        </p:txBody>
      </p:sp>
      <p:sp>
        <p:nvSpPr>
          <p:cNvPr id="4099" name="Text Placeholder 12"/>
          <p:cNvSpPr>
            <a:spLocks noGrp="1"/>
          </p:cNvSpPr>
          <p:nvPr>
            <p:ph type="body" sz="quarter" idx="10"/>
          </p:nvPr>
        </p:nvSpPr>
        <p:spPr>
          <a:xfrm>
            <a:off x="5867400" y="5535612"/>
            <a:ext cx="3081338" cy="331788"/>
          </a:xfrm>
        </p:spPr>
        <p:txBody>
          <a:bodyPr/>
          <a:lstStyle/>
          <a:p>
            <a:pPr fontAlgn="base">
              <a:spcAft>
                <a:spcPct val="0"/>
              </a:spcAft>
            </a:pPr>
            <a:r>
              <a:rPr sz="1800" dirty="0" smtClean="0"/>
              <a:t>April 28, 2011</a:t>
            </a:r>
          </a:p>
        </p:txBody>
      </p:sp>
      <p:sp>
        <p:nvSpPr>
          <p:cNvPr id="4100" name="Subtitle 4"/>
          <p:cNvSpPr>
            <a:spLocks noGrp="1"/>
          </p:cNvSpPr>
          <p:nvPr>
            <p:ph type="subTitle" idx="1"/>
          </p:nvPr>
        </p:nvSpPr>
        <p:spPr>
          <a:xfrm>
            <a:off x="0" y="5105400"/>
            <a:ext cx="4800600" cy="838200"/>
          </a:xfrm>
        </p:spPr>
        <p:txBody>
          <a:bodyPr>
            <a:noAutofit/>
          </a:bodyPr>
          <a:lstStyle/>
          <a:p>
            <a:r>
              <a:rPr lang="en-US" sz="1600" dirty="0" smtClean="0">
                <a:latin typeface="Arial Narrow" pitchFamily="34" charset="0"/>
                <a:ea typeface="Arial Narrow" pitchFamily="34" charset="0"/>
                <a:cs typeface="Arial Narrow" pitchFamily="34" charset="0"/>
              </a:rPr>
              <a:t>Interactions between Energy Efficiency Programs        Funded Under the Recovery Act and Utility Customer-Funded Energy Efficiency Programs</a:t>
            </a:r>
          </a:p>
        </p:txBody>
      </p:sp>
      <p:sp>
        <p:nvSpPr>
          <p:cNvPr id="4101" name="Text Placeholder 14"/>
          <p:cNvSpPr>
            <a:spLocks noGrp="1"/>
          </p:cNvSpPr>
          <p:nvPr>
            <p:ph type="body" sz="quarter" idx="13"/>
          </p:nvPr>
        </p:nvSpPr>
        <p:spPr>
          <a:xfrm>
            <a:off x="152400" y="5943600"/>
            <a:ext cx="4800600" cy="304800"/>
          </a:xfrm>
        </p:spPr>
        <p:txBody>
          <a:bodyPr>
            <a:normAutofit/>
          </a:bodyPr>
          <a:lstStyle/>
          <a:p>
            <a:pPr eaLnBrk="1" hangingPunct="1">
              <a:defRPr/>
            </a:pPr>
            <a:r>
              <a:rPr lang="en-US" sz="1400" b="1" dirty="0" smtClean="0"/>
              <a:t>Charles Goldman, Ian Hoffman, Elizabeth Stuart </a:t>
            </a:r>
          </a:p>
        </p:txBody>
      </p:sp>
      <p:sp>
        <p:nvSpPr>
          <p:cNvPr id="4102" name="Text Placeholder 14"/>
          <p:cNvSpPr>
            <a:spLocks noGrp="1"/>
          </p:cNvSpPr>
          <p:nvPr>
            <p:ph type="body" sz="quarter" idx="13"/>
          </p:nvPr>
        </p:nvSpPr>
        <p:spPr>
          <a:xfrm>
            <a:off x="152400" y="6172200"/>
            <a:ext cx="2971800" cy="304800"/>
          </a:xfrm>
        </p:spPr>
        <p:txBody>
          <a:bodyPr>
            <a:normAutofit/>
          </a:bodyPr>
          <a:lstStyle/>
          <a:p>
            <a:pPr eaLnBrk="1" hangingPunct="1"/>
            <a:r>
              <a:rPr lang="en-US" dirty="0" smtClean="0"/>
              <a:t>Lawrence Berkeley National Lab</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defRPr/>
            </a:pPr>
            <a:r>
              <a:rPr lang="en-US" dirty="0" smtClean="0">
                <a:latin typeface="+mn-lt"/>
                <a:cs typeface="Arial" charset="0"/>
              </a:rPr>
              <a:t>Study Approach</a:t>
            </a:r>
          </a:p>
        </p:txBody>
      </p:sp>
      <p:sp>
        <p:nvSpPr>
          <p:cNvPr id="3" name="Content Placeholder 2"/>
          <p:cNvSpPr>
            <a:spLocks noGrp="1"/>
          </p:cNvSpPr>
          <p:nvPr>
            <p:ph idx="1"/>
          </p:nvPr>
        </p:nvSpPr>
        <p:spPr>
          <a:xfrm>
            <a:off x="457200" y="1600200"/>
            <a:ext cx="7772400" cy="4572000"/>
          </a:xfrm>
        </p:spPr>
        <p:txBody>
          <a:bodyPr rtlCol="0">
            <a:normAutofit fontScale="92500"/>
          </a:bodyPr>
          <a:lstStyle/>
          <a:p>
            <a:pPr eaLnBrk="1" fontAlgn="auto" hangingPunct="1">
              <a:buFont typeface="Arial" pitchFamily="34" charset="0"/>
              <a:buChar char="•"/>
              <a:defRPr/>
            </a:pPr>
            <a:r>
              <a:rPr lang="en-US" sz="2400" dirty="0" smtClean="0">
                <a:latin typeface="+mn-lt"/>
              </a:rPr>
              <a:t>Focus on the SEP, EECBG and SEEARP programs - $6.6B total</a:t>
            </a:r>
          </a:p>
          <a:p>
            <a:pPr lvl="1" eaLnBrk="1" fontAlgn="auto" hangingPunct="1">
              <a:buFont typeface="Arial" pitchFamily="34" charset="0"/>
              <a:buChar char="•"/>
              <a:defRPr/>
            </a:pPr>
            <a:r>
              <a:rPr lang="en-US" sz="2000" dirty="0" smtClean="0">
                <a:latin typeface="+mn-lt"/>
              </a:rPr>
              <a:t>Most to be spent in 3 years (by September 2012)</a:t>
            </a:r>
          </a:p>
          <a:p>
            <a:pPr eaLnBrk="1" fontAlgn="auto" hangingPunct="1">
              <a:buFont typeface="Arial" pitchFamily="34" charset="0"/>
              <a:buChar char="•"/>
              <a:defRPr/>
            </a:pPr>
            <a:r>
              <a:rPr lang="en-US" sz="2400" dirty="0" smtClean="0">
                <a:latin typeface="+mn-lt"/>
              </a:rPr>
              <a:t>Not included:</a:t>
            </a:r>
          </a:p>
          <a:p>
            <a:pPr lvl="1" eaLnBrk="1" fontAlgn="auto" hangingPunct="1">
              <a:buFont typeface="Arial" pitchFamily="34" charset="0"/>
              <a:buChar char="–"/>
              <a:defRPr/>
            </a:pPr>
            <a:r>
              <a:rPr lang="en-US" sz="1800" dirty="0" smtClean="0">
                <a:latin typeface="+mn-lt"/>
              </a:rPr>
              <a:t>DOE low-income Weatherization Assistance Program</a:t>
            </a:r>
          </a:p>
          <a:p>
            <a:pPr lvl="1" eaLnBrk="1" fontAlgn="auto" hangingPunct="1">
              <a:buFont typeface="Arial" pitchFamily="34" charset="0"/>
              <a:buChar char="–"/>
              <a:defRPr/>
            </a:pPr>
            <a:r>
              <a:rPr lang="en-US" sz="1800" dirty="0" smtClean="0">
                <a:latin typeface="+mn-lt"/>
              </a:rPr>
              <a:t>EECBG funding awarded directly to over 2,200 cities, counties and tribes</a:t>
            </a:r>
          </a:p>
          <a:p>
            <a:pPr lvl="1" eaLnBrk="1" fontAlgn="auto" hangingPunct="1">
              <a:buFont typeface="Arial" pitchFamily="34" charset="0"/>
              <a:buChar char="–"/>
              <a:defRPr/>
            </a:pPr>
            <a:r>
              <a:rPr lang="en-US" sz="1800" dirty="0" smtClean="0">
                <a:latin typeface="+mn-lt"/>
              </a:rPr>
              <a:t>Competitive EECBG funding (</a:t>
            </a:r>
            <a:r>
              <a:rPr lang="en-US" sz="1800" dirty="0" smtClean="0">
                <a:solidFill>
                  <a:srgbClr val="003366"/>
                </a:solidFill>
                <a:latin typeface="+mn-lt"/>
              </a:rPr>
              <a:t>e.g., </a:t>
            </a:r>
            <a:r>
              <a:rPr lang="en-US" sz="1800" dirty="0" smtClean="0">
                <a:latin typeface="+mn-lt"/>
              </a:rPr>
              <a:t>Better Buildings grants)</a:t>
            </a:r>
          </a:p>
          <a:p>
            <a:pPr eaLnBrk="1" fontAlgn="auto" hangingPunct="1">
              <a:buFont typeface="Arial" pitchFamily="34" charset="0"/>
              <a:buChar char="•"/>
              <a:defRPr/>
            </a:pPr>
            <a:r>
              <a:rPr lang="en-US" sz="2400" dirty="0" smtClean="0">
                <a:latin typeface="+mn-lt"/>
              </a:rPr>
              <a:t>Focus on program design and funding choices made by state energy offices in 12 case study states</a:t>
            </a:r>
          </a:p>
          <a:p>
            <a:pPr lvl="1" eaLnBrk="1" fontAlgn="auto" hangingPunct="1">
              <a:buFont typeface="Arial" pitchFamily="34" charset="0"/>
              <a:buChar char="–"/>
              <a:defRPr/>
            </a:pPr>
            <a:r>
              <a:rPr lang="en-US" sz="1800" dirty="0" smtClean="0">
                <a:latin typeface="+mn-lt"/>
              </a:rPr>
              <a:t>California, Colorado, Florida, Hawaii, Maine, Massachusetts, Michigan, Minnesota, New York, North Carolina, Oregon and Wisconsin</a:t>
            </a:r>
          </a:p>
          <a:p>
            <a:pPr eaLnBrk="1" fontAlgn="auto" hangingPunct="1">
              <a:buFont typeface="Arial" pitchFamily="34" charset="0"/>
              <a:buChar char="•"/>
              <a:defRPr/>
            </a:pPr>
            <a:r>
              <a:rPr lang="en-US" sz="2400" dirty="0" smtClean="0">
                <a:latin typeface="+mn-lt"/>
              </a:rPr>
              <a:t>Interviews with more than 80 energy efficiency actors </a:t>
            </a:r>
          </a:p>
          <a:p>
            <a:pPr eaLnBrk="1" fontAlgn="auto" hangingPunct="1">
              <a:buFont typeface="Arial" pitchFamily="34" charset="0"/>
              <a:buChar char="–"/>
              <a:defRPr/>
            </a:pPr>
            <a:endParaRPr lang="en-US" sz="2200" dirty="0" smtClean="0">
              <a:latin typeface="+mn-lt"/>
            </a:endParaRPr>
          </a:p>
          <a:p>
            <a:pPr lvl="1" eaLnBrk="1" fontAlgn="auto" hangingPunct="1">
              <a:buFont typeface="Arial" pitchFamily="34" charset="0"/>
              <a:buChar char="–"/>
              <a:defRPr/>
            </a:pPr>
            <a:endParaRPr lang="en-US" sz="2200" dirty="0">
              <a:latin typeface="+mn-lt"/>
            </a:endParaRPr>
          </a:p>
        </p:txBody>
      </p:sp>
      <p:sp>
        <p:nvSpPr>
          <p:cNvPr id="4" name="Slide Number Placeholder 3"/>
          <p:cNvSpPr>
            <a:spLocks noGrp="1"/>
          </p:cNvSpPr>
          <p:nvPr>
            <p:ph type="sldNum" sz="quarter" idx="10"/>
          </p:nvPr>
        </p:nvSpPr>
        <p:spPr/>
        <p:txBody>
          <a:bodyPr/>
          <a:lstStyle/>
          <a:p>
            <a:pPr>
              <a:defRPr/>
            </a:pPr>
            <a:fld id="{D4030C54-9BA0-44A8-9C0F-20B3C3D072A6}" type="slidenum">
              <a:rPr lang="en-US">
                <a:latin typeface="+mn-lt"/>
              </a:rPr>
              <a:pPr>
                <a:defRPr/>
              </a:pPr>
              <a:t>10</a:t>
            </a:fld>
            <a:endParaRPr lang="en-US" dirty="0">
              <a:latin typeface="+mn-lt"/>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6"/>
          <p:cNvSpPr>
            <a:spLocks noGrp="1"/>
          </p:cNvSpPr>
          <p:nvPr>
            <p:ph type="ctrTitle"/>
          </p:nvPr>
        </p:nvSpPr>
        <p:spPr>
          <a:xfrm>
            <a:off x="533400" y="3406775"/>
            <a:ext cx="8077200" cy="1927225"/>
          </a:xfrm>
        </p:spPr>
        <p:txBody>
          <a:bodyPr/>
          <a:lstStyle/>
          <a:p>
            <a:pPr eaLnBrk="1" hangingPunct="1">
              <a:defRPr/>
            </a:pPr>
            <a:r>
              <a:rPr lang="en-US" sz="3200" b="1" dirty="0" smtClean="0">
                <a:latin typeface="+mn-lt"/>
                <a:cs typeface="Arial" charset="0"/>
              </a:rPr>
              <a:t>Overview of Utility Customer-funded and Recovery Act-funded Energy Efficiency Programs</a:t>
            </a:r>
          </a:p>
        </p:txBody>
      </p:sp>
      <p:sp>
        <p:nvSpPr>
          <p:cNvPr id="5" name="Slide Number Placeholder 4"/>
          <p:cNvSpPr>
            <a:spLocks noGrp="1"/>
          </p:cNvSpPr>
          <p:nvPr>
            <p:ph type="sldNum" sz="quarter" idx="12"/>
          </p:nvPr>
        </p:nvSpPr>
        <p:spPr/>
        <p:txBody>
          <a:bodyPr/>
          <a:lstStyle/>
          <a:p>
            <a:pPr>
              <a:defRPr/>
            </a:pPr>
            <a:fld id="{98D70148-69FF-4472-BC6F-4EE62F4D349B}" type="slidenum">
              <a:rPr lang="en-US">
                <a:solidFill>
                  <a:schemeClr val="tx1">
                    <a:tint val="75000"/>
                  </a:schemeClr>
                </a:solidFill>
              </a:rPr>
              <a:pPr>
                <a:defRPr/>
              </a:pPr>
              <a:t>11</a:t>
            </a:fld>
            <a:endParaRPr lang="en-US" dirty="0">
              <a:solidFill>
                <a:schemeClr val="tx1">
                  <a:tint val="75000"/>
                </a:schemeClr>
              </a:solidFill>
            </a:endParaRPr>
          </a:p>
        </p:txBody>
      </p:sp>
      <p:pic>
        <p:nvPicPr>
          <p:cNvPr id="25603" name="Picture 18"/>
          <p:cNvPicPr>
            <a:picLocks noChangeAspect="1" noChangeArrowheads="1"/>
          </p:cNvPicPr>
          <p:nvPr/>
        </p:nvPicPr>
        <p:blipFill>
          <a:blip r:embed="rId3" cstate="print"/>
          <a:srcRect/>
          <a:stretch>
            <a:fillRect/>
          </a:stretch>
        </p:blipFill>
        <p:spPr bwMode="auto">
          <a:xfrm>
            <a:off x="7543800" y="1524000"/>
            <a:ext cx="1239838" cy="1536700"/>
          </a:xfrm>
          <a:prstGeom prst="rect">
            <a:avLst/>
          </a:prstGeom>
          <a:noFill/>
          <a:ln w="1270">
            <a:solidFill>
              <a:schemeClr val="tx1"/>
            </a:solidFill>
            <a:miter lim="800000"/>
            <a:headEnd/>
            <a:tailEnd/>
          </a:ln>
        </p:spPr>
      </p:pic>
      <p:pic>
        <p:nvPicPr>
          <p:cNvPr id="25604" name="Picture 4"/>
          <p:cNvPicPr>
            <a:picLocks noChangeAspect="1" noChangeArrowheads="1"/>
          </p:cNvPicPr>
          <p:nvPr/>
        </p:nvPicPr>
        <p:blipFill>
          <a:blip r:embed="rId4" cstate="print"/>
          <a:srcRect/>
          <a:stretch>
            <a:fillRect/>
          </a:stretch>
        </p:blipFill>
        <p:spPr bwMode="auto">
          <a:xfrm>
            <a:off x="5446713" y="1524000"/>
            <a:ext cx="1868487" cy="1536700"/>
          </a:xfrm>
          <a:prstGeom prst="rect">
            <a:avLst/>
          </a:prstGeom>
          <a:noFill/>
          <a:ln w="9525">
            <a:solidFill>
              <a:schemeClr val="tx1"/>
            </a:solidFill>
            <a:miter lim="800000"/>
            <a:headEnd/>
            <a:tailEnd/>
          </a:ln>
        </p:spPr>
      </p:pic>
      <p:pic>
        <p:nvPicPr>
          <p:cNvPr id="25605" name="Picture 5"/>
          <p:cNvPicPr>
            <a:picLocks noChangeAspect="1" noChangeArrowheads="1"/>
          </p:cNvPicPr>
          <p:nvPr/>
        </p:nvPicPr>
        <p:blipFill>
          <a:blip r:embed="rId5" cstate="print"/>
          <a:srcRect/>
          <a:stretch>
            <a:fillRect/>
          </a:stretch>
        </p:blipFill>
        <p:spPr bwMode="auto">
          <a:xfrm>
            <a:off x="371475" y="1524000"/>
            <a:ext cx="1152525" cy="1535113"/>
          </a:xfrm>
          <a:prstGeom prst="rect">
            <a:avLst/>
          </a:prstGeom>
          <a:noFill/>
          <a:ln w="9525">
            <a:solidFill>
              <a:schemeClr val="tx1"/>
            </a:solidFill>
            <a:miter lim="800000"/>
            <a:headEnd/>
            <a:tailEnd/>
          </a:ln>
        </p:spPr>
      </p:pic>
      <p:pic>
        <p:nvPicPr>
          <p:cNvPr id="25606" name="Picture 4"/>
          <p:cNvPicPr>
            <a:picLocks noChangeAspect="1" noChangeArrowheads="1"/>
          </p:cNvPicPr>
          <p:nvPr/>
        </p:nvPicPr>
        <p:blipFill>
          <a:blip r:embed="rId6" cstate="print"/>
          <a:srcRect/>
          <a:stretch>
            <a:fillRect/>
          </a:stretch>
        </p:blipFill>
        <p:spPr bwMode="auto">
          <a:xfrm>
            <a:off x="1763713" y="1524000"/>
            <a:ext cx="2046287" cy="1536700"/>
          </a:xfrm>
          <a:prstGeom prst="rect">
            <a:avLst/>
          </a:prstGeom>
          <a:noFill/>
          <a:ln w="9525">
            <a:solidFill>
              <a:schemeClr val="tx1"/>
            </a:solidFill>
            <a:miter lim="800000"/>
            <a:headEnd/>
            <a:tailEnd/>
          </a:ln>
        </p:spPr>
      </p:pic>
      <p:pic>
        <p:nvPicPr>
          <p:cNvPr id="25607" name="Picture 9"/>
          <p:cNvPicPr>
            <a:picLocks noChangeAspect="1" noChangeArrowheads="1"/>
          </p:cNvPicPr>
          <p:nvPr/>
        </p:nvPicPr>
        <p:blipFill>
          <a:blip r:embed="rId7" cstate="print"/>
          <a:srcRect/>
          <a:stretch>
            <a:fillRect/>
          </a:stretch>
        </p:blipFill>
        <p:spPr bwMode="auto">
          <a:xfrm>
            <a:off x="4051300" y="1524000"/>
            <a:ext cx="1130300" cy="1536700"/>
          </a:xfrm>
          <a:prstGeom prst="rect">
            <a:avLst/>
          </a:prstGeom>
          <a:noFill/>
          <a:ln w="1270">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T:\SEP_ARRA Coordination Study\PresentationsAndSlides\maps\2010 Budget Flat Map 1.jpg"/>
          <p:cNvPicPr>
            <a:picLocks noChangeAspect="1" noChangeArrowheads="1"/>
          </p:cNvPicPr>
          <p:nvPr/>
        </p:nvPicPr>
        <p:blipFill>
          <a:blip r:embed="rId3" cstate="print"/>
          <a:srcRect/>
          <a:stretch>
            <a:fillRect/>
          </a:stretch>
        </p:blipFill>
        <p:spPr bwMode="auto">
          <a:xfrm>
            <a:off x="372027" y="1624432"/>
            <a:ext cx="4657173" cy="3176168"/>
          </a:xfrm>
          <a:prstGeom prst="rect">
            <a:avLst/>
          </a:prstGeom>
          <a:noFill/>
        </p:spPr>
      </p:pic>
      <p:sp>
        <p:nvSpPr>
          <p:cNvPr id="2" name="Title 1"/>
          <p:cNvSpPr>
            <a:spLocks noGrp="1"/>
          </p:cNvSpPr>
          <p:nvPr>
            <p:ph type="title"/>
          </p:nvPr>
        </p:nvSpPr>
        <p:spPr>
          <a:xfrm>
            <a:off x="76200" y="274638"/>
            <a:ext cx="8382000" cy="1143000"/>
          </a:xfrm>
        </p:spPr>
        <p:txBody>
          <a:bodyPr>
            <a:normAutofit/>
          </a:bodyPr>
          <a:lstStyle/>
          <a:p>
            <a:r>
              <a:rPr lang="en-US" sz="3000" dirty="0" smtClean="0">
                <a:latin typeface="+mn-lt"/>
              </a:rPr>
              <a:t>Utility Customer Funding Nationally (2010 - 2020)</a:t>
            </a:r>
            <a:endParaRPr lang="en-US" sz="3000" dirty="0">
              <a:latin typeface="+mn-lt"/>
            </a:endParaRPr>
          </a:p>
        </p:txBody>
      </p:sp>
      <p:sp>
        <p:nvSpPr>
          <p:cNvPr id="4" name="Slide Number Placeholder 3"/>
          <p:cNvSpPr>
            <a:spLocks noGrp="1"/>
          </p:cNvSpPr>
          <p:nvPr>
            <p:ph type="sldNum" sz="quarter" idx="10"/>
          </p:nvPr>
        </p:nvSpPr>
        <p:spPr/>
        <p:txBody>
          <a:bodyPr/>
          <a:lstStyle/>
          <a:p>
            <a:pPr>
              <a:defRPr/>
            </a:pPr>
            <a:fld id="{113A1385-5EA4-443F-A3E2-AC2E9FF0FDE3}" type="slidenum">
              <a:rPr lang="en-US" smtClean="0"/>
              <a:pPr>
                <a:defRPr/>
              </a:pPr>
              <a:t>12</a:t>
            </a:fld>
            <a:endParaRPr lang="en-US" dirty="0"/>
          </a:p>
        </p:txBody>
      </p:sp>
      <p:sp>
        <p:nvSpPr>
          <p:cNvPr id="8" name="Rectangle 7"/>
          <p:cNvSpPr/>
          <p:nvPr/>
        </p:nvSpPr>
        <p:spPr>
          <a:xfrm>
            <a:off x="2819400" y="5105400"/>
            <a:ext cx="762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2010 Budget Flat Map 1.jpg"/>
          <p:cNvPicPr>
            <a:picLocks noChangeAspect="1"/>
          </p:cNvPicPr>
          <p:nvPr/>
        </p:nvPicPr>
        <p:blipFill>
          <a:blip r:embed="rId3" cstate="print"/>
          <a:srcRect l="29167" t="9677" r="7500" b="78104"/>
          <a:stretch>
            <a:fillRect/>
          </a:stretch>
        </p:blipFill>
        <p:spPr>
          <a:xfrm>
            <a:off x="152400" y="4843955"/>
            <a:ext cx="4267200" cy="809297"/>
          </a:xfrm>
          <a:prstGeom prst="rect">
            <a:avLst/>
          </a:prstGeom>
        </p:spPr>
      </p:pic>
      <p:sp>
        <p:nvSpPr>
          <p:cNvPr id="14" name="TextBox 13"/>
          <p:cNvSpPr txBox="1"/>
          <p:nvPr/>
        </p:nvSpPr>
        <p:spPr>
          <a:xfrm>
            <a:off x="1676400" y="1940900"/>
            <a:ext cx="3048000" cy="369332"/>
          </a:xfrm>
          <a:prstGeom prst="rect">
            <a:avLst/>
          </a:prstGeom>
          <a:solidFill>
            <a:schemeClr val="bg1"/>
          </a:solidFill>
          <a:ln w="15875">
            <a:solidFill>
              <a:schemeClr val="bg1"/>
            </a:solidFill>
          </a:ln>
        </p:spPr>
        <p:txBody>
          <a:bodyPr wrap="square" rtlCol="0">
            <a:spAutoFit/>
          </a:bodyPr>
          <a:lstStyle/>
          <a:p>
            <a:r>
              <a:rPr lang="en-US" dirty="0" smtClean="0">
                <a:solidFill>
                  <a:schemeClr val="bg1"/>
                </a:solidFill>
              </a:rPr>
              <a:t>Empty text box for covering </a:t>
            </a:r>
            <a:endParaRPr lang="en-US" dirty="0">
              <a:solidFill>
                <a:schemeClr val="bg1"/>
              </a:solidFill>
            </a:endParaRPr>
          </a:p>
        </p:txBody>
      </p:sp>
      <p:sp>
        <p:nvSpPr>
          <p:cNvPr id="15" name="TextBox 14"/>
          <p:cNvSpPr txBox="1"/>
          <p:nvPr/>
        </p:nvSpPr>
        <p:spPr>
          <a:xfrm>
            <a:off x="6172200" y="3429000"/>
            <a:ext cx="2514600" cy="369332"/>
          </a:xfrm>
          <a:prstGeom prst="rect">
            <a:avLst/>
          </a:prstGeom>
          <a:solidFill>
            <a:schemeClr val="bg1"/>
          </a:solidFill>
        </p:spPr>
        <p:txBody>
          <a:bodyPr wrap="square" rtlCol="0">
            <a:spAutoFit/>
          </a:bodyPr>
          <a:lstStyle/>
          <a:p>
            <a:r>
              <a:rPr lang="en-US" dirty="0" smtClean="0">
                <a:solidFill>
                  <a:schemeClr val="bg1"/>
                </a:solidFill>
              </a:rPr>
              <a:t>Empty text box for own</a:t>
            </a:r>
            <a:endParaRPr lang="en-US" dirty="0">
              <a:solidFill>
                <a:schemeClr val="bg1"/>
              </a:solidFill>
            </a:endParaRPr>
          </a:p>
        </p:txBody>
      </p:sp>
      <p:sp>
        <p:nvSpPr>
          <p:cNvPr id="9" name="TextBox 8"/>
          <p:cNvSpPr txBox="1"/>
          <p:nvPr/>
        </p:nvSpPr>
        <p:spPr>
          <a:xfrm>
            <a:off x="152400" y="1524000"/>
            <a:ext cx="4572000" cy="584775"/>
          </a:xfrm>
          <a:prstGeom prst="rect">
            <a:avLst/>
          </a:prstGeom>
          <a:noFill/>
        </p:spPr>
        <p:txBody>
          <a:bodyPr wrap="square" rtlCol="0">
            <a:spAutoFit/>
          </a:bodyPr>
          <a:lstStyle/>
          <a:p>
            <a:pPr algn="ctr"/>
            <a:r>
              <a:rPr lang="en-US" sz="1600" b="1" dirty="0" smtClean="0"/>
              <a:t>2010 Utility Customer-Funded Budget </a:t>
            </a:r>
          </a:p>
          <a:p>
            <a:pPr algn="ctr"/>
            <a:r>
              <a:rPr lang="en-US" sz="1600" b="1" dirty="0" smtClean="0"/>
              <a:t>Total $5.5B</a:t>
            </a:r>
            <a:endParaRPr lang="en-US" sz="1600" b="1" dirty="0"/>
          </a:p>
        </p:txBody>
      </p:sp>
      <p:sp>
        <p:nvSpPr>
          <p:cNvPr id="17" name="TextBox 16"/>
          <p:cNvSpPr txBox="1"/>
          <p:nvPr/>
        </p:nvSpPr>
        <p:spPr>
          <a:xfrm>
            <a:off x="4876800" y="2133600"/>
            <a:ext cx="4114800" cy="584775"/>
          </a:xfrm>
          <a:prstGeom prst="rect">
            <a:avLst/>
          </a:prstGeom>
          <a:noFill/>
        </p:spPr>
        <p:txBody>
          <a:bodyPr wrap="square" rtlCol="0">
            <a:spAutoFit/>
          </a:bodyPr>
          <a:lstStyle/>
          <a:p>
            <a:pPr algn="ctr"/>
            <a:r>
              <a:rPr lang="en-US" sz="1600" b="1" dirty="0" smtClean="0"/>
              <a:t>2020 Utility Customer-Funded Budget </a:t>
            </a:r>
          </a:p>
          <a:p>
            <a:pPr algn="ctr"/>
            <a:r>
              <a:rPr lang="en-US" sz="1600" b="1" dirty="0" smtClean="0"/>
              <a:t>Estimate $7.5B - $12.4B</a:t>
            </a:r>
            <a:endParaRPr lang="en-US" sz="1600" b="1" dirty="0"/>
          </a:p>
        </p:txBody>
      </p:sp>
      <p:pic>
        <p:nvPicPr>
          <p:cNvPr id="19" name="Picture 2" descr="T:\SEP_ARRA Coordination Study\PresentationsAndSlides\maps\Budget Flat Map 1.jpg"/>
          <p:cNvPicPr>
            <a:picLocks noChangeAspect="1" noChangeArrowheads="1"/>
          </p:cNvPicPr>
          <p:nvPr/>
        </p:nvPicPr>
        <p:blipFill>
          <a:blip r:embed="rId4" cstate="print"/>
          <a:srcRect/>
          <a:stretch>
            <a:fillRect/>
          </a:stretch>
        </p:blipFill>
        <p:spPr bwMode="auto">
          <a:xfrm>
            <a:off x="4486827" y="3048000"/>
            <a:ext cx="4580973" cy="3124200"/>
          </a:xfrm>
          <a:prstGeom prst="rect">
            <a:avLst/>
          </a:prstGeom>
          <a:noFill/>
        </p:spPr>
      </p:pic>
      <p:sp>
        <p:nvSpPr>
          <p:cNvPr id="21" name="TextBox 20"/>
          <p:cNvSpPr txBox="1"/>
          <p:nvPr/>
        </p:nvSpPr>
        <p:spPr>
          <a:xfrm>
            <a:off x="6248400" y="3364468"/>
            <a:ext cx="2514600" cy="369332"/>
          </a:xfrm>
          <a:prstGeom prst="rect">
            <a:avLst/>
          </a:prstGeom>
          <a:solidFill>
            <a:schemeClr val="bg1"/>
          </a:solidFill>
          <a:ln w="25400">
            <a:solidFill>
              <a:schemeClr val="bg1"/>
            </a:solidFill>
          </a:ln>
        </p:spPr>
        <p:txBody>
          <a:bodyPr wrap="square" rtlCol="0">
            <a:spAutoFit/>
          </a:bodyPr>
          <a:lstStyle/>
          <a:p>
            <a:r>
              <a:rPr lang="en-US" dirty="0" smtClean="0">
                <a:solidFill>
                  <a:schemeClr val="bg1"/>
                </a:solidFill>
              </a:rPr>
              <a:t>Empty text box for one</a:t>
            </a:r>
            <a:endParaRPr lang="en-US" dirty="0">
              <a:solidFill>
                <a:schemeClr val="bg1"/>
              </a:solidFill>
            </a:endParaRPr>
          </a:p>
        </p:txBody>
      </p:sp>
      <p:pic>
        <p:nvPicPr>
          <p:cNvPr id="20" name="Picture 19" descr="2020 Budget Flat Map 1.jpg"/>
          <p:cNvPicPr>
            <a:picLocks noChangeAspect="1"/>
          </p:cNvPicPr>
          <p:nvPr/>
        </p:nvPicPr>
        <p:blipFill>
          <a:blip r:embed="rId4" cstate="print"/>
          <a:srcRect l="43333" t="9677" r="7500" b="78104"/>
          <a:stretch>
            <a:fillRect/>
          </a:stretch>
        </p:blipFill>
        <p:spPr>
          <a:xfrm>
            <a:off x="4996117" y="2743200"/>
            <a:ext cx="3919283" cy="76200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458200" cy="1143000"/>
          </a:xfrm>
        </p:spPr>
        <p:txBody>
          <a:bodyPr rtlCol="0">
            <a:normAutofit/>
          </a:bodyPr>
          <a:lstStyle/>
          <a:p>
            <a:pPr eaLnBrk="1" fontAlgn="auto" hangingPunct="1">
              <a:spcAft>
                <a:spcPts val="0"/>
              </a:spcAft>
              <a:defRPr/>
            </a:pPr>
            <a:r>
              <a:rPr lang="en-US" sz="3000" dirty="0" smtClean="0">
                <a:latin typeface="+mn-lt"/>
              </a:rPr>
              <a:t>State Energy Program Budgets - National Trends </a:t>
            </a:r>
            <a:endParaRPr lang="en-US" sz="3000" dirty="0">
              <a:latin typeface="+mn-lt"/>
            </a:endParaRPr>
          </a:p>
        </p:txBody>
      </p:sp>
      <p:sp>
        <p:nvSpPr>
          <p:cNvPr id="5" name="Slide Number Placeholder 4"/>
          <p:cNvSpPr>
            <a:spLocks noGrp="1"/>
          </p:cNvSpPr>
          <p:nvPr>
            <p:ph type="sldNum" sz="quarter" idx="10"/>
          </p:nvPr>
        </p:nvSpPr>
        <p:spPr/>
        <p:txBody>
          <a:bodyPr/>
          <a:lstStyle/>
          <a:p>
            <a:pPr>
              <a:defRPr/>
            </a:pPr>
            <a:fld id="{072AD36F-29B9-4184-99D6-3A0B045B020B}" type="slidenum">
              <a:rPr lang="en-US">
                <a:latin typeface="+mn-lt"/>
              </a:rPr>
              <a:pPr>
                <a:defRPr/>
              </a:pPr>
              <a:t>13</a:t>
            </a:fld>
            <a:endParaRPr lang="en-US" dirty="0">
              <a:latin typeface="+mn-lt"/>
            </a:endParaRPr>
          </a:p>
        </p:txBody>
      </p:sp>
      <p:pic>
        <p:nvPicPr>
          <p:cNvPr id="6" name="Picture 5" descr="Picture 2.png"/>
          <p:cNvPicPr>
            <a:picLocks noChangeAspect="1"/>
          </p:cNvPicPr>
          <p:nvPr/>
        </p:nvPicPr>
        <p:blipFill>
          <a:blip r:embed="rId3" cstate="print"/>
          <a:stretch>
            <a:fillRect/>
          </a:stretch>
        </p:blipFill>
        <p:spPr>
          <a:xfrm>
            <a:off x="1600200" y="1447800"/>
            <a:ext cx="5715000" cy="472685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381000" y="274638"/>
            <a:ext cx="8229600" cy="1143000"/>
          </a:xfrm>
        </p:spPr>
        <p:txBody>
          <a:bodyPr>
            <a:normAutofit/>
          </a:bodyPr>
          <a:lstStyle/>
          <a:p>
            <a:pPr eaLnBrk="1" hangingPunct="1">
              <a:defRPr/>
            </a:pPr>
            <a:r>
              <a:rPr lang="en-US" sz="3600" dirty="0" smtClean="0">
                <a:latin typeface="+mn-lt"/>
                <a:cs typeface="Arial" charset="0"/>
              </a:rPr>
              <a:t>SEP Funding for EE in Buildings</a:t>
            </a:r>
          </a:p>
        </p:txBody>
      </p:sp>
      <p:sp>
        <p:nvSpPr>
          <p:cNvPr id="6" name="Slide Number Placeholder 5"/>
          <p:cNvSpPr>
            <a:spLocks noGrp="1"/>
          </p:cNvSpPr>
          <p:nvPr>
            <p:ph type="sldNum" sz="quarter" idx="10"/>
          </p:nvPr>
        </p:nvSpPr>
        <p:spPr/>
        <p:txBody>
          <a:bodyPr/>
          <a:lstStyle/>
          <a:p>
            <a:pPr>
              <a:defRPr/>
            </a:pPr>
            <a:fld id="{730D8CC1-936C-4491-A06F-F37B9A2D2972}" type="slidenum">
              <a:rPr lang="en-US">
                <a:latin typeface="+mn-lt"/>
              </a:rPr>
              <a:pPr>
                <a:defRPr/>
              </a:pPr>
              <a:t>14</a:t>
            </a:fld>
            <a:endParaRPr lang="en-US" dirty="0">
              <a:latin typeface="+mn-lt"/>
            </a:endParaRPr>
          </a:p>
        </p:txBody>
      </p:sp>
      <p:sp>
        <p:nvSpPr>
          <p:cNvPr id="48132" name="Rectangle 4"/>
          <p:cNvSpPr>
            <a:spLocks noChangeArrowheads="1"/>
          </p:cNvSpPr>
          <p:nvPr/>
        </p:nvSpPr>
        <p:spPr bwMode="auto">
          <a:xfrm>
            <a:off x="304800" y="1694795"/>
            <a:ext cx="3276600" cy="4401205"/>
          </a:xfrm>
          <a:prstGeom prst="rect">
            <a:avLst/>
          </a:prstGeom>
          <a:noFill/>
          <a:ln w="9525">
            <a:noFill/>
            <a:miter lim="800000"/>
            <a:headEnd/>
            <a:tailEnd/>
          </a:ln>
        </p:spPr>
        <p:txBody>
          <a:bodyPr wrap="square">
            <a:spAutoFit/>
          </a:bodyPr>
          <a:lstStyle/>
          <a:p>
            <a:pPr>
              <a:buFont typeface="Arial" pitchFamily="34" charset="0"/>
              <a:buChar char="•"/>
              <a:defRPr/>
            </a:pPr>
            <a:r>
              <a:rPr lang="en-US" sz="2000" dirty="0" smtClean="0">
                <a:solidFill>
                  <a:schemeClr val="tx2">
                    <a:lumMod val="75000"/>
                  </a:schemeClr>
                </a:solidFill>
                <a:latin typeface="+mn-lt"/>
                <a:cs typeface="Arial" charset="0"/>
              </a:rPr>
              <a:t> SEP </a:t>
            </a:r>
            <a:r>
              <a:rPr lang="en-US" sz="2000" dirty="0">
                <a:solidFill>
                  <a:schemeClr val="tx2">
                    <a:lumMod val="75000"/>
                  </a:schemeClr>
                </a:solidFill>
                <a:latin typeface="+mn-lt"/>
                <a:cs typeface="Arial" charset="0"/>
              </a:rPr>
              <a:t>energy efficiency funding ($ million) for buildings by market sector for 50 states, five territories and the District of </a:t>
            </a:r>
            <a:r>
              <a:rPr lang="en-US" sz="2000" dirty="0" smtClean="0">
                <a:solidFill>
                  <a:schemeClr val="tx2">
                    <a:lumMod val="75000"/>
                  </a:schemeClr>
                </a:solidFill>
                <a:latin typeface="+mn-lt"/>
                <a:cs typeface="Arial" charset="0"/>
              </a:rPr>
              <a:t>Columbia</a:t>
            </a:r>
          </a:p>
          <a:p>
            <a:pPr>
              <a:defRPr/>
            </a:pPr>
            <a:endParaRPr lang="en-US" sz="2000" dirty="0" smtClean="0">
              <a:solidFill>
                <a:schemeClr val="tx2">
                  <a:lumMod val="75000"/>
                </a:schemeClr>
              </a:solidFill>
              <a:latin typeface="+mn-lt"/>
              <a:cs typeface="Arial" charset="0"/>
            </a:endParaRPr>
          </a:p>
          <a:p>
            <a:pPr>
              <a:buFont typeface="Arial" pitchFamily="34" charset="0"/>
              <a:buChar char="•"/>
              <a:defRPr/>
            </a:pPr>
            <a:r>
              <a:rPr lang="en-US" sz="2000" dirty="0" smtClean="0">
                <a:solidFill>
                  <a:schemeClr val="tx2">
                    <a:lumMod val="75000"/>
                  </a:schemeClr>
                </a:solidFill>
                <a:latin typeface="+mn-lt"/>
                <a:cs typeface="Arial" charset="0"/>
              </a:rPr>
              <a:t> 36 states budgeted $775M in programs targeted to public/institutional buildings</a:t>
            </a:r>
          </a:p>
          <a:p>
            <a:pPr>
              <a:buFont typeface="Arial" pitchFamily="34" charset="0"/>
              <a:buChar char="•"/>
              <a:defRPr/>
            </a:pPr>
            <a:endParaRPr lang="en-US" sz="2000" dirty="0" smtClean="0">
              <a:solidFill>
                <a:schemeClr val="tx2">
                  <a:lumMod val="75000"/>
                </a:schemeClr>
              </a:solidFill>
              <a:latin typeface="+mn-lt"/>
              <a:cs typeface="Arial" charset="0"/>
            </a:endParaRPr>
          </a:p>
          <a:p>
            <a:pPr>
              <a:buFont typeface="Arial" pitchFamily="34" charset="0"/>
              <a:buChar char="•"/>
              <a:defRPr/>
            </a:pPr>
            <a:r>
              <a:rPr lang="en-US" sz="2000" dirty="0" smtClean="0">
                <a:solidFill>
                  <a:schemeClr val="tx2">
                    <a:lumMod val="75000"/>
                  </a:schemeClr>
                </a:solidFill>
                <a:latin typeface="+mn-lt"/>
                <a:cs typeface="Arial" charset="0"/>
              </a:rPr>
              <a:t> Multiple sector programs can include just C/I or all sectors </a:t>
            </a:r>
          </a:p>
          <a:p>
            <a:pPr>
              <a:buFont typeface="Arial" pitchFamily="34" charset="0"/>
              <a:buChar char="•"/>
              <a:defRPr/>
            </a:pPr>
            <a:endParaRPr lang="en-US" sz="2000" dirty="0">
              <a:solidFill>
                <a:schemeClr val="tx2">
                  <a:lumMod val="75000"/>
                </a:schemeClr>
              </a:solidFill>
              <a:latin typeface="+mn-lt"/>
              <a:cs typeface="Arial" charset="0"/>
            </a:endParaRPr>
          </a:p>
        </p:txBody>
      </p:sp>
      <p:pic>
        <p:nvPicPr>
          <p:cNvPr id="7" name="Picture 6" descr="Picture 3.png"/>
          <p:cNvPicPr>
            <a:picLocks noChangeAspect="1"/>
          </p:cNvPicPr>
          <p:nvPr/>
        </p:nvPicPr>
        <p:blipFill>
          <a:blip r:embed="rId3" cstate="print"/>
          <a:stretch>
            <a:fillRect/>
          </a:stretch>
        </p:blipFill>
        <p:spPr>
          <a:xfrm>
            <a:off x="3886200" y="1447800"/>
            <a:ext cx="4800600" cy="472282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defRPr/>
            </a:pPr>
            <a:r>
              <a:rPr lang="en-US" dirty="0" smtClean="0">
                <a:latin typeface="+mn-lt"/>
                <a:cs typeface="Arial" charset="0"/>
              </a:rPr>
              <a:t>Programs with Lasting Impacts</a:t>
            </a:r>
          </a:p>
        </p:txBody>
      </p:sp>
      <p:sp>
        <p:nvSpPr>
          <p:cNvPr id="3" name="Content Placeholder 2"/>
          <p:cNvSpPr>
            <a:spLocks noGrp="1"/>
          </p:cNvSpPr>
          <p:nvPr>
            <p:ph idx="1"/>
          </p:nvPr>
        </p:nvSpPr>
        <p:spPr>
          <a:xfrm>
            <a:off x="457200" y="1828800"/>
            <a:ext cx="5715000" cy="4038600"/>
          </a:xfrm>
        </p:spPr>
        <p:txBody>
          <a:bodyPr>
            <a:normAutofit/>
          </a:bodyPr>
          <a:lstStyle/>
          <a:p>
            <a:pPr eaLnBrk="1" hangingPunct="1">
              <a:lnSpc>
                <a:spcPct val="80000"/>
              </a:lnSpc>
            </a:pPr>
            <a:r>
              <a:rPr lang="en-US" sz="2700" dirty="0" smtClean="0">
                <a:solidFill>
                  <a:srgbClr val="31859C"/>
                </a:solidFill>
                <a:latin typeface="Calibri" pitchFamily="34" charset="0"/>
                <a:cs typeface="Arial" charset="0"/>
              </a:rPr>
              <a:t>Financing programs have the potential to provide longevity, and flexibility and leverages</a:t>
            </a:r>
          </a:p>
          <a:p>
            <a:pPr lvl="1" eaLnBrk="1" hangingPunct="1">
              <a:lnSpc>
                <a:spcPct val="80000"/>
              </a:lnSpc>
            </a:pPr>
            <a:r>
              <a:rPr lang="en-US" sz="2400" dirty="0" smtClean="0">
                <a:latin typeface="Calibri" pitchFamily="34" charset="0"/>
                <a:cs typeface="Arial" charset="0"/>
              </a:rPr>
              <a:t>Revolving Loan Programs (RLF)</a:t>
            </a:r>
          </a:p>
          <a:p>
            <a:pPr lvl="2" eaLnBrk="1" hangingPunct="1">
              <a:lnSpc>
                <a:spcPct val="80000"/>
              </a:lnSpc>
            </a:pPr>
            <a:r>
              <a:rPr lang="en-US" sz="2000" dirty="0" smtClean="0">
                <a:solidFill>
                  <a:srgbClr val="31859C"/>
                </a:solidFill>
                <a:latin typeface="Calibri" pitchFamily="34" charset="0"/>
                <a:cs typeface="Arial" charset="0"/>
              </a:rPr>
              <a:t>More than $650 million</a:t>
            </a:r>
            <a:endParaRPr lang="en-US" sz="2000" dirty="0" smtClean="0">
              <a:solidFill>
                <a:srgbClr val="FF0000"/>
              </a:solidFill>
              <a:latin typeface="Calibri" pitchFamily="34" charset="0"/>
              <a:cs typeface="Arial" charset="0"/>
            </a:endParaRPr>
          </a:p>
          <a:p>
            <a:pPr lvl="1" eaLnBrk="1" hangingPunct="1">
              <a:lnSpc>
                <a:spcPct val="80000"/>
              </a:lnSpc>
            </a:pPr>
            <a:r>
              <a:rPr lang="en-US" sz="2400" dirty="0" smtClean="0">
                <a:latin typeface="Calibri" pitchFamily="34" charset="0"/>
                <a:cs typeface="Arial" charset="0"/>
              </a:rPr>
              <a:t>Loan Loss Reserves (LLR)</a:t>
            </a:r>
          </a:p>
          <a:p>
            <a:pPr lvl="2" eaLnBrk="1" hangingPunct="1">
              <a:lnSpc>
                <a:spcPct val="80000"/>
              </a:lnSpc>
            </a:pPr>
            <a:r>
              <a:rPr lang="en-US" sz="2000" dirty="0" smtClean="0">
                <a:solidFill>
                  <a:srgbClr val="31859C"/>
                </a:solidFill>
                <a:latin typeface="Calibri" pitchFamily="34" charset="0"/>
                <a:cs typeface="Arial" charset="0"/>
              </a:rPr>
              <a:t>More than $20 million</a:t>
            </a:r>
            <a:endParaRPr lang="en-US" sz="2000" dirty="0" smtClean="0">
              <a:solidFill>
                <a:srgbClr val="FF0000"/>
              </a:solidFill>
              <a:latin typeface="Calibri" pitchFamily="34" charset="0"/>
              <a:cs typeface="Arial" charset="0"/>
            </a:endParaRPr>
          </a:p>
          <a:p>
            <a:pPr lvl="2" eaLnBrk="1" hangingPunct="1">
              <a:lnSpc>
                <a:spcPct val="80000"/>
              </a:lnSpc>
            </a:pPr>
            <a:endParaRPr lang="en-US" sz="500" dirty="0" smtClean="0">
              <a:solidFill>
                <a:srgbClr val="31859C"/>
              </a:solidFill>
              <a:latin typeface="Calibri" pitchFamily="34" charset="0"/>
              <a:cs typeface="Arial" charset="0"/>
            </a:endParaRPr>
          </a:p>
          <a:p>
            <a:pPr eaLnBrk="1" hangingPunct="1">
              <a:lnSpc>
                <a:spcPct val="80000"/>
              </a:lnSpc>
            </a:pPr>
            <a:r>
              <a:rPr lang="en-US" sz="2700" dirty="0" smtClean="0">
                <a:solidFill>
                  <a:srgbClr val="31859C"/>
                </a:solidFill>
                <a:latin typeface="Calibri" pitchFamily="34" charset="0"/>
                <a:cs typeface="Arial" charset="0"/>
              </a:rPr>
              <a:t>Workforce training &amp; development </a:t>
            </a:r>
          </a:p>
          <a:p>
            <a:pPr eaLnBrk="1" hangingPunct="1">
              <a:lnSpc>
                <a:spcPct val="80000"/>
              </a:lnSpc>
            </a:pPr>
            <a:r>
              <a:rPr lang="en-US" sz="2700" dirty="0" smtClean="0">
                <a:solidFill>
                  <a:srgbClr val="31859C"/>
                </a:solidFill>
                <a:latin typeface="Calibri" pitchFamily="34" charset="0"/>
                <a:cs typeface="Arial" charset="0"/>
              </a:rPr>
              <a:t>Codes and standards</a:t>
            </a:r>
          </a:p>
        </p:txBody>
      </p:sp>
      <p:sp>
        <p:nvSpPr>
          <p:cNvPr id="4" name="Slide Number Placeholder 3"/>
          <p:cNvSpPr>
            <a:spLocks noGrp="1"/>
          </p:cNvSpPr>
          <p:nvPr>
            <p:ph type="sldNum" sz="quarter" idx="10"/>
          </p:nvPr>
        </p:nvSpPr>
        <p:spPr/>
        <p:txBody>
          <a:bodyPr/>
          <a:lstStyle/>
          <a:p>
            <a:pPr>
              <a:defRPr/>
            </a:pPr>
            <a:fld id="{67F39246-8620-4B18-B28B-FA089A609C33}" type="slidenum">
              <a:rPr lang="en-US">
                <a:latin typeface="+mn-lt"/>
              </a:rPr>
              <a:pPr>
                <a:defRPr/>
              </a:pPr>
              <a:t>15</a:t>
            </a:fld>
            <a:endParaRPr lang="en-US" dirty="0">
              <a:latin typeface="+mn-lt"/>
            </a:endParaRPr>
          </a:p>
        </p:txBody>
      </p:sp>
      <p:pic>
        <p:nvPicPr>
          <p:cNvPr id="54276" name="Picture 2" descr="T:\Behavior &amp; Outreach\Graphics\Cover pics\iStock_000011009506Small.jpg"/>
          <p:cNvPicPr>
            <a:picLocks noChangeAspect="1" noChangeArrowheads="1"/>
          </p:cNvPicPr>
          <p:nvPr/>
        </p:nvPicPr>
        <p:blipFill>
          <a:blip r:embed="rId3" cstate="print"/>
          <a:srcRect/>
          <a:stretch>
            <a:fillRect/>
          </a:stretch>
        </p:blipFill>
        <p:spPr bwMode="auto">
          <a:xfrm>
            <a:off x="5638800" y="2667000"/>
            <a:ext cx="3200400" cy="213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defRPr/>
            </a:pPr>
            <a:r>
              <a:rPr lang="en-US" dirty="0" smtClean="0">
                <a:latin typeface="+mn-lt"/>
                <a:cs typeface="Arial" charset="0"/>
              </a:rPr>
              <a:t>Revolving Loan Funds</a:t>
            </a:r>
          </a:p>
        </p:txBody>
      </p:sp>
      <p:sp>
        <p:nvSpPr>
          <p:cNvPr id="3" name="Content Placeholder 2"/>
          <p:cNvSpPr>
            <a:spLocks noGrp="1"/>
          </p:cNvSpPr>
          <p:nvPr>
            <p:ph idx="1"/>
          </p:nvPr>
        </p:nvSpPr>
        <p:spPr>
          <a:xfrm>
            <a:off x="152400" y="1752600"/>
            <a:ext cx="3810000" cy="4495800"/>
          </a:xfrm>
        </p:spPr>
        <p:txBody>
          <a:bodyPr>
            <a:normAutofit/>
          </a:bodyPr>
          <a:lstStyle/>
          <a:p>
            <a:pPr marL="109538" indent="0" eaLnBrk="1" hangingPunct="1">
              <a:lnSpc>
                <a:spcPct val="80000"/>
              </a:lnSpc>
              <a:buFont typeface="Arial" charset="0"/>
              <a:buNone/>
            </a:pPr>
            <a:r>
              <a:rPr lang="en-US" sz="2200" dirty="0" smtClean="0">
                <a:solidFill>
                  <a:srgbClr val="31859C"/>
                </a:solidFill>
                <a:latin typeface="Calibri" pitchFamily="34" charset="0"/>
                <a:cs typeface="Arial" charset="0"/>
              </a:rPr>
              <a:t>Thirty-five states have established 51 RLFs with  over $650 million in ARRA funds:  </a:t>
            </a:r>
          </a:p>
          <a:p>
            <a:pPr lvl="1" eaLnBrk="1" hangingPunct="1">
              <a:lnSpc>
                <a:spcPct val="80000"/>
              </a:lnSpc>
            </a:pPr>
            <a:r>
              <a:rPr lang="en-US" sz="1800" dirty="0" smtClean="0">
                <a:latin typeface="Calibri" pitchFamily="34" charset="0"/>
                <a:cs typeface="Arial" charset="0"/>
              </a:rPr>
              <a:t>Quick to set up, which met federal requirements for commitment of Recovery Act funds by 2010 </a:t>
            </a:r>
          </a:p>
          <a:p>
            <a:pPr lvl="1" eaLnBrk="1" hangingPunct="1">
              <a:lnSpc>
                <a:spcPct val="80000"/>
              </a:lnSpc>
            </a:pPr>
            <a:r>
              <a:rPr lang="en-US" sz="1800" dirty="0" smtClean="0">
                <a:latin typeface="Calibri" pitchFamily="34" charset="0"/>
                <a:cs typeface="Arial" charset="0"/>
              </a:rPr>
              <a:t>44% for and industrial, commercial, and small business</a:t>
            </a:r>
          </a:p>
          <a:p>
            <a:pPr lvl="1" eaLnBrk="1" hangingPunct="1">
              <a:lnSpc>
                <a:spcPct val="80000"/>
              </a:lnSpc>
            </a:pPr>
            <a:r>
              <a:rPr lang="en-US" sz="1800" dirty="0" smtClean="0">
                <a:latin typeface="Calibri" pitchFamily="34" charset="0"/>
                <a:cs typeface="Arial" charset="0"/>
              </a:rPr>
              <a:t>37% for public/institutional markets </a:t>
            </a:r>
          </a:p>
          <a:p>
            <a:pPr lvl="1" eaLnBrk="1" hangingPunct="1">
              <a:lnSpc>
                <a:spcPct val="80000"/>
              </a:lnSpc>
            </a:pPr>
            <a:r>
              <a:rPr lang="en-US" sz="1800" dirty="0" smtClean="0">
                <a:latin typeface="Calibri" pitchFamily="34" charset="0"/>
                <a:cs typeface="Arial" charset="0"/>
              </a:rPr>
              <a:t>Only 7% targeted at the residential market</a:t>
            </a:r>
            <a:endParaRPr lang="en-US" sz="1500" dirty="0" smtClean="0">
              <a:latin typeface="Calibri" pitchFamily="34" charset="0"/>
              <a:cs typeface="Arial" charset="0"/>
            </a:endParaRPr>
          </a:p>
        </p:txBody>
      </p:sp>
      <p:sp>
        <p:nvSpPr>
          <p:cNvPr id="4" name="Slide Number Placeholder 3"/>
          <p:cNvSpPr>
            <a:spLocks noGrp="1"/>
          </p:cNvSpPr>
          <p:nvPr>
            <p:ph type="sldNum" sz="quarter" idx="10"/>
          </p:nvPr>
        </p:nvSpPr>
        <p:spPr/>
        <p:txBody>
          <a:bodyPr/>
          <a:lstStyle/>
          <a:p>
            <a:pPr>
              <a:defRPr/>
            </a:pPr>
            <a:fld id="{F37B7460-3538-416B-88F4-FA363F9BE9C1}" type="slidenum">
              <a:rPr lang="en-US">
                <a:latin typeface="+mn-lt"/>
              </a:rPr>
              <a:pPr>
                <a:defRPr/>
              </a:pPr>
              <a:t>16</a:t>
            </a:fld>
            <a:endParaRPr lang="en-US" dirty="0">
              <a:latin typeface="+mn-lt"/>
            </a:endParaRPr>
          </a:p>
        </p:txBody>
      </p:sp>
      <p:pic>
        <p:nvPicPr>
          <p:cNvPr id="56324" name="Picture 13" descr="Fig8"/>
          <p:cNvPicPr>
            <a:picLocks noChangeAspect="1" noChangeArrowheads="1"/>
          </p:cNvPicPr>
          <p:nvPr/>
        </p:nvPicPr>
        <p:blipFill>
          <a:blip r:embed="rId3" cstate="print"/>
          <a:srcRect/>
          <a:stretch>
            <a:fillRect/>
          </a:stretch>
        </p:blipFill>
        <p:spPr bwMode="auto">
          <a:xfrm>
            <a:off x="4038600" y="2057400"/>
            <a:ext cx="4967288" cy="3657600"/>
          </a:xfrm>
          <a:prstGeom prst="rect">
            <a:avLst/>
          </a:prstGeom>
          <a:noFill/>
          <a:ln w="9525">
            <a:noFill/>
            <a:miter lim="800000"/>
            <a:headEnd/>
            <a:tailEnd/>
          </a:ln>
        </p:spPr>
      </p:pic>
      <p:sp>
        <p:nvSpPr>
          <p:cNvPr id="6" name="TextBox 6"/>
          <p:cNvSpPr txBox="1">
            <a:spLocks noChangeArrowheads="1"/>
          </p:cNvSpPr>
          <p:nvPr/>
        </p:nvSpPr>
        <p:spPr bwMode="auto">
          <a:xfrm>
            <a:off x="3733800" y="1611313"/>
            <a:ext cx="5105400" cy="369887"/>
          </a:xfrm>
          <a:prstGeom prst="rect">
            <a:avLst/>
          </a:prstGeom>
          <a:noFill/>
          <a:ln w="9525">
            <a:noFill/>
            <a:miter lim="800000"/>
            <a:headEnd/>
            <a:tailEnd/>
          </a:ln>
        </p:spPr>
        <p:txBody>
          <a:bodyPr>
            <a:spAutoFit/>
          </a:bodyPr>
          <a:lstStyle/>
          <a:p>
            <a:pPr algn="ctr">
              <a:defRPr/>
            </a:pPr>
            <a:r>
              <a:rPr lang="en-US" dirty="0">
                <a:solidFill>
                  <a:srgbClr val="002060"/>
                </a:solidFill>
                <a:latin typeface="+mn-lt"/>
                <a:cs typeface="Arial" charset="0"/>
              </a:rPr>
              <a:t>Target Sectors for ARRA-funded RLFs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defRPr/>
            </a:pPr>
            <a:r>
              <a:rPr lang="en-US" dirty="0" smtClean="0">
                <a:latin typeface="+mn-lt"/>
                <a:cs typeface="Arial" charset="0"/>
              </a:rPr>
              <a:t>Longevity of Revolving Loan Funds</a:t>
            </a:r>
          </a:p>
        </p:txBody>
      </p:sp>
      <p:sp>
        <p:nvSpPr>
          <p:cNvPr id="6" name="Content Placeholder 5"/>
          <p:cNvSpPr>
            <a:spLocks noGrp="1"/>
          </p:cNvSpPr>
          <p:nvPr>
            <p:ph idx="1"/>
          </p:nvPr>
        </p:nvSpPr>
        <p:spPr>
          <a:xfrm>
            <a:off x="1447800" y="1524000"/>
            <a:ext cx="6248400" cy="609600"/>
          </a:xfrm>
        </p:spPr>
        <p:txBody>
          <a:bodyPr rtlCol="0">
            <a:normAutofit fontScale="62500" lnSpcReduction="20000"/>
          </a:bodyPr>
          <a:lstStyle/>
          <a:p>
            <a:pPr marL="0" indent="0" eaLnBrk="1" fontAlgn="auto" hangingPunct="1">
              <a:buFont typeface="Arial" charset="0"/>
              <a:buNone/>
              <a:defRPr/>
            </a:pPr>
            <a:r>
              <a:rPr lang="en-US" sz="2800" dirty="0" smtClean="0">
                <a:latin typeface="+mn-lt"/>
              </a:rPr>
              <a:t>LBNL estimates that RLFs could finance $150-200 million per year of energy efficiency projects over the next 20 years.</a:t>
            </a:r>
            <a:endParaRPr lang="en-US" dirty="0">
              <a:latin typeface="+mn-lt"/>
            </a:endParaRPr>
          </a:p>
        </p:txBody>
      </p:sp>
      <p:sp>
        <p:nvSpPr>
          <p:cNvPr id="5" name="Slide Number Placeholder 4"/>
          <p:cNvSpPr>
            <a:spLocks noGrp="1"/>
          </p:cNvSpPr>
          <p:nvPr>
            <p:ph type="sldNum" sz="quarter" idx="10"/>
          </p:nvPr>
        </p:nvSpPr>
        <p:spPr/>
        <p:txBody>
          <a:bodyPr/>
          <a:lstStyle/>
          <a:p>
            <a:pPr>
              <a:defRPr/>
            </a:pPr>
            <a:fld id="{27F5E5B8-1743-4763-8DDE-7A4A1C64DFFE}" type="slidenum">
              <a:rPr lang="en-US">
                <a:latin typeface="+mn-lt"/>
              </a:rPr>
              <a:pPr>
                <a:defRPr/>
              </a:pPr>
              <a:t>17</a:t>
            </a:fld>
            <a:endParaRPr lang="en-US" dirty="0">
              <a:latin typeface="+mn-lt"/>
            </a:endParaRPr>
          </a:p>
        </p:txBody>
      </p:sp>
      <p:pic>
        <p:nvPicPr>
          <p:cNvPr id="58372" name="Picture 2" descr="T:\SEP_ARRA Coordination Study\Outlines and Drafts\Figures from Anthony\Current\ES3Fig9.jpg"/>
          <p:cNvPicPr>
            <a:picLocks noChangeAspect="1" noChangeArrowheads="1"/>
          </p:cNvPicPr>
          <p:nvPr/>
        </p:nvPicPr>
        <p:blipFill>
          <a:blip r:embed="rId3" cstate="print"/>
          <a:srcRect/>
          <a:stretch>
            <a:fillRect/>
          </a:stretch>
        </p:blipFill>
        <p:spPr bwMode="auto">
          <a:xfrm>
            <a:off x="609600" y="2286000"/>
            <a:ext cx="7239000" cy="39147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defRPr/>
            </a:pPr>
            <a:r>
              <a:rPr lang="en-US" dirty="0" smtClean="0">
                <a:latin typeface="+mn-lt"/>
                <a:cs typeface="Arial" charset="0"/>
              </a:rPr>
              <a:t>Loan Loss Reserve Funds</a:t>
            </a:r>
          </a:p>
        </p:txBody>
      </p:sp>
      <p:sp>
        <p:nvSpPr>
          <p:cNvPr id="3" name="Content Placeholder 2"/>
          <p:cNvSpPr>
            <a:spLocks noGrp="1"/>
          </p:cNvSpPr>
          <p:nvPr>
            <p:ph idx="1"/>
          </p:nvPr>
        </p:nvSpPr>
        <p:spPr>
          <a:xfrm>
            <a:off x="457200" y="1828800"/>
            <a:ext cx="7696200" cy="4038600"/>
          </a:xfrm>
        </p:spPr>
        <p:txBody>
          <a:bodyPr rtlCol="0">
            <a:normAutofit fontScale="77500" lnSpcReduction="20000"/>
          </a:bodyPr>
          <a:lstStyle/>
          <a:p>
            <a:pPr eaLnBrk="1" fontAlgn="auto" hangingPunct="1">
              <a:spcAft>
                <a:spcPts val="1800"/>
              </a:spcAft>
              <a:buFont typeface="Arial" pitchFamily="34" charset="0"/>
              <a:buChar char="•"/>
              <a:defRPr/>
            </a:pPr>
            <a:r>
              <a:rPr lang="en-US" dirty="0" smtClean="0">
                <a:latin typeface="+mn-lt"/>
              </a:rPr>
              <a:t>At least 7 states and local governments also created loan loss reserves (LLRs)</a:t>
            </a:r>
            <a:r>
              <a:rPr lang="en-US" dirty="0" smtClean="0">
                <a:solidFill>
                  <a:srgbClr val="002060"/>
                </a:solidFill>
                <a:latin typeface="+mn-lt"/>
              </a:rPr>
              <a:t>: </a:t>
            </a:r>
          </a:p>
          <a:p>
            <a:pPr lvl="1" eaLnBrk="1" fontAlgn="auto" hangingPunct="1">
              <a:spcAft>
                <a:spcPts val="1800"/>
              </a:spcAft>
              <a:buFont typeface="Arial" pitchFamily="34" charset="0"/>
              <a:buChar char="–"/>
              <a:defRPr/>
            </a:pPr>
            <a:r>
              <a:rPr lang="en-US" dirty="0" smtClean="0">
                <a:latin typeface="+mn-lt"/>
              </a:rPr>
              <a:t>More than $20 million to support lending for energy efficiency projects</a:t>
            </a:r>
          </a:p>
          <a:p>
            <a:pPr lvl="1" eaLnBrk="1" fontAlgn="auto" hangingPunct="1">
              <a:spcAft>
                <a:spcPts val="1800"/>
              </a:spcAft>
              <a:buFont typeface="Arial" pitchFamily="34" charset="0"/>
              <a:buChar char="–"/>
              <a:defRPr/>
            </a:pPr>
            <a:r>
              <a:rPr lang="en-US" dirty="0" smtClean="0">
                <a:latin typeface="+mn-lt"/>
              </a:rPr>
              <a:t>Loan loss reserve funds will not have the longevity of RLFs but provide significant immediate leverage of private funds </a:t>
            </a:r>
          </a:p>
          <a:p>
            <a:pPr lvl="1" eaLnBrk="1" fontAlgn="auto" hangingPunct="1">
              <a:spcAft>
                <a:spcPts val="1800"/>
              </a:spcAft>
              <a:buFont typeface="Arial" pitchFamily="34" charset="0"/>
              <a:buChar char="–"/>
              <a:defRPr/>
            </a:pPr>
            <a:r>
              <a:rPr lang="en-US" dirty="0" smtClean="0">
                <a:latin typeface="+mn-lt"/>
              </a:rPr>
              <a:t>Utility customer-funded programs may want to consider similar financing programs once they have been “tested” with ARRA funds</a:t>
            </a:r>
          </a:p>
          <a:p>
            <a:pPr eaLnBrk="1" fontAlgn="auto" hangingPunct="1">
              <a:spcAft>
                <a:spcPts val="1800"/>
              </a:spcAft>
              <a:buFont typeface="Arial" pitchFamily="34" charset="0"/>
              <a:buChar char="•"/>
              <a:defRPr/>
            </a:pPr>
            <a:endParaRPr lang="en-US" dirty="0">
              <a:latin typeface="+mn-lt"/>
            </a:endParaRPr>
          </a:p>
        </p:txBody>
      </p:sp>
      <p:sp>
        <p:nvSpPr>
          <p:cNvPr id="5" name="Slide Number Placeholder 4"/>
          <p:cNvSpPr>
            <a:spLocks noGrp="1"/>
          </p:cNvSpPr>
          <p:nvPr>
            <p:ph type="sldNum" sz="quarter" idx="10"/>
          </p:nvPr>
        </p:nvSpPr>
        <p:spPr/>
        <p:txBody>
          <a:bodyPr/>
          <a:lstStyle/>
          <a:p>
            <a:pPr>
              <a:defRPr/>
            </a:pPr>
            <a:fld id="{B295A3A8-AF82-4BF2-AD2A-7A549C0084FC}" type="slidenum">
              <a:rPr lang="en-US">
                <a:latin typeface="+mn-lt"/>
              </a:rPr>
              <a:pPr>
                <a:defRPr/>
              </a:pPr>
              <a:t>18</a:t>
            </a:fld>
            <a:endParaRPr lang="en-US"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defRPr/>
            </a:pPr>
            <a:r>
              <a:rPr lang="en-US" sz="3600" dirty="0" smtClean="0">
                <a:latin typeface="+mn-lt"/>
                <a:cs typeface="Arial" charset="0"/>
              </a:rPr>
              <a:t>Workforce Training and Development</a:t>
            </a:r>
          </a:p>
        </p:txBody>
      </p:sp>
      <p:sp>
        <p:nvSpPr>
          <p:cNvPr id="5" name="Content Placeholder 4"/>
          <p:cNvSpPr>
            <a:spLocks noGrp="1"/>
          </p:cNvSpPr>
          <p:nvPr>
            <p:ph idx="1"/>
          </p:nvPr>
        </p:nvSpPr>
        <p:spPr>
          <a:xfrm>
            <a:off x="76200" y="1828800"/>
            <a:ext cx="3124200" cy="4114800"/>
          </a:xfrm>
        </p:spPr>
        <p:txBody>
          <a:bodyPr rtlCol="0">
            <a:normAutofit lnSpcReduction="10000"/>
          </a:bodyPr>
          <a:lstStyle/>
          <a:p>
            <a:pPr eaLnBrk="1" fontAlgn="auto" hangingPunct="1">
              <a:spcAft>
                <a:spcPts val="1800"/>
              </a:spcAft>
              <a:buFont typeface="Arial" pitchFamily="34" charset="0"/>
              <a:buChar char="•"/>
              <a:defRPr/>
            </a:pPr>
            <a:r>
              <a:rPr lang="en-US" sz="2100" dirty="0" smtClean="0">
                <a:latin typeface="+mn-lt"/>
              </a:rPr>
              <a:t>18 states invested over $54 million in workforce development and training for the energy efficiency services sector and renewable energy industry</a:t>
            </a:r>
          </a:p>
          <a:p>
            <a:pPr eaLnBrk="1" fontAlgn="auto" hangingPunct="1">
              <a:spcAft>
                <a:spcPts val="1800"/>
              </a:spcAft>
              <a:buFont typeface="Arial" pitchFamily="34" charset="0"/>
              <a:buChar char="•"/>
              <a:defRPr/>
            </a:pPr>
            <a:r>
              <a:rPr lang="en-US" sz="2000" dirty="0" smtClean="0">
                <a:latin typeface="+mn-lt"/>
              </a:rPr>
              <a:t>Significant potential for spillover benefits for utility customer-funded programs</a:t>
            </a:r>
            <a:endParaRPr lang="en-US" sz="2200" dirty="0" smtClean="0">
              <a:latin typeface="+mn-lt"/>
            </a:endParaRPr>
          </a:p>
          <a:p>
            <a:pPr eaLnBrk="1" fontAlgn="auto" hangingPunct="1">
              <a:spcAft>
                <a:spcPts val="1800"/>
              </a:spcAft>
              <a:buFont typeface="Arial" pitchFamily="34" charset="0"/>
              <a:buChar char="•"/>
              <a:defRPr/>
            </a:pPr>
            <a:endParaRPr lang="en-US" dirty="0">
              <a:latin typeface="+mn-lt"/>
            </a:endParaRPr>
          </a:p>
        </p:txBody>
      </p:sp>
      <p:sp>
        <p:nvSpPr>
          <p:cNvPr id="4" name="Slide Number Placeholder 3"/>
          <p:cNvSpPr>
            <a:spLocks noGrp="1"/>
          </p:cNvSpPr>
          <p:nvPr>
            <p:ph type="sldNum" sz="quarter" idx="10"/>
          </p:nvPr>
        </p:nvSpPr>
        <p:spPr/>
        <p:txBody>
          <a:bodyPr/>
          <a:lstStyle/>
          <a:p>
            <a:pPr>
              <a:defRPr/>
            </a:pPr>
            <a:fld id="{B07C933E-0D99-4397-BE43-5537F9E90BF1}" type="slidenum">
              <a:rPr lang="en-US">
                <a:latin typeface="+mn-lt"/>
              </a:rPr>
              <a:pPr>
                <a:defRPr/>
              </a:pPr>
              <a:t>19</a:t>
            </a:fld>
            <a:endParaRPr lang="en-US" dirty="0">
              <a:latin typeface="+mn-lt"/>
            </a:endParaRPr>
          </a:p>
        </p:txBody>
      </p:sp>
      <p:pic>
        <p:nvPicPr>
          <p:cNvPr id="62468" name="Picture 2" descr="T:\SEP_ARRA Coordination Study\Outlines and Drafts\Figures from Anthony\FinalGraphicsFixes020111\From Anthony feb 4 2011\Fig5_0207.png"/>
          <p:cNvPicPr>
            <a:picLocks noChangeAspect="1" noChangeArrowheads="1"/>
          </p:cNvPicPr>
          <p:nvPr/>
        </p:nvPicPr>
        <p:blipFill>
          <a:blip r:embed="rId3" cstate="print"/>
          <a:srcRect l="3668" t="7130" r="4279" b="12675"/>
          <a:stretch>
            <a:fillRect/>
          </a:stretch>
        </p:blipFill>
        <p:spPr bwMode="auto">
          <a:xfrm>
            <a:off x="3200400" y="2133600"/>
            <a:ext cx="5894388" cy="3962400"/>
          </a:xfrm>
          <a:prstGeom prst="rect">
            <a:avLst/>
          </a:prstGeom>
          <a:noFill/>
          <a:ln w="9525">
            <a:noFill/>
            <a:miter lim="800000"/>
            <a:headEnd/>
            <a:tailEnd/>
          </a:ln>
        </p:spPr>
      </p:pic>
      <p:sp>
        <p:nvSpPr>
          <p:cNvPr id="6" name="TextBox 6"/>
          <p:cNvSpPr txBox="1">
            <a:spLocks noChangeArrowheads="1"/>
          </p:cNvSpPr>
          <p:nvPr/>
        </p:nvSpPr>
        <p:spPr bwMode="auto">
          <a:xfrm>
            <a:off x="3962400" y="1611313"/>
            <a:ext cx="4495800" cy="646112"/>
          </a:xfrm>
          <a:prstGeom prst="rect">
            <a:avLst/>
          </a:prstGeom>
          <a:noFill/>
          <a:ln w="9525">
            <a:noFill/>
            <a:miter lim="800000"/>
            <a:headEnd/>
            <a:tailEnd/>
          </a:ln>
        </p:spPr>
        <p:txBody>
          <a:bodyPr>
            <a:spAutoFit/>
          </a:bodyPr>
          <a:lstStyle/>
          <a:p>
            <a:pPr algn="ctr">
              <a:defRPr/>
            </a:pPr>
            <a:r>
              <a:rPr lang="en-US" dirty="0">
                <a:solidFill>
                  <a:srgbClr val="002060"/>
                </a:solidFill>
                <a:latin typeface="+mn-lt"/>
                <a:cs typeface="Arial" charset="0"/>
              </a:rPr>
              <a:t>Spending on Workforce Training and Development by State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p:txBody>
          <a:bodyPr/>
          <a:lstStyle/>
          <a:p>
            <a:pPr eaLnBrk="1" hangingPunct="1"/>
            <a:r>
              <a:rPr lang="en-US" smtClean="0"/>
              <a:t>What is TAP?</a:t>
            </a:r>
          </a:p>
        </p:txBody>
      </p:sp>
      <p:sp>
        <p:nvSpPr>
          <p:cNvPr id="5123" name="Rectangle 5"/>
          <p:cNvSpPr>
            <a:spLocks noChangeArrowheads="1"/>
          </p:cNvSpPr>
          <p:nvPr/>
        </p:nvSpPr>
        <p:spPr bwMode="auto">
          <a:xfrm>
            <a:off x="760413" y="4594225"/>
            <a:ext cx="7618412" cy="641350"/>
          </a:xfrm>
          <a:prstGeom prst="rect">
            <a:avLst/>
          </a:prstGeom>
          <a:noFill/>
          <a:ln w="9525">
            <a:noFill/>
            <a:miter lim="800000"/>
            <a:headEnd/>
            <a:tailEnd/>
          </a:ln>
        </p:spPr>
        <p:txBody>
          <a:bodyPr>
            <a:spAutoFit/>
          </a:bodyPr>
          <a:lstStyle/>
          <a:p>
            <a:pPr algn="ctr" defTabSz="457200"/>
            <a:endParaRPr lang="en-US" smtClean="0">
              <a:solidFill>
                <a:srgbClr val="50565C"/>
              </a:solidFill>
            </a:endParaRPr>
          </a:p>
          <a:p>
            <a:pPr algn="ctr" defTabSz="457200"/>
            <a:endParaRPr lang="en-US" smtClean="0">
              <a:solidFill>
                <a:srgbClr val="50565C"/>
              </a:solidFill>
            </a:endParaRPr>
          </a:p>
        </p:txBody>
      </p:sp>
      <p:pic>
        <p:nvPicPr>
          <p:cNvPr id="5124" name="Picture 2"/>
          <p:cNvPicPr>
            <a:picLocks noChangeAspect="1" noChangeArrowheads="1"/>
          </p:cNvPicPr>
          <p:nvPr/>
        </p:nvPicPr>
        <p:blipFill>
          <a:blip r:embed="rId3" cstate="print"/>
          <a:srcRect/>
          <a:stretch>
            <a:fillRect/>
          </a:stretch>
        </p:blipFill>
        <p:spPr bwMode="auto">
          <a:xfrm>
            <a:off x="1246188" y="3421063"/>
            <a:ext cx="6824662" cy="2711450"/>
          </a:xfrm>
          <a:prstGeom prst="rect">
            <a:avLst/>
          </a:prstGeom>
          <a:noFill/>
          <a:ln w="9525">
            <a:noFill/>
            <a:miter lim="800000"/>
            <a:headEnd/>
            <a:tailEnd/>
          </a:ln>
        </p:spPr>
      </p:pic>
      <p:sp>
        <p:nvSpPr>
          <p:cNvPr id="5125" name="Rectangle 8"/>
          <p:cNvSpPr>
            <a:spLocks noChangeArrowheads="1"/>
          </p:cNvSpPr>
          <p:nvPr/>
        </p:nvSpPr>
        <p:spPr bwMode="auto">
          <a:xfrm>
            <a:off x="403225" y="1293813"/>
            <a:ext cx="8337550" cy="1616075"/>
          </a:xfrm>
          <a:prstGeom prst="rect">
            <a:avLst/>
          </a:prstGeom>
          <a:noFill/>
          <a:ln w="9525">
            <a:noFill/>
            <a:miter lim="800000"/>
            <a:headEnd/>
            <a:tailEnd/>
          </a:ln>
        </p:spPr>
        <p:txBody>
          <a:bodyPr>
            <a:spAutoFit/>
          </a:bodyPr>
          <a:lstStyle/>
          <a:p>
            <a:pPr defTabSz="457200"/>
            <a:r>
              <a:rPr lang="en-US" sz="2000" smtClean="0">
                <a:solidFill>
                  <a:srgbClr val="50565C"/>
                </a:solidFill>
              </a:rPr>
              <a:t>DOE’s Technical Assistance Program (TAP) supports the Energy Efficiency and Conservation Block Grant Program (EECBG) and the State Energy Program (SEP) by providing state, local, and tribal officials the tools and resources needed to implement successful and sustainable clean energy programs.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5"/>
          <p:cNvSpPr>
            <a:spLocks noGrp="1"/>
          </p:cNvSpPr>
          <p:nvPr>
            <p:ph type="ctrTitle"/>
          </p:nvPr>
        </p:nvSpPr>
        <p:spPr>
          <a:xfrm>
            <a:off x="685800" y="3482975"/>
            <a:ext cx="7772400" cy="1470025"/>
          </a:xfrm>
        </p:spPr>
        <p:txBody>
          <a:bodyPr/>
          <a:lstStyle/>
          <a:p>
            <a:pPr eaLnBrk="1" hangingPunct="1"/>
            <a:r>
              <a:rPr lang="en-US" sz="3600" b="1" dirty="0" smtClean="0">
                <a:cs typeface="Arial" charset="0"/>
              </a:rPr>
              <a:t>Program Diversity, Exploration &amp; Interaction in the States</a:t>
            </a:r>
          </a:p>
        </p:txBody>
      </p:sp>
      <p:pic>
        <p:nvPicPr>
          <p:cNvPr id="64514" name="Picture 18"/>
          <p:cNvPicPr>
            <a:picLocks noChangeAspect="1" noChangeArrowheads="1"/>
          </p:cNvPicPr>
          <p:nvPr/>
        </p:nvPicPr>
        <p:blipFill>
          <a:blip r:embed="rId3" cstate="print"/>
          <a:srcRect/>
          <a:stretch>
            <a:fillRect/>
          </a:stretch>
        </p:blipFill>
        <p:spPr bwMode="auto">
          <a:xfrm>
            <a:off x="7543800" y="1524000"/>
            <a:ext cx="1239838" cy="1536700"/>
          </a:xfrm>
          <a:prstGeom prst="rect">
            <a:avLst/>
          </a:prstGeom>
          <a:noFill/>
          <a:ln w="1270">
            <a:solidFill>
              <a:schemeClr val="tx1"/>
            </a:solidFill>
            <a:miter lim="800000"/>
            <a:headEnd/>
            <a:tailEnd/>
          </a:ln>
        </p:spPr>
      </p:pic>
      <p:pic>
        <p:nvPicPr>
          <p:cNvPr id="64515" name="Picture 4"/>
          <p:cNvPicPr>
            <a:picLocks noChangeAspect="1" noChangeArrowheads="1"/>
          </p:cNvPicPr>
          <p:nvPr/>
        </p:nvPicPr>
        <p:blipFill>
          <a:blip r:embed="rId4" cstate="print"/>
          <a:srcRect/>
          <a:stretch>
            <a:fillRect/>
          </a:stretch>
        </p:blipFill>
        <p:spPr bwMode="auto">
          <a:xfrm>
            <a:off x="5446713" y="1524000"/>
            <a:ext cx="1868487" cy="1536700"/>
          </a:xfrm>
          <a:prstGeom prst="rect">
            <a:avLst/>
          </a:prstGeom>
          <a:noFill/>
          <a:ln w="9525">
            <a:solidFill>
              <a:schemeClr val="tx1"/>
            </a:solidFill>
            <a:miter lim="800000"/>
            <a:headEnd/>
            <a:tailEnd/>
          </a:ln>
        </p:spPr>
      </p:pic>
      <p:pic>
        <p:nvPicPr>
          <p:cNvPr id="64516" name="Picture 5"/>
          <p:cNvPicPr>
            <a:picLocks noChangeAspect="1" noChangeArrowheads="1"/>
          </p:cNvPicPr>
          <p:nvPr/>
        </p:nvPicPr>
        <p:blipFill>
          <a:blip r:embed="rId5" cstate="print"/>
          <a:srcRect/>
          <a:stretch>
            <a:fillRect/>
          </a:stretch>
        </p:blipFill>
        <p:spPr bwMode="auto">
          <a:xfrm>
            <a:off x="371475" y="1524000"/>
            <a:ext cx="1152525" cy="1535113"/>
          </a:xfrm>
          <a:prstGeom prst="rect">
            <a:avLst/>
          </a:prstGeom>
          <a:noFill/>
          <a:ln w="9525">
            <a:solidFill>
              <a:schemeClr val="tx1"/>
            </a:solidFill>
            <a:miter lim="800000"/>
            <a:headEnd/>
            <a:tailEnd/>
          </a:ln>
        </p:spPr>
      </p:pic>
      <p:pic>
        <p:nvPicPr>
          <p:cNvPr id="64517" name="Picture 4"/>
          <p:cNvPicPr>
            <a:picLocks noChangeAspect="1" noChangeArrowheads="1"/>
          </p:cNvPicPr>
          <p:nvPr/>
        </p:nvPicPr>
        <p:blipFill>
          <a:blip r:embed="rId6" cstate="print"/>
          <a:srcRect/>
          <a:stretch>
            <a:fillRect/>
          </a:stretch>
        </p:blipFill>
        <p:spPr bwMode="auto">
          <a:xfrm>
            <a:off x="1763713" y="1524000"/>
            <a:ext cx="2046287" cy="1536700"/>
          </a:xfrm>
          <a:prstGeom prst="rect">
            <a:avLst/>
          </a:prstGeom>
          <a:noFill/>
          <a:ln w="9525">
            <a:solidFill>
              <a:schemeClr val="tx1"/>
            </a:solidFill>
            <a:miter lim="800000"/>
            <a:headEnd/>
            <a:tailEnd/>
          </a:ln>
        </p:spPr>
      </p:pic>
      <p:pic>
        <p:nvPicPr>
          <p:cNvPr id="64518" name="Picture 7"/>
          <p:cNvPicPr>
            <a:picLocks noChangeAspect="1" noChangeArrowheads="1"/>
          </p:cNvPicPr>
          <p:nvPr/>
        </p:nvPicPr>
        <p:blipFill>
          <a:blip r:embed="rId7" cstate="print"/>
          <a:srcRect/>
          <a:stretch>
            <a:fillRect/>
          </a:stretch>
        </p:blipFill>
        <p:spPr bwMode="auto">
          <a:xfrm>
            <a:off x="4051300" y="1524000"/>
            <a:ext cx="1130300" cy="1536700"/>
          </a:xfrm>
          <a:prstGeom prst="rect">
            <a:avLst/>
          </a:prstGeom>
          <a:noFill/>
          <a:ln w="1270">
            <a:solidFill>
              <a:schemeClr val="tx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pPr eaLnBrk="1" hangingPunct="1">
              <a:defRPr/>
            </a:pPr>
            <a:r>
              <a:rPr lang="en-US" sz="3600" dirty="0" smtClean="0">
                <a:latin typeface="+mn-lt"/>
                <a:cs typeface="Arial" charset="0"/>
              </a:rPr>
              <a:t>Budgets for 12 </a:t>
            </a:r>
            <a:r>
              <a:rPr lang="en-US" sz="3600" dirty="0" smtClean="0">
                <a:latin typeface="+mn-lt"/>
                <a:cs typeface="Arial" charset="0"/>
              </a:rPr>
              <a:t>C</a:t>
            </a:r>
            <a:r>
              <a:rPr lang="en-US" sz="3600" dirty="0" smtClean="0">
                <a:latin typeface="+mn-lt"/>
                <a:cs typeface="Arial" charset="0"/>
              </a:rPr>
              <a:t>ase </a:t>
            </a:r>
            <a:r>
              <a:rPr lang="en-US" sz="3600" dirty="0" smtClean="0">
                <a:latin typeface="+mn-lt"/>
                <a:cs typeface="Arial" charset="0"/>
              </a:rPr>
              <a:t>S</a:t>
            </a:r>
            <a:r>
              <a:rPr lang="en-US" sz="3600" dirty="0" smtClean="0">
                <a:latin typeface="+mn-lt"/>
                <a:cs typeface="Arial" charset="0"/>
              </a:rPr>
              <a:t>tudy States</a:t>
            </a:r>
            <a:endParaRPr lang="en-US" sz="2200" dirty="0" smtClean="0">
              <a:latin typeface="+mn-lt"/>
              <a:cs typeface="Arial" charset="0"/>
            </a:endParaRPr>
          </a:p>
        </p:txBody>
      </p:sp>
      <p:sp>
        <p:nvSpPr>
          <p:cNvPr id="5" name="Slide Number Placeholder 4"/>
          <p:cNvSpPr>
            <a:spLocks noGrp="1"/>
          </p:cNvSpPr>
          <p:nvPr>
            <p:ph type="sldNum" sz="quarter" idx="10"/>
          </p:nvPr>
        </p:nvSpPr>
        <p:spPr/>
        <p:txBody>
          <a:bodyPr/>
          <a:lstStyle/>
          <a:p>
            <a:pPr>
              <a:defRPr/>
            </a:pPr>
            <a:fld id="{FA1C3CE7-717B-4484-B328-85594BBE6D32}" type="slidenum">
              <a:rPr lang="en-US">
                <a:latin typeface="+mn-lt"/>
              </a:rPr>
              <a:pPr>
                <a:defRPr/>
              </a:pPr>
              <a:t>21</a:t>
            </a:fld>
            <a:endParaRPr lang="en-US" dirty="0">
              <a:latin typeface="+mn-lt"/>
            </a:endParaRPr>
          </a:p>
        </p:txBody>
      </p:sp>
      <p:sp>
        <p:nvSpPr>
          <p:cNvPr id="43013" name="TextBox 6"/>
          <p:cNvSpPr txBox="1">
            <a:spLocks noChangeArrowheads="1"/>
          </p:cNvSpPr>
          <p:nvPr/>
        </p:nvSpPr>
        <p:spPr bwMode="auto">
          <a:xfrm>
            <a:off x="4724400" y="1600200"/>
            <a:ext cx="4114800" cy="646331"/>
          </a:xfrm>
          <a:prstGeom prst="rect">
            <a:avLst/>
          </a:prstGeom>
          <a:noFill/>
          <a:ln w="9525">
            <a:noFill/>
            <a:miter lim="800000"/>
            <a:headEnd/>
            <a:tailEnd/>
          </a:ln>
        </p:spPr>
        <p:txBody>
          <a:bodyPr wrap="square">
            <a:spAutoFit/>
          </a:bodyPr>
          <a:lstStyle/>
          <a:p>
            <a:pPr algn="ctr">
              <a:defRPr/>
            </a:pPr>
            <a:r>
              <a:rPr lang="en-US" dirty="0" smtClean="0">
                <a:solidFill>
                  <a:srgbClr val="002060"/>
                </a:solidFill>
                <a:latin typeface="+mn-lt"/>
                <a:cs typeface="Arial" charset="0"/>
              </a:rPr>
              <a:t>Selected ARRA </a:t>
            </a:r>
            <a:r>
              <a:rPr lang="en-US" dirty="0" smtClean="0">
                <a:solidFill>
                  <a:srgbClr val="002060"/>
                </a:solidFill>
                <a:latin typeface="+mn-lt"/>
                <a:cs typeface="Arial" charset="0"/>
              </a:rPr>
              <a:t>Budgets in </a:t>
            </a:r>
            <a:r>
              <a:rPr lang="en-US" dirty="0" smtClean="0">
                <a:solidFill>
                  <a:srgbClr val="002060"/>
                </a:solidFill>
                <a:latin typeface="+mn-lt"/>
                <a:cs typeface="Arial" charset="0"/>
              </a:rPr>
              <a:t>Case Study States </a:t>
            </a:r>
            <a:r>
              <a:rPr lang="en-US" dirty="0">
                <a:solidFill>
                  <a:srgbClr val="002060"/>
                </a:solidFill>
                <a:latin typeface="+mn-lt"/>
                <a:cs typeface="Arial" charset="0"/>
              </a:rPr>
              <a:t>by </a:t>
            </a:r>
            <a:r>
              <a:rPr lang="en-US" dirty="0" smtClean="0">
                <a:solidFill>
                  <a:srgbClr val="002060"/>
                </a:solidFill>
                <a:latin typeface="+mn-lt"/>
                <a:cs typeface="Arial" charset="0"/>
              </a:rPr>
              <a:t>Sector – 3 years</a:t>
            </a:r>
            <a:endParaRPr lang="en-US" dirty="0">
              <a:solidFill>
                <a:srgbClr val="002060"/>
              </a:solidFill>
              <a:latin typeface="+mn-lt"/>
              <a:cs typeface="Arial" charset="0"/>
            </a:endParaRPr>
          </a:p>
        </p:txBody>
      </p:sp>
      <p:sp>
        <p:nvSpPr>
          <p:cNvPr id="10" name="TextBox 6"/>
          <p:cNvSpPr txBox="1">
            <a:spLocks noChangeArrowheads="1"/>
          </p:cNvSpPr>
          <p:nvPr/>
        </p:nvSpPr>
        <p:spPr bwMode="auto">
          <a:xfrm>
            <a:off x="228600" y="1600200"/>
            <a:ext cx="3962400" cy="646331"/>
          </a:xfrm>
          <a:prstGeom prst="rect">
            <a:avLst/>
          </a:prstGeom>
          <a:noFill/>
          <a:ln w="9525">
            <a:noFill/>
            <a:miter lim="800000"/>
            <a:headEnd/>
            <a:tailEnd/>
          </a:ln>
        </p:spPr>
        <p:txBody>
          <a:bodyPr wrap="square">
            <a:spAutoFit/>
          </a:bodyPr>
          <a:lstStyle/>
          <a:p>
            <a:pPr algn="ctr">
              <a:defRPr/>
            </a:pPr>
            <a:r>
              <a:rPr lang="en-US" dirty="0" smtClean="0">
                <a:solidFill>
                  <a:srgbClr val="002060"/>
                </a:solidFill>
                <a:latin typeface="+mn-lt"/>
                <a:cs typeface="Arial" charset="0"/>
              </a:rPr>
              <a:t>Utility Customer Program </a:t>
            </a:r>
            <a:r>
              <a:rPr lang="en-US" dirty="0" smtClean="0">
                <a:solidFill>
                  <a:srgbClr val="002060"/>
                </a:solidFill>
                <a:latin typeface="+mn-lt"/>
                <a:cs typeface="Arial" charset="0"/>
              </a:rPr>
              <a:t>Budgets in </a:t>
            </a:r>
            <a:r>
              <a:rPr lang="en-US" dirty="0">
                <a:solidFill>
                  <a:srgbClr val="002060"/>
                </a:solidFill>
                <a:latin typeface="+mn-lt"/>
                <a:cs typeface="Arial" charset="0"/>
              </a:rPr>
              <a:t>Case Study States by </a:t>
            </a:r>
            <a:r>
              <a:rPr lang="en-US" dirty="0" smtClean="0">
                <a:solidFill>
                  <a:srgbClr val="002060"/>
                </a:solidFill>
                <a:latin typeface="+mn-lt"/>
                <a:cs typeface="Arial" charset="0"/>
              </a:rPr>
              <a:t>Sector – 1 year</a:t>
            </a:r>
            <a:endParaRPr lang="en-US" dirty="0">
              <a:solidFill>
                <a:srgbClr val="002060"/>
              </a:solidFill>
              <a:latin typeface="+mn-lt"/>
              <a:cs typeface="Arial" charset="0"/>
            </a:endParaRPr>
          </a:p>
        </p:txBody>
      </p:sp>
      <p:pic>
        <p:nvPicPr>
          <p:cNvPr id="11" name="Picture 10" descr="Picture 2.png"/>
          <p:cNvPicPr>
            <a:picLocks noChangeAspect="1"/>
          </p:cNvPicPr>
          <p:nvPr/>
        </p:nvPicPr>
        <p:blipFill>
          <a:blip r:embed="rId3" cstate="print"/>
          <a:stretch>
            <a:fillRect/>
          </a:stretch>
        </p:blipFill>
        <p:spPr>
          <a:xfrm>
            <a:off x="4622017" y="2209800"/>
            <a:ext cx="4293383" cy="3886200"/>
          </a:xfrm>
          <a:prstGeom prst="rect">
            <a:avLst/>
          </a:prstGeom>
        </p:spPr>
      </p:pic>
      <p:pic>
        <p:nvPicPr>
          <p:cNvPr id="12" name="Picture 11" descr="Picture 3.png"/>
          <p:cNvPicPr>
            <a:picLocks noChangeAspect="1"/>
          </p:cNvPicPr>
          <p:nvPr/>
        </p:nvPicPr>
        <p:blipFill>
          <a:blip r:embed="rId4" cstate="print"/>
          <a:stretch>
            <a:fillRect/>
          </a:stretch>
        </p:blipFill>
        <p:spPr>
          <a:xfrm>
            <a:off x="228600" y="2227172"/>
            <a:ext cx="4267200" cy="37354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normAutofit/>
          </a:bodyPr>
          <a:lstStyle/>
          <a:p>
            <a:pPr eaLnBrk="1" hangingPunct="1">
              <a:defRPr/>
            </a:pPr>
            <a:r>
              <a:rPr lang="en-US" sz="3600" dirty="0" smtClean="0">
                <a:latin typeface="+mn-lt"/>
                <a:cs typeface="Arial" charset="0"/>
              </a:rPr>
              <a:t>Innovation in Markets &amp; Technologies</a:t>
            </a:r>
          </a:p>
        </p:txBody>
      </p:sp>
      <p:graphicFrame>
        <p:nvGraphicFramePr>
          <p:cNvPr id="6" name="Content Placeholder 5"/>
          <p:cNvGraphicFramePr>
            <a:graphicFrameLocks noGrp="1"/>
          </p:cNvGraphicFramePr>
          <p:nvPr>
            <p:ph idx="1"/>
          </p:nvPr>
        </p:nvGraphicFramePr>
        <p:xfrm>
          <a:off x="228600" y="2362200"/>
          <a:ext cx="8610600" cy="3505200"/>
        </p:xfrm>
        <a:graphic>
          <a:graphicData uri="http://schemas.openxmlformats.org/drawingml/2006/table">
            <a:tbl>
              <a:tblPr firstRow="1" bandRow="1">
                <a:tableStyleId>{7DF18680-E054-41AD-8BC1-D1AEF772440D}</a:tableStyleId>
              </a:tblPr>
              <a:tblGrid>
                <a:gridCol w="1524000"/>
                <a:gridCol w="1905000"/>
                <a:gridCol w="2209800"/>
                <a:gridCol w="2971800"/>
              </a:tblGrid>
              <a:tr h="560832">
                <a:tc>
                  <a:txBody>
                    <a:bodyPr/>
                    <a:lstStyle/>
                    <a:p>
                      <a:pPr marL="0" marR="0" algn="ctr">
                        <a:spcBef>
                          <a:spcPts val="0"/>
                        </a:spcBef>
                        <a:spcAft>
                          <a:spcPts val="0"/>
                        </a:spcAft>
                      </a:pPr>
                      <a:r>
                        <a:rPr lang="en-US" sz="1600" dirty="0" smtClean="0">
                          <a:latin typeface="+mn-lt"/>
                        </a:rPr>
                        <a:t>New </a:t>
                      </a:r>
                      <a:r>
                        <a:rPr lang="en-US" sz="1600" dirty="0">
                          <a:latin typeface="+mn-lt"/>
                        </a:rPr>
                        <a:t>Sectors</a:t>
                      </a:r>
                      <a:endParaRPr lang="en-US" sz="1600" dirty="0">
                        <a:latin typeface="+mn-lt"/>
                        <a:ea typeface="Times New Roman"/>
                      </a:endParaRPr>
                    </a:p>
                  </a:txBody>
                  <a:tcPr marL="62768" marR="62768" marT="0" marB="0" anchor="ctr"/>
                </a:tc>
                <a:tc>
                  <a:txBody>
                    <a:bodyPr/>
                    <a:lstStyle/>
                    <a:p>
                      <a:pPr marL="0" marR="0" algn="ctr">
                        <a:spcBef>
                          <a:spcPts val="0"/>
                        </a:spcBef>
                        <a:spcAft>
                          <a:spcPts val="0"/>
                        </a:spcAft>
                      </a:pPr>
                      <a:r>
                        <a:rPr lang="en-US" sz="1600" dirty="0">
                          <a:latin typeface="+mn-lt"/>
                        </a:rPr>
                        <a:t>New Geographic Areas </a:t>
                      </a:r>
                      <a:endParaRPr lang="en-US" sz="1600" dirty="0">
                        <a:latin typeface="+mn-lt"/>
                        <a:ea typeface="Times New Roman"/>
                      </a:endParaRPr>
                    </a:p>
                  </a:txBody>
                  <a:tcPr marL="62768" marR="62768" marT="0" marB="0" anchor="ctr"/>
                </a:tc>
                <a:tc>
                  <a:txBody>
                    <a:bodyPr/>
                    <a:lstStyle/>
                    <a:p>
                      <a:pPr marL="0" marR="0" algn="ctr">
                        <a:spcBef>
                          <a:spcPts val="0"/>
                        </a:spcBef>
                        <a:spcAft>
                          <a:spcPts val="0"/>
                        </a:spcAft>
                      </a:pPr>
                      <a:r>
                        <a:rPr lang="en-US" sz="1600" dirty="0">
                          <a:latin typeface="+mn-lt"/>
                        </a:rPr>
                        <a:t>New Program Actors</a:t>
                      </a:r>
                      <a:endParaRPr lang="en-US" sz="1600" dirty="0">
                        <a:latin typeface="+mn-lt"/>
                        <a:ea typeface="Times New Roman"/>
                      </a:endParaRPr>
                    </a:p>
                  </a:txBody>
                  <a:tcPr marL="62768" marR="62768" marT="0" marB="0" anchor="ctr"/>
                </a:tc>
                <a:tc>
                  <a:txBody>
                    <a:bodyPr/>
                    <a:lstStyle/>
                    <a:p>
                      <a:pPr marL="0" marR="0" algn="ctr">
                        <a:spcBef>
                          <a:spcPts val="0"/>
                        </a:spcBef>
                        <a:spcAft>
                          <a:spcPts val="0"/>
                        </a:spcAft>
                      </a:pPr>
                      <a:r>
                        <a:rPr lang="en-US" sz="1600" dirty="0">
                          <a:latin typeface="+mn-lt"/>
                        </a:rPr>
                        <a:t>New Technologies &amp; Policies</a:t>
                      </a:r>
                      <a:endParaRPr lang="en-US" sz="1600" dirty="0">
                        <a:latin typeface="+mn-lt"/>
                        <a:ea typeface="Times New Roman"/>
                      </a:endParaRPr>
                    </a:p>
                  </a:txBody>
                  <a:tcPr marL="62768" marR="62768" marT="0" marB="0" anchor="ctr"/>
                </a:tc>
              </a:tr>
              <a:tr h="2944368">
                <a:tc>
                  <a:txBody>
                    <a:bodyPr/>
                    <a:lstStyle/>
                    <a:p>
                      <a:pPr marL="109538" marR="0" lvl="0" indent="-109538">
                        <a:lnSpc>
                          <a:spcPct val="150000"/>
                        </a:lnSpc>
                        <a:spcBef>
                          <a:spcPts val="0"/>
                        </a:spcBef>
                        <a:spcAft>
                          <a:spcPts val="0"/>
                        </a:spcAft>
                        <a:buFont typeface="Arial" pitchFamily="34" charset="0"/>
                        <a:buChar char="•"/>
                      </a:pPr>
                      <a:r>
                        <a:rPr lang="en-US" sz="1600" dirty="0">
                          <a:latin typeface="+mn-lt"/>
                        </a:rPr>
                        <a:t>HI (hospitality)</a:t>
                      </a:r>
                    </a:p>
                    <a:p>
                      <a:pPr marL="109538" marR="0" lvl="0" indent="-109538">
                        <a:lnSpc>
                          <a:spcPct val="150000"/>
                        </a:lnSpc>
                        <a:spcBef>
                          <a:spcPts val="0"/>
                        </a:spcBef>
                        <a:spcAft>
                          <a:spcPts val="0"/>
                        </a:spcAft>
                        <a:buFont typeface="Arial" pitchFamily="34" charset="0"/>
                        <a:buChar char="•"/>
                      </a:pPr>
                      <a:r>
                        <a:rPr lang="en-US" sz="1600" dirty="0">
                          <a:latin typeface="+mn-lt"/>
                        </a:rPr>
                        <a:t>NY, NC (nonprofits</a:t>
                      </a:r>
                      <a:r>
                        <a:rPr lang="en-US" sz="1600" dirty="0" smtClean="0">
                          <a:latin typeface="+mn-lt"/>
                        </a:rPr>
                        <a:t>)</a:t>
                      </a:r>
                    </a:p>
                    <a:p>
                      <a:pPr marL="109538" marR="0" lvl="0" indent="-109538" algn="l" defTabSz="914400" rtl="0" eaLnBrk="1" fontAlgn="auto" latinLnBrk="0" hangingPunct="1">
                        <a:lnSpc>
                          <a:spcPct val="150000"/>
                        </a:lnSpc>
                        <a:spcBef>
                          <a:spcPts val="0"/>
                        </a:spcBef>
                        <a:spcAft>
                          <a:spcPts val="0"/>
                        </a:spcAft>
                        <a:buClrTx/>
                        <a:buSzTx/>
                        <a:buFont typeface="Arial" pitchFamily="34" charset="0"/>
                        <a:buChar char="•"/>
                        <a:tabLst/>
                        <a:defRPr/>
                      </a:pPr>
                      <a:r>
                        <a:rPr lang="en-US" sz="1600" b="1" dirty="0" smtClean="0">
                          <a:latin typeface="+mn-lt"/>
                        </a:rPr>
                        <a:t>HI, ME (transit-centric planning)</a:t>
                      </a:r>
                      <a:endParaRPr lang="en-US" sz="1600" b="1" dirty="0" smtClean="0">
                        <a:latin typeface="+mn-lt"/>
                        <a:ea typeface="Times New Roman"/>
                      </a:endParaRPr>
                    </a:p>
                    <a:p>
                      <a:pPr marL="109538" marR="0" lvl="0" indent="-109538">
                        <a:lnSpc>
                          <a:spcPct val="150000"/>
                        </a:lnSpc>
                        <a:spcBef>
                          <a:spcPts val="0"/>
                        </a:spcBef>
                        <a:spcAft>
                          <a:spcPts val="0"/>
                        </a:spcAft>
                        <a:buFont typeface="Arial" pitchFamily="34" charset="0"/>
                        <a:buChar char="•"/>
                      </a:pPr>
                      <a:endParaRPr lang="en-US" sz="1600" dirty="0">
                        <a:latin typeface="+mn-lt"/>
                        <a:ea typeface="Times New Roman"/>
                      </a:endParaRPr>
                    </a:p>
                  </a:txBody>
                  <a:tcPr marL="62768" marR="62768" marT="0" marB="0"/>
                </a:tc>
                <a:tc>
                  <a:txBody>
                    <a:bodyPr/>
                    <a:lstStyle/>
                    <a:p>
                      <a:pPr marL="109538" marR="0" lvl="0" indent="-109538">
                        <a:lnSpc>
                          <a:spcPct val="150000"/>
                        </a:lnSpc>
                        <a:spcBef>
                          <a:spcPts val="0"/>
                        </a:spcBef>
                        <a:spcAft>
                          <a:spcPts val="0"/>
                        </a:spcAft>
                        <a:buFont typeface="Arial" pitchFamily="34" charset="0"/>
                        <a:buChar char="•"/>
                      </a:pPr>
                      <a:r>
                        <a:rPr lang="en-US" sz="1600" b="1" dirty="0" smtClean="0">
                          <a:latin typeface="+mn-lt"/>
                        </a:rPr>
                        <a:t>CA, CO (rural </a:t>
                      </a:r>
                      <a:r>
                        <a:rPr lang="en-US" sz="1600" b="1" dirty="0">
                          <a:latin typeface="+mn-lt"/>
                        </a:rPr>
                        <a:t>areas)</a:t>
                      </a:r>
                    </a:p>
                    <a:p>
                      <a:pPr marL="109538" marR="0" lvl="0" indent="-109538">
                        <a:lnSpc>
                          <a:spcPct val="150000"/>
                        </a:lnSpc>
                        <a:spcBef>
                          <a:spcPts val="0"/>
                        </a:spcBef>
                        <a:spcAft>
                          <a:spcPts val="0"/>
                        </a:spcAft>
                        <a:buFont typeface="Arial" pitchFamily="34" charset="0"/>
                        <a:buChar char="•"/>
                      </a:pPr>
                      <a:r>
                        <a:rPr lang="en-US" sz="1600" dirty="0">
                          <a:latin typeface="+mn-lt"/>
                        </a:rPr>
                        <a:t>HI (non-IOU territory)</a:t>
                      </a:r>
                      <a:endParaRPr lang="en-US" sz="1600" dirty="0">
                        <a:latin typeface="+mn-lt"/>
                        <a:ea typeface="Times New Roman"/>
                      </a:endParaRPr>
                    </a:p>
                  </a:txBody>
                  <a:tcPr marL="62768" marR="62768" marT="0" marB="0"/>
                </a:tc>
                <a:tc>
                  <a:txBody>
                    <a:bodyPr/>
                    <a:lstStyle/>
                    <a:p>
                      <a:pPr marL="109538" marR="0" lvl="0" indent="-109538">
                        <a:lnSpc>
                          <a:spcPct val="150000"/>
                        </a:lnSpc>
                        <a:spcBef>
                          <a:spcPts val="0"/>
                        </a:spcBef>
                        <a:spcAft>
                          <a:spcPts val="0"/>
                        </a:spcAft>
                        <a:buFont typeface="Arial" pitchFamily="34" charset="0"/>
                        <a:buChar char="•"/>
                      </a:pPr>
                      <a:r>
                        <a:rPr lang="pl-PL" sz="1600" dirty="0">
                          <a:latin typeface="+mn-lt"/>
                        </a:rPr>
                        <a:t>CA (regional entities, counties)</a:t>
                      </a:r>
                      <a:endParaRPr lang="en-US" sz="1600" dirty="0">
                        <a:latin typeface="+mn-lt"/>
                      </a:endParaRPr>
                    </a:p>
                    <a:p>
                      <a:pPr marL="109538" marR="0" lvl="0" indent="-109538">
                        <a:lnSpc>
                          <a:spcPct val="150000"/>
                        </a:lnSpc>
                        <a:spcBef>
                          <a:spcPts val="0"/>
                        </a:spcBef>
                        <a:spcAft>
                          <a:spcPts val="0"/>
                        </a:spcAft>
                        <a:buFont typeface="Arial" pitchFamily="34" charset="0"/>
                        <a:buChar char="•"/>
                      </a:pPr>
                      <a:r>
                        <a:rPr lang="pl-PL" sz="1600" dirty="0">
                          <a:latin typeface="+mn-lt"/>
                        </a:rPr>
                        <a:t>MI (local governments)</a:t>
                      </a:r>
                      <a:endParaRPr lang="en-US" sz="1600" dirty="0">
                        <a:latin typeface="+mn-lt"/>
                      </a:endParaRPr>
                    </a:p>
                    <a:p>
                      <a:pPr marL="109538" marR="0" lvl="0" indent="-109538">
                        <a:lnSpc>
                          <a:spcPct val="150000"/>
                        </a:lnSpc>
                        <a:spcBef>
                          <a:spcPts val="0"/>
                        </a:spcBef>
                        <a:spcAft>
                          <a:spcPts val="0"/>
                        </a:spcAft>
                        <a:buFont typeface="Arial" pitchFamily="34" charset="0"/>
                        <a:buChar char="•"/>
                      </a:pPr>
                      <a:r>
                        <a:rPr lang="en-US" sz="1600" dirty="0">
                          <a:latin typeface="+mn-lt"/>
                        </a:rPr>
                        <a:t>MN (cities, local government authority)</a:t>
                      </a:r>
                    </a:p>
                    <a:p>
                      <a:pPr marL="109538" marR="0" lvl="0" indent="-109538">
                        <a:lnSpc>
                          <a:spcPct val="150000"/>
                        </a:lnSpc>
                        <a:spcBef>
                          <a:spcPts val="0"/>
                        </a:spcBef>
                        <a:spcAft>
                          <a:spcPts val="0"/>
                        </a:spcAft>
                        <a:buFont typeface="Arial" pitchFamily="34" charset="0"/>
                        <a:buChar char="•"/>
                      </a:pPr>
                      <a:r>
                        <a:rPr lang="pl-PL" sz="1600" dirty="0" smtClean="0">
                          <a:latin typeface="+mn-lt"/>
                        </a:rPr>
                        <a:t>NY(cities)</a:t>
                      </a:r>
                      <a:endParaRPr lang="en-US" sz="1600" dirty="0">
                        <a:latin typeface="+mn-lt"/>
                      </a:endParaRPr>
                    </a:p>
                    <a:p>
                      <a:pPr marL="109538" marR="0" lvl="0" indent="-109538">
                        <a:lnSpc>
                          <a:spcPct val="150000"/>
                        </a:lnSpc>
                        <a:spcBef>
                          <a:spcPts val="0"/>
                        </a:spcBef>
                        <a:spcAft>
                          <a:spcPts val="0"/>
                        </a:spcAft>
                        <a:buFont typeface="Arial" pitchFamily="34" charset="0"/>
                        <a:buChar char="•"/>
                      </a:pPr>
                      <a:r>
                        <a:rPr lang="pl-PL" sz="1600" dirty="0">
                          <a:latin typeface="+mn-lt"/>
                        </a:rPr>
                        <a:t>WI (small towns)</a:t>
                      </a:r>
                      <a:endParaRPr lang="en-US" sz="1600" dirty="0">
                        <a:latin typeface="+mn-lt"/>
                        <a:ea typeface="Times New Roman"/>
                      </a:endParaRPr>
                    </a:p>
                  </a:txBody>
                  <a:tcPr marL="62768" marR="62768" marT="0" marB="0"/>
                </a:tc>
                <a:tc>
                  <a:txBody>
                    <a:bodyPr/>
                    <a:lstStyle/>
                    <a:p>
                      <a:pPr marL="109538" marR="0" lvl="0" indent="-109538">
                        <a:lnSpc>
                          <a:spcPct val="150000"/>
                        </a:lnSpc>
                        <a:spcBef>
                          <a:spcPts val="0"/>
                        </a:spcBef>
                        <a:spcAft>
                          <a:spcPts val="0"/>
                        </a:spcAft>
                        <a:buFont typeface="Arial" pitchFamily="34" charset="0"/>
                        <a:buChar char="•"/>
                      </a:pPr>
                      <a:r>
                        <a:rPr lang="en-US" sz="1600" b="1" dirty="0">
                          <a:latin typeface="+mn-lt"/>
                        </a:rPr>
                        <a:t>HI (deep seawater air conditioning)</a:t>
                      </a:r>
                    </a:p>
                    <a:p>
                      <a:pPr marL="109538" marR="0" lvl="0" indent="-109538">
                        <a:lnSpc>
                          <a:spcPct val="150000"/>
                        </a:lnSpc>
                        <a:spcBef>
                          <a:spcPts val="0"/>
                        </a:spcBef>
                        <a:spcAft>
                          <a:spcPts val="0"/>
                        </a:spcAft>
                        <a:buFont typeface="Arial" pitchFamily="34" charset="0"/>
                        <a:buChar char="•"/>
                      </a:pPr>
                      <a:r>
                        <a:rPr lang="fr-FR" sz="1600" b="1" dirty="0">
                          <a:latin typeface="+mn-lt"/>
                        </a:rPr>
                        <a:t>ME, MA, MI (multi-fuel retrofits)</a:t>
                      </a:r>
                      <a:endParaRPr lang="en-US" sz="1600" b="1" dirty="0">
                        <a:latin typeface="+mn-lt"/>
                      </a:endParaRPr>
                    </a:p>
                    <a:p>
                      <a:pPr marL="109538" marR="0" lvl="0" indent="-109538">
                        <a:lnSpc>
                          <a:spcPct val="150000"/>
                        </a:lnSpc>
                        <a:spcBef>
                          <a:spcPts val="0"/>
                        </a:spcBef>
                        <a:spcAft>
                          <a:spcPts val="0"/>
                        </a:spcAft>
                        <a:buFont typeface="Arial" pitchFamily="34" charset="0"/>
                        <a:buChar char="•"/>
                      </a:pPr>
                      <a:r>
                        <a:rPr lang="en-US" sz="1600" dirty="0">
                          <a:latin typeface="+mn-lt"/>
                        </a:rPr>
                        <a:t>NY (reprogramming utility software for on-bill financing) </a:t>
                      </a:r>
                      <a:endParaRPr lang="en-US" sz="1600" dirty="0" smtClean="0">
                        <a:latin typeface="+mn-lt"/>
                      </a:endParaRPr>
                    </a:p>
                    <a:p>
                      <a:pPr marL="109538" marR="0" lvl="0" indent="-109538">
                        <a:lnSpc>
                          <a:spcPct val="150000"/>
                        </a:lnSpc>
                        <a:spcBef>
                          <a:spcPts val="0"/>
                        </a:spcBef>
                        <a:spcAft>
                          <a:spcPts val="0"/>
                        </a:spcAft>
                        <a:buFont typeface="Arial" pitchFamily="34" charset="0"/>
                        <a:buChar char="•"/>
                      </a:pPr>
                      <a:r>
                        <a:rPr lang="en-US" sz="1600" dirty="0" smtClean="0">
                          <a:latin typeface="+mn-lt"/>
                        </a:rPr>
                        <a:t>NC (new manufactured housing)</a:t>
                      </a:r>
                      <a:endParaRPr lang="en-US" sz="1600" dirty="0">
                        <a:latin typeface="+mn-lt"/>
                      </a:endParaRPr>
                    </a:p>
                  </a:txBody>
                  <a:tcPr marL="62768" marR="62768" marT="0" marB="0"/>
                </a:tc>
              </a:tr>
            </a:tbl>
          </a:graphicData>
        </a:graphic>
      </p:graphicFrame>
      <p:sp>
        <p:nvSpPr>
          <p:cNvPr id="5" name="Slide Number Placeholder 4"/>
          <p:cNvSpPr>
            <a:spLocks noGrp="1"/>
          </p:cNvSpPr>
          <p:nvPr>
            <p:ph type="sldNum" sz="quarter" idx="10"/>
          </p:nvPr>
        </p:nvSpPr>
        <p:spPr/>
        <p:txBody>
          <a:bodyPr/>
          <a:lstStyle/>
          <a:p>
            <a:pPr>
              <a:defRPr/>
            </a:pPr>
            <a:fld id="{7A4CC1FF-5A6F-4D73-9CAC-6B033076DC0D}" type="slidenum">
              <a:rPr lang="en-US">
                <a:latin typeface="+mn-lt"/>
              </a:rPr>
              <a:pPr>
                <a:defRPr/>
              </a:pPr>
              <a:t>22</a:t>
            </a:fld>
            <a:endParaRPr lang="en-US" dirty="0">
              <a:latin typeface="+mn-lt"/>
            </a:endParaRPr>
          </a:p>
        </p:txBody>
      </p:sp>
      <p:sp>
        <p:nvSpPr>
          <p:cNvPr id="8" name="Content Placeholder 2"/>
          <p:cNvSpPr txBox="1">
            <a:spLocks/>
          </p:cNvSpPr>
          <p:nvPr/>
        </p:nvSpPr>
        <p:spPr>
          <a:xfrm>
            <a:off x="457200" y="1524000"/>
            <a:ext cx="8229600" cy="1143000"/>
          </a:xfrm>
          <a:prstGeom prst="rect">
            <a:avLst/>
          </a:prstGeom>
        </p:spPr>
        <p:txBody>
          <a:bodyPr>
            <a:normAutofit/>
          </a:bodyPr>
          <a:lstStyle/>
          <a:p>
            <a:pPr>
              <a:lnSpc>
                <a:spcPct val="80000"/>
              </a:lnSpc>
              <a:spcBef>
                <a:spcPct val="20000"/>
              </a:spcBef>
              <a:spcAft>
                <a:spcPts val="1200"/>
              </a:spcAft>
            </a:pPr>
            <a:r>
              <a:rPr lang="en-US" sz="2400" dirty="0">
                <a:solidFill>
                  <a:srgbClr val="31859C"/>
                </a:solidFill>
                <a:latin typeface="Calibri" pitchFamily="34" charset="0"/>
                <a:cs typeface="Arial" charset="0"/>
              </a:rPr>
              <a:t>States targeted efficiency programs towards new markets, technologies, and geographic regions</a:t>
            </a:r>
            <a:r>
              <a:rPr lang="en-US" sz="2400" dirty="0" smtClean="0">
                <a:solidFill>
                  <a:srgbClr val="31859C"/>
                </a:solidFill>
                <a:latin typeface="Calibri" pitchFamily="34" charset="0"/>
                <a:cs typeface="Arial" charset="0"/>
              </a:rPr>
              <a:t>:</a:t>
            </a:r>
            <a:endParaRPr lang="en-US" sz="2000" dirty="0" smtClean="0">
              <a:solidFill>
                <a:srgbClr val="17375E"/>
              </a:solidFill>
              <a:latin typeface="Calibri" pitchFamily="34" charset="0"/>
              <a:cs typeface="Arial" charset="0"/>
            </a:endParaRPr>
          </a:p>
          <a:p>
            <a:pPr marL="742950" lvl="1" indent="-285750">
              <a:buFont typeface="Arial" charset="0"/>
              <a:buChar char="–"/>
            </a:pPr>
            <a:endParaRPr lang="en-US" dirty="0">
              <a:solidFill>
                <a:srgbClr val="002060"/>
              </a:solidFill>
              <a:latin typeface="Calibri" pitchFamily="34" charset="0"/>
              <a:cs typeface="Arial" charset="0"/>
            </a:endParaRPr>
          </a:p>
          <a:p>
            <a:pPr marL="742950" lvl="1" indent="-285750">
              <a:lnSpc>
                <a:spcPct val="80000"/>
              </a:lnSpc>
              <a:spcBef>
                <a:spcPct val="20000"/>
              </a:spcBef>
              <a:spcAft>
                <a:spcPts val="1200"/>
              </a:spcAft>
              <a:buFont typeface="Arial" charset="0"/>
              <a:buChar char="–"/>
            </a:pPr>
            <a:endParaRPr lang="en-US" dirty="0">
              <a:solidFill>
                <a:srgbClr val="002060"/>
              </a:solidFill>
              <a:latin typeface="Calibri" pitchFamily="34"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7"/>
          <p:cNvSpPr>
            <a:spLocks noGrp="1"/>
          </p:cNvSpPr>
          <p:nvPr>
            <p:ph type="ctrTitle"/>
          </p:nvPr>
        </p:nvSpPr>
        <p:spPr>
          <a:xfrm>
            <a:off x="685800" y="3101975"/>
            <a:ext cx="7772400" cy="1470025"/>
          </a:xfrm>
        </p:spPr>
        <p:txBody>
          <a:bodyPr/>
          <a:lstStyle/>
          <a:p>
            <a:pPr eaLnBrk="1" hangingPunct="1">
              <a:defRPr/>
            </a:pPr>
            <a:r>
              <a:rPr lang="en-US" sz="4000" dirty="0" smtClean="0">
                <a:latin typeface="+mn-lt"/>
                <a:cs typeface="Arial" charset="0"/>
              </a:rPr>
              <a:t>Interaction and Coordination Among Program Administrators</a:t>
            </a:r>
          </a:p>
        </p:txBody>
      </p:sp>
      <p:pic>
        <p:nvPicPr>
          <p:cNvPr id="68610" name="Picture 18"/>
          <p:cNvPicPr>
            <a:picLocks noChangeAspect="1" noChangeArrowheads="1"/>
          </p:cNvPicPr>
          <p:nvPr/>
        </p:nvPicPr>
        <p:blipFill>
          <a:blip r:embed="rId3" cstate="print"/>
          <a:srcRect/>
          <a:stretch>
            <a:fillRect/>
          </a:stretch>
        </p:blipFill>
        <p:spPr bwMode="auto">
          <a:xfrm>
            <a:off x="7543800" y="1524000"/>
            <a:ext cx="1239838" cy="1536700"/>
          </a:xfrm>
          <a:prstGeom prst="rect">
            <a:avLst/>
          </a:prstGeom>
          <a:noFill/>
          <a:ln w="1270">
            <a:solidFill>
              <a:schemeClr val="tx1"/>
            </a:solidFill>
            <a:miter lim="800000"/>
            <a:headEnd/>
            <a:tailEnd/>
          </a:ln>
        </p:spPr>
      </p:pic>
      <p:pic>
        <p:nvPicPr>
          <p:cNvPr id="68611" name="Picture 4"/>
          <p:cNvPicPr>
            <a:picLocks noChangeAspect="1" noChangeArrowheads="1"/>
          </p:cNvPicPr>
          <p:nvPr/>
        </p:nvPicPr>
        <p:blipFill>
          <a:blip r:embed="rId4" cstate="print"/>
          <a:srcRect/>
          <a:stretch>
            <a:fillRect/>
          </a:stretch>
        </p:blipFill>
        <p:spPr bwMode="auto">
          <a:xfrm>
            <a:off x="5446713" y="1524000"/>
            <a:ext cx="1868487" cy="1536700"/>
          </a:xfrm>
          <a:prstGeom prst="rect">
            <a:avLst/>
          </a:prstGeom>
          <a:noFill/>
          <a:ln w="9525">
            <a:solidFill>
              <a:schemeClr val="tx1"/>
            </a:solidFill>
            <a:miter lim="800000"/>
            <a:headEnd/>
            <a:tailEnd/>
          </a:ln>
        </p:spPr>
      </p:pic>
      <p:pic>
        <p:nvPicPr>
          <p:cNvPr id="68612" name="Picture 5"/>
          <p:cNvPicPr>
            <a:picLocks noChangeAspect="1" noChangeArrowheads="1"/>
          </p:cNvPicPr>
          <p:nvPr/>
        </p:nvPicPr>
        <p:blipFill>
          <a:blip r:embed="rId5" cstate="print"/>
          <a:srcRect/>
          <a:stretch>
            <a:fillRect/>
          </a:stretch>
        </p:blipFill>
        <p:spPr bwMode="auto">
          <a:xfrm>
            <a:off x="371475" y="1524000"/>
            <a:ext cx="1152525" cy="1535113"/>
          </a:xfrm>
          <a:prstGeom prst="rect">
            <a:avLst/>
          </a:prstGeom>
          <a:noFill/>
          <a:ln w="9525">
            <a:solidFill>
              <a:schemeClr val="tx1"/>
            </a:solidFill>
            <a:miter lim="800000"/>
            <a:headEnd/>
            <a:tailEnd/>
          </a:ln>
        </p:spPr>
      </p:pic>
      <p:pic>
        <p:nvPicPr>
          <p:cNvPr id="68613" name="Picture 4"/>
          <p:cNvPicPr>
            <a:picLocks noChangeAspect="1" noChangeArrowheads="1"/>
          </p:cNvPicPr>
          <p:nvPr/>
        </p:nvPicPr>
        <p:blipFill>
          <a:blip r:embed="rId6" cstate="print"/>
          <a:srcRect/>
          <a:stretch>
            <a:fillRect/>
          </a:stretch>
        </p:blipFill>
        <p:spPr bwMode="auto">
          <a:xfrm>
            <a:off x="1763713" y="1524000"/>
            <a:ext cx="2046287" cy="1536700"/>
          </a:xfrm>
          <a:prstGeom prst="rect">
            <a:avLst/>
          </a:prstGeom>
          <a:noFill/>
          <a:ln w="9525">
            <a:solidFill>
              <a:schemeClr val="tx1"/>
            </a:solidFill>
            <a:miter lim="800000"/>
            <a:headEnd/>
            <a:tailEnd/>
          </a:ln>
        </p:spPr>
      </p:pic>
      <p:pic>
        <p:nvPicPr>
          <p:cNvPr id="68614" name="Picture 6"/>
          <p:cNvPicPr>
            <a:picLocks noChangeAspect="1" noChangeArrowheads="1"/>
          </p:cNvPicPr>
          <p:nvPr/>
        </p:nvPicPr>
        <p:blipFill>
          <a:blip r:embed="rId7" cstate="print"/>
          <a:srcRect/>
          <a:stretch>
            <a:fillRect/>
          </a:stretch>
        </p:blipFill>
        <p:spPr bwMode="auto">
          <a:xfrm>
            <a:off x="4051300" y="1524000"/>
            <a:ext cx="1130300" cy="1536700"/>
          </a:xfrm>
          <a:prstGeom prst="rect">
            <a:avLst/>
          </a:prstGeom>
          <a:noFill/>
          <a:ln w="1270">
            <a:solidFill>
              <a:schemeClr val="tx1"/>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defRPr/>
            </a:pPr>
            <a:r>
              <a:rPr lang="en-US" dirty="0" smtClean="0">
                <a:latin typeface="+mn-lt"/>
                <a:cs typeface="Arial" charset="0"/>
              </a:rPr>
              <a:t>Spectrum of Coordination</a:t>
            </a:r>
          </a:p>
        </p:txBody>
      </p:sp>
      <p:graphicFrame>
        <p:nvGraphicFramePr>
          <p:cNvPr id="8" name="Content Placeholder 7"/>
          <p:cNvGraphicFramePr>
            <a:graphicFrameLocks noGrp="1"/>
          </p:cNvGraphicFramePr>
          <p:nvPr>
            <p:ph idx="1"/>
          </p:nvPr>
        </p:nvGraphicFramePr>
        <p:xfrm>
          <a:off x="457200" y="4724400"/>
          <a:ext cx="8305800" cy="1371600"/>
        </p:xfrm>
        <a:graphic>
          <a:graphicData uri="http://schemas.openxmlformats.org/drawingml/2006/table">
            <a:tbl>
              <a:tblPr firstRow="1" bandRow="1">
                <a:tableStyleId>{7DF18680-E054-41AD-8BC1-D1AEF772440D}</a:tableStyleId>
              </a:tblPr>
              <a:tblGrid>
                <a:gridCol w="2768600"/>
                <a:gridCol w="2768600"/>
                <a:gridCol w="2768600"/>
              </a:tblGrid>
              <a:tr h="685800">
                <a:tc>
                  <a:txBody>
                    <a:bodyPr/>
                    <a:lstStyle/>
                    <a:p>
                      <a:pPr marL="0" marR="0" algn="ctr">
                        <a:spcBef>
                          <a:spcPts val="0"/>
                        </a:spcBef>
                        <a:spcAft>
                          <a:spcPts val="0"/>
                        </a:spcAft>
                      </a:pPr>
                      <a:r>
                        <a:rPr lang="en-US" sz="1800" b="0" dirty="0" smtClean="0"/>
                        <a:t>Communication or consultation on programs</a:t>
                      </a:r>
                      <a:endParaRPr lang="en-US" sz="1800" b="0" dirty="0">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b="0" dirty="0"/>
                        <a:t>Complementary programs</a:t>
                      </a:r>
                      <a:endParaRPr lang="en-US" sz="1800" b="0" dirty="0">
                        <a:latin typeface="Times New Roman"/>
                        <a:ea typeface="Times New Roman"/>
                        <a:cs typeface="Times New Roman"/>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800" b="0" dirty="0"/>
                        <a:t>Full collaboration</a:t>
                      </a:r>
                      <a:endParaRPr lang="en-US" sz="1800" b="0" dirty="0">
                        <a:latin typeface="Times New Roman"/>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685800">
                <a:tc>
                  <a:txBody>
                    <a:bodyPr/>
                    <a:lstStyle/>
                    <a:p>
                      <a:pPr algn="ctr"/>
                      <a:r>
                        <a:rPr lang="pl-PL" sz="1600" dirty="0">
                          <a:solidFill>
                            <a:srgbClr val="000000"/>
                          </a:solidFill>
                        </a:rPr>
                        <a:t>FL, MN, NC, NY, </a:t>
                      </a:r>
                      <a:r>
                        <a:rPr lang="pl-PL" sz="1600" dirty="0" smtClean="0">
                          <a:solidFill>
                            <a:srgbClr val="000000"/>
                          </a:solidFill>
                        </a:rPr>
                        <a:t>WI</a:t>
                      </a:r>
                      <a:r>
                        <a:rPr lang="en-US" sz="1600" dirty="0" smtClean="0">
                          <a:solidFill>
                            <a:srgbClr val="000000"/>
                          </a:solidFill>
                        </a:rPr>
                        <a:t>, CA</a:t>
                      </a:r>
                      <a:endParaRPr lang="pl-PL" sz="1600" dirty="0"/>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it-IT" sz="1600" dirty="0">
                          <a:solidFill>
                            <a:srgbClr val="000000"/>
                          </a:solidFill>
                        </a:rPr>
                        <a:t>CA, CO, FL, HI, MA, ME, </a:t>
                      </a:r>
                      <a:r>
                        <a:rPr lang="it-IT" sz="1600" dirty="0" err="1">
                          <a:solidFill>
                            <a:srgbClr val="000000"/>
                          </a:solidFill>
                        </a:rPr>
                        <a:t>MI</a:t>
                      </a:r>
                      <a:r>
                        <a:rPr lang="it-IT" sz="1600" dirty="0">
                          <a:solidFill>
                            <a:srgbClr val="000000"/>
                          </a:solidFill>
                        </a:rPr>
                        <a:t>, MN, NC, NY, OR</a:t>
                      </a:r>
                      <a:endParaRPr lang="it-IT" sz="1600" dirty="0"/>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r>
                        <a:rPr lang="it-IT" sz="1600" dirty="0">
                          <a:solidFill>
                            <a:srgbClr val="000000"/>
                          </a:solidFill>
                        </a:rPr>
                        <a:t>HI, CA, ME, MA, MN</a:t>
                      </a:r>
                      <a:endParaRPr lang="it-IT" sz="1600" dirty="0"/>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0"/>
          </p:nvPr>
        </p:nvSpPr>
        <p:spPr/>
        <p:txBody>
          <a:bodyPr/>
          <a:lstStyle/>
          <a:p>
            <a:pPr>
              <a:defRPr/>
            </a:pPr>
            <a:fld id="{D0224F4B-6343-4622-8BD6-2F9796E38D6C}" type="slidenum">
              <a:rPr lang="en-US">
                <a:latin typeface="+mn-lt"/>
              </a:rPr>
              <a:pPr>
                <a:defRPr/>
              </a:pPr>
              <a:t>24</a:t>
            </a:fld>
            <a:endParaRPr lang="en-US" dirty="0">
              <a:latin typeface="+mn-lt"/>
            </a:endParaRPr>
          </a:p>
        </p:txBody>
      </p:sp>
      <p:sp>
        <p:nvSpPr>
          <p:cNvPr id="19" name="Content Placeholder 2"/>
          <p:cNvSpPr txBox="1">
            <a:spLocks/>
          </p:cNvSpPr>
          <p:nvPr/>
        </p:nvSpPr>
        <p:spPr>
          <a:xfrm>
            <a:off x="228600" y="1524000"/>
            <a:ext cx="8686800" cy="3124200"/>
          </a:xfrm>
          <a:prstGeom prst="rect">
            <a:avLst/>
          </a:prstGeom>
        </p:spPr>
        <p:txBody>
          <a:bodyPr>
            <a:normAutofit fontScale="70000" lnSpcReduction="20000"/>
          </a:bodyPr>
          <a:lstStyle/>
          <a:p>
            <a:pPr fontAlgn="auto">
              <a:spcBef>
                <a:spcPct val="20000"/>
              </a:spcBef>
              <a:spcAft>
                <a:spcPts val="1200"/>
              </a:spcAft>
              <a:defRPr/>
            </a:pPr>
            <a:r>
              <a:rPr lang="en-US" sz="3600" dirty="0">
                <a:solidFill>
                  <a:schemeClr val="accent5">
                    <a:lumMod val="75000"/>
                  </a:schemeClr>
                </a:solidFill>
                <a:latin typeface="+mn-lt"/>
                <a:cs typeface="Arial" pitchFamily="34" charset="0"/>
              </a:rPr>
              <a:t>In the 12 case study states there was a broad spectrum of coordination between </a:t>
            </a:r>
            <a:r>
              <a:rPr lang="en-US" sz="3600" dirty="0" smtClean="0">
                <a:solidFill>
                  <a:schemeClr val="accent5">
                    <a:lumMod val="75000"/>
                  </a:schemeClr>
                </a:solidFill>
                <a:latin typeface="+mn-lt"/>
                <a:cs typeface="Arial" pitchFamily="34" charset="0"/>
              </a:rPr>
              <a:t>state energy office </a:t>
            </a:r>
            <a:r>
              <a:rPr lang="en-US" sz="3600" dirty="0">
                <a:solidFill>
                  <a:schemeClr val="accent5">
                    <a:lumMod val="75000"/>
                  </a:schemeClr>
                </a:solidFill>
                <a:latin typeface="+mn-lt"/>
                <a:cs typeface="Arial" pitchFamily="34" charset="0"/>
              </a:rPr>
              <a:t>&amp; </a:t>
            </a:r>
            <a:r>
              <a:rPr lang="en-US" sz="3600" dirty="0" smtClean="0">
                <a:solidFill>
                  <a:schemeClr val="accent5">
                    <a:lumMod val="75000"/>
                  </a:schemeClr>
                </a:solidFill>
                <a:latin typeface="+mn-lt"/>
                <a:cs typeface="Arial" pitchFamily="34" charset="0"/>
              </a:rPr>
              <a:t>utility customer-funded </a:t>
            </a:r>
            <a:r>
              <a:rPr lang="en-US" sz="3600" dirty="0">
                <a:solidFill>
                  <a:schemeClr val="accent5">
                    <a:lumMod val="75000"/>
                  </a:schemeClr>
                </a:solidFill>
                <a:latin typeface="+mn-lt"/>
                <a:cs typeface="Arial" pitchFamily="34" charset="0"/>
              </a:rPr>
              <a:t>program </a:t>
            </a:r>
            <a:r>
              <a:rPr lang="en-US" sz="3600" dirty="0" smtClean="0">
                <a:solidFill>
                  <a:schemeClr val="accent5">
                    <a:lumMod val="75000"/>
                  </a:schemeClr>
                </a:solidFill>
                <a:latin typeface="+mn-lt"/>
                <a:cs typeface="Arial" pitchFamily="34" charset="0"/>
              </a:rPr>
              <a:t>administrators</a:t>
            </a:r>
            <a:endParaRPr lang="en-US" sz="3600" dirty="0">
              <a:solidFill>
                <a:schemeClr val="accent5">
                  <a:lumMod val="75000"/>
                </a:schemeClr>
              </a:solidFill>
              <a:latin typeface="+mn-lt"/>
              <a:cs typeface="Arial" pitchFamily="34" charset="0"/>
            </a:endParaRPr>
          </a:p>
          <a:p>
            <a:pPr marL="742950" lvl="1" indent="-285750" fontAlgn="auto">
              <a:spcBef>
                <a:spcPct val="20000"/>
              </a:spcBef>
              <a:spcAft>
                <a:spcPts val="1200"/>
              </a:spcAft>
              <a:buFont typeface="Arial" pitchFamily="34" charset="0"/>
              <a:buChar char="–"/>
              <a:defRPr/>
            </a:pPr>
            <a:r>
              <a:rPr lang="en-US" sz="2900" dirty="0" smtClean="0">
                <a:solidFill>
                  <a:srgbClr val="002060"/>
                </a:solidFill>
                <a:latin typeface="+mn-lt"/>
                <a:cs typeface="Arial" pitchFamily="34" charset="0"/>
              </a:rPr>
              <a:t>They </a:t>
            </a:r>
            <a:r>
              <a:rPr lang="en-US" sz="2900" dirty="0">
                <a:solidFill>
                  <a:srgbClr val="002060"/>
                </a:solidFill>
                <a:latin typeface="+mn-lt"/>
                <a:cs typeface="Arial" pitchFamily="34" charset="0"/>
              </a:rPr>
              <a:t>engaged in </a:t>
            </a:r>
            <a:r>
              <a:rPr lang="en-US" sz="2900" b="1" dirty="0">
                <a:solidFill>
                  <a:srgbClr val="002060"/>
                </a:solidFill>
                <a:latin typeface="+mn-lt"/>
                <a:cs typeface="Arial" pitchFamily="34" charset="0"/>
              </a:rPr>
              <a:t>consultation</a:t>
            </a:r>
            <a:r>
              <a:rPr lang="en-US" sz="2900" dirty="0">
                <a:solidFill>
                  <a:srgbClr val="002060"/>
                </a:solidFill>
                <a:latin typeface="+mn-lt"/>
                <a:cs typeface="Arial" pitchFamily="34" charset="0"/>
              </a:rPr>
              <a:t> with utility customer-program administrators but decided not to coordinate their programs</a:t>
            </a:r>
          </a:p>
          <a:p>
            <a:pPr marL="742950" lvl="1" indent="-285750" fontAlgn="auto">
              <a:spcBef>
                <a:spcPct val="20000"/>
              </a:spcBef>
              <a:spcAft>
                <a:spcPts val="1200"/>
              </a:spcAft>
              <a:buFont typeface="Arial" pitchFamily="34" charset="0"/>
              <a:buChar char="–"/>
              <a:defRPr/>
            </a:pPr>
            <a:r>
              <a:rPr lang="en-US" sz="2900" b="1" dirty="0">
                <a:solidFill>
                  <a:srgbClr val="002060"/>
                </a:solidFill>
                <a:latin typeface="+mn-lt"/>
                <a:cs typeface="Arial" pitchFamily="34" charset="0"/>
              </a:rPr>
              <a:t>Complementary</a:t>
            </a:r>
            <a:r>
              <a:rPr lang="en-US" sz="2900" dirty="0">
                <a:solidFill>
                  <a:srgbClr val="002060"/>
                </a:solidFill>
                <a:latin typeface="+mn-lt"/>
                <a:cs typeface="Arial" pitchFamily="34" charset="0"/>
              </a:rPr>
              <a:t> Recovery Act-funded programs were designed </a:t>
            </a:r>
            <a:r>
              <a:rPr lang="en-US" sz="2900" dirty="0" smtClean="0">
                <a:solidFill>
                  <a:srgbClr val="002060"/>
                </a:solidFill>
                <a:latin typeface="+mn-lt"/>
                <a:cs typeface="Arial" pitchFamily="34" charset="0"/>
              </a:rPr>
              <a:t>as enhancements</a:t>
            </a:r>
            <a:r>
              <a:rPr lang="en-US" sz="2900" dirty="0">
                <a:solidFill>
                  <a:srgbClr val="002060"/>
                </a:solidFill>
                <a:latin typeface="+mn-lt"/>
                <a:cs typeface="Arial" pitchFamily="34" charset="0"/>
              </a:rPr>
              <a:t>, </a:t>
            </a:r>
            <a:r>
              <a:rPr lang="en-US" sz="2900" dirty="0" smtClean="0">
                <a:solidFill>
                  <a:srgbClr val="002060"/>
                </a:solidFill>
                <a:latin typeface="+mn-lt"/>
                <a:cs typeface="Arial" pitchFamily="34" charset="0"/>
              </a:rPr>
              <a:t>extensions or enablers of </a:t>
            </a:r>
            <a:r>
              <a:rPr lang="en-US" sz="2900" dirty="0">
                <a:solidFill>
                  <a:srgbClr val="002060"/>
                </a:solidFill>
                <a:latin typeface="+mn-lt"/>
                <a:cs typeface="Arial" pitchFamily="34" charset="0"/>
              </a:rPr>
              <a:t>utility customer programs</a:t>
            </a:r>
          </a:p>
          <a:p>
            <a:pPr marL="742950" lvl="1" indent="-285750" fontAlgn="auto">
              <a:spcBef>
                <a:spcPct val="20000"/>
              </a:spcBef>
              <a:spcAft>
                <a:spcPts val="1200"/>
              </a:spcAft>
              <a:buFont typeface="Arial" pitchFamily="34" charset="0"/>
              <a:buChar char="–"/>
              <a:defRPr/>
            </a:pPr>
            <a:r>
              <a:rPr lang="en-US" sz="2900" dirty="0">
                <a:solidFill>
                  <a:srgbClr val="002060"/>
                </a:solidFill>
                <a:latin typeface="+mn-lt"/>
                <a:cs typeface="Arial" pitchFamily="34" charset="0"/>
              </a:rPr>
              <a:t>Administrators tried </a:t>
            </a:r>
            <a:r>
              <a:rPr lang="en-US" sz="2900" b="1" dirty="0">
                <a:solidFill>
                  <a:srgbClr val="002060"/>
                </a:solidFill>
                <a:latin typeface="+mn-lt"/>
                <a:cs typeface="Arial" pitchFamily="34" charset="0"/>
              </a:rPr>
              <a:t>full collaboration</a:t>
            </a:r>
            <a:r>
              <a:rPr lang="en-US" sz="2900" dirty="0">
                <a:solidFill>
                  <a:srgbClr val="002060"/>
                </a:solidFill>
                <a:latin typeface="+mn-lt"/>
                <a:cs typeface="Arial" pitchFamily="34" charset="0"/>
              </a:rPr>
              <a:t> in designing and implementing joint programs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defRPr/>
            </a:pPr>
            <a:r>
              <a:rPr lang="en-US" dirty="0" smtClean="0">
                <a:latin typeface="+mn-lt"/>
                <a:cs typeface="Arial" charset="0"/>
              </a:rPr>
              <a:t>Benefits of Coordination</a:t>
            </a:r>
          </a:p>
        </p:txBody>
      </p:sp>
      <p:sp>
        <p:nvSpPr>
          <p:cNvPr id="3" name="Content Placeholder 2"/>
          <p:cNvSpPr>
            <a:spLocks noGrp="1"/>
          </p:cNvSpPr>
          <p:nvPr>
            <p:ph idx="1"/>
          </p:nvPr>
        </p:nvSpPr>
        <p:spPr>
          <a:xfrm>
            <a:off x="228600" y="1600200"/>
            <a:ext cx="8382000" cy="5029200"/>
          </a:xfrm>
        </p:spPr>
        <p:txBody>
          <a:bodyPr rtlCol="0">
            <a:normAutofit fontScale="62500" lnSpcReduction="20000"/>
          </a:bodyPr>
          <a:lstStyle/>
          <a:p>
            <a:pPr marL="0" indent="0" eaLnBrk="1" fontAlgn="auto" hangingPunct="1">
              <a:spcAft>
                <a:spcPts val="1800"/>
              </a:spcAft>
              <a:buFont typeface="Arial" charset="0"/>
              <a:buNone/>
              <a:defRPr/>
            </a:pPr>
            <a:r>
              <a:rPr lang="en-US" sz="3800" dirty="0" smtClean="0">
                <a:latin typeface="+mn-lt"/>
              </a:rPr>
              <a:t>Coordination between ARRA- and utility                                       customer-program administrators offers                                         potential benefits: </a:t>
            </a:r>
          </a:p>
          <a:p>
            <a:pPr lvl="1" eaLnBrk="1" fontAlgn="auto" hangingPunct="1">
              <a:spcAft>
                <a:spcPts val="1800"/>
              </a:spcAft>
              <a:buFont typeface="Arial" pitchFamily="34" charset="0"/>
              <a:buChar char="–"/>
              <a:defRPr/>
            </a:pPr>
            <a:r>
              <a:rPr lang="en-US" dirty="0" smtClean="0">
                <a:latin typeface="+mn-lt"/>
              </a:rPr>
              <a:t>Allows administrators to </a:t>
            </a:r>
            <a:r>
              <a:rPr lang="en-US" b="1" i="1" dirty="0" smtClean="0">
                <a:latin typeface="+mn-lt"/>
              </a:rPr>
              <a:t>leverage</a:t>
            </a:r>
            <a:r>
              <a:rPr lang="en-US" dirty="0" smtClean="0">
                <a:latin typeface="+mn-lt"/>
              </a:rPr>
              <a:t> existing                                                             resources, infrastructure and experience</a:t>
            </a:r>
          </a:p>
          <a:p>
            <a:pPr lvl="1" eaLnBrk="1" fontAlgn="auto" hangingPunct="1">
              <a:spcAft>
                <a:spcPts val="1800"/>
              </a:spcAft>
              <a:buFont typeface="Arial" pitchFamily="34" charset="0"/>
              <a:buChar char="–"/>
              <a:defRPr/>
            </a:pPr>
            <a:r>
              <a:rPr lang="en-US" dirty="0" smtClean="0">
                <a:latin typeface="+mn-lt"/>
              </a:rPr>
              <a:t>Both types of program administrators can                                                           influence program targeting, design and                                                       implementation issues to </a:t>
            </a:r>
            <a:r>
              <a:rPr lang="en-US" b="1" i="1" dirty="0" smtClean="0">
                <a:latin typeface="+mn-lt"/>
              </a:rPr>
              <a:t>mitigate market                                                        disruption </a:t>
            </a:r>
            <a:r>
              <a:rPr lang="en-US" dirty="0" smtClean="0">
                <a:latin typeface="+mn-lt"/>
              </a:rPr>
              <a:t>and consumer confusion</a:t>
            </a:r>
          </a:p>
          <a:p>
            <a:pPr lvl="1" eaLnBrk="1" fontAlgn="auto" hangingPunct="1">
              <a:spcAft>
                <a:spcPts val="1800"/>
              </a:spcAft>
              <a:buFont typeface="Arial" pitchFamily="34" charset="0"/>
              <a:buChar char="–"/>
              <a:defRPr/>
            </a:pPr>
            <a:r>
              <a:rPr lang="en-US" sz="2600" dirty="0" smtClean="0"/>
              <a:t>Joint programs can have a broader support base than either taxpayer or utility customer programs on their own and may increase the </a:t>
            </a:r>
            <a:r>
              <a:rPr lang="en-US" sz="2600" b="1" i="1" dirty="0" smtClean="0"/>
              <a:t>longevity</a:t>
            </a:r>
            <a:r>
              <a:rPr lang="en-US" sz="2600" dirty="0" smtClean="0"/>
              <a:t> of programs</a:t>
            </a:r>
          </a:p>
          <a:p>
            <a:pPr lvl="1" eaLnBrk="1" fontAlgn="auto" hangingPunct="1">
              <a:spcAft>
                <a:spcPts val="1800"/>
              </a:spcAft>
              <a:buFont typeface="Arial" pitchFamily="34" charset="0"/>
              <a:buChar char="–"/>
              <a:defRPr/>
            </a:pPr>
            <a:r>
              <a:rPr lang="en-US" dirty="0" smtClean="0">
                <a:latin typeface="+mn-lt"/>
              </a:rPr>
              <a:t>Different administrators and funding sources can serve complementary purposes </a:t>
            </a:r>
            <a:r>
              <a:rPr lang="en-US" b="1" i="1" dirty="0" smtClean="0">
                <a:latin typeface="+mn-lt"/>
              </a:rPr>
              <a:t>better suited </a:t>
            </a:r>
            <a:r>
              <a:rPr lang="en-US" dirty="0" smtClean="0">
                <a:latin typeface="+mn-lt"/>
              </a:rPr>
              <a:t>to their skills and objectives</a:t>
            </a:r>
          </a:p>
          <a:p>
            <a:pPr eaLnBrk="1" fontAlgn="auto" hangingPunct="1">
              <a:spcAft>
                <a:spcPts val="1800"/>
              </a:spcAft>
              <a:buFont typeface="Arial" pitchFamily="34" charset="0"/>
              <a:buChar char="•"/>
              <a:defRPr/>
            </a:pPr>
            <a:endParaRPr lang="en-US" dirty="0">
              <a:latin typeface="+mn-lt"/>
            </a:endParaRPr>
          </a:p>
        </p:txBody>
      </p:sp>
      <p:sp>
        <p:nvSpPr>
          <p:cNvPr id="5" name="Slide Number Placeholder 4"/>
          <p:cNvSpPr>
            <a:spLocks noGrp="1"/>
          </p:cNvSpPr>
          <p:nvPr>
            <p:ph type="sldNum" sz="quarter" idx="10"/>
          </p:nvPr>
        </p:nvSpPr>
        <p:spPr/>
        <p:txBody>
          <a:bodyPr/>
          <a:lstStyle/>
          <a:p>
            <a:pPr>
              <a:defRPr/>
            </a:pPr>
            <a:fld id="{C2C0069F-1264-4E65-B05C-88573BEFD241}" type="slidenum">
              <a:rPr lang="en-US">
                <a:latin typeface="+mn-lt"/>
              </a:rPr>
              <a:pPr>
                <a:defRPr/>
              </a:pPr>
              <a:t>25</a:t>
            </a:fld>
            <a:endParaRPr lang="en-US" dirty="0">
              <a:latin typeface="+mn-lt"/>
            </a:endParaRPr>
          </a:p>
        </p:txBody>
      </p:sp>
      <p:pic>
        <p:nvPicPr>
          <p:cNvPr id="76804" name="Picture 2"/>
          <p:cNvPicPr>
            <a:picLocks noChangeAspect="1" noChangeArrowheads="1"/>
          </p:cNvPicPr>
          <p:nvPr/>
        </p:nvPicPr>
        <p:blipFill>
          <a:blip r:embed="rId3" cstate="print"/>
          <a:srcRect/>
          <a:stretch>
            <a:fillRect/>
          </a:stretch>
        </p:blipFill>
        <p:spPr bwMode="auto">
          <a:xfrm>
            <a:off x="5486400" y="1908175"/>
            <a:ext cx="3352800" cy="25114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tx2">
                    <a:lumMod val="75000"/>
                  </a:schemeClr>
                </a:solidFill>
                <a:latin typeface="+mn-lt"/>
              </a:rPr>
              <a:t>Observed </a:t>
            </a:r>
            <a:r>
              <a:rPr lang="en-US" b="1" dirty="0" smtClean="0">
                <a:solidFill>
                  <a:schemeClr val="tx2">
                    <a:lumMod val="75000"/>
                  </a:schemeClr>
                </a:solidFill>
                <a:latin typeface="+mn-lt"/>
              </a:rPr>
              <a:t>Divisions of Labor</a:t>
            </a:r>
            <a:endParaRPr lang="en-US" b="1" dirty="0">
              <a:solidFill>
                <a:schemeClr val="tx2">
                  <a:lumMod val="75000"/>
                </a:schemeClr>
              </a:solidFill>
              <a:latin typeface="+mn-lt"/>
            </a:endParaRPr>
          </a:p>
        </p:txBody>
      </p:sp>
      <p:sp>
        <p:nvSpPr>
          <p:cNvPr id="4" name="Content Placeholder 3"/>
          <p:cNvSpPr>
            <a:spLocks noGrp="1"/>
          </p:cNvSpPr>
          <p:nvPr>
            <p:ph idx="1"/>
          </p:nvPr>
        </p:nvSpPr>
        <p:spPr>
          <a:xfrm>
            <a:off x="457200" y="1600200"/>
            <a:ext cx="3810000" cy="4525963"/>
          </a:xfrm>
        </p:spPr>
        <p:txBody>
          <a:bodyPr/>
          <a:lstStyle/>
          <a:p>
            <a:pPr marL="0" indent="0">
              <a:buNone/>
            </a:pPr>
            <a:r>
              <a:rPr lang="en-US" sz="2000" b="1" dirty="0" smtClean="0">
                <a:solidFill>
                  <a:srgbClr val="003366"/>
                </a:solidFill>
                <a:latin typeface="+mn-lt"/>
              </a:rPr>
              <a:t>Utility Customer-Funded Program Administrators</a:t>
            </a:r>
          </a:p>
          <a:p>
            <a:r>
              <a:rPr lang="en-US" sz="1800" dirty="0" smtClean="0">
                <a:latin typeface="+mn-lt"/>
              </a:rPr>
              <a:t>Rebates</a:t>
            </a:r>
          </a:p>
          <a:p>
            <a:r>
              <a:rPr lang="en-US" sz="1800" dirty="0" smtClean="0">
                <a:latin typeface="+mn-lt"/>
              </a:rPr>
              <a:t>On-bill financing</a:t>
            </a:r>
          </a:p>
          <a:p>
            <a:r>
              <a:rPr lang="en-US" sz="1800" dirty="0" smtClean="0">
                <a:latin typeface="+mn-lt"/>
              </a:rPr>
              <a:t>Retail vendor partnerships</a:t>
            </a:r>
          </a:p>
          <a:p>
            <a:r>
              <a:rPr lang="en-US" sz="1800" dirty="0" smtClean="0">
                <a:latin typeface="+mn-lt"/>
              </a:rPr>
              <a:t>Manufacturer &amp; distributor partnerships</a:t>
            </a:r>
          </a:p>
          <a:p>
            <a:r>
              <a:rPr lang="en-US" sz="1800" dirty="0" smtClean="0">
                <a:latin typeface="+mn-lt"/>
              </a:rPr>
              <a:t>Marketing &amp; outreach: State &amp; Service Territory</a:t>
            </a:r>
          </a:p>
          <a:p>
            <a:r>
              <a:rPr lang="en-US" sz="1800" dirty="0" smtClean="0">
                <a:latin typeface="+mn-lt"/>
              </a:rPr>
              <a:t>Access to customer bills</a:t>
            </a:r>
          </a:p>
          <a:p>
            <a:r>
              <a:rPr lang="en-US" sz="1800" dirty="0" smtClean="0">
                <a:latin typeface="+mn-lt"/>
              </a:rPr>
              <a:t>EM&amp;V</a:t>
            </a:r>
          </a:p>
          <a:p>
            <a:r>
              <a:rPr lang="en-US" sz="1800" dirty="0" smtClean="0">
                <a:latin typeface="+mn-lt"/>
              </a:rPr>
              <a:t>Workforce training/development</a:t>
            </a:r>
          </a:p>
          <a:p>
            <a:endParaRPr lang="en-US" sz="1600" dirty="0" smtClean="0">
              <a:solidFill>
                <a:srgbClr val="003366"/>
              </a:solidFill>
            </a:endParaRPr>
          </a:p>
        </p:txBody>
      </p:sp>
      <p:sp>
        <p:nvSpPr>
          <p:cNvPr id="8" name="Slide Number Placeholder 7"/>
          <p:cNvSpPr>
            <a:spLocks noGrp="1"/>
          </p:cNvSpPr>
          <p:nvPr>
            <p:ph type="sldNum" sz="quarter" idx="10"/>
          </p:nvPr>
        </p:nvSpPr>
        <p:spPr/>
        <p:txBody>
          <a:bodyPr/>
          <a:lstStyle/>
          <a:p>
            <a:pPr>
              <a:defRPr/>
            </a:pPr>
            <a:fld id="{A2240E54-3311-4CFE-B2B2-FEEBF51AEFB7}" type="slidenum">
              <a:rPr lang="en-US" smtClean="0"/>
              <a:pPr>
                <a:defRPr/>
              </a:pPr>
              <a:t>26</a:t>
            </a:fld>
            <a:endParaRPr lang="en-US"/>
          </a:p>
        </p:txBody>
      </p:sp>
      <p:sp>
        <p:nvSpPr>
          <p:cNvPr id="6" name="Content Placeholder 5"/>
          <p:cNvSpPr>
            <a:spLocks noGrp="1"/>
          </p:cNvSpPr>
          <p:nvPr>
            <p:ph sz="quarter" idx="4294967295"/>
          </p:nvPr>
        </p:nvSpPr>
        <p:spPr>
          <a:xfrm>
            <a:off x="4876799" y="1600200"/>
            <a:ext cx="4038601" cy="4525963"/>
          </a:xfrm>
        </p:spPr>
        <p:txBody>
          <a:bodyPr/>
          <a:lstStyle/>
          <a:p>
            <a:pPr marL="0" indent="0">
              <a:buNone/>
            </a:pPr>
            <a:r>
              <a:rPr lang="en-US" sz="2000" b="1" dirty="0" smtClean="0">
                <a:solidFill>
                  <a:srgbClr val="003366"/>
                </a:solidFill>
              </a:rPr>
              <a:t>SEO ARRA-Funded Program Administrators</a:t>
            </a:r>
          </a:p>
          <a:p>
            <a:r>
              <a:rPr lang="en-US" sz="1800" dirty="0" smtClean="0">
                <a:solidFill>
                  <a:schemeClr val="accent5">
                    <a:lumMod val="75000"/>
                  </a:schemeClr>
                </a:solidFill>
              </a:rPr>
              <a:t>Credit enhancements</a:t>
            </a:r>
          </a:p>
          <a:p>
            <a:pPr lvl="1"/>
            <a:r>
              <a:rPr lang="en-US" sz="1800" dirty="0" smtClean="0">
                <a:solidFill>
                  <a:schemeClr val="accent5">
                    <a:lumMod val="75000"/>
                  </a:schemeClr>
                </a:solidFill>
              </a:rPr>
              <a:t>Loan loss reserves</a:t>
            </a:r>
          </a:p>
          <a:p>
            <a:pPr lvl="1"/>
            <a:r>
              <a:rPr lang="en-US" sz="1800" dirty="0" smtClean="0">
                <a:solidFill>
                  <a:schemeClr val="accent5">
                    <a:lumMod val="75000"/>
                  </a:schemeClr>
                </a:solidFill>
              </a:rPr>
              <a:t>Interest-rate buy downs</a:t>
            </a:r>
          </a:p>
          <a:p>
            <a:r>
              <a:rPr lang="en-US" sz="1800" dirty="0" smtClean="0">
                <a:solidFill>
                  <a:schemeClr val="accent5">
                    <a:lumMod val="75000"/>
                  </a:schemeClr>
                </a:solidFill>
              </a:rPr>
              <a:t>Revolving loan funds &amp; other financing</a:t>
            </a:r>
          </a:p>
          <a:p>
            <a:r>
              <a:rPr lang="en-US" sz="1800" dirty="0" smtClean="0">
                <a:solidFill>
                  <a:schemeClr val="accent5">
                    <a:lumMod val="75000"/>
                  </a:schemeClr>
                </a:solidFill>
              </a:rPr>
              <a:t>Marketing &amp; outreach: State &amp; Local</a:t>
            </a:r>
          </a:p>
          <a:p>
            <a:r>
              <a:rPr lang="en-US" sz="1800" dirty="0" smtClean="0">
                <a:solidFill>
                  <a:schemeClr val="accent5">
                    <a:lumMod val="75000"/>
                  </a:schemeClr>
                </a:solidFill>
              </a:rPr>
              <a:t>Innovation &amp; exploration of new or underserved markets </a:t>
            </a:r>
          </a:p>
          <a:p>
            <a:r>
              <a:rPr lang="en-US" sz="1800" dirty="0" smtClean="0">
                <a:solidFill>
                  <a:schemeClr val="accent5">
                    <a:lumMod val="75000"/>
                  </a:schemeClr>
                </a:solidFill>
              </a:rPr>
              <a:t>Workforce training/development</a:t>
            </a:r>
          </a:p>
          <a:p>
            <a:endParaRPr lang="en-US" sz="1800" dirty="0" smtClean="0">
              <a:solidFill>
                <a:srgbClr val="003366"/>
              </a:solidFill>
            </a:endParaRPr>
          </a:p>
          <a:p>
            <a:endParaRPr lang="en-US" sz="1800" dirty="0">
              <a:solidFill>
                <a:srgbClr val="00336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4"/>
          <p:cNvSpPr>
            <a:spLocks noGrp="1"/>
          </p:cNvSpPr>
          <p:nvPr>
            <p:ph type="title"/>
          </p:nvPr>
        </p:nvSpPr>
        <p:spPr>
          <a:xfrm>
            <a:off x="228600" y="152400"/>
            <a:ext cx="8229600" cy="1143000"/>
          </a:xfrm>
          <a:noFill/>
          <a:ln w="12700">
            <a:noFill/>
          </a:ln>
        </p:spPr>
        <p:txBody>
          <a:bodyPr>
            <a:normAutofit fontScale="90000"/>
          </a:bodyPr>
          <a:lstStyle/>
          <a:p>
            <a:r>
              <a:rPr lang="en-US" dirty="0" smtClean="0">
                <a:solidFill>
                  <a:srgbClr val="003366"/>
                </a:solidFill>
                <a:latin typeface="+mn-lt"/>
              </a:rPr>
              <a:t>Decision Factors for Complementarity </a:t>
            </a:r>
            <a:br>
              <a:rPr lang="en-US" dirty="0" smtClean="0">
                <a:solidFill>
                  <a:srgbClr val="003366"/>
                </a:solidFill>
                <a:latin typeface="+mn-lt"/>
              </a:rPr>
            </a:br>
            <a:r>
              <a:rPr lang="en-US" dirty="0" smtClean="0">
                <a:solidFill>
                  <a:srgbClr val="003366"/>
                </a:solidFill>
                <a:latin typeface="+mn-lt"/>
              </a:rPr>
              <a:t>&amp; Collaboration</a:t>
            </a:r>
            <a:endParaRPr lang="en-US" dirty="0">
              <a:solidFill>
                <a:srgbClr val="003366"/>
              </a:solidFill>
              <a:latin typeface="+mn-lt"/>
            </a:endParaRPr>
          </a:p>
        </p:txBody>
      </p:sp>
      <p:sp>
        <p:nvSpPr>
          <p:cNvPr id="32" name="Text Placeholder 5"/>
          <p:cNvSpPr txBox="1">
            <a:spLocks/>
          </p:cNvSpPr>
          <p:nvPr/>
        </p:nvSpPr>
        <p:spPr bwMode="auto">
          <a:xfrm>
            <a:off x="457200" y="1524000"/>
            <a:ext cx="4040188"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defTabSz="914400" rtl="0" eaLnBrk="0" fontAlgn="base" latinLnBrk="0" hangingPunct="0">
              <a:lnSpc>
                <a:spcPct val="100000"/>
              </a:lnSpc>
              <a:spcBef>
                <a:spcPct val="20000"/>
              </a:spcBef>
              <a:spcAft>
                <a:spcPts val="600"/>
              </a:spcAft>
              <a:buClrTx/>
              <a:buSzTx/>
              <a:tabLst/>
              <a:defRPr/>
            </a:pPr>
            <a:r>
              <a:rPr kumimoji="0" lang="en-US" sz="2200" b="1" i="0" u="none" strike="noStrike" kern="1200" cap="none" spc="0" normalizeH="0" baseline="0" noProof="0" dirty="0" smtClean="0">
                <a:ln>
                  <a:noFill/>
                </a:ln>
                <a:solidFill>
                  <a:schemeClr val="accent5">
                    <a:lumMod val="75000"/>
                  </a:schemeClr>
                </a:solidFill>
                <a:effectLst/>
                <a:uLnTx/>
                <a:uFillTx/>
                <a:latin typeface="+mn-lt"/>
                <a:ea typeface="+mn-ea"/>
                <a:cs typeface="Arial" pitchFamily="34" charset="0"/>
              </a:rPr>
              <a:t>Utility Customer-Funded Program Administrators</a:t>
            </a:r>
          </a:p>
        </p:txBody>
      </p:sp>
      <p:sp>
        <p:nvSpPr>
          <p:cNvPr id="33" name="Content Placeholder 6"/>
          <p:cNvSpPr>
            <a:spLocks noGrp="1"/>
          </p:cNvSpPr>
          <p:nvPr>
            <p:ph sz="half" idx="4294967295"/>
          </p:nvPr>
        </p:nvSpPr>
        <p:spPr>
          <a:xfrm>
            <a:off x="457200" y="2373312"/>
            <a:ext cx="4040188" cy="3951288"/>
          </a:xfrm>
          <a:prstGeom prst="rect">
            <a:avLst/>
          </a:prstGeom>
          <a:ln>
            <a:noFill/>
          </a:ln>
        </p:spPr>
        <p:txBody>
          <a:bodyPr>
            <a:normAutofit fontScale="70000" lnSpcReduction="20000"/>
          </a:bodyPr>
          <a:lstStyle/>
          <a:p>
            <a:pPr>
              <a:buFont typeface="Arial" pitchFamily="34" charset="0"/>
              <a:buChar char="•"/>
            </a:pPr>
            <a:r>
              <a:rPr lang="en-US" dirty="0" smtClean="0">
                <a:solidFill>
                  <a:srgbClr val="003366"/>
                </a:solidFill>
              </a:rPr>
              <a:t>Credit for savings?</a:t>
            </a:r>
          </a:p>
          <a:p>
            <a:pPr>
              <a:buFont typeface="Arial" pitchFamily="34" charset="0"/>
              <a:buChar char="•"/>
            </a:pPr>
            <a:r>
              <a:rPr lang="en-US" dirty="0" smtClean="0">
                <a:solidFill>
                  <a:srgbClr val="003366"/>
                </a:solidFill>
              </a:rPr>
              <a:t>Leverage of funds &amp; savings</a:t>
            </a:r>
          </a:p>
          <a:p>
            <a:pPr>
              <a:buFont typeface="Arial" pitchFamily="34" charset="0"/>
              <a:buChar char="•"/>
            </a:pPr>
            <a:r>
              <a:rPr lang="en-US" dirty="0" smtClean="0">
                <a:solidFill>
                  <a:srgbClr val="003366"/>
                </a:solidFill>
              </a:rPr>
              <a:t>Manage market confusion</a:t>
            </a:r>
          </a:p>
          <a:p>
            <a:pPr>
              <a:buFont typeface="Arial" pitchFamily="34" charset="0"/>
              <a:buChar char="•"/>
            </a:pPr>
            <a:r>
              <a:rPr lang="en-US" dirty="0" smtClean="0">
                <a:solidFill>
                  <a:srgbClr val="003366"/>
                </a:solidFill>
              </a:rPr>
              <a:t>Relief from CE constraints</a:t>
            </a:r>
          </a:p>
          <a:p>
            <a:pPr>
              <a:buFont typeface="Arial" pitchFamily="34" charset="0"/>
              <a:buChar char="•"/>
            </a:pPr>
            <a:r>
              <a:rPr lang="en-US" dirty="0" smtClean="0">
                <a:solidFill>
                  <a:srgbClr val="003366"/>
                </a:solidFill>
              </a:rPr>
              <a:t>Narrow objectives, e.g. energy savings</a:t>
            </a:r>
          </a:p>
          <a:p>
            <a:pPr>
              <a:buFont typeface="Arial" pitchFamily="34" charset="0"/>
              <a:buChar char="•"/>
            </a:pPr>
            <a:r>
              <a:rPr lang="en-US" dirty="0" smtClean="0">
                <a:solidFill>
                  <a:srgbClr val="003366"/>
                </a:solidFill>
              </a:rPr>
              <a:t>Interpersonal/interagency relations</a:t>
            </a:r>
          </a:p>
          <a:p>
            <a:pPr>
              <a:buFont typeface="Arial" pitchFamily="34" charset="0"/>
              <a:buChar char="•"/>
            </a:pPr>
            <a:r>
              <a:rPr lang="en-US" dirty="0" smtClean="0">
                <a:solidFill>
                  <a:srgbClr val="003366"/>
                </a:solidFill>
              </a:rPr>
              <a:t>Autonomy/Compromise </a:t>
            </a:r>
          </a:p>
          <a:p>
            <a:pPr>
              <a:buFont typeface="Arial" pitchFamily="34" charset="0"/>
              <a:buChar char="•"/>
            </a:pPr>
            <a:r>
              <a:rPr lang="en-US" dirty="0" smtClean="0">
                <a:solidFill>
                  <a:srgbClr val="003366"/>
                </a:solidFill>
              </a:rPr>
              <a:t>Fed. requirements/uncertainty</a:t>
            </a:r>
          </a:p>
        </p:txBody>
      </p:sp>
      <p:sp>
        <p:nvSpPr>
          <p:cNvPr id="34" name="Text Placeholder 7"/>
          <p:cNvSpPr txBox="1">
            <a:spLocks/>
          </p:cNvSpPr>
          <p:nvPr/>
        </p:nvSpPr>
        <p:spPr>
          <a:xfrm>
            <a:off x="4645025" y="1524000"/>
            <a:ext cx="4041775" cy="838200"/>
          </a:xfrm>
          <a:prstGeom prst="rect">
            <a:avLst/>
          </a:prstGeom>
          <a:ln>
            <a:noFill/>
          </a:ln>
        </p:spPr>
        <p:txBody>
          <a:bodyPr/>
          <a:lstStyle/>
          <a:p>
            <a:pPr marR="0" lvl="0" defTabSz="914400" rtl="0" eaLnBrk="0" fontAlgn="base" latinLnBrk="0" hangingPunct="0">
              <a:lnSpc>
                <a:spcPct val="100000"/>
              </a:lnSpc>
              <a:spcBef>
                <a:spcPct val="20000"/>
              </a:spcBef>
              <a:spcAft>
                <a:spcPct val="0"/>
              </a:spcAft>
              <a:buClrTx/>
              <a:buSzTx/>
              <a:tabLst/>
              <a:defRPr/>
            </a:pPr>
            <a:r>
              <a:rPr kumimoji="0" lang="en-US" sz="2200" b="0" i="0" u="none" strike="noStrike" kern="1200" cap="none" spc="0" normalizeH="0" baseline="0" noProof="0" dirty="0" smtClean="0">
                <a:ln>
                  <a:noFill/>
                </a:ln>
                <a:solidFill>
                  <a:srgbClr val="003366"/>
                </a:solidFill>
                <a:effectLst/>
                <a:uLnTx/>
                <a:uFillTx/>
                <a:latin typeface="Arial" pitchFamily="34" charset="0"/>
                <a:cs typeface="Arial" pitchFamily="34" charset="0"/>
              </a:rPr>
              <a:t> </a:t>
            </a:r>
            <a:r>
              <a:rPr kumimoji="0" lang="en-US" sz="2200" b="1" i="0" u="none" strike="noStrike" kern="1200" cap="none" spc="0" normalizeH="0" baseline="0" noProof="0" dirty="0" smtClean="0">
                <a:ln>
                  <a:noFill/>
                </a:ln>
                <a:solidFill>
                  <a:schemeClr val="accent5">
                    <a:lumMod val="75000"/>
                  </a:schemeClr>
                </a:solidFill>
                <a:effectLst/>
                <a:uLnTx/>
                <a:uFillTx/>
                <a:latin typeface="+mn-lt"/>
                <a:cs typeface="Arial" pitchFamily="34" charset="0"/>
              </a:rPr>
              <a:t>State ARRA-Funded Program Administrators</a:t>
            </a:r>
            <a:endParaRPr kumimoji="0" lang="en-US" sz="2200" b="1" i="0" u="none" strike="noStrike" kern="1200" cap="none" spc="0" normalizeH="0" baseline="0" noProof="0" dirty="0">
              <a:ln>
                <a:noFill/>
              </a:ln>
              <a:solidFill>
                <a:schemeClr val="accent5">
                  <a:lumMod val="75000"/>
                </a:schemeClr>
              </a:solidFill>
              <a:effectLst/>
              <a:uLnTx/>
              <a:uFillTx/>
              <a:latin typeface="+mn-lt"/>
              <a:cs typeface="Arial" pitchFamily="34" charset="0"/>
            </a:endParaRPr>
          </a:p>
        </p:txBody>
      </p:sp>
      <p:sp>
        <p:nvSpPr>
          <p:cNvPr id="35" name="Content Placeholder 8"/>
          <p:cNvSpPr>
            <a:spLocks noGrp="1"/>
          </p:cNvSpPr>
          <p:nvPr>
            <p:ph sz="quarter" idx="4294967295"/>
          </p:nvPr>
        </p:nvSpPr>
        <p:spPr>
          <a:xfrm>
            <a:off x="4645025" y="2373312"/>
            <a:ext cx="4041775" cy="3951288"/>
          </a:xfrm>
          <a:prstGeom prst="rect">
            <a:avLst/>
          </a:prstGeom>
          <a:ln>
            <a:noFill/>
          </a:ln>
        </p:spPr>
        <p:txBody>
          <a:bodyPr>
            <a:normAutofit fontScale="70000" lnSpcReduction="20000"/>
          </a:bodyPr>
          <a:lstStyle/>
          <a:p>
            <a:pPr>
              <a:buFont typeface="Arial" pitchFamily="34" charset="0"/>
              <a:buChar char="•"/>
            </a:pPr>
            <a:r>
              <a:rPr lang="en-US" dirty="0" smtClean="0">
                <a:solidFill>
                  <a:srgbClr val="003366"/>
                </a:solidFill>
              </a:rPr>
              <a:t>Leverage of other funds, expertise &amp; infrastructure</a:t>
            </a:r>
          </a:p>
          <a:p>
            <a:pPr>
              <a:buFont typeface="Arial" pitchFamily="34" charset="0"/>
              <a:buChar char="•"/>
            </a:pPr>
            <a:r>
              <a:rPr lang="en-US" dirty="0" smtClean="0">
                <a:solidFill>
                  <a:srgbClr val="003366"/>
                </a:solidFill>
              </a:rPr>
              <a:t>Program sustainability</a:t>
            </a:r>
          </a:p>
          <a:p>
            <a:pPr>
              <a:buFont typeface="Arial" pitchFamily="34" charset="0"/>
              <a:buChar char="•"/>
            </a:pPr>
            <a:r>
              <a:rPr lang="en-US" dirty="0" smtClean="0">
                <a:solidFill>
                  <a:srgbClr val="003366"/>
                </a:solidFill>
              </a:rPr>
              <a:t>Broad objectives, e.g. job creation, econ. Development</a:t>
            </a:r>
          </a:p>
          <a:p>
            <a:pPr>
              <a:buFont typeface="Arial" pitchFamily="34" charset="0"/>
              <a:buChar char="•"/>
            </a:pPr>
            <a:r>
              <a:rPr lang="en-US" dirty="0" smtClean="0">
                <a:solidFill>
                  <a:srgbClr val="003366"/>
                </a:solidFill>
              </a:rPr>
              <a:t>Interpersonal/interagency relations</a:t>
            </a:r>
          </a:p>
          <a:p>
            <a:pPr>
              <a:buFont typeface="Arial" pitchFamily="34" charset="0"/>
              <a:buChar char="•"/>
            </a:pPr>
            <a:r>
              <a:rPr lang="en-US" dirty="0" smtClean="0">
                <a:solidFill>
                  <a:srgbClr val="003366"/>
                </a:solidFill>
              </a:rPr>
              <a:t>Autonomy/Compromise</a:t>
            </a:r>
          </a:p>
          <a:p>
            <a:pPr>
              <a:buFont typeface="Arial" pitchFamily="34" charset="0"/>
              <a:buChar char="•"/>
            </a:pPr>
            <a:r>
              <a:rPr lang="en-US" dirty="0" smtClean="0">
                <a:solidFill>
                  <a:srgbClr val="003366"/>
                </a:solidFill>
              </a:rPr>
              <a:t>Delays in Resolving Fed. Requirements vs. Deadlines for Spending</a:t>
            </a:r>
          </a:p>
          <a:p>
            <a:pPr>
              <a:buFont typeface="Arial" pitchFamily="34" charset="0"/>
              <a:buChar char="•"/>
            </a:pPr>
            <a:endParaRPr lang="en-US" dirty="0" smtClean="0"/>
          </a:p>
          <a:p>
            <a:pPr>
              <a:buFont typeface="Arial" pitchFamily="34" charset="0"/>
              <a:buChar char="•"/>
            </a:pPr>
            <a:endParaRPr lang="en-US" dirty="0" smtClean="0"/>
          </a:p>
        </p:txBody>
      </p:sp>
      <p:sp>
        <p:nvSpPr>
          <p:cNvPr id="36" name="Slide Number Placeholder 3"/>
          <p:cNvSpPr>
            <a:spLocks noGrp="1"/>
          </p:cNvSpPr>
          <p:nvPr>
            <p:ph type="sldNum" sz="quarter" idx="4294967295"/>
          </p:nvPr>
        </p:nvSpPr>
        <p:spPr>
          <a:xfrm>
            <a:off x="6553200" y="6356350"/>
            <a:ext cx="2133600" cy="365125"/>
          </a:xfrm>
          <a:prstGeom prst="rect">
            <a:avLst/>
          </a:prstGeom>
        </p:spPr>
        <p:txBody>
          <a:bodyPr/>
          <a:lstStyle/>
          <a:p>
            <a:pPr algn="r">
              <a:defRPr/>
            </a:pPr>
            <a:fld id="{129692AF-25CA-4293-9C52-783CE3922112}" type="slidenum">
              <a:rPr lang="en-US" sz="1200" b="1" smtClean="0">
                <a:solidFill>
                  <a:schemeClr val="accent5">
                    <a:lumMod val="75000"/>
                  </a:schemeClr>
                </a:solidFill>
                <a:latin typeface="+mn-lt"/>
              </a:rPr>
              <a:pPr algn="r">
                <a:defRPr/>
              </a:pPr>
              <a:t>27</a:t>
            </a:fld>
            <a:endParaRPr lang="en-US" sz="1400" b="1" dirty="0">
              <a:solidFill>
                <a:schemeClr val="accent5">
                  <a:lumMod val="75000"/>
                </a:schemeClr>
              </a:solidFill>
              <a:latin typeface="+mn-lt"/>
            </a:endParaRPr>
          </a:p>
        </p:txBody>
      </p:sp>
      <p:sp>
        <p:nvSpPr>
          <p:cNvPr id="37" name="Up Arrow 36"/>
          <p:cNvSpPr/>
          <p:nvPr/>
        </p:nvSpPr>
        <p:spPr>
          <a:xfrm>
            <a:off x="457200" y="2438400"/>
            <a:ext cx="304800" cy="152400"/>
          </a:xfrm>
          <a:prstGeom prst="upArrow">
            <a:avLst/>
          </a:prstGeom>
          <a:solidFill>
            <a:srgbClr val="07F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 Arrow 40"/>
          <p:cNvSpPr/>
          <p:nvPr/>
        </p:nvSpPr>
        <p:spPr>
          <a:xfrm>
            <a:off x="457200" y="3733800"/>
            <a:ext cx="304800" cy="228600"/>
          </a:xfrm>
          <a:prstGeom prst="lef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457200" y="4953000"/>
            <a:ext cx="304800" cy="152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47" name="TextBox 46"/>
          <p:cNvSpPr txBox="1"/>
          <p:nvPr/>
        </p:nvSpPr>
        <p:spPr>
          <a:xfrm>
            <a:off x="457200" y="6248400"/>
            <a:ext cx="7848600" cy="646331"/>
          </a:xfrm>
          <a:prstGeom prst="rect">
            <a:avLst/>
          </a:prstGeom>
          <a:noFill/>
        </p:spPr>
        <p:txBody>
          <a:bodyPr wrap="square" rtlCol="0">
            <a:spAutoFit/>
          </a:bodyPr>
          <a:lstStyle/>
          <a:p>
            <a:r>
              <a:rPr lang="en-US" b="1" dirty="0" smtClean="0">
                <a:solidFill>
                  <a:schemeClr val="tx2">
                    <a:lumMod val="75000"/>
                  </a:schemeClr>
                </a:solidFill>
                <a:latin typeface="+mn-lt"/>
              </a:rPr>
              <a:t>                 	Favors coordination                Does not favor coordination 	                                 	Depends - Could go either way 			</a:t>
            </a:r>
            <a:endParaRPr lang="en-US" b="1" dirty="0">
              <a:solidFill>
                <a:schemeClr val="tx2">
                  <a:lumMod val="75000"/>
                </a:schemeClr>
              </a:solidFill>
              <a:latin typeface="+mn-lt"/>
            </a:endParaRPr>
          </a:p>
        </p:txBody>
      </p:sp>
      <p:sp>
        <p:nvSpPr>
          <p:cNvPr id="28" name="Left-Right Arrow 27"/>
          <p:cNvSpPr/>
          <p:nvPr/>
        </p:nvSpPr>
        <p:spPr>
          <a:xfrm>
            <a:off x="4648200" y="3962400"/>
            <a:ext cx="304800" cy="228600"/>
          </a:xfrm>
          <a:prstGeom prst="lef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 Arrow 28"/>
          <p:cNvSpPr/>
          <p:nvPr/>
        </p:nvSpPr>
        <p:spPr>
          <a:xfrm>
            <a:off x="4648200" y="3352800"/>
            <a:ext cx="304800" cy="228600"/>
          </a:xfrm>
          <a:prstGeom prst="lef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Right Arrow 29"/>
          <p:cNvSpPr/>
          <p:nvPr/>
        </p:nvSpPr>
        <p:spPr>
          <a:xfrm>
            <a:off x="4419600" y="6629400"/>
            <a:ext cx="304800" cy="228600"/>
          </a:xfrm>
          <a:prstGeom prst="lef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eft-Right Arrow 55"/>
          <p:cNvSpPr/>
          <p:nvPr/>
        </p:nvSpPr>
        <p:spPr>
          <a:xfrm>
            <a:off x="457200" y="4343400"/>
            <a:ext cx="304800" cy="228600"/>
          </a:xfrm>
          <a:prstGeom prst="lef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Up Arrow 56"/>
          <p:cNvSpPr/>
          <p:nvPr/>
        </p:nvSpPr>
        <p:spPr>
          <a:xfrm>
            <a:off x="457200" y="2743200"/>
            <a:ext cx="304800" cy="152400"/>
          </a:xfrm>
          <a:prstGeom prst="upArrow">
            <a:avLst/>
          </a:prstGeom>
          <a:solidFill>
            <a:srgbClr val="07F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Up Arrow 57"/>
          <p:cNvSpPr/>
          <p:nvPr/>
        </p:nvSpPr>
        <p:spPr>
          <a:xfrm>
            <a:off x="457200" y="3124200"/>
            <a:ext cx="304800" cy="152400"/>
          </a:xfrm>
          <a:prstGeom prst="upArrow">
            <a:avLst/>
          </a:prstGeom>
          <a:solidFill>
            <a:srgbClr val="07F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Up Arrow 58"/>
          <p:cNvSpPr/>
          <p:nvPr/>
        </p:nvSpPr>
        <p:spPr>
          <a:xfrm>
            <a:off x="457200" y="3429000"/>
            <a:ext cx="304800" cy="152400"/>
          </a:xfrm>
          <a:prstGeom prst="upArrow">
            <a:avLst/>
          </a:prstGeom>
          <a:solidFill>
            <a:srgbClr val="07F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Up Arrow 59"/>
          <p:cNvSpPr/>
          <p:nvPr/>
        </p:nvSpPr>
        <p:spPr>
          <a:xfrm>
            <a:off x="4648200" y="3048000"/>
            <a:ext cx="304800" cy="152400"/>
          </a:xfrm>
          <a:prstGeom prst="upArrow">
            <a:avLst/>
          </a:prstGeom>
          <a:solidFill>
            <a:srgbClr val="07F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Up Arrow 60"/>
          <p:cNvSpPr/>
          <p:nvPr/>
        </p:nvSpPr>
        <p:spPr>
          <a:xfrm>
            <a:off x="4648200" y="2438400"/>
            <a:ext cx="304800" cy="152400"/>
          </a:xfrm>
          <a:prstGeom prst="upArrow">
            <a:avLst/>
          </a:prstGeom>
          <a:solidFill>
            <a:srgbClr val="07F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Up Arrow 61"/>
          <p:cNvSpPr/>
          <p:nvPr/>
        </p:nvSpPr>
        <p:spPr>
          <a:xfrm>
            <a:off x="3429000" y="6324600"/>
            <a:ext cx="304800" cy="152400"/>
          </a:xfrm>
          <a:prstGeom prst="upArrow">
            <a:avLst/>
          </a:prstGeom>
          <a:solidFill>
            <a:srgbClr val="07F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own Arrow 62"/>
          <p:cNvSpPr/>
          <p:nvPr/>
        </p:nvSpPr>
        <p:spPr>
          <a:xfrm>
            <a:off x="457200" y="5334000"/>
            <a:ext cx="304800" cy="152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64" name="Down Arrow 63"/>
          <p:cNvSpPr/>
          <p:nvPr/>
        </p:nvSpPr>
        <p:spPr>
          <a:xfrm>
            <a:off x="4648200" y="4953000"/>
            <a:ext cx="304800" cy="152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65" name="Down Arrow 64"/>
          <p:cNvSpPr/>
          <p:nvPr/>
        </p:nvSpPr>
        <p:spPr>
          <a:xfrm>
            <a:off x="4648200" y="4572000"/>
            <a:ext cx="304800" cy="152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66" name="Down Arrow 65"/>
          <p:cNvSpPr/>
          <p:nvPr/>
        </p:nvSpPr>
        <p:spPr>
          <a:xfrm>
            <a:off x="6858000" y="6324600"/>
            <a:ext cx="304800" cy="152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685800" y="2949575"/>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dirty="0" smtClean="0">
                <a:solidFill>
                  <a:srgbClr val="002060"/>
                </a:solidFill>
                <a:latin typeface="+mn-lt"/>
                <a:ea typeface="+mj-ea"/>
                <a:cs typeface="Arial" charset="0"/>
              </a:rPr>
              <a:t>Examples from the Case Studies</a:t>
            </a:r>
            <a:endParaRPr kumimoji="0" lang="en-US" sz="4000" b="0" i="0" u="none" strike="noStrike" kern="1200" cap="none" spc="0" normalizeH="0" baseline="0" noProof="0" dirty="0" smtClean="0">
              <a:ln>
                <a:noFill/>
              </a:ln>
              <a:solidFill>
                <a:srgbClr val="002060"/>
              </a:solidFill>
              <a:effectLst/>
              <a:uLnTx/>
              <a:uFillTx/>
              <a:latin typeface="+mn-lt"/>
              <a:ea typeface="+mj-ea"/>
              <a:cs typeface="Arial" charset="0"/>
            </a:endParaRPr>
          </a:p>
        </p:txBody>
      </p:sp>
      <p:sp>
        <p:nvSpPr>
          <p:cNvPr id="7" name="Subtitle 3"/>
          <p:cNvSpPr txBox="1">
            <a:spLocks/>
          </p:cNvSpPr>
          <p:nvPr/>
        </p:nvSpPr>
        <p:spPr bwMode="auto">
          <a:xfrm>
            <a:off x="1371600" y="4038600"/>
            <a:ext cx="64008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ts val="600"/>
              </a:spcAft>
              <a:buClrTx/>
              <a:buSzTx/>
              <a:tabLst/>
              <a:defRPr/>
            </a:pPr>
            <a:r>
              <a:rPr kumimoji="0" lang="en-US" sz="3200" b="0" i="0" u="none" strike="noStrike" kern="1200" cap="none" spc="0" normalizeH="0" baseline="0" noProof="0" dirty="0" smtClean="0">
                <a:ln>
                  <a:noFill/>
                </a:ln>
                <a:solidFill>
                  <a:srgbClr val="003366"/>
                </a:solidFill>
                <a:effectLst/>
                <a:uLnTx/>
                <a:uFillTx/>
                <a:latin typeface="+mn-lt"/>
                <a:ea typeface="+mn-ea"/>
                <a:cs typeface="Arial" charset="0"/>
              </a:rPr>
              <a:t>What did states do?</a:t>
            </a:r>
          </a:p>
        </p:txBody>
      </p:sp>
      <p:pic>
        <p:nvPicPr>
          <p:cNvPr id="8" name="Picture 18"/>
          <p:cNvPicPr>
            <a:picLocks noChangeAspect="1" noChangeArrowheads="1"/>
          </p:cNvPicPr>
          <p:nvPr/>
        </p:nvPicPr>
        <p:blipFill>
          <a:blip r:embed="rId3" cstate="print"/>
          <a:srcRect/>
          <a:stretch>
            <a:fillRect/>
          </a:stretch>
        </p:blipFill>
        <p:spPr bwMode="auto">
          <a:xfrm>
            <a:off x="7543800" y="1524000"/>
            <a:ext cx="1239838" cy="1536700"/>
          </a:xfrm>
          <a:prstGeom prst="rect">
            <a:avLst/>
          </a:prstGeom>
          <a:noFill/>
          <a:ln w="1270">
            <a:solidFill>
              <a:schemeClr val="tx1"/>
            </a:solid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5446713" y="1524000"/>
            <a:ext cx="1868487" cy="1536700"/>
          </a:xfrm>
          <a:prstGeom prst="rect">
            <a:avLst/>
          </a:prstGeom>
          <a:noFill/>
          <a:ln w="9525">
            <a:solidFill>
              <a:schemeClr val="tx1"/>
            </a:solidFill>
            <a:miter lim="800000"/>
            <a:headEnd/>
            <a:tailEnd/>
          </a:ln>
        </p:spPr>
      </p:pic>
      <p:pic>
        <p:nvPicPr>
          <p:cNvPr id="10" name="Picture 5"/>
          <p:cNvPicPr>
            <a:picLocks noChangeAspect="1" noChangeArrowheads="1"/>
          </p:cNvPicPr>
          <p:nvPr/>
        </p:nvPicPr>
        <p:blipFill>
          <a:blip r:embed="rId5" cstate="print"/>
          <a:srcRect/>
          <a:stretch>
            <a:fillRect/>
          </a:stretch>
        </p:blipFill>
        <p:spPr bwMode="auto">
          <a:xfrm>
            <a:off x="371475" y="1524000"/>
            <a:ext cx="1152525" cy="1535113"/>
          </a:xfrm>
          <a:prstGeom prst="rect">
            <a:avLst/>
          </a:prstGeom>
          <a:noFill/>
          <a:ln w="9525">
            <a:solidFill>
              <a:schemeClr val="tx1"/>
            </a:solidFill>
            <a:miter lim="800000"/>
            <a:headEnd/>
            <a:tailEnd/>
          </a:ln>
        </p:spPr>
      </p:pic>
      <p:pic>
        <p:nvPicPr>
          <p:cNvPr id="11" name="Picture 4"/>
          <p:cNvPicPr>
            <a:picLocks noChangeAspect="1" noChangeArrowheads="1"/>
          </p:cNvPicPr>
          <p:nvPr/>
        </p:nvPicPr>
        <p:blipFill>
          <a:blip r:embed="rId6" cstate="print"/>
          <a:srcRect/>
          <a:stretch>
            <a:fillRect/>
          </a:stretch>
        </p:blipFill>
        <p:spPr bwMode="auto">
          <a:xfrm>
            <a:off x="1763713" y="1524000"/>
            <a:ext cx="2046287" cy="1536700"/>
          </a:xfrm>
          <a:prstGeom prst="rect">
            <a:avLst/>
          </a:prstGeom>
          <a:noFill/>
          <a:ln w="9525">
            <a:solidFill>
              <a:schemeClr val="tx1"/>
            </a:solidFill>
            <a:miter lim="800000"/>
            <a:headEnd/>
            <a:tailEnd/>
          </a:ln>
        </p:spPr>
      </p:pic>
      <p:pic>
        <p:nvPicPr>
          <p:cNvPr id="12" name="Picture 8"/>
          <p:cNvPicPr>
            <a:picLocks noChangeAspect="1" noChangeArrowheads="1"/>
          </p:cNvPicPr>
          <p:nvPr/>
        </p:nvPicPr>
        <p:blipFill>
          <a:blip r:embed="rId7" cstate="print"/>
          <a:srcRect/>
          <a:stretch>
            <a:fillRect/>
          </a:stretch>
        </p:blipFill>
        <p:spPr bwMode="auto">
          <a:xfrm>
            <a:off x="4051300" y="1524000"/>
            <a:ext cx="1130300" cy="1536700"/>
          </a:xfrm>
          <a:prstGeom prst="rect">
            <a:avLst/>
          </a:prstGeom>
          <a:noFill/>
          <a:ln w="1270">
            <a:solidFill>
              <a:schemeClr val="tx1"/>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200" dirty="0" smtClean="0">
                <a:latin typeface="+mn-lt"/>
              </a:rPr>
              <a:t>Hawaii: Mutual Benefits &amp; Objectives </a:t>
            </a:r>
            <a:r>
              <a:rPr lang="en-US" sz="3200" dirty="0" smtClean="0">
                <a:latin typeface="+mn-lt"/>
              </a:rPr>
              <a:t>                   Matter More </a:t>
            </a:r>
            <a:r>
              <a:rPr lang="en-US" sz="3200" dirty="0" smtClean="0">
                <a:latin typeface="+mn-lt"/>
              </a:rPr>
              <a:t>Than Size</a:t>
            </a:r>
            <a:endParaRPr lang="en-US" sz="3200" dirty="0">
              <a:latin typeface="+mn-lt"/>
            </a:endParaRPr>
          </a:p>
        </p:txBody>
      </p:sp>
      <p:sp>
        <p:nvSpPr>
          <p:cNvPr id="13" name="Content Placeholder 8"/>
          <p:cNvSpPr>
            <a:spLocks noGrp="1"/>
          </p:cNvSpPr>
          <p:nvPr>
            <p:ph idx="1"/>
          </p:nvPr>
        </p:nvSpPr>
        <p:spPr>
          <a:xfrm>
            <a:off x="457200" y="1646237"/>
            <a:ext cx="8229600" cy="4525963"/>
          </a:xfrm>
          <a:prstGeom prst="rect">
            <a:avLst/>
          </a:prstGeom>
        </p:spPr>
        <p:txBody>
          <a:bodyPr>
            <a:normAutofit/>
          </a:bodyPr>
          <a:lstStyle/>
          <a:p>
            <a:pPr>
              <a:buNone/>
            </a:pPr>
            <a:r>
              <a:rPr lang="en-US" sz="2400" b="1" dirty="0" smtClean="0">
                <a:solidFill>
                  <a:schemeClr val="tx2">
                    <a:lumMod val="75000"/>
                  </a:schemeClr>
                </a:solidFill>
                <a:latin typeface="+mn-lt"/>
              </a:rPr>
              <a:t>Hawaii State Energy Office (HSEO)</a:t>
            </a:r>
          </a:p>
          <a:p>
            <a:r>
              <a:rPr lang="en-US" sz="2000" dirty="0" smtClean="0">
                <a:solidFill>
                  <a:schemeClr val="tx2">
                    <a:lumMod val="75000"/>
                  </a:schemeClr>
                </a:solidFill>
                <a:latin typeface="+mn-lt"/>
              </a:rPr>
              <a:t>Staff: ~12</a:t>
            </a:r>
          </a:p>
          <a:p>
            <a:r>
              <a:rPr lang="en-US" sz="2000" dirty="0" smtClean="0">
                <a:ln w="3175">
                  <a:solidFill>
                    <a:sysClr val="windowText" lastClr="000000"/>
                  </a:solidFill>
                </a:ln>
                <a:latin typeface="+mn-lt"/>
              </a:rPr>
              <a:t>SEO wanted 3rd-party administrator expertise, delivery infrastructure</a:t>
            </a:r>
          </a:p>
          <a:p>
            <a:r>
              <a:rPr lang="en-US" sz="2000" dirty="0" smtClean="0">
                <a:ln w="3175">
                  <a:solidFill>
                    <a:sysClr val="windowText" lastClr="000000"/>
                  </a:solidFill>
                </a:ln>
                <a:latin typeface="+mn-lt"/>
              </a:rPr>
              <a:t>RP admin wanted to manage market impacts</a:t>
            </a:r>
          </a:p>
          <a:p>
            <a:r>
              <a:rPr lang="en-US" sz="2000" dirty="0" smtClean="0">
                <a:ln w="3175">
                  <a:solidFill>
                    <a:sysClr val="windowText" lastClr="000000"/>
                  </a:solidFill>
                </a:ln>
                <a:latin typeface="+mn-lt"/>
              </a:rPr>
              <a:t>Joint programs took work </a:t>
            </a:r>
          </a:p>
          <a:p>
            <a:r>
              <a:rPr lang="en-US" sz="2000" dirty="0" smtClean="0">
                <a:solidFill>
                  <a:srgbClr val="003366"/>
                </a:solidFill>
                <a:latin typeface="+mn-lt"/>
              </a:rPr>
              <a:t>Fridge recycling: &gt;200 units/day</a:t>
            </a:r>
          </a:p>
          <a:p>
            <a:r>
              <a:rPr lang="en-US" sz="2000" dirty="0" smtClean="0">
                <a:solidFill>
                  <a:srgbClr val="003366"/>
                </a:solidFill>
                <a:latin typeface="+mn-lt"/>
              </a:rPr>
              <a:t>Solar Hot Water Heater Financing</a:t>
            </a:r>
          </a:p>
          <a:p>
            <a:r>
              <a:rPr lang="en-US" sz="2000" dirty="0" smtClean="0">
                <a:solidFill>
                  <a:srgbClr val="003366"/>
                </a:solidFill>
                <a:latin typeface="+mn-lt"/>
              </a:rPr>
              <a:t>Customer Behavioral Feedback</a:t>
            </a:r>
          </a:p>
          <a:p>
            <a:endParaRPr lang="en-US" sz="2000" dirty="0" smtClean="0"/>
          </a:p>
          <a:p>
            <a:endParaRPr lang="en-US" sz="2000" dirty="0" smtClean="0"/>
          </a:p>
          <a:p>
            <a:endParaRPr lang="en-US" sz="2000" dirty="0"/>
          </a:p>
        </p:txBody>
      </p:sp>
      <p:sp>
        <p:nvSpPr>
          <p:cNvPr id="8" name="Slide Number Placeholder 7"/>
          <p:cNvSpPr>
            <a:spLocks noGrp="1"/>
          </p:cNvSpPr>
          <p:nvPr>
            <p:ph type="sldNum" sz="quarter" idx="10"/>
          </p:nvPr>
        </p:nvSpPr>
        <p:spPr/>
        <p:txBody>
          <a:bodyPr/>
          <a:lstStyle/>
          <a:p>
            <a:pPr>
              <a:defRPr/>
            </a:pPr>
            <a:fld id="{A2240E54-3311-4CFE-B2B2-FEEBF51AEFB7}" type="slidenum">
              <a:rPr lang="en-US" smtClean="0"/>
              <a:pPr>
                <a:defRPr/>
              </a:pPr>
              <a:t>29</a:t>
            </a:fld>
            <a:endParaRPr lang="en-US"/>
          </a:p>
        </p:txBody>
      </p:sp>
      <p:pic>
        <p:nvPicPr>
          <p:cNvPr id="4098" name="Picture 2"/>
          <p:cNvPicPr>
            <a:picLocks noChangeAspect="1" noChangeArrowheads="1"/>
          </p:cNvPicPr>
          <p:nvPr/>
        </p:nvPicPr>
        <p:blipFill>
          <a:blip r:embed="rId3" cstate="print"/>
          <a:srcRect/>
          <a:stretch>
            <a:fillRect/>
          </a:stretch>
        </p:blipFill>
        <p:spPr bwMode="auto">
          <a:xfrm>
            <a:off x="5257800" y="3581400"/>
            <a:ext cx="3137486" cy="2362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p:txBody>
          <a:bodyPr/>
          <a:lstStyle/>
          <a:p>
            <a:pPr eaLnBrk="1" hangingPunct="1"/>
            <a:r>
              <a:rPr lang="en-US" sz="2400" smtClean="0"/>
              <a:t>How Can TAP Help You?</a:t>
            </a:r>
            <a:endParaRPr lang="en-US" smtClean="0"/>
          </a:p>
        </p:txBody>
      </p:sp>
      <p:sp>
        <p:nvSpPr>
          <p:cNvPr id="6147" name="Text Box 6"/>
          <p:cNvSpPr txBox="1">
            <a:spLocks noChangeArrowheads="1"/>
          </p:cNvSpPr>
          <p:nvPr/>
        </p:nvSpPr>
        <p:spPr bwMode="auto">
          <a:xfrm>
            <a:off x="582613" y="1711325"/>
            <a:ext cx="3619500" cy="3871913"/>
          </a:xfrm>
          <a:prstGeom prst="rect">
            <a:avLst/>
          </a:prstGeom>
          <a:noFill/>
          <a:ln w="9525">
            <a:noFill/>
            <a:miter lim="800000"/>
            <a:headEnd/>
            <a:tailEnd/>
          </a:ln>
        </p:spPr>
        <p:txBody>
          <a:bodyPr>
            <a:spAutoFit/>
          </a:bodyPr>
          <a:lstStyle/>
          <a:p>
            <a:pPr marL="225425" indent="-225425" defTabSz="457200"/>
            <a:r>
              <a:rPr lang="en-US" sz="2800" smtClean="0">
                <a:solidFill>
                  <a:srgbClr val="50565C"/>
                </a:solidFill>
              </a:rPr>
              <a:t>TAP offers:</a:t>
            </a:r>
          </a:p>
          <a:p>
            <a:pPr marL="225425" indent="-225425" defTabSz="457200"/>
            <a:endParaRPr lang="en-US" sz="2000" smtClean="0">
              <a:solidFill>
                <a:srgbClr val="50565C"/>
              </a:solidFill>
            </a:endParaRPr>
          </a:p>
          <a:p>
            <a:pPr marL="225425" indent="-225425" defTabSz="457200">
              <a:buFont typeface="Arial" charset="0"/>
              <a:buChar char="•"/>
            </a:pPr>
            <a:r>
              <a:rPr lang="en-US" sz="2000" smtClean="0">
                <a:solidFill>
                  <a:srgbClr val="50565C"/>
                </a:solidFill>
              </a:rPr>
              <a:t>One-on-one assistance </a:t>
            </a:r>
          </a:p>
          <a:p>
            <a:pPr marL="225425" indent="-225425" defTabSz="457200">
              <a:buFont typeface="Arial" charset="0"/>
              <a:buChar char="•"/>
            </a:pPr>
            <a:r>
              <a:rPr lang="en-US" sz="2000" smtClean="0">
                <a:solidFill>
                  <a:srgbClr val="50565C"/>
                </a:solidFill>
              </a:rPr>
              <a:t>Extensive online resource library, including: </a:t>
            </a:r>
          </a:p>
          <a:p>
            <a:pPr marL="742950" lvl="1" indent="-285750" defTabSz="457200">
              <a:buFont typeface="Wingdings" pitchFamily="2" charset="2"/>
              <a:buChar char="Ø"/>
            </a:pPr>
            <a:r>
              <a:rPr lang="en-US" sz="2000" smtClean="0">
                <a:solidFill>
                  <a:srgbClr val="50565C"/>
                </a:solidFill>
              </a:rPr>
              <a:t>Webinars</a:t>
            </a:r>
          </a:p>
          <a:p>
            <a:pPr marL="742950" lvl="1" indent="-285750" defTabSz="457200">
              <a:buFont typeface="Wingdings" pitchFamily="2" charset="2"/>
              <a:buChar char="Ø"/>
            </a:pPr>
            <a:r>
              <a:rPr lang="en-US" sz="2000" smtClean="0">
                <a:solidFill>
                  <a:srgbClr val="50565C"/>
                </a:solidFill>
              </a:rPr>
              <a:t>Events calendar</a:t>
            </a:r>
          </a:p>
          <a:p>
            <a:pPr marL="742950" lvl="1" indent="-285750" defTabSz="457200">
              <a:buFont typeface="Wingdings" pitchFamily="2" charset="2"/>
              <a:buChar char="Ø"/>
            </a:pPr>
            <a:r>
              <a:rPr lang="en-US" sz="2000" smtClean="0">
                <a:solidFill>
                  <a:srgbClr val="50565C"/>
                </a:solidFill>
              </a:rPr>
              <a:t>TAP Blog</a:t>
            </a:r>
          </a:p>
          <a:p>
            <a:pPr marL="742950" lvl="1" indent="-285750" defTabSz="457200">
              <a:buFont typeface="Wingdings" pitchFamily="2" charset="2"/>
              <a:buChar char="Ø"/>
            </a:pPr>
            <a:r>
              <a:rPr lang="en-US" sz="2000" smtClean="0">
                <a:solidFill>
                  <a:srgbClr val="50565C"/>
                </a:solidFill>
              </a:rPr>
              <a:t>Best practices and project resources</a:t>
            </a:r>
          </a:p>
          <a:p>
            <a:pPr marL="225425" indent="-225425" defTabSz="457200">
              <a:buFont typeface="Arial" charset="0"/>
              <a:buChar char="•"/>
            </a:pPr>
            <a:r>
              <a:rPr lang="en-US" sz="2000" smtClean="0">
                <a:solidFill>
                  <a:srgbClr val="50565C"/>
                </a:solidFill>
              </a:rPr>
              <a:t>Facilitation of peer exchange</a:t>
            </a:r>
          </a:p>
        </p:txBody>
      </p:sp>
      <p:sp>
        <p:nvSpPr>
          <p:cNvPr id="6148" name="Text Box 6"/>
          <p:cNvSpPr txBox="1">
            <a:spLocks noChangeArrowheads="1"/>
          </p:cNvSpPr>
          <p:nvPr/>
        </p:nvSpPr>
        <p:spPr bwMode="auto">
          <a:xfrm>
            <a:off x="4927600" y="1682750"/>
            <a:ext cx="3571875" cy="3567113"/>
          </a:xfrm>
          <a:prstGeom prst="rect">
            <a:avLst/>
          </a:prstGeom>
          <a:noFill/>
          <a:ln w="9525">
            <a:noFill/>
            <a:miter lim="800000"/>
            <a:headEnd/>
            <a:tailEnd/>
          </a:ln>
        </p:spPr>
        <p:txBody>
          <a:bodyPr>
            <a:spAutoFit/>
          </a:bodyPr>
          <a:lstStyle/>
          <a:p>
            <a:pPr marL="225425" indent="-225425" defTabSz="457200">
              <a:buFont typeface="Arial" charset="0"/>
              <a:buNone/>
            </a:pPr>
            <a:r>
              <a:rPr lang="en-US" sz="2800" smtClean="0">
                <a:solidFill>
                  <a:srgbClr val="50565C"/>
                </a:solidFill>
              </a:rPr>
              <a:t>On topics including:</a:t>
            </a:r>
          </a:p>
          <a:p>
            <a:pPr marL="225425" indent="-225425" defTabSz="457200">
              <a:buFont typeface="Arial" charset="0"/>
              <a:buNone/>
            </a:pPr>
            <a:endParaRPr lang="en-US" sz="2000" smtClean="0">
              <a:solidFill>
                <a:srgbClr val="50565C"/>
              </a:solidFill>
            </a:endParaRPr>
          </a:p>
          <a:p>
            <a:pPr marL="225425" indent="-225425" defTabSz="457200">
              <a:buFontTx/>
              <a:buChar char="•"/>
            </a:pPr>
            <a:r>
              <a:rPr lang="en-US" sz="2000" smtClean="0">
                <a:solidFill>
                  <a:srgbClr val="50565C"/>
                </a:solidFill>
              </a:rPr>
              <a:t>Energy efficiency and renewable energy technologies</a:t>
            </a:r>
          </a:p>
          <a:p>
            <a:pPr marL="225425" indent="-225425" defTabSz="457200">
              <a:buFontTx/>
              <a:buChar char="•"/>
            </a:pPr>
            <a:r>
              <a:rPr lang="en-US" sz="2000" smtClean="0">
                <a:solidFill>
                  <a:srgbClr val="50565C"/>
                </a:solidFill>
              </a:rPr>
              <a:t>Program design and implementation</a:t>
            </a:r>
          </a:p>
          <a:p>
            <a:pPr marL="225425" indent="-225425" defTabSz="457200">
              <a:buFontTx/>
              <a:buChar char="•"/>
            </a:pPr>
            <a:r>
              <a:rPr lang="en-US" sz="2000" smtClean="0">
                <a:solidFill>
                  <a:srgbClr val="50565C"/>
                </a:solidFill>
              </a:rPr>
              <a:t>Financing</a:t>
            </a:r>
          </a:p>
          <a:p>
            <a:pPr marL="225425" indent="-225425" defTabSz="457200">
              <a:buFontTx/>
              <a:buChar char="•"/>
            </a:pPr>
            <a:r>
              <a:rPr lang="en-US" sz="2000" smtClean="0">
                <a:solidFill>
                  <a:srgbClr val="50565C"/>
                </a:solidFill>
              </a:rPr>
              <a:t>Performance contracting</a:t>
            </a:r>
          </a:p>
          <a:p>
            <a:pPr marL="225425" indent="-225425" defTabSz="457200">
              <a:buFontTx/>
              <a:buChar char="•"/>
            </a:pPr>
            <a:r>
              <a:rPr lang="en-US" sz="2000" smtClean="0">
                <a:solidFill>
                  <a:srgbClr val="50565C"/>
                </a:solidFill>
              </a:rPr>
              <a:t>State and local capacity building</a:t>
            </a:r>
            <a:endParaRPr lang="en-US" sz="2200" smtClean="0">
              <a:solidFill>
                <a:srgbClr val="50565C"/>
              </a:solidFill>
            </a:endParaRPr>
          </a:p>
        </p:txBody>
      </p:sp>
      <p:sp>
        <p:nvSpPr>
          <p:cNvPr id="6149" name="Line 6"/>
          <p:cNvSpPr>
            <a:spLocks noChangeShapeType="1"/>
          </p:cNvSpPr>
          <p:nvPr/>
        </p:nvSpPr>
        <p:spPr bwMode="auto">
          <a:xfrm flipH="1">
            <a:off x="4560888" y="1412875"/>
            <a:ext cx="11112" cy="4832350"/>
          </a:xfrm>
          <a:prstGeom prst="line">
            <a:avLst/>
          </a:prstGeom>
          <a:noFill/>
          <a:ln w="9525">
            <a:solidFill>
              <a:schemeClr val="tx1"/>
            </a:solidFill>
            <a:round/>
            <a:headEnd/>
            <a:tailEnd/>
          </a:ln>
        </p:spPr>
        <p:txBody>
          <a:bodyPr/>
          <a:lstStyle/>
          <a:p>
            <a:endParaRPr lang="en-US" smtClean="0">
              <a:solidFill>
                <a:srgbClr val="50565C"/>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noAutofit/>
          </a:bodyPr>
          <a:lstStyle/>
          <a:p>
            <a:r>
              <a:rPr lang="en-US" sz="3600" dirty="0" smtClean="0">
                <a:latin typeface="+mn-lt"/>
              </a:rPr>
              <a:t>California: </a:t>
            </a:r>
            <a:r>
              <a:rPr lang="en-US" sz="3600" dirty="0" smtClean="0">
                <a:latin typeface="+mn-lt"/>
              </a:rPr>
              <a:t>Coordination Benefits &amp; Costs</a:t>
            </a:r>
            <a:endParaRPr lang="en-US" sz="3600" dirty="0">
              <a:latin typeface="+mn-lt"/>
            </a:endParaRPr>
          </a:p>
        </p:txBody>
      </p:sp>
      <p:sp>
        <p:nvSpPr>
          <p:cNvPr id="3" name="Content Placeholder 2"/>
          <p:cNvSpPr>
            <a:spLocks noGrp="1"/>
          </p:cNvSpPr>
          <p:nvPr>
            <p:ph idx="1"/>
          </p:nvPr>
        </p:nvSpPr>
        <p:spPr>
          <a:xfrm>
            <a:off x="457200" y="1752600"/>
            <a:ext cx="8001000" cy="4191000"/>
          </a:xfrm>
        </p:spPr>
        <p:txBody>
          <a:bodyPr>
            <a:normAutofit fontScale="77500" lnSpcReduction="20000"/>
          </a:bodyPr>
          <a:lstStyle/>
          <a:p>
            <a:r>
              <a:rPr lang="en-US" sz="2400" dirty="0" smtClean="0">
                <a:latin typeface="+mn-lt"/>
              </a:rPr>
              <a:t>Potentially competing mandates - statutory (CEC) vs. regulatory (IOUs) - for statewide home energy upgrade programs</a:t>
            </a:r>
          </a:p>
          <a:p>
            <a:r>
              <a:rPr lang="en-US" sz="2400" dirty="0" smtClean="0">
                <a:latin typeface="+mn-lt"/>
              </a:rPr>
              <a:t>Risk of two statewide programs</a:t>
            </a:r>
          </a:p>
          <a:p>
            <a:pPr lvl="1"/>
            <a:r>
              <a:rPr lang="en-US" sz="2400" dirty="0" smtClean="0">
                <a:latin typeface="+mn-lt"/>
              </a:rPr>
              <a:t>Redundancy, recipe for consumer confusion</a:t>
            </a:r>
          </a:p>
          <a:p>
            <a:pPr lvl="1"/>
            <a:r>
              <a:rPr lang="en-US" sz="2400" dirty="0" smtClean="0">
                <a:latin typeface="+mn-lt"/>
              </a:rPr>
              <a:t>ARRA programs have financing but little or no rebates</a:t>
            </a:r>
          </a:p>
          <a:p>
            <a:pPr lvl="1"/>
            <a:r>
              <a:rPr lang="en-US" sz="2400" dirty="0" smtClean="0">
                <a:latin typeface="+mn-lt"/>
              </a:rPr>
              <a:t>Utility programs have rebates but no financing</a:t>
            </a:r>
          </a:p>
          <a:p>
            <a:r>
              <a:rPr lang="en-US" sz="2400" dirty="0" smtClean="0">
                <a:latin typeface="+mn-lt"/>
              </a:rPr>
              <a:t>Now Energy Upgrade California: one brand, one-stop web portal, one clearinghouse for financing (in development)</a:t>
            </a:r>
          </a:p>
          <a:p>
            <a:r>
              <a:rPr lang="en-US" sz="2400" dirty="0" smtClean="0">
                <a:latin typeface="+mn-lt"/>
              </a:rPr>
              <a:t>Experience to date: </a:t>
            </a:r>
          </a:p>
          <a:p>
            <a:pPr lvl="1"/>
            <a:r>
              <a:rPr lang="en-US" sz="2400" dirty="0" smtClean="0">
                <a:latin typeface="+mn-lt"/>
              </a:rPr>
              <a:t>Very labor intensive</a:t>
            </a:r>
          </a:p>
          <a:p>
            <a:pPr lvl="1"/>
            <a:r>
              <a:rPr lang="en-US" sz="2400" dirty="0" smtClean="0">
                <a:latin typeface="+mn-lt"/>
              </a:rPr>
              <a:t>Slow – lots of moving parts</a:t>
            </a:r>
          </a:p>
          <a:p>
            <a:pPr lvl="1"/>
            <a:r>
              <a:rPr lang="en-US" sz="2400" dirty="0" smtClean="0">
                <a:latin typeface="+mn-lt"/>
              </a:rPr>
              <a:t>Diffuse decision making</a:t>
            </a:r>
          </a:p>
          <a:p>
            <a:endParaRPr lang="en-US" sz="2400" dirty="0" smtClean="0"/>
          </a:p>
          <a:p>
            <a:pPr lvl="1"/>
            <a:endParaRPr lang="en-US" sz="2000" dirty="0" smtClean="0"/>
          </a:p>
        </p:txBody>
      </p:sp>
      <p:sp>
        <p:nvSpPr>
          <p:cNvPr id="4" name="Slide Number Placeholder 3"/>
          <p:cNvSpPr>
            <a:spLocks noGrp="1"/>
          </p:cNvSpPr>
          <p:nvPr>
            <p:ph type="sldNum" sz="quarter" idx="10"/>
          </p:nvPr>
        </p:nvSpPr>
        <p:spPr/>
        <p:txBody>
          <a:bodyPr/>
          <a:lstStyle/>
          <a:p>
            <a:pPr>
              <a:defRPr/>
            </a:pPr>
            <a:fld id="{113A1385-5EA4-443F-A3E2-AC2E9FF0FDE3}" type="slidenum">
              <a:rPr lang="en-US" smtClean="0"/>
              <a:pPr>
                <a:defRPr/>
              </a:pPr>
              <a:t>30</a:t>
            </a:fld>
            <a:endParaRPr lang="en-US" dirty="0"/>
          </a:p>
        </p:txBody>
      </p:sp>
      <p:pic>
        <p:nvPicPr>
          <p:cNvPr id="10" name="Picture 5" descr="EUCA_LA_titleslide"/>
          <p:cNvPicPr>
            <a:picLocks noChangeAspect="1" noChangeArrowheads="1"/>
          </p:cNvPicPr>
          <p:nvPr/>
        </p:nvPicPr>
        <p:blipFill>
          <a:blip r:embed="rId3" cstate="print"/>
          <a:srcRect l="70807" t="75514"/>
          <a:stretch>
            <a:fillRect/>
          </a:stretch>
        </p:blipFill>
        <p:spPr bwMode="auto">
          <a:xfrm>
            <a:off x="4876800" y="4267200"/>
            <a:ext cx="3738563" cy="1905000"/>
          </a:xfrm>
          <a:prstGeom prst="rect">
            <a:avLst/>
          </a:prstGeom>
          <a:noFill/>
          <a:ln w="9525">
            <a:noFill/>
            <a:miter lim="800000"/>
            <a:headEnd/>
            <a:tailEnd/>
          </a:ln>
        </p:spPr>
      </p:pic>
      <p:sp>
        <p:nvSpPr>
          <p:cNvPr id="11" name="Rectangle 10"/>
          <p:cNvSpPr/>
          <p:nvPr/>
        </p:nvSpPr>
        <p:spPr>
          <a:xfrm>
            <a:off x="5029200" y="5715000"/>
            <a:ext cx="2819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304800" y="152400"/>
            <a:ext cx="7543800" cy="1143000"/>
          </a:xfrm>
        </p:spPr>
        <p:txBody>
          <a:bodyPr>
            <a:noAutofit/>
          </a:bodyPr>
          <a:lstStyle/>
          <a:p>
            <a:pPr eaLnBrk="1" hangingPunct="1">
              <a:defRPr/>
            </a:pPr>
            <a:r>
              <a:rPr lang="en-US" sz="3600" dirty="0" smtClean="0">
                <a:solidFill>
                  <a:srgbClr val="003366"/>
                </a:solidFill>
                <a:latin typeface="+mn-lt"/>
                <a:cs typeface="Arial" charset="0"/>
              </a:rPr>
              <a:t>Colorado: Complementarity Through Scaled Incentives</a:t>
            </a:r>
          </a:p>
        </p:txBody>
      </p:sp>
      <p:sp>
        <p:nvSpPr>
          <p:cNvPr id="3" name="Content Placeholder 2"/>
          <p:cNvSpPr>
            <a:spLocks noGrp="1"/>
          </p:cNvSpPr>
          <p:nvPr>
            <p:ph idx="1"/>
          </p:nvPr>
        </p:nvSpPr>
        <p:spPr>
          <a:xfrm>
            <a:off x="381000" y="1722438"/>
            <a:ext cx="7010400" cy="4144962"/>
          </a:xfrm>
        </p:spPr>
        <p:txBody>
          <a:bodyPr rtlCol="0">
            <a:normAutofit fontScale="85000" lnSpcReduction="10000"/>
          </a:bodyPr>
          <a:lstStyle/>
          <a:p>
            <a:pPr eaLnBrk="1" fontAlgn="auto" hangingPunct="1">
              <a:spcAft>
                <a:spcPts val="1800"/>
              </a:spcAft>
              <a:buFont typeface="Arial" pitchFamily="34" charset="0"/>
              <a:buChar char="•"/>
              <a:defRPr/>
            </a:pPr>
            <a:r>
              <a:rPr lang="en-US" sz="3300" dirty="0" smtClean="0">
                <a:latin typeface="+mn-lt"/>
              </a:rPr>
              <a:t>Colorado SEO sought to </a:t>
            </a:r>
            <a:r>
              <a:rPr lang="en-US" sz="3300" dirty="0" smtClean="0">
                <a:latin typeface="+mn-lt"/>
              </a:rPr>
              <a:t>                                boost </a:t>
            </a:r>
            <a:r>
              <a:rPr lang="en-US" sz="3300" dirty="0" smtClean="0">
                <a:latin typeface="+mn-lt"/>
              </a:rPr>
              <a:t>residential efficiency </a:t>
            </a:r>
            <a:r>
              <a:rPr lang="en-US" sz="3300" dirty="0" smtClean="0">
                <a:latin typeface="+mn-lt"/>
              </a:rPr>
              <a:t>                                  market </a:t>
            </a:r>
            <a:r>
              <a:rPr lang="en-US" sz="3300" dirty="0" smtClean="0">
                <a:latin typeface="+mn-lt"/>
              </a:rPr>
              <a:t>where utility customer </a:t>
            </a:r>
            <a:r>
              <a:rPr lang="en-US" sz="3300" dirty="0" smtClean="0">
                <a:latin typeface="+mn-lt"/>
              </a:rPr>
              <a:t>                       incentives </a:t>
            </a:r>
            <a:r>
              <a:rPr lang="en-US" sz="3300" dirty="0" smtClean="0">
                <a:latin typeface="+mn-lt"/>
              </a:rPr>
              <a:t>were modest</a:t>
            </a:r>
          </a:p>
          <a:p>
            <a:pPr marL="342900" lvl="1" indent="-342900" eaLnBrk="1" fontAlgn="auto" hangingPunct="1">
              <a:spcAft>
                <a:spcPts val="1800"/>
              </a:spcAft>
              <a:buFont typeface="Arial" pitchFamily="34" charset="0"/>
              <a:buChar char="•"/>
              <a:defRPr/>
            </a:pPr>
            <a:r>
              <a:rPr lang="en-US" sz="3300" dirty="0" smtClean="0">
                <a:solidFill>
                  <a:schemeClr val="accent5">
                    <a:lumMod val="75000"/>
                  </a:schemeClr>
                </a:solidFill>
                <a:latin typeface="+mn-lt"/>
              </a:rPr>
              <a:t>SEO created 40% cap &amp; adjusts </a:t>
            </a:r>
            <a:r>
              <a:rPr lang="en-US" sz="3300" dirty="0" smtClean="0">
                <a:solidFill>
                  <a:schemeClr val="accent5">
                    <a:lumMod val="75000"/>
                  </a:schemeClr>
                </a:solidFill>
                <a:latin typeface="+mn-lt"/>
              </a:rPr>
              <a:t>                             own </a:t>
            </a:r>
            <a:r>
              <a:rPr lang="en-US" sz="3300" dirty="0" smtClean="0">
                <a:solidFill>
                  <a:schemeClr val="accent5">
                    <a:lumMod val="75000"/>
                  </a:schemeClr>
                </a:solidFill>
                <a:latin typeface="+mn-lt"/>
              </a:rPr>
              <a:t>incentives</a:t>
            </a:r>
          </a:p>
          <a:p>
            <a:pPr marL="342900" lvl="1" indent="-342900" eaLnBrk="1" fontAlgn="auto" hangingPunct="1">
              <a:spcAft>
                <a:spcPts val="1800"/>
              </a:spcAft>
              <a:buFont typeface="Arial" pitchFamily="34" charset="0"/>
              <a:buChar char="•"/>
              <a:defRPr/>
            </a:pPr>
            <a:r>
              <a:rPr lang="en-US" sz="3300" dirty="0" smtClean="0">
                <a:solidFill>
                  <a:schemeClr val="accent5">
                    <a:lumMod val="75000"/>
                  </a:schemeClr>
                </a:solidFill>
                <a:latin typeface="+mn-lt"/>
              </a:rPr>
              <a:t>Statewide system tracks all ARRA projects and sources of funding (including tax credits)</a:t>
            </a:r>
          </a:p>
          <a:p>
            <a:pPr eaLnBrk="1" fontAlgn="auto" hangingPunct="1">
              <a:spcAft>
                <a:spcPts val="1800"/>
              </a:spcAft>
              <a:buFont typeface="Arial" pitchFamily="34" charset="0"/>
              <a:buChar char="•"/>
              <a:defRPr/>
            </a:pPr>
            <a:endParaRPr lang="en-US" dirty="0">
              <a:latin typeface="+mn-lt"/>
            </a:endParaRPr>
          </a:p>
        </p:txBody>
      </p:sp>
      <p:sp>
        <p:nvSpPr>
          <p:cNvPr id="5" name="Slide Number Placeholder 4"/>
          <p:cNvSpPr>
            <a:spLocks noGrp="1"/>
          </p:cNvSpPr>
          <p:nvPr>
            <p:ph type="sldNum" sz="quarter" idx="10"/>
          </p:nvPr>
        </p:nvSpPr>
        <p:spPr/>
        <p:txBody>
          <a:bodyPr/>
          <a:lstStyle/>
          <a:p>
            <a:pPr>
              <a:defRPr/>
            </a:pPr>
            <a:fld id="{74FB7A75-6362-4D13-80D2-E79986CDC509}" type="slidenum">
              <a:rPr lang="en-US">
                <a:latin typeface="+mn-lt"/>
              </a:rPr>
              <a:pPr>
                <a:defRPr/>
              </a:pPr>
              <a:t>31</a:t>
            </a:fld>
            <a:endParaRPr lang="en-US" dirty="0">
              <a:latin typeface="+mn-lt"/>
            </a:endParaRPr>
          </a:p>
        </p:txBody>
      </p:sp>
      <p:pic>
        <p:nvPicPr>
          <p:cNvPr id="5122" name="Picture 2"/>
          <p:cNvPicPr>
            <a:picLocks noChangeAspect="1" noChangeArrowheads="1"/>
          </p:cNvPicPr>
          <p:nvPr/>
        </p:nvPicPr>
        <p:blipFill>
          <a:blip r:embed="rId3" cstate="print"/>
          <a:srcRect/>
          <a:stretch>
            <a:fillRect/>
          </a:stretch>
        </p:blipFill>
        <p:spPr bwMode="auto">
          <a:xfrm>
            <a:off x="5562600" y="1956353"/>
            <a:ext cx="3429000" cy="231084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304800" y="304800"/>
            <a:ext cx="8229600" cy="1143000"/>
          </a:xfrm>
        </p:spPr>
        <p:txBody>
          <a:bodyPr>
            <a:noAutofit/>
          </a:bodyPr>
          <a:lstStyle/>
          <a:p>
            <a:pPr eaLnBrk="1" hangingPunct="1">
              <a:defRPr/>
            </a:pPr>
            <a:r>
              <a:rPr lang="en-US" sz="3600" dirty="0" smtClean="0">
                <a:solidFill>
                  <a:srgbClr val="003366"/>
                </a:solidFill>
                <a:latin typeface="+mn-lt"/>
                <a:cs typeface="Arial" charset="0"/>
              </a:rPr>
              <a:t>Northeast: New Multi-Fuel Programs </a:t>
            </a:r>
          </a:p>
        </p:txBody>
      </p:sp>
      <p:sp>
        <p:nvSpPr>
          <p:cNvPr id="3" name="Content Placeholder 2"/>
          <p:cNvSpPr>
            <a:spLocks noGrp="1"/>
          </p:cNvSpPr>
          <p:nvPr>
            <p:ph idx="1"/>
          </p:nvPr>
        </p:nvSpPr>
        <p:spPr>
          <a:xfrm>
            <a:off x="457200" y="1798638"/>
            <a:ext cx="8229600" cy="4525962"/>
          </a:xfrm>
        </p:spPr>
        <p:txBody>
          <a:bodyPr rtlCol="0">
            <a:normAutofit fontScale="40000" lnSpcReduction="20000"/>
          </a:bodyPr>
          <a:lstStyle/>
          <a:p>
            <a:pPr eaLnBrk="1" fontAlgn="auto" hangingPunct="1">
              <a:spcAft>
                <a:spcPts val="1800"/>
              </a:spcAft>
              <a:buFont typeface="Arial" pitchFamily="34" charset="0"/>
              <a:buChar char="•"/>
              <a:defRPr/>
            </a:pPr>
            <a:r>
              <a:rPr lang="en-US" sz="4000" b="1" dirty="0" smtClean="0">
                <a:latin typeface="+mn-lt"/>
              </a:rPr>
              <a:t>Maine: </a:t>
            </a:r>
            <a:r>
              <a:rPr lang="en-US" sz="4000" dirty="0" smtClean="0">
                <a:latin typeface="+mn-lt"/>
              </a:rPr>
              <a:t>SEP funds envelope measures in oil-heated </a:t>
            </a:r>
            <a:r>
              <a:rPr lang="en-US" sz="4000" dirty="0" smtClean="0">
                <a:latin typeface="+mn-lt"/>
              </a:rPr>
              <a:t>                                                            buildings</a:t>
            </a:r>
            <a:endParaRPr lang="en-US" sz="4000" dirty="0" smtClean="0">
              <a:latin typeface="+mn-lt"/>
            </a:endParaRPr>
          </a:p>
          <a:p>
            <a:pPr eaLnBrk="1" fontAlgn="auto" hangingPunct="1">
              <a:spcAft>
                <a:spcPts val="1800"/>
              </a:spcAft>
              <a:buFont typeface="Arial" pitchFamily="34" charset="0"/>
              <a:buChar char="•"/>
              <a:defRPr/>
            </a:pPr>
            <a:r>
              <a:rPr lang="en-US" sz="4000" b="1" dirty="0" smtClean="0">
                <a:latin typeface="+mn-lt"/>
              </a:rPr>
              <a:t>Massachusetts: </a:t>
            </a:r>
            <a:r>
              <a:rPr lang="en-US" sz="4000" dirty="0" smtClean="0">
                <a:latin typeface="+mn-lt"/>
              </a:rPr>
              <a:t>SEP provides boiler/heater rebates for </a:t>
            </a:r>
            <a:r>
              <a:rPr lang="en-US" sz="4000" dirty="0" smtClean="0">
                <a:latin typeface="+mn-lt"/>
              </a:rPr>
              <a:t>                                                             moderate </a:t>
            </a:r>
            <a:r>
              <a:rPr lang="en-US" sz="4000" dirty="0" smtClean="0">
                <a:latin typeface="+mn-lt"/>
              </a:rPr>
              <a:t>income families. Local EECBG programs support </a:t>
            </a:r>
            <a:r>
              <a:rPr lang="en-US" sz="4000" dirty="0" smtClean="0">
                <a:latin typeface="+mn-lt"/>
              </a:rPr>
              <a:t>                                                                                               thermal </a:t>
            </a:r>
            <a:r>
              <a:rPr lang="en-US" sz="4000" dirty="0" smtClean="0">
                <a:latin typeface="+mn-lt"/>
              </a:rPr>
              <a:t>measures in oil-heated buildings </a:t>
            </a:r>
          </a:p>
          <a:p>
            <a:pPr eaLnBrk="1" fontAlgn="auto" hangingPunct="1">
              <a:spcAft>
                <a:spcPts val="1800"/>
              </a:spcAft>
              <a:buFont typeface="Arial" pitchFamily="34" charset="0"/>
              <a:buChar char="•"/>
              <a:defRPr/>
            </a:pPr>
            <a:r>
              <a:rPr lang="en-US" sz="4000" dirty="0" smtClean="0">
                <a:latin typeface="+mn-lt"/>
              </a:rPr>
              <a:t>ARRA programs laid groundwork for future fuel oil EE programs</a:t>
            </a:r>
          </a:p>
          <a:p>
            <a:pPr lvl="1" eaLnBrk="1" fontAlgn="auto" hangingPunct="1">
              <a:spcAft>
                <a:spcPts val="1800"/>
              </a:spcAft>
              <a:buFont typeface="Arial" pitchFamily="34" charset="0"/>
              <a:buChar char="–"/>
              <a:defRPr/>
            </a:pPr>
            <a:r>
              <a:rPr lang="en-US" sz="3800" dirty="0" smtClean="0">
                <a:latin typeface="+mn-lt"/>
              </a:rPr>
              <a:t>Developed workforce infrastructure, gained experience with new measures</a:t>
            </a:r>
            <a:endParaRPr lang="en-US" sz="4000" dirty="0" smtClean="0">
              <a:latin typeface="+mn-lt"/>
            </a:endParaRPr>
          </a:p>
          <a:p>
            <a:pPr eaLnBrk="1" fontAlgn="auto" hangingPunct="1">
              <a:spcAft>
                <a:spcPts val="1800"/>
              </a:spcAft>
              <a:buFont typeface="Arial" pitchFamily="34" charset="0"/>
              <a:buChar char="•"/>
              <a:defRPr/>
            </a:pPr>
            <a:r>
              <a:rPr lang="en-US" sz="4000" dirty="0" smtClean="0">
                <a:latin typeface="+mn-lt"/>
              </a:rPr>
              <a:t>Proposed legislation in both states includes new PBF for fuel oils</a:t>
            </a:r>
          </a:p>
          <a:p>
            <a:pPr lvl="1" eaLnBrk="1" fontAlgn="auto" hangingPunct="1">
              <a:spcAft>
                <a:spcPts val="1800"/>
              </a:spcAft>
              <a:buFont typeface="Arial" pitchFamily="34" charset="0"/>
              <a:buChar char="–"/>
              <a:defRPr/>
            </a:pPr>
            <a:r>
              <a:rPr lang="en-US" sz="3800" dirty="0" smtClean="0">
                <a:latin typeface="+mn-lt"/>
              </a:rPr>
              <a:t>Maine: HP 801, LD 1066 would establish new assessment on heating fuels</a:t>
            </a:r>
          </a:p>
          <a:p>
            <a:pPr lvl="1" eaLnBrk="1" fontAlgn="auto" hangingPunct="1">
              <a:spcAft>
                <a:spcPts val="1800"/>
              </a:spcAft>
              <a:buFont typeface="Arial" pitchFamily="34" charset="0"/>
              <a:buChar char="–"/>
              <a:defRPr/>
            </a:pPr>
            <a:r>
              <a:rPr lang="en-US" sz="3800" dirty="0" smtClean="0">
                <a:latin typeface="+mn-lt"/>
              </a:rPr>
              <a:t>Massachusetts: H00879 would establish Oil Heat and Propane Energy Efficiency Fund</a:t>
            </a:r>
            <a:endParaRPr lang="en-US" sz="3800" dirty="0" smtClean="0">
              <a:solidFill>
                <a:srgbClr val="003366"/>
              </a:solidFill>
              <a:latin typeface="+mn-lt"/>
            </a:endParaRPr>
          </a:p>
          <a:p>
            <a:pPr eaLnBrk="1" fontAlgn="auto" hangingPunct="1">
              <a:spcAft>
                <a:spcPts val="1800"/>
              </a:spcAft>
              <a:buFont typeface="Arial" pitchFamily="34" charset="0"/>
              <a:buChar char="•"/>
              <a:defRPr/>
            </a:pPr>
            <a:endParaRPr lang="en-US" sz="3800" dirty="0" smtClean="0">
              <a:solidFill>
                <a:srgbClr val="003366"/>
              </a:solidFill>
              <a:latin typeface="+mn-lt"/>
            </a:endParaRPr>
          </a:p>
        </p:txBody>
      </p:sp>
      <p:sp>
        <p:nvSpPr>
          <p:cNvPr id="5" name="Slide Number Placeholder 4"/>
          <p:cNvSpPr>
            <a:spLocks noGrp="1"/>
          </p:cNvSpPr>
          <p:nvPr>
            <p:ph type="sldNum" sz="quarter" idx="10"/>
          </p:nvPr>
        </p:nvSpPr>
        <p:spPr/>
        <p:txBody>
          <a:bodyPr/>
          <a:lstStyle/>
          <a:p>
            <a:pPr>
              <a:defRPr/>
            </a:pPr>
            <a:fld id="{74FB7A75-6362-4D13-80D2-E79986CDC509}" type="slidenum">
              <a:rPr lang="en-US">
                <a:latin typeface="+mn-lt"/>
              </a:rPr>
              <a:pPr>
                <a:defRPr/>
              </a:pPr>
              <a:t>32</a:t>
            </a:fld>
            <a:endParaRPr lang="en-US" dirty="0">
              <a:latin typeface="+mn-lt"/>
            </a:endParaRPr>
          </a:p>
        </p:txBody>
      </p:sp>
      <p:pic>
        <p:nvPicPr>
          <p:cNvPr id="3075" name="Picture 3"/>
          <p:cNvPicPr>
            <a:picLocks noChangeAspect="1" noChangeArrowheads="1"/>
          </p:cNvPicPr>
          <p:nvPr/>
        </p:nvPicPr>
        <p:blipFill>
          <a:blip r:embed="rId3" cstate="print"/>
          <a:srcRect/>
          <a:stretch>
            <a:fillRect/>
          </a:stretch>
        </p:blipFill>
        <p:spPr bwMode="auto">
          <a:xfrm>
            <a:off x="5943600" y="1524000"/>
            <a:ext cx="2821983" cy="17526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304800" y="152400"/>
            <a:ext cx="7696200" cy="1143000"/>
          </a:xfrm>
        </p:spPr>
        <p:txBody>
          <a:bodyPr>
            <a:noAutofit/>
          </a:bodyPr>
          <a:lstStyle/>
          <a:p>
            <a:pPr eaLnBrk="1" hangingPunct="1">
              <a:defRPr/>
            </a:pPr>
            <a:r>
              <a:rPr lang="en-US" sz="3600" dirty="0" smtClean="0">
                <a:solidFill>
                  <a:srgbClr val="003366"/>
                </a:solidFill>
                <a:latin typeface="+mn-lt"/>
                <a:cs typeface="Arial" charset="0"/>
              </a:rPr>
              <a:t>Minnesota: Creative RLF Use in Industrial EE Collaboration</a:t>
            </a:r>
          </a:p>
        </p:txBody>
      </p:sp>
      <p:sp>
        <p:nvSpPr>
          <p:cNvPr id="3" name="Content Placeholder 2"/>
          <p:cNvSpPr>
            <a:spLocks noGrp="1"/>
          </p:cNvSpPr>
          <p:nvPr>
            <p:ph idx="1"/>
          </p:nvPr>
        </p:nvSpPr>
        <p:spPr>
          <a:xfrm>
            <a:off x="304800" y="1600200"/>
            <a:ext cx="8229600" cy="4525962"/>
          </a:xfrm>
        </p:spPr>
        <p:txBody>
          <a:bodyPr rtlCol="0">
            <a:normAutofit fontScale="70000" lnSpcReduction="20000"/>
          </a:bodyPr>
          <a:lstStyle/>
          <a:p>
            <a:pPr eaLnBrk="1" fontAlgn="auto" hangingPunct="1">
              <a:spcAft>
                <a:spcPts val="1800"/>
              </a:spcAft>
              <a:buNone/>
              <a:defRPr/>
            </a:pPr>
            <a:r>
              <a:rPr lang="en-US" sz="4000" dirty="0" smtClean="0">
                <a:latin typeface="+mn-lt"/>
              </a:rPr>
              <a:t>Commercial/Industrial </a:t>
            </a:r>
            <a:r>
              <a:rPr lang="en-US" sz="4000" dirty="0" smtClean="0">
                <a:latin typeface="+mn-lt"/>
              </a:rPr>
              <a:t>R</a:t>
            </a:r>
            <a:r>
              <a:rPr lang="en-US" sz="4000" dirty="0" smtClean="0">
                <a:latin typeface="+mn-lt"/>
              </a:rPr>
              <a:t>evolving </a:t>
            </a:r>
            <a:r>
              <a:rPr lang="en-US" sz="4000" dirty="0" smtClean="0">
                <a:latin typeface="+mn-lt"/>
              </a:rPr>
              <a:t>L</a:t>
            </a:r>
            <a:r>
              <a:rPr lang="en-US" sz="4000" dirty="0" smtClean="0">
                <a:latin typeface="+mn-lt"/>
              </a:rPr>
              <a:t>oan Fund</a:t>
            </a:r>
            <a:endParaRPr lang="en-US" sz="4000" dirty="0" smtClean="0">
              <a:latin typeface="+mn-lt"/>
            </a:endParaRPr>
          </a:p>
          <a:p>
            <a:pPr lvl="1" eaLnBrk="1" fontAlgn="auto" hangingPunct="1">
              <a:spcAft>
                <a:spcPts val="1800"/>
              </a:spcAft>
              <a:buFont typeface="Arial" pitchFamily="34" charset="0"/>
              <a:buChar char="–"/>
              <a:defRPr/>
            </a:pPr>
            <a:r>
              <a:rPr lang="en-US" dirty="0" smtClean="0">
                <a:latin typeface="+mn-lt"/>
              </a:rPr>
              <a:t>Trillion BTU program enlisted </a:t>
            </a:r>
            <a:r>
              <a:rPr lang="en-US" dirty="0" smtClean="0">
                <a:solidFill>
                  <a:srgbClr val="003366"/>
                </a:solidFill>
                <a:latin typeface="+mn-lt"/>
              </a:rPr>
              <a:t>an </a:t>
            </a:r>
            <a:r>
              <a:rPr lang="en-US" dirty="0" smtClean="0">
                <a:latin typeface="+mn-lt"/>
              </a:rPr>
              <a:t>experienced finance program administrator:  St. Paul Port Authority</a:t>
            </a:r>
          </a:p>
          <a:p>
            <a:pPr lvl="1" eaLnBrk="1" fontAlgn="auto" hangingPunct="1">
              <a:spcAft>
                <a:spcPts val="1800"/>
              </a:spcAft>
              <a:buFont typeface="Arial" pitchFamily="34" charset="0"/>
              <a:buChar char="–"/>
              <a:defRPr/>
            </a:pPr>
            <a:r>
              <a:rPr lang="en-US" dirty="0" smtClean="0">
                <a:latin typeface="+mn-lt"/>
              </a:rPr>
              <a:t>Leverages funds from largest IOU and local economic development agencies</a:t>
            </a:r>
          </a:p>
          <a:p>
            <a:pPr lvl="2" eaLnBrk="1" fontAlgn="auto" hangingPunct="1">
              <a:spcAft>
                <a:spcPts val="1800"/>
              </a:spcAft>
              <a:buFont typeface="Arial" pitchFamily="34" charset="0"/>
              <a:buChar char="–"/>
              <a:defRPr/>
            </a:pPr>
            <a:r>
              <a:rPr lang="en-US" dirty="0" smtClean="0">
                <a:latin typeface="+mn-lt"/>
              </a:rPr>
              <a:t>Utility heavily subsidizes audits and </a:t>
            </a:r>
            <a:r>
              <a:rPr lang="en-US" dirty="0" smtClean="0">
                <a:latin typeface="+mn-lt"/>
              </a:rPr>
              <a:t>                                                                 engineering </a:t>
            </a:r>
            <a:r>
              <a:rPr lang="en-US" dirty="0" smtClean="0">
                <a:latin typeface="+mn-lt"/>
              </a:rPr>
              <a:t>studies</a:t>
            </a:r>
          </a:p>
          <a:p>
            <a:pPr lvl="2" eaLnBrk="1" fontAlgn="auto" hangingPunct="1">
              <a:spcAft>
                <a:spcPts val="1800"/>
              </a:spcAft>
              <a:buFont typeface="Arial" pitchFamily="34" charset="0"/>
              <a:buChar char="–"/>
              <a:defRPr/>
            </a:pPr>
            <a:r>
              <a:rPr lang="en-US" dirty="0" smtClean="0">
                <a:latin typeface="+mn-lt"/>
              </a:rPr>
              <a:t>Projects designed to create immediate </a:t>
            </a:r>
            <a:r>
              <a:rPr lang="en-US" dirty="0" smtClean="0">
                <a:latin typeface="+mn-lt"/>
              </a:rPr>
              <a:t>                                                              positive </a:t>
            </a:r>
            <a:r>
              <a:rPr lang="en-US" dirty="0" smtClean="0">
                <a:latin typeface="+mn-lt"/>
              </a:rPr>
              <a:t>cash flow for companies</a:t>
            </a:r>
          </a:p>
          <a:p>
            <a:pPr lvl="1" eaLnBrk="1" fontAlgn="auto" hangingPunct="1">
              <a:spcAft>
                <a:spcPts val="1800"/>
              </a:spcAft>
              <a:buFont typeface="Arial" pitchFamily="34" charset="0"/>
              <a:buChar char="–"/>
              <a:defRPr/>
            </a:pPr>
            <a:r>
              <a:rPr lang="en-US" dirty="0" smtClean="0">
                <a:latin typeface="+mn-lt"/>
              </a:rPr>
              <a:t>Diverse portfolio of projects</a:t>
            </a:r>
          </a:p>
          <a:p>
            <a:pPr lvl="2" eaLnBrk="1" fontAlgn="auto" hangingPunct="1">
              <a:spcAft>
                <a:spcPts val="1800"/>
              </a:spcAft>
              <a:buFont typeface="Arial" pitchFamily="34" charset="0"/>
              <a:buChar char="–"/>
              <a:defRPr/>
            </a:pPr>
            <a:r>
              <a:rPr lang="en-US" dirty="0" smtClean="0">
                <a:latin typeface="+mn-lt"/>
              </a:rPr>
              <a:t>E.g., foundries, hospitals, office towers</a:t>
            </a:r>
            <a:endParaRPr lang="en-US" dirty="0" smtClean="0">
              <a:solidFill>
                <a:srgbClr val="003366"/>
              </a:solidFill>
              <a:latin typeface="+mn-lt"/>
            </a:endParaRPr>
          </a:p>
        </p:txBody>
      </p:sp>
      <p:sp>
        <p:nvSpPr>
          <p:cNvPr id="5" name="Slide Number Placeholder 4"/>
          <p:cNvSpPr>
            <a:spLocks noGrp="1"/>
          </p:cNvSpPr>
          <p:nvPr>
            <p:ph type="sldNum" sz="quarter" idx="10"/>
          </p:nvPr>
        </p:nvSpPr>
        <p:spPr/>
        <p:txBody>
          <a:bodyPr/>
          <a:lstStyle/>
          <a:p>
            <a:pPr>
              <a:defRPr/>
            </a:pPr>
            <a:fld id="{74FB7A75-6362-4D13-80D2-E79986CDC509}" type="slidenum">
              <a:rPr lang="en-US">
                <a:latin typeface="+mn-lt"/>
              </a:rPr>
              <a:pPr>
                <a:defRPr/>
              </a:pPr>
              <a:t>33</a:t>
            </a:fld>
            <a:endParaRPr lang="en-US" dirty="0">
              <a:latin typeface="+mn-lt"/>
            </a:endParaRPr>
          </a:p>
        </p:txBody>
      </p:sp>
      <p:pic>
        <p:nvPicPr>
          <p:cNvPr id="2050" name="Picture 2"/>
          <p:cNvPicPr>
            <a:picLocks noChangeAspect="1" noChangeArrowheads="1"/>
          </p:cNvPicPr>
          <p:nvPr/>
        </p:nvPicPr>
        <p:blipFill>
          <a:blip r:embed="rId3" cstate="print"/>
          <a:srcRect/>
          <a:stretch>
            <a:fillRect/>
          </a:stretch>
        </p:blipFill>
        <p:spPr bwMode="auto">
          <a:xfrm>
            <a:off x="5195621" y="3886200"/>
            <a:ext cx="3719779" cy="2057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295400"/>
          </a:xfrm>
        </p:spPr>
        <p:txBody>
          <a:bodyPr>
            <a:normAutofit fontScale="90000"/>
          </a:bodyPr>
          <a:lstStyle/>
          <a:p>
            <a:r>
              <a:rPr lang="en-US" sz="3200" dirty="0" smtClean="0">
                <a:solidFill>
                  <a:srgbClr val="003366"/>
                </a:solidFill>
                <a:latin typeface="+mn-lt"/>
              </a:rPr>
              <a:t>Wisconsin: Economic Stimulus Through Cleantech </a:t>
            </a:r>
            <a:br>
              <a:rPr lang="en-US" sz="3200" dirty="0" smtClean="0">
                <a:solidFill>
                  <a:srgbClr val="003366"/>
                </a:solidFill>
                <a:latin typeface="+mn-lt"/>
              </a:rPr>
            </a:br>
            <a:r>
              <a:rPr lang="en-US" sz="3200" dirty="0" smtClean="0">
                <a:solidFill>
                  <a:srgbClr val="003366"/>
                </a:solidFill>
                <a:latin typeface="+mn-lt"/>
              </a:rPr>
              <a:t>&amp; Industrial Efficiency RLFs</a:t>
            </a:r>
            <a:endParaRPr lang="en-US" sz="3200" dirty="0">
              <a:solidFill>
                <a:srgbClr val="003366"/>
              </a:solidFill>
              <a:latin typeface="+mn-lt"/>
            </a:endParaRPr>
          </a:p>
        </p:txBody>
      </p:sp>
      <p:sp>
        <p:nvSpPr>
          <p:cNvPr id="3" name="Content Placeholder 2"/>
          <p:cNvSpPr>
            <a:spLocks noGrp="1"/>
          </p:cNvSpPr>
          <p:nvPr>
            <p:ph idx="1"/>
          </p:nvPr>
        </p:nvSpPr>
        <p:spPr>
          <a:xfrm>
            <a:off x="457200" y="1676400"/>
            <a:ext cx="8305800" cy="4419600"/>
          </a:xfrm>
        </p:spPr>
        <p:txBody>
          <a:bodyPr>
            <a:normAutofit fontScale="70000" lnSpcReduction="20000"/>
          </a:bodyPr>
          <a:lstStyle/>
          <a:p>
            <a:r>
              <a:rPr lang="en-US" sz="2400" dirty="0" smtClean="0">
                <a:latin typeface="+mn-lt"/>
              </a:rPr>
              <a:t>State Office of Energy Independence sought bigger projects, more economic than energy efficiency focus</a:t>
            </a:r>
          </a:p>
          <a:p>
            <a:r>
              <a:rPr lang="en-US" sz="2400" dirty="0" smtClean="0">
                <a:latin typeface="+mn-lt"/>
              </a:rPr>
              <a:t>MOU with WI Department of Commerce for 3 RLFS with 2% interest rate and minimum cost share of 75%</a:t>
            </a:r>
          </a:p>
          <a:p>
            <a:pPr lvl="1"/>
            <a:r>
              <a:rPr lang="en-US" sz="2300" dirty="0" smtClean="0">
                <a:latin typeface="+mn-lt"/>
              </a:rPr>
              <a:t>Greater production of cleantech goods</a:t>
            </a:r>
          </a:p>
          <a:p>
            <a:pPr lvl="1"/>
            <a:r>
              <a:rPr lang="en-US" sz="2300" dirty="0" smtClean="0">
                <a:latin typeface="+mn-lt"/>
              </a:rPr>
              <a:t>Retooling “Rust Belt” manufacturing for cleantech</a:t>
            </a:r>
          </a:p>
          <a:p>
            <a:pPr lvl="1"/>
            <a:r>
              <a:rPr lang="en-US" sz="2300" dirty="0" smtClean="0">
                <a:latin typeface="+mn-lt"/>
              </a:rPr>
              <a:t>Increased energy efficiency or onsite renewable generation at factory</a:t>
            </a:r>
          </a:p>
          <a:p>
            <a:r>
              <a:rPr lang="en-US" sz="2400" dirty="0" smtClean="0">
                <a:latin typeface="+mn-lt"/>
              </a:rPr>
              <a:t>Example loans </a:t>
            </a:r>
          </a:p>
          <a:p>
            <a:pPr lvl="1"/>
            <a:r>
              <a:rPr lang="en-US" sz="2300" dirty="0" smtClean="0">
                <a:latin typeface="+mn-lt"/>
              </a:rPr>
              <a:t>PV component manufacturer &amp; PHEV battery </a:t>
            </a:r>
          </a:p>
          <a:p>
            <a:pPr lvl="1">
              <a:buNone/>
            </a:pPr>
            <a:r>
              <a:rPr lang="en-US" sz="2300" dirty="0" smtClean="0">
                <a:latin typeface="+mn-lt"/>
              </a:rPr>
              <a:t>	maker increasing production</a:t>
            </a:r>
          </a:p>
          <a:p>
            <a:pPr lvl="1"/>
            <a:r>
              <a:rPr lang="en-US" sz="2300" dirty="0" smtClean="0">
                <a:latin typeface="+mn-lt"/>
              </a:rPr>
              <a:t>Auto-parts maker retooling for wind turbine </a:t>
            </a:r>
            <a:r>
              <a:rPr lang="en-US" sz="2300" dirty="0" smtClean="0">
                <a:latin typeface="+mn-lt"/>
              </a:rPr>
              <a:t>                                                                               parts</a:t>
            </a:r>
            <a:endParaRPr lang="en-US" sz="2300" dirty="0" smtClean="0">
              <a:latin typeface="+mn-lt"/>
            </a:endParaRPr>
          </a:p>
          <a:p>
            <a:pPr lvl="1"/>
            <a:r>
              <a:rPr lang="en-US" sz="2300" dirty="0" smtClean="0">
                <a:latin typeface="+mn-lt"/>
              </a:rPr>
              <a:t>Cheese maker converting whey lactose into </a:t>
            </a:r>
          </a:p>
          <a:p>
            <a:pPr lvl="1">
              <a:buNone/>
            </a:pPr>
            <a:r>
              <a:rPr lang="en-US" sz="2300" dirty="0" smtClean="0">
                <a:latin typeface="+mn-lt"/>
              </a:rPr>
              <a:t>	methane for process heat</a:t>
            </a:r>
          </a:p>
          <a:p>
            <a:pPr lvl="1"/>
            <a:endParaRPr lang="en-US" sz="2000" dirty="0" smtClean="0"/>
          </a:p>
          <a:p>
            <a:pPr lvl="1">
              <a:buNone/>
            </a:pPr>
            <a:endParaRPr lang="en-US" sz="2000" dirty="0"/>
          </a:p>
        </p:txBody>
      </p:sp>
      <p:sp>
        <p:nvSpPr>
          <p:cNvPr id="4" name="Slide Number Placeholder 3"/>
          <p:cNvSpPr>
            <a:spLocks noGrp="1"/>
          </p:cNvSpPr>
          <p:nvPr>
            <p:ph type="sldNum" sz="quarter" idx="10"/>
          </p:nvPr>
        </p:nvSpPr>
        <p:spPr/>
        <p:txBody>
          <a:bodyPr/>
          <a:lstStyle/>
          <a:p>
            <a:pPr>
              <a:defRPr/>
            </a:pPr>
            <a:fld id="{113A1385-5EA4-443F-A3E2-AC2E9FF0FDE3}" type="slidenum">
              <a:rPr lang="en-US" smtClean="0"/>
              <a:pPr>
                <a:defRPr/>
              </a:pPr>
              <a:t>34</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486400" y="3837585"/>
            <a:ext cx="3276599" cy="218221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ctrTitle"/>
          </p:nvPr>
        </p:nvSpPr>
        <p:spPr>
          <a:xfrm>
            <a:off x="685800" y="2949575"/>
            <a:ext cx="7772400" cy="1470025"/>
          </a:xfrm>
        </p:spPr>
        <p:txBody>
          <a:bodyPr/>
          <a:lstStyle/>
          <a:p>
            <a:pPr eaLnBrk="1" hangingPunct="1">
              <a:defRPr/>
            </a:pPr>
            <a:r>
              <a:rPr lang="en-US" sz="4000" dirty="0" smtClean="0">
                <a:latin typeface="+mn-lt"/>
                <a:cs typeface="Arial" charset="0"/>
              </a:rPr>
              <a:t>Implications for the Future</a:t>
            </a:r>
          </a:p>
        </p:txBody>
      </p:sp>
      <p:sp>
        <p:nvSpPr>
          <p:cNvPr id="78850" name="Subtitle 3"/>
          <p:cNvSpPr>
            <a:spLocks noGrp="1"/>
          </p:cNvSpPr>
          <p:nvPr>
            <p:ph type="subTitle" idx="1"/>
          </p:nvPr>
        </p:nvSpPr>
        <p:spPr>
          <a:xfrm>
            <a:off x="1371600" y="4038600"/>
            <a:ext cx="6400800" cy="1752600"/>
          </a:xfrm>
        </p:spPr>
        <p:txBody>
          <a:bodyPr/>
          <a:lstStyle/>
          <a:p>
            <a:pPr eaLnBrk="1" hangingPunct="1"/>
            <a:r>
              <a:rPr lang="en-US" dirty="0" smtClean="0">
                <a:solidFill>
                  <a:srgbClr val="003366"/>
                </a:solidFill>
                <a:cs typeface="Arial" charset="0"/>
              </a:rPr>
              <a:t>Challenges &amp; Recommendations</a:t>
            </a:r>
          </a:p>
        </p:txBody>
      </p:sp>
      <p:pic>
        <p:nvPicPr>
          <p:cNvPr id="78851" name="Picture 18"/>
          <p:cNvPicPr>
            <a:picLocks noChangeAspect="1" noChangeArrowheads="1"/>
          </p:cNvPicPr>
          <p:nvPr/>
        </p:nvPicPr>
        <p:blipFill>
          <a:blip r:embed="rId3" cstate="print"/>
          <a:srcRect/>
          <a:stretch>
            <a:fillRect/>
          </a:stretch>
        </p:blipFill>
        <p:spPr bwMode="auto">
          <a:xfrm>
            <a:off x="7543800" y="1524000"/>
            <a:ext cx="1239838" cy="1536700"/>
          </a:xfrm>
          <a:prstGeom prst="rect">
            <a:avLst/>
          </a:prstGeom>
          <a:noFill/>
          <a:ln w="1270">
            <a:solidFill>
              <a:schemeClr val="tx1"/>
            </a:solidFill>
            <a:miter lim="800000"/>
            <a:headEnd/>
            <a:tailEnd/>
          </a:ln>
        </p:spPr>
      </p:pic>
      <p:pic>
        <p:nvPicPr>
          <p:cNvPr id="78852" name="Picture 4"/>
          <p:cNvPicPr>
            <a:picLocks noChangeAspect="1" noChangeArrowheads="1"/>
          </p:cNvPicPr>
          <p:nvPr/>
        </p:nvPicPr>
        <p:blipFill>
          <a:blip r:embed="rId4" cstate="print"/>
          <a:srcRect/>
          <a:stretch>
            <a:fillRect/>
          </a:stretch>
        </p:blipFill>
        <p:spPr bwMode="auto">
          <a:xfrm>
            <a:off x="5446713" y="1524000"/>
            <a:ext cx="1868487" cy="1536700"/>
          </a:xfrm>
          <a:prstGeom prst="rect">
            <a:avLst/>
          </a:prstGeom>
          <a:noFill/>
          <a:ln w="9525">
            <a:solidFill>
              <a:schemeClr val="tx1"/>
            </a:solidFill>
            <a:miter lim="800000"/>
            <a:headEnd/>
            <a:tailEnd/>
          </a:ln>
        </p:spPr>
      </p:pic>
      <p:pic>
        <p:nvPicPr>
          <p:cNvPr id="78853" name="Picture 5"/>
          <p:cNvPicPr>
            <a:picLocks noChangeAspect="1" noChangeArrowheads="1"/>
          </p:cNvPicPr>
          <p:nvPr/>
        </p:nvPicPr>
        <p:blipFill>
          <a:blip r:embed="rId5" cstate="print"/>
          <a:srcRect/>
          <a:stretch>
            <a:fillRect/>
          </a:stretch>
        </p:blipFill>
        <p:spPr bwMode="auto">
          <a:xfrm>
            <a:off x="371475" y="1524000"/>
            <a:ext cx="1152525" cy="1535113"/>
          </a:xfrm>
          <a:prstGeom prst="rect">
            <a:avLst/>
          </a:prstGeom>
          <a:noFill/>
          <a:ln w="9525">
            <a:solidFill>
              <a:schemeClr val="tx1"/>
            </a:solidFill>
            <a:miter lim="800000"/>
            <a:headEnd/>
            <a:tailEnd/>
          </a:ln>
        </p:spPr>
      </p:pic>
      <p:pic>
        <p:nvPicPr>
          <p:cNvPr id="78854" name="Picture 4"/>
          <p:cNvPicPr>
            <a:picLocks noChangeAspect="1" noChangeArrowheads="1"/>
          </p:cNvPicPr>
          <p:nvPr/>
        </p:nvPicPr>
        <p:blipFill>
          <a:blip r:embed="rId6" cstate="print"/>
          <a:srcRect/>
          <a:stretch>
            <a:fillRect/>
          </a:stretch>
        </p:blipFill>
        <p:spPr bwMode="auto">
          <a:xfrm>
            <a:off x="1763713" y="1524000"/>
            <a:ext cx="2046287" cy="1536700"/>
          </a:xfrm>
          <a:prstGeom prst="rect">
            <a:avLst/>
          </a:prstGeom>
          <a:noFill/>
          <a:ln w="9525">
            <a:solidFill>
              <a:schemeClr val="tx1"/>
            </a:solidFill>
            <a:miter lim="800000"/>
            <a:headEnd/>
            <a:tailEnd/>
          </a:ln>
        </p:spPr>
      </p:pic>
      <p:pic>
        <p:nvPicPr>
          <p:cNvPr id="78855" name="Picture 8"/>
          <p:cNvPicPr>
            <a:picLocks noChangeAspect="1" noChangeArrowheads="1"/>
          </p:cNvPicPr>
          <p:nvPr/>
        </p:nvPicPr>
        <p:blipFill>
          <a:blip r:embed="rId7" cstate="print"/>
          <a:srcRect/>
          <a:stretch>
            <a:fillRect/>
          </a:stretch>
        </p:blipFill>
        <p:spPr bwMode="auto">
          <a:xfrm>
            <a:off x="4051300" y="1524000"/>
            <a:ext cx="1130300" cy="1536700"/>
          </a:xfrm>
          <a:prstGeom prst="rect">
            <a:avLst/>
          </a:prstGeom>
          <a:noFill/>
          <a:ln w="1270">
            <a:solidFill>
              <a:schemeClr val="tx1"/>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defRPr/>
            </a:pPr>
            <a:r>
              <a:rPr lang="en-US" dirty="0" smtClean="0">
                <a:latin typeface="+mn-lt"/>
              </a:rPr>
              <a:t>Ongoing Challenges</a:t>
            </a:r>
          </a:p>
        </p:txBody>
      </p:sp>
      <p:sp>
        <p:nvSpPr>
          <p:cNvPr id="3" name="Content Placeholder 2"/>
          <p:cNvSpPr>
            <a:spLocks noGrp="1"/>
          </p:cNvSpPr>
          <p:nvPr>
            <p:ph idx="1"/>
          </p:nvPr>
        </p:nvSpPr>
        <p:spPr>
          <a:xfrm>
            <a:off x="457200" y="1646237"/>
            <a:ext cx="8229600" cy="4754563"/>
          </a:xfrm>
          <a:ln>
            <a:noFill/>
          </a:ln>
        </p:spPr>
        <p:txBody>
          <a:bodyPr>
            <a:normAutofit fontScale="55000" lnSpcReduction="20000"/>
          </a:bodyPr>
          <a:lstStyle/>
          <a:p>
            <a:pPr eaLnBrk="1" hangingPunct="1">
              <a:lnSpc>
                <a:spcPct val="120000"/>
              </a:lnSpc>
              <a:defRPr/>
            </a:pPr>
            <a:r>
              <a:rPr lang="en-US" sz="3800" dirty="0" smtClean="0">
                <a:latin typeface="+mn-lt"/>
              </a:rPr>
              <a:t>Varying program goals </a:t>
            </a:r>
          </a:p>
          <a:p>
            <a:pPr lvl="1" eaLnBrk="1" hangingPunct="1">
              <a:lnSpc>
                <a:spcPct val="120000"/>
              </a:lnSpc>
              <a:defRPr/>
            </a:pPr>
            <a:r>
              <a:rPr lang="en-US" sz="3100" dirty="0" smtClean="0">
                <a:latin typeface="+mn-lt"/>
              </a:rPr>
              <a:t>ARRA goals of job retention </a:t>
            </a:r>
            <a:r>
              <a:rPr lang="en-US" sz="3100" dirty="0" smtClean="0">
                <a:solidFill>
                  <a:srgbClr val="003366"/>
                </a:solidFill>
                <a:latin typeface="+mn-lt"/>
              </a:rPr>
              <a:t>and creation were not aligned in some cases with utility customer-funded program </a:t>
            </a:r>
            <a:r>
              <a:rPr lang="en-US" sz="3100" dirty="0" smtClean="0">
                <a:solidFill>
                  <a:schemeClr val="tx2">
                    <a:lumMod val="75000"/>
                  </a:schemeClr>
                </a:solidFill>
                <a:latin typeface="+mn-lt"/>
              </a:rPr>
              <a:t>primary goals </a:t>
            </a:r>
            <a:r>
              <a:rPr lang="en-US" sz="3100" dirty="0" smtClean="0">
                <a:solidFill>
                  <a:srgbClr val="003366"/>
                </a:solidFill>
                <a:latin typeface="+mn-lt"/>
              </a:rPr>
              <a:t>of energy savings and market transformation</a:t>
            </a:r>
          </a:p>
          <a:p>
            <a:pPr lvl="1" eaLnBrk="1" hangingPunct="1">
              <a:lnSpc>
                <a:spcPct val="120000"/>
              </a:lnSpc>
              <a:defRPr/>
            </a:pPr>
            <a:r>
              <a:rPr lang="en-US" sz="3100" dirty="0" smtClean="0">
                <a:latin typeface="+mn-lt"/>
              </a:rPr>
              <a:t>Short-term infusions of cash not necessarily supportive of long-term market transformation </a:t>
            </a:r>
            <a:endParaRPr lang="en-US" sz="3100" dirty="0" smtClean="0">
              <a:solidFill>
                <a:srgbClr val="003366"/>
              </a:solidFill>
              <a:latin typeface="+mn-lt"/>
            </a:endParaRPr>
          </a:p>
          <a:p>
            <a:pPr eaLnBrk="1" hangingPunct="1">
              <a:lnSpc>
                <a:spcPct val="120000"/>
              </a:lnSpc>
              <a:defRPr/>
            </a:pPr>
            <a:r>
              <a:rPr lang="en-US" sz="3800" dirty="0" smtClean="0">
                <a:latin typeface="+mn-lt"/>
              </a:rPr>
              <a:t>Time and capacity limits </a:t>
            </a:r>
          </a:p>
          <a:p>
            <a:pPr lvl="1" eaLnBrk="1" hangingPunct="1">
              <a:lnSpc>
                <a:spcPct val="120000"/>
              </a:lnSpc>
              <a:defRPr/>
            </a:pPr>
            <a:r>
              <a:rPr lang="en-US" sz="3100" dirty="0" smtClean="0">
                <a:latin typeface="+mn-lt"/>
              </a:rPr>
              <a:t>Tight deadlines required unprecedented ramp-up from state and federal program administrators</a:t>
            </a:r>
          </a:p>
          <a:p>
            <a:pPr eaLnBrk="1" hangingPunct="1">
              <a:lnSpc>
                <a:spcPct val="120000"/>
              </a:lnSpc>
              <a:defRPr/>
            </a:pPr>
            <a:r>
              <a:rPr lang="en-US" sz="3800" dirty="0" smtClean="0">
                <a:latin typeface="+mn-lt"/>
              </a:rPr>
              <a:t>Uncertainty over Recovery Act statutory requirements limited coordination with utility customer-funded programs</a:t>
            </a:r>
          </a:p>
          <a:p>
            <a:pPr lvl="1" eaLnBrk="1" hangingPunct="1">
              <a:lnSpc>
                <a:spcPct val="120000"/>
              </a:lnSpc>
              <a:defRPr/>
            </a:pPr>
            <a:r>
              <a:rPr lang="en-US" sz="3100" dirty="0" smtClean="0">
                <a:solidFill>
                  <a:schemeClr val="tx2">
                    <a:lumMod val="75000"/>
                  </a:schemeClr>
                </a:solidFill>
                <a:latin typeface="+mn-lt"/>
              </a:rPr>
              <a:t>“Fully integrated” </a:t>
            </a:r>
            <a:r>
              <a:rPr lang="en-US" sz="3100" dirty="0" smtClean="0">
                <a:latin typeface="+mn-lt"/>
              </a:rPr>
              <a:t>utility/ARRA programs would need to meet all ARRA obligations</a:t>
            </a:r>
          </a:p>
          <a:p>
            <a:pPr lvl="1" eaLnBrk="1" hangingPunct="1">
              <a:lnSpc>
                <a:spcPct val="120000"/>
              </a:lnSpc>
              <a:defRPr/>
            </a:pPr>
            <a:endParaRPr lang="en-US" dirty="0" smtClean="0">
              <a:latin typeface="+mn-lt"/>
            </a:endParaRPr>
          </a:p>
          <a:p>
            <a:pPr lvl="1" eaLnBrk="1" hangingPunct="1">
              <a:lnSpc>
                <a:spcPct val="120000"/>
              </a:lnSpc>
              <a:defRPr/>
            </a:pPr>
            <a:endParaRPr lang="en-US" dirty="0" smtClean="0">
              <a:latin typeface="+mn-lt"/>
            </a:endParaRPr>
          </a:p>
          <a:p>
            <a:pPr lvl="1" eaLnBrk="1" hangingPunct="1">
              <a:lnSpc>
                <a:spcPct val="120000"/>
              </a:lnSpc>
              <a:defRPr/>
            </a:pPr>
            <a:endParaRPr lang="en-US" dirty="0" smtClean="0">
              <a:latin typeface="+mn-lt"/>
            </a:endParaRPr>
          </a:p>
          <a:p>
            <a:pPr eaLnBrk="1" hangingPunct="1">
              <a:lnSpc>
                <a:spcPct val="120000"/>
              </a:lnSpc>
              <a:defRPr/>
            </a:pPr>
            <a:endParaRPr lang="en-US" dirty="0" smtClean="0">
              <a:latin typeface="+mn-lt"/>
            </a:endParaRPr>
          </a:p>
          <a:p>
            <a:pPr eaLnBrk="1" hangingPunct="1">
              <a:lnSpc>
                <a:spcPct val="120000"/>
              </a:lnSpc>
              <a:defRPr/>
            </a:pPr>
            <a:endParaRPr lang="en-US" dirty="0">
              <a:latin typeface="+mn-lt"/>
            </a:endParaRPr>
          </a:p>
        </p:txBody>
      </p:sp>
      <p:sp>
        <p:nvSpPr>
          <p:cNvPr id="4" name="Slide Number Placeholder 3"/>
          <p:cNvSpPr>
            <a:spLocks noGrp="1"/>
          </p:cNvSpPr>
          <p:nvPr>
            <p:ph type="sldNum" sz="quarter" idx="10"/>
          </p:nvPr>
        </p:nvSpPr>
        <p:spPr/>
        <p:txBody>
          <a:bodyPr/>
          <a:lstStyle/>
          <a:p>
            <a:pPr>
              <a:defRPr/>
            </a:pPr>
            <a:fld id="{ADF915FF-C38A-490C-A0CA-7E86DDA235DE}" type="slidenum">
              <a:rPr lang="en-US" smtClean="0">
                <a:latin typeface="+mn-lt"/>
              </a:rPr>
              <a:pPr>
                <a:defRPr/>
              </a:pPr>
              <a:t>36</a:t>
            </a:fld>
            <a:endParaRPr lang="en-US" dirty="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defRPr/>
            </a:pPr>
            <a:r>
              <a:rPr lang="en-US" dirty="0" smtClean="0">
                <a:latin typeface="+mn-lt"/>
                <a:cs typeface="Arial" charset="0"/>
              </a:rPr>
              <a:t>Attribution of Savings &amp; Impacts</a:t>
            </a:r>
          </a:p>
        </p:txBody>
      </p:sp>
      <p:sp>
        <p:nvSpPr>
          <p:cNvPr id="3" name="Content Placeholder 2"/>
          <p:cNvSpPr>
            <a:spLocks noGrp="1"/>
          </p:cNvSpPr>
          <p:nvPr>
            <p:ph idx="1"/>
          </p:nvPr>
        </p:nvSpPr>
        <p:spPr>
          <a:xfrm>
            <a:off x="381000" y="1600200"/>
            <a:ext cx="8610600" cy="3200400"/>
          </a:xfrm>
        </p:spPr>
        <p:txBody>
          <a:bodyPr rtlCol="0">
            <a:normAutofit fontScale="55000" lnSpcReduction="20000"/>
          </a:bodyPr>
          <a:lstStyle/>
          <a:p>
            <a:pPr marL="0" indent="0" eaLnBrk="1" fontAlgn="auto" hangingPunct="1">
              <a:spcAft>
                <a:spcPts val="1200"/>
              </a:spcAft>
              <a:buFont typeface="Arial" charset="0"/>
              <a:buNone/>
              <a:defRPr/>
            </a:pPr>
            <a:r>
              <a:rPr lang="en-US" dirty="0" smtClean="0">
                <a:latin typeface="+mn-lt"/>
              </a:rPr>
              <a:t>Attribution is a critical issue for utility customer program administrators with performance incentives or Energy Efficiency Resource Standards</a:t>
            </a:r>
          </a:p>
          <a:p>
            <a:pPr lvl="1" eaLnBrk="1" fontAlgn="auto" hangingPunct="1">
              <a:spcAft>
                <a:spcPts val="1200"/>
              </a:spcAft>
              <a:buFont typeface="Arial" pitchFamily="34" charset="0"/>
              <a:buChar char="–"/>
              <a:defRPr/>
            </a:pPr>
            <a:r>
              <a:rPr lang="en-US" sz="2900" dirty="0" smtClean="0">
                <a:latin typeface="+mn-lt"/>
              </a:rPr>
              <a:t>Some states have not settled on exactly what to report and how to attribute savings</a:t>
            </a:r>
          </a:p>
          <a:p>
            <a:pPr lvl="1" eaLnBrk="1" fontAlgn="auto" hangingPunct="1">
              <a:spcAft>
                <a:spcPts val="1200"/>
              </a:spcAft>
              <a:buFont typeface="Arial" pitchFamily="34" charset="0"/>
              <a:buChar char="–"/>
              <a:defRPr/>
            </a:pPr>
            <a:r>
              <a:rPr lang="en-US" sz="2900" dirty="0" smtClean="0">
                <a:latin typeface="+mn-lt"/>
              </a:rPr>
              <a:t>A number of case study states have decided to give full credit for any savings achieved to the UC administrator, others have decided to give proportional, or strictly separate, the credit based on funding source/amount</a:t>
            </a:r>
          </a:p>
          <a:p>
            <a:pPr lvl="1" eaLnBrk="1" fontAlgn="auto" hangingPunct="1">
              <a:spcAft>
                <a:spcPts val="1200"/>
              </a:spcAft>
              <a:buFont typeface="Arial" pitchFamily="34" charset="0"/>
              <a:buChar char="–"/>
              <a:defRPr/>
            </a:pPr>
            <a:r>
              <a:rPr lang="en-US" sz="2900" dirty="0" smtClean="0">
                <a:solidFill>
                  <a:srgbClr val="003366"/>
                </a:solidFill>
                <a:latin typeface="+mn-lt"/>
              </a:rPr>
              <a:t>More refined state and utility reporting guidance could produce consistent approaches to estimating energy savings impacts claimed by multiple program administrators</a:t>
            </a:r>
          </a:p>
          <a:p>
            <a:pPr lvl="1" eaLnBrk="1" fontAlgn="auto" hangingPunct="1">
              <a:spcAft>
                <a:spcPts val="1200"/>
              </a:spcAft>
              <a:buFont typeface="Arial" pitchFamily="34" charset="0"/>
              <a:buChar char="–"/>
              <a:defRPr/>
            </a:pPr>
            <a:r>
              <a:rPr lang="en-US" sz="2900" dirty="0" smtClean="0">
                <a:latin typeface="+mn-lt"/>
              </a:rPr>
              <a:t>Progress toward EERS </a:t>
            </a:r>
            <a:r>
              <a:rPr lang="en-US" sz="2900" dirty="0" smtClean="0">
                <a:solidFill>
                  <a:srgbClr val="003366"/>
                </a:solidFill>
                <a:latin typeface="+mn-lt"/>
              </a:rPr>
              <a:t>compliance by utility administrators may </a:t>
            </a:r>
            <a:r>
              <a:rPr lang="en-US" sz="2900" dirty="0" smtClean="0">
                <a:latin typeface="+mn-lt"/>
              </a:rPr>
              <a:t>be accelerated by federal taxpayer dollars</a:t>
            </a:r>
            <a:endParaRPr lang="en-US" sz="2900" dirty="0">
              <a:latin typeface="+mn-lt"/>
            </a:endParaRPr>
          </a:p>
        </p:txBody>
      </p:sp>
      <p:sp>
        <p:nvSpPr>
          <p:cNvPr id="4" name="Slide Number Placeholder 3"/>
          <p:cNvSpPr>
            <a:spLocks noGrp="1"/>
          </p:cNvSpPr>
          <p:nvPr>
            <p:ph type="sldNum" sz="quarter" idx="10"/>
          </p:nvPr>
        </p:nvSpPr>
        <p:spPr/>
        <p:txBody>
          <a:bodyPr/>
          <a:lstStyle/>
          <a:p>
            <a:pPr>
              <a:defRPr/>
            </a:pPr>
            <a:fld id="{B61A6F72-2D44-465C-8B7E-E3EA2D88F731}" type="slidenum">
              <a:rPr lang="en-US">
                <a:latin typeface="+mn-lt"/>
              </a:rPr>
              <a:pPr>
                <a:defRPr/>
              </a:pPr>
              <a:t>37</a:t>
            </a:fld>
            <a:endParaRPr lang="en-US" dirty="0">
              <a:latin typeface="+mn-lt"/>
            </a:endParaRPr>
          </a:p>
        </p:txBody>
      </p:sp>
      <p:graphicFrame>
        <p:nvGraphicFramePr>
          <p:cNvPr id="5" name="Content Placeholder 4"/>
          <p:cNvGraphicFramePr>
            <a:graphicFrameLocks/>
          </p:cNvGraphicFramePr>
          <p:nvPr/>
        </p:nvGraphicFramePr>
        <p:xfrm>
          <a:off x="457200" y="4648200"/>
          <a:ext cx="8305800" cy="1394460"/>
        </p:xfrm>
        <a:graphic>
          <a:graphicData uri="http://schemas.openxmlformats.org/drawingml/2006/table">
            <a:tbl>
              <a:tblPr firstRow="1" bandRow="1">
                <a:tableStyleId>{7DF18680-E054-41AD-8BC1-D1AEF772440D}</a:tableStyleId>
              </a:tblPr>
              <a:tblGrid>
                <a:gridCol w="2076450"/>
                <a:gridCol w="2076450"/>
                <a:gridCol w="2076450"/>
                <a:gridCol w="2076450"/>
              </a:tblGrid>
              <a:tr h="571500">
                <a:tc>
                  <a:txBody>
                    <a:bodyPr/>
                    <a:lstStyle/>
                    <a:p>
                      <a:pPr marL="0" marR="0" algn="ctr">
                        <a:spcBef>
                          <a:spcPts val="0"/>
                        </a:spcBef>
                        <a:spcAft>
                          <a:spcPts val="0"/>
                        </a:spcAft>
                      </a:pPr>
                      <a:r>
                        <a:rPr lang="en-US" sz="1800" b="0" dirty="0"/>
                        <a:t>Full credit of savings to </a:t>
                      </a:r>
                      <a:r>
                        <a:rPr lang="en-US" sz="1800" b="0" dirty="0" smtClean="0"/>
                        <a:t>UC </a:t>
                      </a:r>
                      <a:r>
                        <a:rPr lang="en-US" sz="1800" b="0" dirty="0"/>
                        <a:t>administrator</a:t>
                      </a:r>
                      <a:endParaRPr lang="en-US" sz="1800" b="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b="0" dirty="0"/>
                        <a:t>Proportional credit of savings to </a:t>
                      </a:r>
                      <a:r>
                        <a:rPr lang="en-US" sz="1800" b="0" dirty="0" smtClean="0"/>
                        <a:t>UC administrator</a:t>
                      </a:r>
                      <a:endParaRPr lang="en-US" sz="1800" b="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b="0" dirty="0"/>
                        <a:t>Strict separation of ARRA &amp; </a:t>
                      </a:r>
                      <a:r>
                        <a:rPr lang="en-US" sz="1800" b="0" dirty="0" smtClean="0"/>
                        <a:t>UC </a:t>
                      </a:r>
                      <a:r>
                        <a:rPr lang="en-US" sz="1800" b="0" dirty="0"/>
                        <a:t>savings</a:t>
                      </a:r>
                      <a:endParaRPr lang="en-US" sz="1800" b="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b="0" dirty="0"/>
                        <a:t>Unresolved</a:t>
                      </a:r>
                      <a:endParaRPr lang="en-US" sz="1800" b="0" dirty="0">
                        <a:latin typeface="Times New Roman"/>
                        <a:ea typeface="Times New Roman"/>
                        <a:cs typeface="Times New Roman"/>
                      </a:endParaRPr>
                    </a:p>
                  </a:txBody>
                  <a:tcPr marL="68580" marR="68580" marT="0" marB="0" anchor="ctr"/>
                </a:tc>
              </a:tr>
              <a:tr h="571500">
                <a:tc>
                  <a:txBody>
                    <a:bodyPr/>
                    <a:lstStyle/>
                    <a:p>
                      <a:pPr marL="0" marR="0" algn="ctr">
                        <a:spcBef>
                          <a:spcPts val="0"/>
                        </a:spcBef>
                        <a:spcAft>
                          <a:spcPts val="0"/>
                        </a:spcAft>
                      </a:pPr>
                      <a:r>
                        <a:rPr lang="pl-PL" sz="1800" dirty="0"/>
                        <a:t>CA, FL, MA, </a:t>
                      </a:r>
                      <a:r>
                        <a:rPr lang="pl-PL" sz="1800" dirty="0">
                          <a:solidFill>
                            <a:schemeClr val="tx1"/>
                          </a:solidFill>
                        </a:rPr>
                        <a:t>MI, </a:t>
                      </a:r>
                      <a:r>
                        <a:rPr lang="en-US" sz="1800" dirty="0" smtClean="0">
                          <a:solidFill>
                            <a:schemeClr val="tx1"/>
                          </a:solidFill>
                        </a:rPr>
                        <a:t>   MN, </a:t>
                      </a:r>
                      <a:r>
                        <a:rPr lang="pl-PL" sz="1800" dirty="0" smtClean="0">
                          <a:solidFill>
                            <a:schemeClr val="tx1"/>
                          </a:solidFill>
                        </a:rPr>
                        <a:t>NC</a:t>
                      </a:r>
                      <a:endParaRPr lang="en-US" sz="1800" dirty="0">
                        <a:solidFill>
                          <a:schemeClr val="tx1"/>
                        </a:solidFill>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HI, </a:t>
                      </a:r>
                      <a:r>
                        <a:rPr lang="en-US" sz="1800" dirty="0" smtClean="0">
                          <a:solidFill>
                            <a:schemeClr val="tx1"/>
                          </a:solidFill>
                        </a:rPr>
                        <a:t>ME, WI</a:t>
                      </a:r>
                      <a:endParaRPr lang="en-US" sz="1800" dirty="0">
                        <a:solidFill>
                          <a:schemeClr val="tx1"/>
                        </a:solidFill>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NY</a:t>
                      </a:r>
                      <a:endParaRPr lang="en-US" sz="1800" dirty="0">
                        <a:latin typeface="Times New Roman"/>
                        <a:ea typeface="Times New Roman"/>
                        <a:cs typeface="Times New Roman"/>
                      </a:endParaRPr>
                    </a:p>
                  </a:txBody>
                  <a:tcPr marL="68580" marR="68580" marT="0" marB="0" anchor="ctr"/>
                </a:tc>
                <a:tc>
                  <a:txBody>
                    <a:bodyPr/>
                    <a:lstStyle/>
                    <a:p>
                      <a:pPr marL="0" marR="0" algn="ctr">
                        <a:spcBef>
                          <a:spcPts val="0"/>
                        </a:spcBef>
                        <a:spcAft>
                          <a:spcPts val="0"/>
                        </a:spcAft>
                      </a:pPr>
                      <a:r>
                        <a:rPr lang="en-US" sz="1800" dirty="0"/>
                        <a:t>CO, OR</a:t>
                      </a:r>
                      <a:endParaRPr lang="en-US" sz="1800" dirty="0">
                        <a:latin typeface="Times New Roman"/>
                        <a:ea typeface="Times New Roman"/>
                        <a:cs typeface="Times New Roman"/>
                      </a:endParaRPr>
                    </a:p>
                  </a:txBody>
                  <a:tcPr marL="68580" marR="68580" marT="0" marB="0" anchor="ct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52400" y="274638"/>
            <a:ext cx="8534400" cy="1143000"/>
          </a:xfrm>
        </p:spPr>
        <p:txBody>
          <a:bodyPr/>
          <a:lstStyle/>
          <a:p>
            <a:pPr eaLnBrk="1" hangingPunct="1">
              <a:defRPr/>
            </a:pPr>
            <a:r>
              <a:rPr lang="en-US" sz="3600" dirty="0" smtClean="0">
                <a:latin typeface="+mn-lt"/>
                <a:cs typeface="Arial" charset="0"/>
              </a:rPr>
              <a:t>Recommendations for Existing Programs</a:t>
            </a:r>
          </a:p>
        </p:txBody>
      </p:sp>
      <p:sp>
        <p:nvSpPr>
          <p:cNvPr id="3" name="Content Placeholder 2"/>
          <p:cNvSpPr>
            <a:spLocks noGrp="1"/>
          </p:cNvSpPr>
          <p:nvPr>
            <p:ph idx="1"/>
          </p:nvPr>
        </p:nvSpPr>
        <p:spPr>
          <a:xfrm>
            <a:off x="304800" y="1600200"/>
            <a:ext cx="4724400" cy="4876800"/>
          </a:xfrm>
        </p:spPr>
        <p:txBody>
          <a:bodyPr rtlCol="0">
            <a:normAutofit lnSpcReduction="10000"/>
          </a:bodyPr>
          <a:lstStyle/>
          <a:p>
            <a:pPr eaLnBrk="1" fontAlgn="auto" hangingPunct="1">
              <a:spcAft>
                <a:spcPts val="1800"/>
              </a:spcAft>
              <a:buFont typeface="Arial" pitchFamily="34" charset="0"/>
              <a:buChar char="•"/>
              <a:defRPr/>
            </a:pPr>
            <a:r>
              <a:rPr lang="en-US" sz="2400" dirty="0" smtClean="0">
                <a:latin typeface="+mn-lt"/>
              </a:rPr>
              <a:t>Track and share the performance of revolving loan fund programs that will last well beyond the ARRA </a:t>
            </a:r>
            <a:r>
              <a:rPr lang="en-US" sz="2400" dirty="0" smtClean="0">
                <a:latin typeface="+mn-lt"/>
              </a:rPr>
              <a:t>time frame</a:t>
            </a:r>
            <a:endParaRPr lang="en-US" sz="2400" dirty="0" smtClean="0">
              <a:latin typeface="+mn-lt"/>
            </a:endParaRPr>
          </a:p>
          <a:p>
            <a:pPr lvl="1" eaLnBrk="1" fontAlgn="auto" hangingPunct="1">
              <a:spcAft>
                <a:spcPts val="1800"/>
              </a:spcAft>
              <a:buFont typeface="Arial" pitchFamily="34" charset="0"/>
              <a:buChar char="•"/>
              <a:defRPr/>
            </a:pPr>
            <a:r>
              <a:rPr lang="en-US" sz="2000" dirty="0" smtClean="0">
                <a:solidFill>
                  <a:srgbClr val="003366"/>
                </a:solidFill>
              </a:rPr>
              <a:t>Assist SEOs in retargeting RLFs on more credit-challenged markets (e.g., residential, small business).</a:t>
            </a:r>
          </a:p>
          <a:p>
            <a:pPr eaLnBrk="1" fontAlgn="auto" hangingPunct="1">
              <a:spcAft>
                <a:spcPts val="1800"/>
              </a:spcAft>
              <a:buFont typeface="Arial" pitchFamily="34" charset="0"/>
              <a:buChar char="•"/>
              <a:defRPr/>
            </a:pPr>
            <a:r>
              <a:rPr lang="en-US" sz="2400" dirty="0" smtClean="0">
                <a:latin typeface="+mn-lt"/>
              </a:rPr>
              <a:t>Preserve the capacity, lessons learned, and practical know-how being developed at the state and local level</a:t>
            </a:r>
          </a:p>
          <a:p>
            <a:pPr lvl="1" eaLnBrk="1" fontAlgn="auto" hangingPunct="1">
              <a:spcAft>
                <a:spcPts val="1800"/>
              </a:spcAft>
              <a:buFont typeface="Arial" pitchFamily="34" charset="0"/>
              <a:buChar char="–"/>
              <a:defRPr/>
            </a:pPr>
            <a:endParaRPr lang="en-US" sz="2400" dirty="0" smtClean="0">
              <a:latin typeface="+mn-lt"/>
            </a:endParaRPr>
          </a:p>
          <a:p>
            <a:pPr eaLnBrk="1" fontAlgn="auto" hangingPunct="1">
              <a:spcAft>
                <a:spcPts val="1800"/>
              </a:spcAft>
              <a:buFont typeface="Arial" pitchFamily="34" charset="0"/>
              <a:buChar char="•"/>
              <a:defRPr/>
            </a:pPr>
            <a:endParaRPr lang="en-US" sz="2400" dirty="0" smtClean="0">
              <a:latin typeface="+mn-lt"/>
            </a:endParaRPr>
          </a:p>
        </p:txBody>
      </p:sp>
      <p:sp>
        <p:nvSpPr>
          <p:cNvPr id="4" name="Slide Number Placeholder 3"/>
          <p:cNvSpPr>
            <a:spLocks noGrp="1"/>
          </p:cNvSpPr>
          <p:nvPr>
            <p:ph type="sldNum" sz="quarter" idx="10"/>
          </p:nvPr>
        </p:nvSpPr>
        <p:spPr/>
        <p:txBody>
          <a:bodyPr/>
          <a:lstStyle/>
          <a:p>
            <a:pPr>
              <a:defRPr/>
            </a:pPr>
            <a:fld id="{92E77868-728D-42C9-9054-46978F20CBB5}" type="slidenum">
              <a:rPr lang="en-US">
                <a:latin typeface="+mn-lt"/>
              </a:rPr>
              <a:pPr>
                <a:defRPr/>
              </a:pPr>
              <a:t>38</a:t>
            </a:fld>
            <a:endParaRPr lang="en-US" dirty="0">
              <a:latin typeface="+mn-lt"/>
            </a:endParaRPr>
          </a:p>
        </p:txBody>
      </p:sp>
      <p:pic>
        <p:nvPicPr>
          <p:cNvPr id="84996" name="Picture 2" descr="T:\Behavior &amp; Outreach\Graphics\Cover pics\iStock_000002188832Medium.jpg"/>
          <p:cNvPicPr>
            <a:picLocks noChangeAspect="1" noChangeArrowheads="1"/>
          </p:cNvPicPr>
          <p:nvPr/>
        </p:nvPicPr>
        <p:blipFill>
          <a:blip r:embed="rId3" cstate="print"/>
          <a:srcRect/>
          <a:stretch>
            <a:fillRect/>
          </a:stretch>
        </p:blipFill>
        <p:spPr bwMode="auto">
          <a:xfrm>
            <a:off x="5065033" y="2514601"/>
            <a:ext cx="3774167" cy="25146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228600" y="274638"/>
            <a:ext cx="8229600" cy="1143000"/>
          </a:xfrm>
        </p:spPr>
        <p:txBody>
          <a:bodyPr/>
          <a:lstStyle/>
          <a:p>
            <a:pPr eaLnBrk="1" hangingPunct="1">
              <a:defRPr/>
            </a:pPr>
            <a:r>
              <a:rPr lang="en-US" sz="3600" dirty="0" smtClean="0">
                <a:latin typeface="+mn-lt"/>
                <a:cs typeface="Arial" charset="0"/>
              </a:rPr>
              <a:t>Recommendations for Existing Programs</a:t>
            </a:r>
          </a:p>
        </p:txBody>
      </p:sp>
      <p:sp>
        <p:nvSpPr>
          <p:cNvPr id="3" name="Content Placeholder 2"/>
          <p:cNvSpPr>
            <a:spLocks noGrp="1"/>
          </p:cNvSpPr>
          <p:nvPr>
            <p:ph idx="1"/>
          </p:nvPr>
        </p:nvSpPr>
        <p:spPr>
          <a:xfrm>
            <a:off x="304800" y="1676400"/>
            <a:ext cx="5562600" cy="4525962"/>
          </a:xfrm>
        </p:spPr>
        <p:txBody>
          <a:bodyPr>
            <a:normAutofit lnSpcReduction="10000"/>
          </a:bodyPr>
          <a:lstStyle/>
          <a:p>
            <a:pPr eaLnBrk="1" hangingPunct="1">
              <a:spcAft>
                <a:spcPts val="1800"/>
              </a:spcAft>
            </a:pPr>
            <a:r>
              <a:rPr lang="en-US" sz="2800" dirty="0" smtClean="0">
                <a:solidFill>
                  <a:srgbClr val="31859C"/>
                </a:solidFill>
                <a:latin typeface="Calibri" pitchFamily="34" charset="0"/>
                <a:cs typeface="Arial" charset="0"/>
              </a:rPr>
              <a:t>Energy code updates and compliance efforts</a:t>
            </a:r>
          </a:p>
          <a:p>
            <a:pPr lvl="1" eaLnBrk="1" hangingPunct="1">
              <a:spcAft>
                <a:spcPts val="1800"/>
              </a:spcAft>
            </a:pPr>
            <a:r>
              <a:rPr lang="en-US" sz="2000" dirty="0" smtClean="0">
                <a:latin typeface="Calibri" pitchFamily="34" charset="0"/>
                <a:cs typeface="Arial" charset="0"/>
              </a:rPr>
              <a:t>Recovery Act energy grants came with the                                       expectation that states would implement                                             the latest residential and commercial                                                     energy codes</a:t>
            </a:r>
          </a:p>
          <a:p>
            <a:pPr lvl="1" eaLnBrk="1" hangingPunct="1">
              <a:spcAft>
                <a:spcPts val="1800"/>
              </a:spcAft>
            </a:pPr>
            <a:r>
              <a:rPr lang="en-US" sz="2000" dirty="0" smtClean="0">
                <a:latin typeface="Calibri" pitchFamily="34" charset="0"/>
                <a:cs typeface="Arial" charset="0"/>
              </a:rPr>
              <a:t>Evaluators may want to assess whether                                                               the level of</a:t>
            </a:r>
            <a:r>
              <a:rPr lang="en-US" sz="2000" dirty="0" smtClean="0">
                <a:solidFill>
                  <a:schemeClr val="tx2">
                    <a:lumMod val="75000"/>
                  </a:schemeClr>
                </a:solidFill>
                <a:latin typeface="Calibri" pitchFamily="34" charset="0"/>
                <a:cs typeface="Arial" charset="0"/>
              </a:rPr>
              <a:t> SEP </a:t>
            </a:r>
            <a:r>
              <a:rPr lang="en-US" sz="2000" dirty="0" smtClean="0">
                <a:latin typeface="Calibri" pitchFamily="34" charset="0"/>
                <a:cs typeface="Arial" charset="0"/>
              </a:rPr>
              <a:t>investment and effort in states to update their codes is consistent with meeting the Recovery Act’s requirement to adopt the latest energy codes</a:t>
            </a:r>
          </a:p>
          <a:p>
            <a:pPr eaLnBrk="1" hangingPunct="1">
              <a:spcAft>
                <a:spcPts val="1800"/>
              </a:spcAft>
            </a:pPr>
            <a:endParaRPr lang="en-US" dirty="0" smtClean="0">
              <a:solidFill>
                <a:srgbClr val="31859C"/>
              </a:solidFill>
              <a:latin typeface="Calibri" pitchFamily="34" charset="0"/>
              <a:cs typeface="Arial" charset="0"/>
            </a:endParaRPr>
          </a:p>
        </p:txBody>
      </p:sp>
      <p:sp>
        <p:nvSpPr>
          <p:cNvPr id="5" name="Slide Number Placeholder 4"/>
          <p:cNvSpPr>
            <a:spLocks noGrp="1"/>
          </p:cNvSpPr>
          <p:nvPr>
            <p:ph type="sldNum" sz="quarter" idx="10"/>
          </p:nvPr>
        </p:nvSpPr>
        <p:spPr/>
        <p:txBody>
          <a:bodyPr/>
          <a:lstStyle/>
          <a:p>
            <a:pPr>
              <a:defRPr/>
            </a:pPr>
            <a:fld id="{8D239ABF-BF09-4D66-97B6-7AEB854D5D57}" type="slidenum">
              <a:rPr lang="en-US">
                <a:latin typeface="+mn-lt"/>
              </a:rPr>
              <a:pPr>
                <a:defRPr/>
              </a:pPr>
              <a:t>39</a:t>
            </a:fld>
            <a:endParaRPr lang="en-US" dirty="0">
              <a:latin typeface="+mn-lt"/>
            </a:endParaRPr>
          </a:p>
        </p:txBody>
      </p:sp>
      <p:pic>
        <p:nvPicPr>
          <p:cNvPr id="87044" name="Picture 2" descr="T:\Behavior &amp; Outreach\Graphics\Cover pics\iStock_000013385272Small.jpg"/>
          <p:cNvPicPr>
            <a:picLocks noChangeAspect="1" noChangeArrowheads="1"/>
          </p:cNvPicPr>
          <p:nvPr/>
        </p:nvPicPr>
        <p:blipFill>
          <a:blip r:embed="rId3" cstate="print"/>
          <a:srcRect/>
          <a:stretch>
            <a:fillRect/>
          </a:stretch>
        </p:blipFill>
        <p:spPr bwMode="auto">
          <a:xfrm>
            <a:off x="5715000" y="2514600"/>
            <a:ext cx="3159370" cy="2133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77800" y="0"/>
            <a:ext cx="6294438" cy="901700"/>
          </a:xfrm>
        </p:spPr>
        <p:txBody>
          <a:bodyPr/>
          <a:lstStyle/>
          <a:p>
            <a:pPr eaLnBrk="1" hangingPunct="1"/>
            <a:r>
              <a:rPr lang="en-US" smtClean="0"/>
              <a:t>Accessing TAP Resources</a:t>
            </a:r>
          </a:p>
        </p:txBody>
      </p:sp>
      <p:sp>
        <p:nvSpPr>
          <p:cNvPr id="8195" name="Text Box 3"/>
          <p:cNvSpPr txBox="1">
            <a:spLocks noChangeArrowheads="1"/>
          </p:cNvSpPr>
          <p:nvPr/>
        </p:nvSpPr>
        <p:spPr bwMode="auto">
          <a:xfrm>
            <a:off x="2136775" y="5153025"/>
            <a:ext cx="4406900" cy="1477963"/>
          </a:xfrm>
          <a:prstGeom prst="rect">
            <a:avLst/>
          </a:prstGeom>
          <a:noFill/>
          <a:ln w="9525">
            <a:noFill/>
            <a:miter lim="800000"/>
            <a:headEnd/>
            <a:tailEnd/>
          </a:ln>
        </p:spPr>
        <p:txBody>
          <a:bodyPr>
            <a:spAutoFit/>
          </a:bodyPr>
          <a:lstStyle/>
          <a:p>
            <a:pPr marL="228600" indent="-228600" algn="ctr" defTabSz="457200">
              <a:spcAft>
                <a:spcPts val="1200"/>
              </a:spcAft>
            </a:pPr>
            <a:r>
              <a:rPr lang="en-US" sz="2000" smtClean="0">
                <a:solidFill>
                  <a:srgbClr val="50565C"/>
                </a:solidFill>
              </a:rPr>
              <a:t>3) Ask questions via our call center at 1-877-337-3827 or email us at </a:t>
            </a:r>
            <a:r>
              <a:rPr lang="en-US" sz="2000" smtClean="0">
                <a:solidFill>
                  <a:srgbClr val="50565C"/>
                </a:solidFill>
                <a:hlinkClick r:id="rId3"/>
              </a:rPr>
              <a:t>solutioncenter@ee.doe.gov</a:t>
            </a:r>
            <a:r>
              <a:rPr lang="en-US" sz="2000" smtClean="0">
                <a:solidFill>
                  <a:srgbClr val="50565C"/>
                </a:solidFill>
              </a:rPr>
              <a:t> </a:t>
            </a:r>
          </a:p>
          <a:p>
            <a:pPr marL="228600" indent="-228600" defTabSz="457200">
              <a:buFontTx/>
              <a:buChar char="•"/>
            </a:pPr>
            <a:endParaRPr lang="en-US" sz="2000" smtClean="0">
              <a:solidFill>
                <a:srgbClr val="50565C"/>
              </a:solidFill>
            </a:endParaRPr>
          </a:p>
        </p:txBody>
      </p:sp>
      <p:sp>
        <p:nvSpPr>
          <p:cNvPr id="8196" name="Rectangle 2"/>
          <p:cNvSpPr>
            <a:spLocks noChangeArrowheads="1"/>
          </p:cNvSpPr>
          <p:nvPr/>
        </p:nvSpPr>
        <p:spPr bwMode="auto">
          <a:xfrm>
            <a:off x="1274763" y="1147763"/>
            <a:ext cx="6450012" cy="523875"/>
          </a:xfrm>
          <a:prstGeom prst="rect">
            <a:avLst/>
          </a:prstGeom>
          <a:noFill/>
          <a:ln w="9525">
            <a:noFill/>
            <a:miter lim="800000"/>
            <a:headEnd/>
            <a:tailEnd/>
          </a:ln>
        </p:spPr>
        <p:txBody>
          <a:bodyPr>
            <a:spAutoFit/>
          </a:bodyPr>
          <a:lstStyle/>
          <a:p>
            <a:pPr algn="ctr" defTabSz="457200">
              <a:buFont typeface="Arial" charset="0"/>
              <a:buNone/>
            </a:pPr>
            <a:r>
              <a:rPr lang="en-US" sz="2800" smtClean="0">
                <a:solidFill>
                  <a:srgbClr val="50565C"/>
                </a:solidFill>
              </a:rPr>
              <a:t>We encourage you to:</a:t>
            </a:r>
          </a:p>
        </p:txBody>
      </p:sp>
      <p:pic>
        <p:nvPicPr>
          <p:cNvPr id="8197" name="Picture 6"/>
          <p:cNvPicPr>
            <a:picLocks noChangeAspect="1" noChangeArrowheads="1"/>
          </p:cNvPicPr>
          <p:nvPr/>
        </p:nvPicPr>
        <p:blipFill>
          <a:blip r:embed="rId4" cstate="print"/>
          <a:srcRect r="75" b="25218"/>
          <a:stretch>
            <a:fillRect/>
          </a:stretch>
        </p:blipFill>
        <p:spPr bwMode="auto">
          <a:xfrm>
            <a:off x="4941888" y="2647950"/>
            <a:ext cx="3752850" cy="2244725"/>
          </a:xfrm>
          <a:prstGeom prst="rect">
            <a:avLst/>
          </a:prstGeom>
          <a:noFill/>
          <a:ln w="9525">
            <a:solidFill>
              <a:srgbClr val="000000"/>
            </a:solidFill>
            <a:miter lim="800000"/>
            <a:headEnd/>
            <a:tailEnd/>
          </a:ln>
        </p:spPr>
      </p:pic>
      <p:pic>
        <p:nvPicPr>
          <p:cNvPr id="8198" name="Picture 5"/>
          <p:cNvPicPr>
            <a:picLocks noChangeAspect="1" noChangeArrowheads="1"/>
          </p:cNvPicPr>
          <p:nvPr/>
        </p:nvPicPr>
        <p:blipFill>
          <a:blip r:embed="rId5" cstate="print"/>
          <a:srcRect t="21750" r="2251" b="6500"/>
          <a:stretch>
            <a:fillRect/>
          </a:stretch>
        </p:blipFill>
        <p:spPr bwMode="auto">
          <a:xfrm>
            <a:off x="346075" y="2636838"/>
            <a:ext cx="4014788" cy="2255837"/>
          </a:xfrm>
          <a:prstGeom prst="rect">
            <a:avLst/>
          </a:prstGeom>
          <a:noFill/>
          <a:ln w="9525">
            <a:solidFill>
              <a:schemeClr val="tx1"/>
            </a:solidFill>
            <a:miter lim="800000"/>
            <a:headEnd/>
            <a:tailEnd/>
          </a:ln>
        </p:spPr>
      </p:pic>
      <p:sp>
        <p:nvSpPr>
          <p:cNvPr id="8199" name="Rectangle 6"/>
          <p:cNvSpPr>
            <a:spLocks noChangeArrowheads="1"/>
          </p:cNvSpPr>
          <p:nvPr/>
        </p:nvSpPr>
        <p:spPr bwMode="auto">
          <a:xfrm>
            <a:off x="403225" y="1858963"/>
            <a:ext cx="3824288" cy="708025"/>
          </a:xfrm>
          <a:prstGeom prst="rect">
            <a:avLst/>
          </a:prstGeom>
          <a:noFill/>
          <a:ln w="9525">
            <a:noFill/>
            <a:miter lim="800000"/>
            <a:headEnd/>
            <a:tailEnd/>
          </a:ln>
        </p:spPr>
        <p:txBody>
          <a:bodyPr>
            <a:spAutoFit/>
          </a:bodyPr>
          <a:lstStyle/>
          <a:p>
            <a:pPr marL="228600" indent="-228600" algn="ctr" defTabSz="457200">
              <a:spcAft>
                <a:spcPts val="1200"/>
              </a:spcAft>
            </a:pPr>
            <a:r>
              <a:rPr lang="en-US" sz="2000" smtClean="0">
                <a:solidFill>
                  <a:srgbClr val="50565C"/>
                </a:solidFill>
              </a:rPr>
              <a:t>1) Explore our online resources via the </a:t>
            </a:r>
            <a:r>
              <a:rPr lang="en-US" sz="2000" smtClean="0">
                <a:solidFill>
                  <a:srgbClr val="50565C"/>
                </a:solidFill>
                <a:hlinkClick r:id="rId6"/>
              </a:rPr>
              <a:t>Solution Center</a:t>
            </a:r>
            <a:endParaRPr lang="en-US" sz="2000" smtClean="0">
              <a:solidFill>
                <a:srgbClr val="50565C"/>
              </a:solidFill>
            </a:endParaRPr>
          </a:p>
        </p:txBody>
      </p:sp>
      <p:sp>
        <p:nvSpPr>
          <p:cNvPr id="8200" name="Rectangle 7"/>
          <p:cNvSpPr>
            <a:spLocks noChangeArrowheads="1"/>
          </p:cNvSpPr>
          <p:nvPr/>
        </p:nvSpPr>
        <p:spPr bwMode="auto">
          <a:xfrm>
            <a:off x="4845050" y="1893888"/>
            <a:ext cx="3798888" cy="708025"/>
          </a:xfrm>
          <a:prstGeom prst="rect">
            <a:avLst/>
          </a:prstGeom>
          <a:noFill/>
          <a:ln w="9525">
            <a:noFill/>
            <a:miter lim="800000"/>
            <a:headEnd/>
            <a:tailEnd/>
          </a:ln>
        </p:spPr>
        <p:txBody>
          <a:bodyPr>
            <a:spAutoFit/>
          </a:bodyPr>
          <a:lstStyle/>
          <a:p>
            <a:pPr marL="228600" indent="-228600" algn="ctr" defTabSz="457200">
              <a:spcAft>
                <a:spcPts val="1200"/>
              </a:spcAft>
            </a:pPr>
            <a:r>
              <a:rPr lang="en-US" sz="2000" smtClean="0">
                <a:solidFill>
                  <a:srgbClr val="50565C"/>
                </a:solidFill>
              </a:rPr>
              <a:t>2) Submit a request via the </a:t>
            </a:r>
            <a:r>
              <a:rPr lang="en-US" sz="2000" smtClean="0">
                <a:solidFill>
                  <a:srgbClr val="50565C"/>
                </a:solidFill>
                <a:hlinkClick r:id="rId7"/>
              </a:rPr>
              <a:t>Technical Assistance Center</a:t>
            </a:r>
            <a:endParaRPr lang="en-US" sz="2000" smtClean="0">
              <a:solidFill>
                <a:srgbClr val="50565C"/>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228600" y="304800"/>
            <a:ext cx="8229600" cy="1143000"/>
          </a:xfrm>
        </p:spPr>
        <p:txBody>
          <a:bodyPr/>
          <a:lstStyle/>
          <a:p>
            <a:pPr eaLnBrk="1" hangingPunct="1">
              <a:defRPr/>
            </a:pPr>
            <a:r>
              <a:rPr lang="en-US" sz="3600" dirty="0" smtClean="0">
                <a:latin typeface="+mn-lt"/>
              </a:rPr>
              <a:t>Recommendations for Future Programs</a:t>
            </a:r>
          </a:p>
        </p:txBody>
      </p:sp>
      <p:sp>
        <p:nvSpPr>
          <p:cNvPr id="25" name="Content Placeholder 24"/>
          <p:cNvSpPr>
            <a:spLocks noGrp="1"/>
          </p:cNvSpPr>
          <p:nvPr>
            <p:ph idx="1"/>
          </p:nvPr>
        </p:nvSpPr>
        <p:spPr/>
        <p:txBody>
          <a:bodyPr/>
          <a:lstStyle/>
          <a:p>
            <a:pPr eaLnBrk="1" hangingPunct="1">
              <a:defRPr/>
            </a:pPr>
            <a:r>
              <a:rPr lang="en-US" sz="2400" dirty="0" smtClean="0">
                <a:latin typeface="+mn-lt"/>
              </a:rPr>
              <a:t>Funding for innovative EE pilots by states, localities</a:t>
            </a:r>
          </a:p>
          <a:p>
            <a:pPr lvl="1" eaLnBrk="1" hangingPunct="1">
              <a:defRPr/>
            </a:pPr>
            <a:r>
              <a:rPr lang="en-US" sz="2000" dirty="0" smtClean="0">
                <a:solidFill>
                  <a:srgbClr val="003366"/>
                </a:solidFill>
                <a:latin typeface="+mn-lt"/>
              </a:rPr>
              <a:t>Utility customer-funded programs are bound by cost effectiveness, regulations, the aversion of shareholders to certain activities and risks </a:t>
            </a:r>
          </a:p>
          <a:p>
            <a:pPr lvl="1" eaLnBrk="1" hangingPunct="1">
              <a:defRPr/>
            </a:pPr>
            <a:r>
              <a:rPr lang="en-US" sz="2000" dirty="0" smtClean="0">
                <a:solidFill>
                  <a:srgbClr val="003366"/>
                </a:solidFill>
                <a:latin typeface="+mn-lt"/>
              </a:rPr>
              <a:t>With SEP funding, states piloted programs in unserved or underserved markets and explored new technologies</a:t>
            </a:r>
          </a:p>
          <a:p>
            <a:pPr lvl="1" eaLnBrk="1" hangingPunct="1">
              <a:defRPr/>
            </a:pPr>
            <a:r>
              <a:rPr lang="en-US" sz="2000" dirty="0" smtClean="0">
                <a:solidFill>
                  <a:srgbClr val="003366"/>
                </a:solidFill>
                <a:latin typeface="+mn-lt"/>
              </a:rPr>
              <a:t>Continued support could establish SEOs as innovators, testing out new programs for adoption into utility customer-funded portfolios</a:t>
            </a:r>
          </a:p>
          <a:p>
            <a:pPr eaLnBrk="1" hangingPunct="1">
              <a:defRPr/>
            </a:pPr>
            <a:r>
              <a:rPr lang="en-US" sz="2400" dirty="0" smtClean="0">
                <a:latin typeface="+mn-lt"/>
              </a:rPr>
              <a:t>Resource-efficient loading order at the project level</a:t>
            </a:r>
          </a:p>
          <a:p>
            <a:pPr lvl="1" eaLnBrk="1" hangingPunct="1">
              <a:defRPr/>
            </a:pPr>
            <a:r>
              <a:rPr lang="en-US" sz="2000" dirty="0" smtClean="0">
                <a:latin typeface="+mn-lt"/>
              </a:rPr>
              <a:t>A “loading order” that encourages or requires customers to implement cost-effective efficiency measures prior to installing renewable energy systems should be evaluated as a best practice</a:t>
            </a:r>
          </a:p>
          <a:p>
            <a:pPr eaLnBrk="1" hangingPunct="1">
              <a:defRPr/>
            </a:pPr>
            <a:endParaRPr lang="en-US" dirty="0" smtClean="0">
              <a:latin typeface="+mn-lt"/>
            </a:endParaRPr>
          </a:p>
          <a:p>
            <a:pPr eaLnBrk="1" hangingPunct="1">
              <a:defRPr/>
            </a:pPr>
            <a:endParaRPr lang="en-US" dirty="0">
              <a:latin typeface="+mn-lt"/>
            </a:endParaRPr>
          </a:p>
        </p:txBody>
      </p:sp>
      <p:sp>
        <p:nvSpPr>
          <p:cNvPr id="5" name="Slide Number Placeholder 4"/>
          <p:cNvSpPr>
            <a:spLocks noGrp="1"/>
          </p:cNvSpPr>
          <p:nvPr>
            <p:ph type="sldNum" sz="quarter" idx="10"/>
          </p:nvPr>
        </p:nvSpPr>
        <p:spPr/>
        <p:txBody>
          <a:bodyPr/>
          <a:lstStyle/>
          <a:p>
            <a:pPr>
              <a:defRPr/>
            </a:pPr>
            <a:fld id="{A700B632-AC0D-44B8-B8BA-B5232F1B6ED5}" type="slidenum">
              <a:rPr lang="en-US" smtClean="0">
                <a:latin typeface="+mn-lt"/>
              </a:rPr>
              <a:pPr>
                <a:defRPr/>
              </a:pPr>
              <a:t>40</a:t>
            </a:fld>
            <a:endParaRPr lang="en-US" dirty="0">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ctrTitle"/>
          </p:nvPr>
        </p:nvSpPr>
        <p:spPr>
          <a:xfrm>
            <a:off x="685800" y="2949575"/>
            <a:ext cx="7772400" cy="1470025"/>
          </a:xfrm>
        </p:spPr>
        <p:txBody>
          <a:bodyPr/>
          <a:lstStyle/>
          <a:p>
            <a:pPr eaLnBrk="1" hangingPunct="1">
              <a:defRPr/>
            </a:pPr>
            <a:r>
              <a:rPr lang="en-US" sz="4000" dirty="0" smtClean="0">
                <a:latin typeface="+mn-lt"/>
                <a:cs typeface="Arial" charset="0"/>
              </a:rPr>
              <a:t>Contact:</a:t>
            </a:r>
          </a:p>
        </p:txBody>
      </p:sp>
      <p:sp>
        <p:nvSpPr>
          <p:cNvPr id="4" name="Subtitle 3"/>
          <p:cNvSpPr>
            <a:spLocks noGrp="1"/>
          </p:cNvSpPr>
          <p:nvPr>
            <p:ph type="subTitle" idx="1"/>
          </p:nvPr>
        </p:nvSpPr>
        <p:spPr>
          <a:xfrm>
            <a:off x="1295400" y="4191000"/>
            <a:ext cx="6705600" cy="1752600"/>
          </a:xfrm>
        </p:spPr>
        <p:txBody>
          <a:bodyPr rtlCol="0">
            <a:normAutofit fontScale="85000" lnSpcReduction="10000"/>
          </a:bodyPr>
          <a:lstStyle/>
          <a:p>
            <a:pPr eaLnBrk="1" fontAlgn="auto" hangingPunct="1">
              <a:spcBef>
                <a:spcPts val="0"/>
              </a:spcBef>
              <a:spcAft>
                <a:spcPts val="0"/>
              </a:spcAft>
              <a:buFont typeface="Arial" pitchFamily="34" charset="0"/>
              <a:buNone/>
              <a:defRPr/>
            </a:pPr>
            <a:r>
              <a:rPr lang="en-US" sz="2800" dirty="0" smtClean="0">
                <a:solidFill>
                  <a:schemeClr val="accent5">
                    <a:lumMod val="75000"/>
                  </a:schemeClr>
                </a:solidFill>
                <a:cs typeface="Arial" pitchFamily="34" charset="0"/>
              </a:rPr>
              <a:t>Charles Goldman</a:t>
            </a:r>
          </a:p>
          <a:p>
            <a:pPr eaLnBrk="1" fontAlgn="auto" hangingPunct="1">
              <a:spcBef>
                <a:spcPts val="0"/>
              </a:spcBef>
              <a:spcAft>
                <a:spcPts val="0"/>
              </a:spcAft>
              <a:buFont typeface="Arial" pitchFamily="34" charset="0"/>
              <a:buNone/>
              <a:defRPr/>
            </a:pPr>
            <a:r>
              <a:rPr lang="en-US" sz="2800" dirty="0" smtClean="0">
                <a:solidFill>
                  <a:schemeClr val="accent5">
                    <a:lumMod val="75000"/>
                  </a:schemeClr>
                </a:solidFill>
                <a:cs typeface="Arial" pitchFamily="34" charset="0"/>
              </a:rPr>
              <a:t>Lawrence Berkeley National Laboratory</a:t>
            </a:r>
          </a:p>
          <a:p>
            <a:pPr eaLnBrk="1" fontAlgn="auto" hangingPunct="1">
              <a:spcBef>
                <a:spcPts val="0"/>
              </a:spcBef>
              <a:spcAft>
                <a:spcPts val="0"/>
              </a:spcAft>
              <a:buFont typeface="Arial" pitchFamily="34" charset="0"/>
              <a:buNone/>
              <a:defRPr/>
            </a:pPr>
            <a:r>
              <a:rPr lang="en-US" sz="2800" dirty="0" smtClean="0">
                <a:solidFill>
                  <a:schemeClr val="accent5">
                    <a:lumMod val="75000"/>
                  </a:schemeClr>
                </a:solidFill>
                <a:cs typeface="Arial" pitchFamily="34" charset="0"/>
                <a:hlinkClick r:id="rId3"/>
              </a:rPr>
              <a:t>cagoldman@lbl.gov</a:t>
            </a:r>
            <a:endParaRPr lang="en-US" sz="2800" dirty="0" smtClean="0">
              <a:solidFill>
                <a:schemeClr val="accent5">
                  <a:lumMod val="75000"/>
                </a:schemeClr>
              </a:solidFill>
              <a:cs typeface="Arial" pitchFamily="34" charset="0"/>
            </a:endParaRPr>
          </a:p>
          <a:p>
            <a:pPr eaLnBrk="1" fontAlgn="auto" hangingPunct="1">
              <a:spcBef>
                <a:spcPts val="0"/>
              </a:spcBef>
              <a:spcAft>
                <a:spcPts val="0"/>
              </a:spcAft>
              <a:buFont typeface="Arial" pitchFamily="34" charset="0"/>
              <a:buNone/>
              <a:defRPr/>
            </a:pPr>
            <a:r>
              <a:rPr lang="en-US" sz="2800" dirty="0" smtClean="0">
                <a:solidFill>
                  <a:schemeClr val="accent5">
                    <a:lumMod val="75000"/>
                  </a:schemeClr>
                </a:solidFill>
                <a:cs typeface="Arial" pitchFamily="34" charset="0"/>
              </a:rPr>
              <a:t>510 486-4637</a:t>
            </a:r>
          </a:p>
          <a:p>
            <a:pPr eaLnBrk="1" fontAlgn="auto" hangingPunct="1">
              <a:spcBef>
                <a:spcPts val="0"/>
              </a:spcBef>
              <a:spcAft>
                <a:spcPts val="0"/>
              </a:spcAft>
              <a:defRPr/>
            </a:pPr>
            <a:r>
              <a:rPr lang="en-US" sz="2800" dirty="0" smtClean="0">
                <a:solidFill>
                  <a:schemeClr val="accent5">
                    <a:lumMod val="75000"/>
                  </a:schemeClr>
                </a:solidFill>
                <a:cs typeface="Arial" pitchFamily="34" charset="0"/>
              </a:rPr>
              <a:t>URL: </a:t>
            </a:r>
            <a:r>
              <a:rPr lang="en-US" sz="2800" dirty="0" smtClean="0">
                <a:solidFill>
                  <a:schemeClr val="accent5">
                    <a:lumMod val="75000"/>
                  </a:schemeClr>
                </a:solidFill>
                <a:cs typeface="Arial" pitchFamily="34" charset="0"/>
                <a:hlinkClick r:id="rId4"/>
              </a:rPr>
              <a:t>http://eetd.lbl.gov/ea/emp/emp-pubsall.html</a:t>
            </a:r>
            <a:endParaRPr lang="en-US" sz="2800" dirty="0" smtClean="0">
              <a:solidFill>
                <a:schemeClr val="accent5">
                  <a:lumMod val="75000"/>
                </a:schemeClr>
              </a:solidFill>
              <a:cs typeface="Arial" pitchFamily="34" charset="0"/>
            </a:endParaRPr>
          </a:p>
          <a:p>
            <a:pPr eaLnBrk="1" fontAlgn="auto" hangingPunct="1">
              <a:spcBef>
                <a:spcPts val="0"/>
              </a:spcBef>
              <a:spcAft>
                <a:spcPts val="0"/>
              </a:spcAft>
              <a:defRPr/>
            </a:pPr>
            <a:endParaRPr lang="en-US" sz="2800" dirty="0">
              <a:solidFill>
                <a:schemeClr val="accent5">
                  <a:lumMod val="75000"/>
                </a:schemeClr>
              </a:solidFill>
              <a:cs typeface="Arial" pitchFamily="34" charset="0"/>
            </a:endParaRPr>
          </a:p>
        </p:txBody>
      </p:sp>
      <p:pic>
        <p:nvPicPr>
          <p:cNvPr id="93187" name="Picture 18"/>
          <p:cNvPicPr>
            <a:picLocks noChangeAspect="1" noChangeArrowheads="1"/>
          </p:cNvPicPr>
          <p:nvPr/>
        </p:nvPicPr>
        <p:blipFill>
          <a:blip r:embed="rId5" cstate="print"/>
          <a:srcRect/>
          <a:stretch>
            <a:fillRect/>
          </a:stretch>
        </p:blipFill>
        <p:spPr bwMode="auto">
          <a:xfrm>
            <a:off x="7543800" y="1524000"/>
            <a:ext cx="1239838" cy="1536700"/>
          </a:xfrm>
          <a:prstGeom prst="rect">
            <a:avLst/>
          </a:prstGeom>
          <a:noFill/>
          <a:ln w="1270">
            <a:solidFill>
              <a:schemeClr val="tx1"/>
            </a:solidFill>
            <a:miter lim="800000"/>
            <a:headEnd/>
            <a:tailEnd/>
          </a:ln>
        </p:spPr>
      </p:pic>
      <p:pic>
        <p:nvPicPr>
          <p:cNvPr id="93188" name="Picture 4"/>
          <p:cNvPicPr>
            <a:picLocks noChangeAspect="1" noChangeArrowheads="1"/>
          </p:cNvPicPr>
          <p:nvPr/>
        </p:nvPicPr>
        <p:blipFill>
          <a:blip r:embed="rId6" cstate="print"/>
          <a:srcRect/>
          <a:stretch>
            <a:fillRect/>
          </a:stretch>
        </p:blipFill>
        <p:spPr bwMode="auto">
          <a:xfrm>
            <a:off x="5446713" y="1524000"/>
            <a:ext cx="1868487" cy="1536700"/>
          </a:xfrm>
          <a:prstGeom prst="rect">
            <a:avLst/>
          </a:prstGeom>
          <a:noFill/>
          <a:ln w="9525">
            <a:solidFill>
              <a:schemeClr val="tx1"/>
            </a:solidFill>
            <a:miter lim="800000"/>
            <a:headEnd/>
            <a:tailEnd/>
          </a:ln>
        </p:spPr>
      </p:pic>
      <p:pic>
        <p:nvPicPr>
          <p:cNvPr id="93189" name="Picture 5"/>
          <p:cNvPicPr>
            <a:picLocks noChangeAspect="1" noChangeArrowheads="1"/>
          </p:cNvPicPr>
          <p:nvPr/>
        </p:nvPicPr>
        <p:blipFill>
          <a:blip r:embed="rId7" cstate="print"/>
          <a:srcRect/>
          <a:stretch>
            <a:fillRect/>
          </a:stretch>
        </p:blipFill>
        <p:spPr bwMode="auto">
          <a:xfrm>
            <a:off x="371475" y="1524000"/>
            <a:ext cx="1152525" cy="1535113"/>
          </a:xfrm>
          <a:prstGeom prst="rect">
            <a:avLst/>
          </a:prstGeom>
          <a:noFill/>
          <a:ln w="9525">
            <a:solidFill>
              <a:schemeClr val="tx1"/>
            </a:solidFill>
            <a:miter lim="800000"/>
            <a:headEnd/>
            <a:tailEnd/>
          </a:ln>
        </p:spPr>
      </p:pic>
      <p:pic>
        <p:nvPicPr>
          <p:cNvPr id="93190" name="Picture 4"/>
          <p:cNvPicPr>
            <a:picLocks noChangeAspect="1" noChangeArrowheads="1"/>
          </p:cNvPicPr>
          <p:nvPr/>
        </p:nvPicPr>
        <p:blipFill>
          <a:blip r:embed="rId8" cstate="print"/>
          <a:srcRect/>
          <a:stretch>
            <a:fillRect/>
          </a:stretch>
        </p:blipFill>
        <p:spPr bwMode="auto">
          <a:xfrm>
            <a:off x="1763713" y="1524000"/>
            <a:ext cx="2046287" cy="1536700"/>
          </a:xfrm>
          <a:prstGeom prst="rect">
            <a:avLst/>
          </a:prstGeom>
          <a:noFill/>
          <a:ln w="9525">
            <a:solidFill>
              <a:schemeClr val="tx1"/>
            </a:solidFill>
            <a:miter lim="800000"/>
            <a:headEnd/>
            <a:tailEnd/>
          </a:ln>
        </p:spPr>
      </p:pic>
      <p:pic>
        <p:nvPicPr>
          <p:cNvPr id="93191" name="Picture 8"/>
          <p:cNvPicPr>
            <a:picLocks noChangeAspect="1" noChangeArrowheads="1"/>
          </p:cNvPicPr>
          <p:nvPr/>
        </p:nvPicPr>
        <p:blipFill>
          <a:blip r:embed="rId9" cstate="print"/>
          <a:srcRect/>
          <a:stretch>
            <a:fillRect/>
          </a:stretch>
        </p:blipFill>
        <p:spPr bwMode="auto">
          <a:xfrm>
            <a:off x="4051300" y="1524000"/>
            <a:ext cx="1130300" cy="1536700"/>
          </a:xfrm>
          <a:prstGeom prst="rect">
            <a:avLst/>
          </a:prstGeom>
          <a:noFill/>
          <a:ln w="1270">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p:txBody>
          <a:bodyPr/>
          <a:lstStyle/>
          <a:p>
            <a:r>
              <a:rPr lang="en-US" smtClean="0"/>
              <a:t>The TAP Blog</a:t>
            </a:r>
          </a:p>
        </p:txBody>
      </p:sp>
      <p:pic>
        <p:nvPicPr>
          <p:cNvPr id="7171" name="Picture 2"/>
          <p:cNvPicPr>
            <a:picLocks noChangeAspect="1" noChangeArrowheads="1"/>
          </p:cNvPicPr>
          <p:nvPr/>
        </p:nvPicPr>
        <p:blipFill>
          <a:blip r:embed="rId3" cstate="print"/>
          <a:srcRect/>
          <a:stretch>
            <a:fillRect/>
          </a:stretch>
        </p:blipFill>
        <p:spPr bwMode="auto">
          <a:xfrm>
            <a:off x="3810000" y="2057400"/>
            <a:ext cx="5162550" cy="4130675"/>
          </a:xfrm>
          <a:prstGeom prst="rect">
            <a:avLst/>
          </a:prstGeom>
          <a:noFill/>
          <a:ln w="9525">
            <a:noFill/>
            <a:miter lim="800000"/>
            <a:headEnd/>
            <a:tailEnd/>
          </a:ln>
        </p:spPr>
      </p:pic>
      <p:sp>
        <p:nvSpPr>
          <p:cNvPr id="7172" name="TextBox 4"/>
          <p:cNvSpPr txBox="1">
            <a:spLocks noChangeArrowheads="1"/>
          </p:cNvSpPr>
          <p:nvPr/>
        </p:nvSpPr>
        <p:spPr bwMode="auto">
          <a:xfrm>
            <a:off x="152400" y="1885950"/>
            <a:ext cx="3429000" cy="4800600"/>
          </a:xfrm>
          <a:prstGeom prst="rect">
            <a:avLst/>
          </a:prstGeom>
          <a:noFill/>
          <a:ln w="9525">
            <a:noFill/>
            <a:miter lim="800000"/>
            <a:headEnd/>
            <a:tailEnd/>
          </a:ln>
        </p:spPr>
        <p:txBody>
          <a:bodyPr anchor="ctr">
            <a:spAutoFit/>
          </a:bodyPr>
          <a:lstStyle/>
          <a:p>
            <a:r>
              <a:rPr lang="en-US" smtClean="0">
                <a:solidFill>
                  <a:srgbClr val="50565C"/>
                </a:solidFill>
              </a:rPr>
              <a:t> </a:t>
            </a:r>
          </a:p>
          <a:p>
            <a:endParaRPr lang="en-US" smtClean="0">
              <a:solidFill>
                <a:srgbClr val="50565C"/>
              </a:solidFill>
            </a:endParaRPr>
          </a:p>
          <a:p>
            <a:r>
              <a:rPr lang="en-US" sz="2400" smtClean="0">
                <a:solidFill>
                  <a:srgbClr val="50565C"/>
                </a:solidFill>
              </a:rPr>
              <a:t>Provides a platform for state, local, and tribal government officials and DOE’s network of technical and programmatic experts to connect and share best practices on a variety of topics.</a:t>
            </a:r>
          </a:p>
          <a:p>
            <a:endParaRPr lang="en-US" smtClean="0">
              <a:solidFill>
                <a:srgbClr val="50565C"/>
              </a:solidFill>
            </a:endParaRPr>
          </a:p>
          <a:p>
            <a:endParaRPr lang="en-US" smtClean="0">
              <a:solidFill>
                <a:srgbClr val="50565C"/>
              </a:solidFill>
            </a:endParaRPr>
          </a:p>
          <a:p>
            <a:r>
              <a:rPr lang="en-US" smtClean="0">
                <a:solidFill>
                  <a:srgbClr val="50565C"/>
                </a:solidFill>
              </a:rPr>
              <a:t> </a:t>
            </a:r>
          </a:p>
        </p:txBody>
      </p:sp>
      <p:sp>
        <p:nvSpPr>
          <p:cNvPr id="6" name="Title 1"/>
          <p:cNvSpPr txBox="1">
            <a:spLocks/>
          </p:cNvSpPr>
          <p:nvPr/>
        </p:nvSpPr>
        <p:spPr bwMode="auto">
          <a:xfrm>
            <a:off x="685800" y="990600"/>
            <a:ext cx="7772400" cy="990600"/>
          </a:xfrm>
          <a:prstGeom prst="rect">
            <a:avLst/>
          </a:prstGeom>
          <a:noFill/>
          <a:ln w="9525">
            <a:noFill/>
            <a:miter lim="800000"/>
            <a:headEnd/>
            <a:tailEnd/>
          </a:ln>
        </p:spPr>
        <p:txBody>
          <a:bodyPr anchor="ctr">
            <a:normAutofit/>
          </a:bodyPr>
          <a:lstStyle/>
          <a:p>
            <a:pPr algn="ctr" defTabSz="457200" eaLnBrk="0" hangingPunct="0">
              <a:lnSpc>
                <a:spcPts val="2800"/>
              </a:lnSpc>
              <a:defRPr/>
            </a:pPr>
            <a:r>
              <a:rPr lang="en-US" sz="2600" dirty="0">
                <a:solidFill>
                  <a:srgbClr val="50565C"/>
                </a:solidFill>
                <a:latin typeface="Arial"/>
              </a:rPr>
              <a:t>Access the TAP Blog!</a:t>
            </a:r>
            <a:r>
              <a:rPr lang="en-US" sz="2600" dirty="0">
                <a:solidFill>
                  <a:srgbClr val="FFFFFF"/>
                </a:solidFill>
                <a:latin typeface="Arial"/>
              </a:rPr>
              <a:t/>
            </a:r>
            <a:br>
              <a:rPr lang="en-US" sz="2600" dirty="0">
                <a:solidFill>
                  <a:srgbClr val="FFFFFF"/>
                </a:solidFill>
                <a:latin typeface="Arial"/>
              </a:rPr>
            </a:br>
            <a:r>
              <a:rPr lang="en-US" sz="2400" dirty="0">
                <a:solidFill>
                  <a:srgbClr val="00B0F0"/>
                </a:solidFill>
                <a:latin typeface="Arial"/>
              </a:rPr>
              <a:t>http://www.eereblogs.energy.gov/tap/</a:t>
            </a:r>
            <a:endParaRPr lang="en-US" sz="2600" dirty="0">
              <a:solidFill>
                <a:srgbClr val="00B0F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pPr eaLnBrk="1" hangingPunct="1"/>
            <a:r>
              <a:rPr lang="en-US" smtClean="0"/>
              <a:t>Upcoming Webinars</a:t>
            </a:r>
          </a:p>
        </p:txBody>
      </p:sp>
      <p:sp>
        <p:nvSpPr>
          <p:cNvPr id="9219" name="Text Box 5"/>
          <p:cNvSpPr txBox="1">
            <a:spLocks noChangeArrowheads="1"/>
          </p:cNvSpPr>
          <p:nvPr/>
        </p:nvSpPr>
        <p:spPr bwMode="auto">
          <a:xfrm>
            <a:off x="623888" y="2284274"/>
            <a:ext cx="7910512" cy="1754326"/>
          </a:xfrm>
          <a:prstGeom prst="rect">
            <a:avLst/>
          </a:prstGeom>
          <a:noFill/>
          <a:ln w="9525">
            <a:noFill/>
            <a:miter lim="800000"/>
            <a:headEnd/>
            <a:tailEnd/>
          </a:ln>
        </p:spPr>
        <p:txBody>
          <a:bodyPr wrap="square">
            <a:spAutoFit/>
          </a:bodyPr>
          <a:lstStyle/>
          <a:p>
            <a:r>
              <a:rPr lang="en-US" sz="2400" b="1" dirty="0" smtClean="0">
                <a:solidFill>
                  <a:srgbClr val="50565C"/>
                </a:solidFill>
              </a:rPr>
              <a:t>Residential </a:t>
            </a:r>
            <a:r>
              <a:rPr lang="en-US" sz="2400" b="1" dirty="0" smtClean="0">
                <a:solidFill>
                  <a:srgbClr val="50565C"/>
                </a:solidFill>
              </a:rPr>
              <a:t>Retrofit Program Design </a:t>
            </a:r>
            <a:r>
              <a:rPr lang="en-US" sz="2400" b="1" dirty="0" smtClean="0">
                <a:solidFill>
                  <a:srgbClr val="50565C"/>
                </a:solidFill>
              </a:rPr>
              <a:t>Guide Overview</a:t>
            </a:r>
            <a:endParaRPr lang="en-US" sz="2400" b="1" dirty="0" smtClean="0">
              <a:solidFill>
                <a:srgbClr val="50565C"/>
              </a:solidFill>
            </a:endParaRPr>
          </a:p>
          <a:p>
            <a:r>
              <a:rPr lang="en-US" sz="2400" dirty="0" smtClean="0">
                <a:solidFill>
                  <a:srgbClr val="50565C"/>
                </a:solidFill>
              </a:rPr>
              <a:t>Host: </a:t>
            </a:r>
            <a:r>
              <a:rPr lang="en-US" sz="2400" b="1" dirty="0" smtClean="0">
                <a:solidFill>
                  <a:srgbClr val="50565C"/>
                </a:solidFill>
              </a:rPr>
              <a:t>TAP Team 4 - VEIC</a:t>
            </a:r>
          </a:p>
          <a:p>
            <a:r>
              <a:rPr lang="en-US" sz="2400" dirty="0" smtClean="0">
                <a:solidFill>
                  <a:srgbClr val="50565C"/>
                </a:solidFill>
              </a:rPr>
              <a:t>Date: </a:t>
            </a:r>
            <a:r>
              <a:rPr lang="en-US" sz="2400" b="1" dirty="0" smtClean="0">
                <a:solidFill>
                  <a:srgbClr val="50565C"/>
                </a:solidFill>
              </a:rPr>
              <a:t>May 3, 2011</a:t>
            </a:r>
          </a:p>
          <a:p>
            <a:r>
              <a:rPr lang="en-US" sz="2400" dirty="0" smtClean="0">
                <a:solidFill>
                  <a:srgbClr val="50565C"/>
                </a:solidFill>
              </a:rPr>
              <a:t>Time: </a:t>
            </a:r>
            <a:r>
              <a:rPr lang="en-US" sz="2400" b="1" dirty="0" smtClean="0">
                <a:solidFill>
                  <a:srgbClr val="50565C"/>
                </a:solidFill>
              </a:rPr>
              <a:t>2:00 – 3:30 EDT</a:t>
            </a:r>
          </a:p>
          <a:p>
            <a:r>
              <a:rPr lang="en-US" sz="1200" dirty="0" smtClean="0">
                <a:solidFill>
                  <a:srgbClr val="50565C"/>
                </a:solidFill>
              </a:rPr>
              <a:t> </a:t>
            </a:r>
          </a:p>
        </p:txBody>
      </p:sp>
      <p:sp>
        <p:nvSpPr>
          <p:cNvPr id="9220" name="Text Box 6"/>
          <p:cNvSpPr txBox="1">
            <a:spLocks noChangeArrowheads="1"/>
          </p:cNvSpPr>
          <p:nvPr/>
        </p:nvSpPr>
        <p:spPr bwMode="auto">
          <a:xfrm>
            <a:off x="533400" y="4876800"/>
            <a:ext cx="8323262" cy="641350"/>
          </a:xfrm>
          <a:prstGeom prst="rect">
            <a:avLst/>
          </a:prstGeom>
          <a:noFill/>
          <a:ln w="9525">
            <a:noFill/>
            <a:miter lim="800000"/>
            <a:headEnd/>
            <a:tailEnd/>
          </a:ln>
        </p:spPr>
        <p:txBody>
          <a:bodyPr>
            <a:spAutoFit/>
          </a:bodyPr>
          <a:lstStyle/>
          <a:p>
            <a:pPr>
              <a:spcBef>
                <a:spcPct val="50000"/>
              </a:spcBef>
            </a:pPr>
            <a:r>
              <a:rPr lang="en-US" dirty="0" smtClean="0">
                <a:solidFill>
                  <a:srgbClr val="50565C"/>
                </a:solidFill>
              </a:rPr>
              <a:t>For the most up-to-date information and registration links, please visit the Solution Center webcast page at </a:t>
            </a:r>
            <a:r>
              <a:rPr lang="en-US" dirty="0" smtClean="0">
                <a:solidFill>
                  <a:srgbClr val="50565C"/>
                </a:solidFill>
                <a:hlinkClick r:id="rId2"/>
              </a:rPr>
              <a:t>www.wip.energy.gov/solutioncenter/webcasts</a:t>
            </a:r>
            <a:r>
              <a:rPr lang="en-US" dirty="0" smtClean="0">
                <a:solidFill>
                  <a:srgbClr val="50565C"/>
                </a:solidFill>
              </a:rPr>
              <a:t> </a:t>
            </a:r>
          </a:p>
        </p:txBody>
      </p:sp>
      <p:sp>
        <p:nvSpPr>
          <p:cNvPr id="9221" name="Text Box 7"/>
          <p:cNvSpPr txBox="1">
            <a:spLocks noChangeArrowheads="1"/>
          </p:cNvSpPr>
          <p:nvPr/>
        </p:nvSpPr>
        <p:spPr bwMode="auto">
          <a:xfrm>
            <a:off x="568325" y="1173163"/>
            <a:ext cx="7599363" cy="519112"/>
          </a:xfrm>
          <a:prstGeom prst="rect">
            <a:avLst/>
          </a:prstGeom>
          <a:noFill/>
          <a:ln w="9525">
            <a:noFill/>
            <a:miter lim="800000"/>
            <a:headEnd/>
            <a:tailEnd/>
          </a:ln>
        </p:spPr>
        <p:txBody>
          <a:bodyPr>
            <a:spAutoFit/>
          </a:bodyPr>
          <a:lstStyle/>
          <a:p>
            <a:pPr>
              <a:spcBef>
                <a:spcPct val="50000"/>
              </a:spcBef>
            </a:pPr>
            <a:r>
              <a:rPr lang="en-US" sz="2800" dirty="0" smtClean="0">
                <a:solidFill>
                  <a:srgbClr val="50565C"/>
                </a:solidFill>
              </a:rPr>
              <a:t>Please join us </a:t>
            </a:r>
            <a:r>
              <a:rPr lang="en-US" sz="2800" dirty="0" smtClean="0">
                <a:solidFill>
                  <a:srgbClr val="50565C"/>
                </a:solidFill>
              </a:rPr>
              <a:t>again on upcoming webinars:</a:t>
            </a:r>
            <a:endParaRPr lang="en-US" sz="2800" dirty="0" smtClean="0">
              <a:solidFill>
                <a:srgbClr val="50565C"/>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228600" y="3352800"/>
            <a:ext cx="8763000" cy="1143000"/>
          </a:xfrm>
        </p:spPr>
        <p:txBody>
          <a:bodyPr>
            <a:noAutofit/>
          </a:bodyPr>
          <a:lstStyle/>
          <a:p>
            <a:pPr algn="ctr" eaLnBrk="1" hangingPunct="1">
              <a:defRPr/>
            </a:pPr>
            <a:r>
              <a:rPr lang="en-US" sz="3000" b="1" dirty="0" smtClean="0">
                <a:latin typeface="+mn-lt"/>
                <a:cs typeface="Arial" charset="0"/>
              </a:rPr>
              <a:t>Interactions between Energy Efficiency Programs Funded under the Recovery Act and</a:t>
            </a:r>
            <a:br>
              <a:rPr lang="en-US" sz="3000" b="1" dirty="0" smtClean="0">
                <a:latin typeface="+mn-lt"/>
                <a:cs typeface="Arial" charset="0"/>
              </a:rPr>
            </a:br>
            <a:r>
              <a:rPr lang="en-US" sz="3000" b="1" dirty="0" smtClean="0">
                <a:latin typeface="+mn-lt"/>
                <a:cs typeface="Arial" charset="0"/>
              </a:rPr>
              <a:t>Utility Customer-Funded Energy Efficiency Programs</a:t>
            </a:r>
          </a:p>
        </p:txBody>
      </p:sp>
      <p:sp>
        <p:nvSpPr>
          <p:cNvPr id="53250" name="Rectangle 3"/>
          <p:cNvSpPr>
            <a:spLocks noGrp="1" noChangeArrowheads="1"/>
          </p:cNvSpPr>
          <p:nvPr>
            <p:ph idx="1"/>
          </p:nvPr>
        </p:nvSpPr>
        <p:spPr>
          <a:xfrm>
            <a:off x="381000" y="4724400"/>
            <a:ext cx="8229600" cy="1630363"/>
          </a:xfrm>
        </p:spPr>
        <p:txBody>
          <a:bodyPr rtlCol="0">
            <a:normAutofit/>
          </a:bodyPr>
          <a:lstStyle/>
          <a:p>
            <a:pPr algn="ctr" eaLnBrk="1" fontAlgn="auto" hangingPunct="1">
              <a:spcBef>
                <a:spcPts val="0"/>
              </a:spcBef>
              <a:spcAft>
                <a:spcPts val="0"/>
              </a:spcAft>
              <a:buFont typeface="Arial" pitchFamily="34" charset="0"/>
              <a:buNone/>
              <a:defRPr/>
            </a:pPr>
            <a:r>
              <a:rPr lang="en-US" sz="2000" dirty="0" smtClean="0">
                <a:latin typeface="+mn-lt"/>
              </a:rPr>
              <a:t>Lawrence Berkeley National Laboratory</a:t>
            </a:r>
          </a:p>
          <a:p>
            <a:pPr algn="ctr" eaLnBrk="1" fontAlgn="auto" hangingPunct="1">
              <a:spcBef>
                <a:spcPts val="0"/>
              </a:spcBef>
              <a:spcAft>
                <a:spcPts val="0"/>
              </a:spcAft>
              <a:buFont typeface="Arial" pitchFamily="34" charset="0"/>
              <a:buNone/>
              <a:defRPr/>
            </a:pPr>
            <a:endParaRPr lang="en-US" sz="500" dirty="0" smtClean="0">
              <a:latin typeface="+mn-lt"/>
            </a:endParaRPr>
          </a:p>
          <a:p>
            <a:pPr algn="ctr" eaLnBrk="1" fontAlgn="auto" hangingPunct="1">
              <a:spcBef>
                <a:spcPts val="0"/>
              </a:spcBef>
              <a:spcAft>
                <a:spcPts val="0"/>
              </a:spcAft>
              <a:buFont typeface="Arial" pitchFamily="34" charset="0"/>
              <a:buNone/>
              <a:defRPr/>
            </a:pPr>
            <a:r>
              <a:rPr lang="en-US" sz="2000" dirty="0" smtClean="0">
                <a:latin typeface="+mn-lt"/>
              </a:rPr>
              <a:t>Charles A. Goldman, Elizabeth Stuart, Ian Hoffman, </a:t>
            </a:r>
          </a:p>
          <a:p>
            <a:pPr algn="ctr" eaLnBrk="1" fontAlgn="auto" hangingPunct="1">
              <a:spcBef>
                <a:spcPts val="0"/>
              </a:spcBef>
              <a:spcAft>
                <a:spcPts val="0"/>
              </a:spcAft>
              <a:buFont typeface="Arial" pitchFamily="34" charset="0"/>
              <a:buNone/>
              <a:defRPr/>
            </a:pPr>
            <a:r>
              <a:rPr lang="en-US" sz="2000" dirty="0" smtClean="0">
                <a:latin typeface="+mn-lt"/>
              </a:rPr>
              <a:t>Merrian C. Fuller and Megan A. Billingsley</a:t>
            </a:r>
          </a:p>
          <a:p>
            <a:pPr algn="ctr" eaLnBrk="1" fontAlgn="auto" hangingPunct="1">
              <a:spcBef>
                <a:spcPts val="0"/>
              </a:spcBef>
              <a:spcAft>
                <a:spcPts val="0"/>
              </a:spcAft>
              <a:buFont typeface="Arial" pitchFamily="34" charset="0"/>
              <a:buNone/>
              <a:defRPr/>
            </a:pPr>
            <a:endParaRPr lang="en-US" sz="500" dirty="0" smtClean="0">
              <a:solidFill>
                <a:srgbClr val="003366"/>
              </a:solidFill>
              <a:latin typeface="+mn-lt"/>
            </a:endParaRPr>
          </a:p>
          <a:p>
            <a:pPr algn="ctr" eaLnBrk="1" fontAlgn="auto" hangingPunct="1">
              <a:spcBef>
                <a:spcPts val="0"/>
              </a:spcBef>
              <a:spcAft>
                <a:spcPts val="0"/>
              </a:spcAft>
              <a:buFont typeface="Arial" charset="0"/>
              <a:buNone/>
              <a:defRPr/>
            </a:pPr>
            <a:r>
              <a:rPr lang="en-US" sz="2000" b="1" dirty="0" smtClean="0">
                <a:solidFill>
                  <a:schemeClr val="tx2">
                    <a:lumMod val="75000"/>
                  </a:schemeClr>
                </a:solidFill>
                <a:latin typeface="+mn-lt"/>
              </a:rPr>
              <a:t>March 2011 </a:t>
            </a:r>
          </a:p>
        </p:txBody>
      </p:sp>
      <p:pic>
        <p:nvPicPr>
          <p:cNvPr id="15363" name="Picture 18"/>
          <p:cNvPicPr>
            <a:picLocks noChangeAspect="1" noChangeArrowheads="1"/>
          </p:cNvPicPr>
          <p:nvPr/>
        </p:nvPicPr>
        <p:blipFill>
          <a:blip r:embed="rId3" cstate="print"/>
          <a:srcRect/>
          <a:stretch>
            <a:fillRect/>
          </a:stretch>
        </p:blipFill>
        <p:spPr bwMode="auto">
          <a:xfrm>
            <a:off x="7543800" y="1524000"/>
            <a:ext cx="1239838" cy="1536700"/>
          </a:xfrm>
          <a:prstGeom prst="rect">
            <a:avLst/>
          </a:prstGeom>
          <a:noFill/>
          <a:ln w="1270">
            <a:solidFill>
              <a:schemeClr val="tx1"/>
            </a:solidFill>
            <a:miter lim="800000"/>
            <a:headEnd/>
            <a:tailEnd/>
          </a:ln>
        </p:spPr>
      </p:pic>
      <p:pic>
        <p:nvPicPr>
          <p:cNvPr id="15364" name="Picture 4"/>
          <p:cNvPicPr>
            <a:picLocks noChangeAspect="1" noChangeArrowheads="1"/>
          </p:cNvPicPr>
          <p:nvPr/>
        </p:nvPicPr>
        <p:blipFill>
          <a:blip r:embed="rId4" cstate="print"/>
          <a:srcRect/>
          <a:stretch>
            <a:fillRect/>
          </a:stretch>
        </p:blipFill>
        <p:spPr bwMode="auto">
          <a:xfrm>
            <a:off x="5446713" y="1524000"/>
            <a:ext cx="1868487" cy="1536700"/>
          </a:xfrm>
          <a:prstGeom prst="rect">
            <a:avLst/>
          </a:prstGeom>
          <a:noFill/>
          <a:ln w="9525">
            <a:solidFill>
              <a:schemeClr val="tx1"/>
            </a:solidFill>
            <a:miter lim="800000"/>
            <a:headEnd/>
            <a:tailEnd/>
          </a:ln>
        </p:spPr>
      </p:pic>
      <p:pic>
        <p:nvPicPr>
          <p:cNvPr id="15365" name="Picture 5"/>
          <p:cNvPicPr>
            <a:picLocks noChangeAspect="1" noChangeArrowheads="1"/>
          </p:cNvPicPr>
          <p:nvPr/>
        </p:nvPicPr>
        <p:blipFill>
          <a:blip r:embed="rId5" cstate="print"/>
          <a:srcRect/>
          <a:stretch>
            <a:fillRect/>
          </a:stretch>
        </p:blipFill>
        <p:spPr bwMode="auto">
          <a:xfrm>
            <a:off x="371475" y="1524000"/>
            <a:ext cx="1152525" cy="1535113"/>
          </a:xfrm>
          <a:prstGeom prst="rect">
            <a:avLst/>
          </a:prstGeom>
          <a:noFill/>
          <a:ln w="9525">
            <a:solidFill>
              <a:schemeClr val="tx1"/>
            </a:solidFill>
            <a:miter lim="800000"/>
            <a:headEnd/>
            <a:tailEnd/>
          </a:ln>
        </p:spPr>
      </p:pic>
      <p:pic>
        <p:nvPicPr>
          <p:cNvPr id="15366" name="Picture 4"/>
          <p:cNvPicPr>
            <a:picLocks noChangeAspect="1" noChangeArrowheads="1"/>
          </p:cNvPicPr>
          <p:nvPr/>
        </p:nvPicPr>
        <p:blipFill>
          <a:blip r:embed="rId6" cstate="print"/>
          <a:srcRect/>
          <a:stretch>
            <a:fillRect/>
          </a:stretch>
        </p:blipFill>
        <p:spPr bwMode="auto">
          <a:xfrm>
            <a:off x="1763713" y="1524000"/>
            <a:ext cx="2046287" cy="1536700"/>
          </a:xfrm>
          <a:prstGeom prst="rect">
            <a:avLst/>
          </a:prstGeom>
          <a:noFill/>
          <a:ln w="9525">
            <a:solidFill>
              <a:schemeClr val="tx1"/>
            </a:solidFill>
            <a:miter lim="800000"/>
            <a:headEnd/>
            <a:tailEnd/>
          </a:ln>
        </p:spPr>
      </p:pic>
      <p:pic>
        <p:nvPicPr>
          <p:cNvPr id="15367" name="Picture 9"/>
          <p:cNvPicPr>
            <a:picLocks noChangeAspect="1" noChangeArrowheads="1"/>
          </p:cNvPicPr>
          <p:nvPr/>
        </p:nvPicPr>
        <p:blipFill>
          <a:blip r:embed="rId7" cstate="print"/>
          <a:srcRect/>
          <a:stretch>
            <a:fillRect/>
          </a:stretch>
        </p:blipFill>
        <p:spPr bwMode="auto">
          <a:xfrm>
            <a:off x="4051300" y="1524000"/>
            <a:ext cx="1130300" cy="1536700"/>
          </a:xfrm>
          <a:prstGeom prst="rect">
            <a:avLst/>
          </a:prstGeom>
          <a:noFill/>
          <a:ln w="1270">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7620000" cy="4191000"/>
          </a:xfrm>
        </p:spPr>
        <p:txBody>
          <a:bodyPr>
            <a:normAutofit fontScale="92500" lnSpcReduction="10000"/>
          </a:bodyPr>
          <a:lstStyle/>
          <a:p>
            <a:pPr eaLnBrk="1" hangingPunct="1">
              <a:lnSpc>
                <a:spcPct val="80000"/>
              </a:lnSpc>
              <a:spcBef>
                <a:spcPts val="600"/>
              </a:spcBef>
              <a:spcAft>
                <a:spcPts val="1800"/>
              </a:spcAft>
            </a:pPr>
            <a:r>
              <a:rPr lang="en-US" dirty="0" smtClean="0">
                <a:solidFill>
                  <a:srgbClr val="31859C"/>
                </a:solidFill>
                <a:latin typeface="Calibri" pitchFamily="34" charset="0"/>
                <a:cs typeface="Arial" charset="0"/>
              </a:rPr>
              <a:t>Study Approach</a:t>
            </a:r>
          </a:p>
          <a:p>
            <a:pPr eaLnBrk="1" hangingPunct="1">
              <a:lnSpc>
                <a:spcPct val="80000"/>
              </a:lnSpc>
              <a:spcBef>
                <a:spcPts val="600"/>
              </a:spcBef>
              <a:spcAft>
                <a:spcPts val="1800"/>
              </a:spcAft>
            </a:pPr>
            <a:r>
              <a:rPr lang="en-US" dirty="0" smtClean="0">
                <a:solidFill>
                  <a:srgbClr val="31859C"/>
                </a:solidFill>
                <a:latin typeface="Calibri" pitchFamily="34" charset="0"/>
                <a:cs typeface="Arial" charset="0"/>
              </a:rPr>
              <a:t>Overview of utility customer-funded and Recovery Act-funded energy efficiency programs</a:t>
            </a:r>
          </a:p>
          <a:p>
            <a:pPr eaLnBrk="1" hangingPunct="1">
              <a:lnSpc>
                <a:spcPct val="80000"/>
              </a:lnSpc>
              <a:spcBef>
                <a:spcPts val="600"/>
              </a:spcBef>
              <a:spcAft>
                <a:spcPts val="1800"/>
              </a:spcAft>
            </a:pPr>
            <a:r>
              <a:rPr lang="en-US" dirty="0" smtClean="0">
                <a:solidFill>
                  <a:srgbClr val="31859C"/>
                </a:solidFill>
                <a:latin typeface="Calibri" pitchFamily="34" charset="0"/>
                <a:cs typeface="Arial" charset="0"/>
              </a:rPr>
              <a:t>Results of analysis in 12 case study          states</a:t>
            </a:r>
          </a:p>
          <a:p>
            <a:pPr eaLnBrk="1" hangingPunct="1">
              <a:lnSpc>
                <a:spcPct val="80000"/>
              </a:lnSpc>
              <a:spcBef>
                <a:spcPts val="600"/>
              </a:spcBef>
              <a:spcAft>
                <a:spcPts val="1800"/>
              </a:spcAft>
            </a:pPr>
            <a:r>
              <a:rPr lang="en-US" dirty="0" smtClean="0">
                <a:solidFill>
                  <a:srgbClr val="31859C"/>
                </a:solidFill>
                <a:latin typeface="Calibri" pitchFamily="34" charset="0"/>
                <a:cs typeface="Arial" charset="0"/>
              </a:rPr>
              <a:t>Case study examples</a:t>
            </a:r>
          </a:p>
          <a:p>
            <a:pPr eaLnBrk="1" hangingPunct="1">
              <a:lnSpc>
                <a:spcPct val="80000"/>
              </a:lnSpc>
              <a:spcBef>
                <a:spcPts val="600"/>
              </a:spcBef>
              <a:spcAft>
                <a:spcPts val="1800"/>
              </a:spcAft>
            </a:pPr>
            <a:r>
              <a:rPr lang="en-US" dirty="0" smtClean="0">
                <a:solidFill>
                  <a:srgbClr val="31859C"/>
                </a:solidFill>
                <a:latin typeface="Calibri" pitchFamily="34" charset="0"/>
                <a:cs typeface="Arial" charset="0"/>
              </a:rPr>
              <a:t>Recommendations</a:t>
            </a:r>
            <a:endParaRPr lang="en-US" dirty="0" smtClean="0">
              <a:latin typeface="Calibri" pitchFamily="34" charset="0"/>
              <a:cs typeface="Arial" charset="0"/>
            </a:endParaRPr>
          </a:p>
        </p:txBody>
      </p:sp>
      <p:sp>
        <p:nvSpPr>
          <p:cNvPr id="19458" name="Title 1"/>
          <p:cNvSpPr>
            <a:spLocks noGrp="1"/>
          </p:cNvSpPr>
          <p:nvPr>
            <p:ph type="title"/>
          </p:nvPr>
        </p:nvSpPr>
        <p:spPr/>
        <p:txBody>
          <a:bodyPr/>
          <a:lstStyle/>
          <a:p>
            <a:pPr eaLnBrk="1" hangingPunct="1">
              <a:defRPr/>
            </a:pPr>
            <a:r>
              <a:rPr lang="en-US" dirty="0" smtClean="0">
                <a:latin typeface="+mn-lt"/>
                <a:cs typeface="Arial" charset="0"/>
              </a:rPr>
              <a:t>Outline</a:t>
            </a:r>
          </a:p>
        </p:txBody>
      </p:sp>
      <p:sp>
        <p:nvSpPr>
          <p:cNvPr id="4" name="Slide Number Placeholder 3"/>
          <p:cNvSpPr>
            <a:spLocks noGrp="1"/>
          </p:cNvSpPr>
          <p:nvPr>
            <p:ph type="sldNum" sz="quarter" idx="10"/>
          </p:nvPr>
        </p:nvSpPr>
        <p:spPr/>
        <p:txBody>
          <a:bodyPr/>
          <a:lstStyle/>
          <a:p>
            <a:pPr>
              <a:defRPr/>
            </a:pPr>
            <a:fld id="{D01C9C4E-DB7A-4549-B490-ED063D288993}" type="slidenum">
              <a:rPr lang="en-US">
                <a:latin typeface="+mn-lt"/>
              </a:rPr>
              <a:pPr>
                <a:defRPr/>
              </a:pPr>
              <a:t>8</a:t>
            </a:fld>
            <a:endParaRPr lang="en-US" dirty="0">
              <a:latin typeface="+mn-lt"/>
            </a:endParaRPr>
          </a:p>
        </p:txBody>
      </p:sp>
      <p:pic>
        <p:nvPicPr>
          <p:cNvPr id="6" name="Picture 5" descr="recovery.jpeg"/>
          <p:cNvPicPr>
            <a:picLocks noChangeAspect="1"/>
          </p:cNvPicPr>
          <p:nvPr/>
        </p:nvPicPr>
        <p:blipFill>
          <a:blip r:embed="rId3" cstate="print"/>
          <a:stretch>
            <a:fillRect/>
          </a:stretch>
        </p:blipFill>
        <p:spPr>
          <a:xfrm>
            <a:off x="6552860" y="3581400"/>
            <a:ext cx="2219665" cy="2209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5334000" cy="4038600"/>
          </a:xfrm>
        </p:spPr>
        <p:txBody>
          <a:bodyPr>
            <a:normAutofit/>
          </a:bodyPr>
          <a:lstStyle/>
          <a:p>
            <a:pPr eaLnBrk="1" hangingPunct="1">
              <a:lnSpc>
                <a:spcPct val="80000"/>
              </a:lnSpc>
            </a:pPr>
            <a:r>
              <a:rPr lang="en-US" sz="2200" dirty="0" smtClean="0">
                <a:solidFill>
                  <a:srgbClr val="31859C"/>
                </a:solidFill>
                <a:latin typeface="Calibri" pitchFamily="34" charset="0"/>
                <a:cs typeface="Arial" charset="0"/>
              </a:rPr>
              <a:t>How have the administrators of these two sources of EE program funds interacted? </a:t>
            </a:r>
            <a:endParaRPr lang="en-US" sz="2200" dirty="0" smtClean="0">
              <a:solidFill>
                <a:srgbClr val="31859C"/>
              </a:solidFill>
              <a:latin typeface="Calibri" pitchFamily="34" charset="0"/>
              <a:cs typeface="Arial" charset="0"/>
            </a:endParaRPr>
          </a:p>
          <a:p>
            <a:pPr eaLnBrk="1" hangingPunct="1">
              <a:lnSpc>
                <a:spcPct val="80000"/>
              </a:lnSpc>
            </a:pPr>
            <a:endParaRPr lang="en-US" sz="900" dirty="0" smtClean="0">
              <a:solidFill>
                <a:srgbClr val="31859C"/>
              </a:solidFill>
              <a:latin typeface="Calibri" pitchFamily="34" charset="0"/>
              <a:cs typeface="Arial" charset="0"/>
            </a:endParaRPr>
          </a:p>
          <a:p>
            <a:pPr eaLnBrk="1" hangingPunct="1">
              <a:lnSpc>
                <a:spcPct val="80000"/>
              </a:lnSpc>
            </a:pPr>
            <a:r>
              <a:rPr lang="en-US" sz="2200" dirty="0" smtClean="0">
                <a:solidFill>
                  <a:srgbClr val="31859C"/>
                </a:solidFill>
                <a:latin typeface="Calibri" pitchFamily="34" charset="0"/>
                <a:cs typeface="Arial" charset="0"/>
              </a:rPr>
              <a:t>What impacts did these two types of program administrators have on planning &amp; design of one another’s programs</a:t>
            </a:r>
            <a:r>
              <a:rPr lang="en-US" sz="2200" dirty="0" smtClean="0">
                <a:solidFill>
                  <a:srgbClr val="31859C"/>
                </a:solidFill>
                <a:latin typeface="Calibri" pitchFamily="34" charset="0"/>
                <a:cs typeface="Arial" charset="0"/>
              </a:rPr>
              <a:t>?</a:t>
            </a:r>
          </a:p>
          <a:p>
            <a:pPr eaLnBrk="1" hangingPunct="1">
              <a:lnSpc>
                <a:spcPct val="80000"/>
              </a:lnSpc>
            </a:pPr>
            <a:endParaRPr lang="en-US" sz="900" dirty="0" smtClean="0">
              <a:solidFill>
                <a:srgbClr val="31859C"/>
              </a:solidFill>
              <a:latin typeface="Calibri" pitchFamily="34" charset="0"/>
              <a:cs typeface="Arial" charset="0"/>
            </a:endParaRPr>
          </a:p>
          <a:p>
            <a:pPr eaLnBrk="1" hangingPunct="1">
              <a:lnSpc>
                <a:spcPct val="80000"/>
              </a:lnSpc>
            </a:pPr>
            <a:r>
              <a:rPr lang="en-US" sz="2200" dirty="0" smtClean="0">
                <a:solidFill>
                  <a:srgbClr val="31859C"/>
                </a:solidFill>
                <a:latin typeface="Calibri" pitchFamily="34" charset="0"/>
                <a:cs typeface="Arial" charset="0"/>
              </a:rPr>
              <a:t>To what extent has the attribution of energy savings been a critical issue? </a:t>
            </a:r>
            <a:endParaRPr lang="en-US" sz="2200" dirty="0" smtClean="0">
              <a:solidFill>
                <a:srgbClr val="31859C"/>
              </a:solidFill>
              <a:latin typeface="Calibri" pitchFamily="34" charset="0"/>
              <a:cs typeface="Arial" charset="0"/>
            </a:endParaRPr>
          </a:p>
          <a:p>
            <a:pPr eaLnBrk="1" hangingPunct="1">
              <a:lnSpc>
                <a:spcPct val="80000"/>
              </a:lnSpc>
            </a:pPr>
            <a:endParaRPr lang="en-US" sz="900" dirty="0" smtClean="0">
              <a:solidFill>
                <a:srgbClr val="31859C"/>
              </a:solidFill>
              <a:latin typeface="Calibri" pitchFamily="34" charset="0"/>
              <a:cs typeface="Arial" charset="0"/>
            </a:endParaRPr>
          </a:p>
          <a:p>
            <a:pPr eaLnBrk="1" hangingPunct="1">
              <a:lnSpc>
                <a:spcPct val="80000"/>
              </a:lnSpc>
            </a:pPr>
            <a:r>
              <a:rPr lang="en-US" sz="2200" dirty="0" smtClean="0">
                <a:solidFill>
                  <a:srgbClr val="31859C"/>
                </a:solidFill>
                <a:latin typeface="Calibri" pitchFamily="34" charset="0"/>
                <a:cs typeface="Arial" charset="0"/>
              </a:rPr>
              <a:t>What implications might these interactions have for the future of energy efficiency? </a:t>
            </a:r>
            <a:endParaRPr lang="en-US" sz="2200" dirty="0" smtClean="0">
              <a:latin typeface="Calibri" pitchFamily="34" charset="0"/>
              <a:cs typeface="Arial" charset="0"/>
            </a:endParaRPr>
          </a:p>
        </p:txBody>
      </p:sp>
      <p:sp>
        <p:nvSpPr>
          <p:cNvPr id="19458" name="Title 1"/>
          <p:cNvSpPr>
            <a:spLocks noGrp="1"/>
          </p:cNvSpPr>
          <p:nvPr>
            <p:ph type="title"/>
          </p:nvPr>
        </p:nvSpPr>
        <p:spPr/>
        <p:txBody>
          <a:bodyPr/>
          <a:lstStyle/>
          <a:p>
            <a:pPr eaLnBrk="1" hangingPunct="1">
              <a:defRPr/>
            </a:pPr>
            <a:r>
              <a:rPr lang="en-US" dirty="0" smtClean="0">
                <a:latin typeface="+mn-lt"/>
                <a:cs typeface="Arial" charset="0"/>
              </a:rPr>
              <a:t>Research Questions</a:t>
            </a:r>
          </a:p>
        </p:txBody>
      </p:sp>
      <p:sp>
        <p:nvSpPr>
          <p:cNvPr id="4" name="Slide Number Placeholder 3"/>
          <p:cNvSpPr>
            <a:spLocks noGrp="1"/>
          </p:cNvSpPr>
          <p:nvPr>
            <p:ph type="sldNum" sz="quarter" idx="10"/>
          </p:nvPr>
        </p:nvSpPr>
        <p:spPr/>
        <p:txBody>
          <a:bodyPr/>
          <a:lstStyle/>
          <a:p>
            <a:pPr>
              <a:defRPr/>
            </a:pPr>
            <a:fld id="{D01C9C4E-DB7A-4549-B490-ED063D288993}" type="slidenum">
              <a:rPr lang="en-US">
                <a:latin typeface="+mn-lt"/>
              </a:rPr>
              <a:pPr>
                <a:defRPr/>
              </a:pPr>
              <a:t>9</a:t>
            </a:fld>
            <a:endParaRPr lang="en-US" dirty="0">
              <a:latin typeface="+mn-lt"/>
            </a:endParaRPr>
          </a:p>
        </p:txBody>
      </p:sp>
      <p:pic>
        <p:nvPicPr>
          <p:cNvPr id="19460" name="Picture 2" descr="T:\Behavior &amp; Outreach\Graphics\Cover pics\iStock_000007258000Small.jpg"/>
          <p:cNvPicPr>
            <a:picLocks noChangeAspect="1" noChangeArrowheads="1"/>
          </p:cNvPicPr>
          <p:nvPr/>
        </p:nvPicPr>
        <p:blipFill>
          <a:blip r:embed="rId3" cstate="print"/>
          <a:srcRect/>
          <a:stretch>
            <a:fillRect/>
          </a:stretch>
        </p:blipFill>
        <p:spPr bwMode="auto">
          <a:xfrm>
            <a:off x="6248400" y="1981200"/>
            <a:ext cx="2390775"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22932</TotalTime>
  <Words>9781</Words>
  <Application>Microsoft Office PowerPoint</Application>
  <PresentationFormat>On-screen Show (4:3)</PresentationFormat>
  <Paragraphs>625</Paragraphs>
  <Slides>41</Slides>
  <Notes>40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eere_template_blue</vt:lpstr>
      <vt:lpstr>DOE Technical Assistance Program</vt:lpstr>
      <vt:lpstr>What is TAP?</vt:lpstr>
      <vt:lpstr>How Can TAP Help You?</vt:lpstr>
      <vt:lpstr>Accessing TAP Resources</vt:lpstr>
      <vt:lpstr>The TAP Blog</vt:lpstr>
      <vt:lpstr>Upcoming Webinars</vt:lpstr>
      <vt:lpstr>Interactions between Energy Efficiency Programs Funded under the Recovery Act and Utility Customer-Funded Energy Efficiency Programs</vt:lpstr>
      <vt:lpstr>Outline</vt:lpstr>
      <vt:lpstr>Research Questions</vt:lpstr>
      <vt:lpstr>Study Approach</vt:lpstr>
      <vt:lpstr>Overview of Utility Customer-funded and Recovery Act-funded Energy Efficiency Programs</vt:lpstr>
      <vt:lpstr>Utility Customer Funding Nationally (2010 - 2020)</vt:lpstr>
      <vt:lpstr>State Energy Program Budgets - National Trends </vt:lpstr>
      <vt:lpstr>SEP Funding for EE in Buildings</vt:lpstr>
      <vt:lpstr>Programs with Lasting Impacts</vt:lpstr>
      <vt:lpstr>Revolving Loan Funds</vt:lpstr>
      <vt:lpstr>Longevity of Revolving Loan Funds</vt:lpstr>
      <vt:lpstr>Loan Loss Reserve Funds</vt:lpstr>
      <vt:lpstr>Workforce Training and Development</vt:lpstr>
      <vt:lpstr>Program Diversity, Exploration &amp; Interaction in the States</vt:lpstr>
      <vt:lpstr>Budgets for 12 Case Study States</vt:lpstr>
      <vt:lpstr>Innovation in Markets &amp; Technologies</vt:lpstr>
      <vt:lpstr>Interaction and Coordination Among Program Administrators</vt:lpstr>
      <vt:lpstr>Spectrum of Coordination</vt:lpstr>
      <vt:lpstr>Benefits of Coordination</vt:lpstr>
      <vt:lpstr>Observed Divisions of Labor</vt:lpstr>
      <vt:lpstr>Decision Factors for Complementarity  &amp; Collaboration</vt:lpstr>
      <vt:lpstr>Slide 28</vt:lpstr>
      <vt:lpstr>Hawaii: Mutual Benefits &amp; Objectives                    Matter More Than Size</vt:lpstr>
      <vt:lpstr>California: Coordination Benefits &amp; Costs</vt:lpstr>
      <vt:lpstr>Colorado: Complementarity Through Scaled Incentives</vt:lpstr>
      <vt:lpstr>Northeast: New Multi-Fuel Programs </vt:lpstr>
      <vt:lpstr>Minnesota: Creative RLF Use in Industrial EE Collaboration</vt:lpstr>
      <vt:lpstr>Wisconsin: Economic Stimulus Through Cleantech  &amp; Industrial Efficiency RLFs</vt:lpstr>
      <vt:lpstr>Implications for the Future</vt:lpstr>
      <vt:lpstr>Ongoing Challenges</vt:lpstr>
      <vt:lpstr>Attribution of Savings &amp; Impacts</vt:lpstr>
      <vt:lpstr>Recommendations for Existing Programs</vt:lpstr>
      <vt:lpstr>Recommendations for Existing Programs</vt:lpstr>
      <vt:lpstr>Recommendations for Future Programs</vt:lpstr>
      <vt:lpstr>Contact:</vt:lpstr>
    </vt:vector>
  </TitlesOfParts>
  <Company>Haas School of Business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Areas of  Technical Assistance Work</dc:title>
  <dc:creator>Hoffman, Ian</dc:creator>
  <cp:lastModifiedBy>mcfuller</cp:lastModifiedBy>
  <cp:revision>823</cp:revision>
  <dcterms:created xsi:type="dcterms:W3CDTF">2011-03-18T13:32:47Z</dcterms:created>
  <dcterms:modified xsi:type="dcterms:W3CDTF">2011-04-28T17:30:13Z</dcterms:modified>
</cp:coreProperties>
</file>