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29C976-8077-1F55-8217-8E61229641C2}" name="Magdalene Fogarasi" initials="MF" userId="S::mfogarasi@nexightgroup.com::de7a3b72-02cc-4c8b-88e5-dfaeea4b45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A9011"/>
    <a:srgbClr val="006633"/>
    <a:srgbClr val="29795C"/>
    <a:srgbClr val="2A7A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81" autoAdjust="0"/>
    <p:restoredTop sz="94660"/>
  </p:normalViewPr>
  <p:slideViewPr>
    <p:cSldViewPr snapToGrid="0">
      <p:cViewPr varScale="1">
        <p:scale>
          <a:sx n="21" d="100"/>
          <a:sy n="21" d="100"/>
        </p:scale>
        <p:origin x="18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67AF53-7210-4482-A558-D076EF41ADEF}" type="datetimeFigureOut">
              <a:rPr lang="en-US" smtClean="0"/>
              <a:t>4/15/2023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C24E8-BD99-4E50-AB9A-C4E21C277CAB}" type="slidenum">
              <a:rPr lang="en-US" smtClean="0"/>
              <a:t>‹#›</a:t>
            </a:fld>
            <a:endParaRPr lang="en-US" dirty="0"/>
          </a:p>
        </p:txBody>
      </p:sp>
    </p:spTree>
    <p:extLst>
      <p:ext uri="{BB962C8B-B14F-4D97-AF65-F5344CB8AC3E}">
        <p14:creationId xmlns:p14="http://schemas.microsoft.com/office/powerpoint/2010/main" val="75113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7AF53-7210-4482-A558-D076EF41ADEF}" type="datetimeFigureOut">
              <a:rPr lang="en-US" smtClean="0"/>
              <a:t>4/15/2023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C24E8-BD99-4E50-AB9A-C4E21C277CAB}" type="slidenum">
              <a:rPr lang="en-US" smtClean="0"/>
              <a:t>‹#›</a:t>
            </a:fld>
            <a:endParaRPr lang="en-US" dirty="0"/>
          </a:p>
        </p:txBody>
      </p:sp>
    </p:spTree>
    <p:extLst>
      <p:ext uri="{BB962C8B-B14F-4D97-AF65-F5344CB8AC3E}">
        <p14:creationId xmlns:p14="http://schemas.microsoft.com/office/powerpoint/2010/main" val="266467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7AF53-7210-4482-A558-D076EF41ADEF}" type="datetimeFigureOut">
              <a:rPr lang="en-US" smtClean="0"/>
              <a:t>4/15/2023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C24E8-BD99-4E50-AB9A-C4E21C277CAB}" type="slidenum">
              <a:rPr lang="en-US" smtClean="0"/>
              <a:t>‹#›</a:t>
            </a:fld>
            <a:endParaRPr lang="en-US" dirty="0"/>
          </a:p>
        </p:txBody>
      </p:sp>
    </p:spTree>
    <p:extLst>
      <p:ext uri="{BB962C8B-B14F-4D97-AF65-F5344CB8AC3E}">
        <p14:creationId xmlns:p14="http://schemas.microsoft.com/office/powerpoint/2010/main" val="427262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7AF53-7210-4482-A558-D076EF41ADEF}" type="datetimeFigureOut">
              <a:rPr lang="en-US" smtClean="0"/>
              <a:t>4/15/2023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C24E8-BD99-4E50-AB9A-C4E21C277CAB}" type="slidenum">
              <a:rPr lang="en-US" smtClean="0"/>
              <a:t>‹#›</a:t>
            </a:fld>
            <a:endParaRPr lang="en-US" dirty="0"/>
          </a:p>
        </p:txBody>
      </p:sp>
    </p:spTree>
    <p:extLst>
      <p:ext uri="{BB962C8B-B14F-4D97-AF65-F5344CB8AC3E}">
        <p14:creationId xmlns:p14="http://schemas.microsoft.com/office/powerpoint/2010/main" val="408175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67AF53-7210-4482-A558-D076EF41ADEF}" type="datetimeFigureOut">
              <a:rPr lang="en-US" smtClean="0"/>
              <a:t>4/15/2023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C24E8-BD99-4E50-AB9A-C4E21C277CAB}" type="slidenum">
              <a:rPr lang="en-US" smtClean="0"/>
              <a:t>‹#›</a:t>
            </a:fld>
            <a:endParaRPr lang="en-US" dirty="0"/>
          </a:p>
        </p:txBody>
      </p:sp>
    </p:spTree>
    <p:extLst>
      <p:ext uri="{BB962C8B-B14F-4D97-AF65-F5344CB8AC3E}">
        <p14:creationId xmlns:p14="http://schemas.microsoft.com/office/powerpoint/2010/main" val="10828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67AF53-7210-4482-A558-D076EF41ADEF}" type="datetimeFigureOut">
              <a:rPr lang="en-US" smtClean="0"/>
              <a:t>4/15/2023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EC24E8-BD99-4E50-AB9A-C4E21C277CAB}" type="slidenum">
              <a:rPr lang="en-US" smtClean="0"/>
              <a:t>‹#›</a:t>
            </a:fld>
            <a:endParaRPr lang="en-US" dirty="0"/>
          </a:p>
        </p:txBody>
      </p:sp>
    </p:spTree>
    <p:extLst>
      <p:ext uri="{BB962C8B-B14F-4D97-AF65-F5344CB8AC3E}">
        <p14:creationId xmlns:p14="http://schemas.microsoft.com/office/powerpoint/2010/main" val="409912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67AF53-7210-4482-A558-D076EF41ADEF}" type="datetimeFigureOut">
              <a:rPr lang="en-US" smtClean="0"/>
              <a:t>4/15/2023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EC24E8-BD99-4E50-AB9A-C4E21C277CAB}" type="slidenum">
              <a:rPr lang="en-US" smtClean="0"/>
              <a:t>‹#›</a:t>
            </a:fld>
            <a:endParaRPr lang="en-US" dirty="0"/>
          </a:p>
        </p:txBody>
      </p:sp>
    </p:spTree>
    <p:extLst>
      <p:ext uri="{BB962C8B-B14F-4D97-AF65-F5344CB8AC3E}">
        <p14:creationId xmlns:p14="http://schemas.microsoft.com/office/powerpoint/2010/main" val="48288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67AF53-7210-4482-A558-D076EF41ADEF}" type="datetimeFigureOut">
              <a:rPr lang="en-US" smtClean="0"/>
              <a:t>4/15/2023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EC24E8-BD99-4E50-AB9A-C4E21C277CAB}" type="slidenum">
              <a:rPr lang="en-US" smtClean="0"/>
              <a:t>‹#›</a:t>
            </a:fld>
            <a:endParaRPr lang="en-US" dirty="0"/>
          </a:p>
        </p:txBody>
      </p:sp>
    </p:spTree>
    <p:extLst>
      <p:ext uri="{BB962C8B-B14F-4D97-AF65-F5344CB8AC3E}">
        <p14:creationId xmlns:p14="http://schemas.microsoft.com/office/powerpoint/2010/main" val="266312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7AF53-7210-4482-A558-D076EF41ADEF}" type="datetimeFigureOut">
              <a:rPr lang="en-US" smtClean="0"/>
              <a:t>4/15/2023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EC24E8-BD99-4E50-AB9A-C4E21C277CAB}" type="slidenum">
              <a:rPr lang="en-US" smtClean="0"/>
              <a:t>‹#›</a:t>
            </a:fld>
            <a:endParaRPr lang="en-US" dirty="0"/>
          </a:p>
        </p:txBody>
      </p:sp>
    </p:spTree>
    <p:extLst>
      <p:ext uri="{BB962C8B-B14F-4D97-AF65-F5344CB8AC3E}">
        <p14:creationId xmlns:p14="http://schemas.microsoft.com/office/powerpoint/2010/main" val="118566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667AF53-7210-4482-A558-D076EF41ADEF}" type="datetimeFigureOut">
              <a:rPr lang="en-US" smtClean="0"/>
              <a:t>4/15/2023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EC24E8-BD99-4E50-AB9A-C4E21C277CAB}" type="slidenum">
              <a:rPr lang="en-US" smtClean="0"/>
              <a:t>‹#›</a:t>
            </a:fld>
            <a:endParaRPr lang="en-US" dirty="0"/>
          </a:p>
        </p:txBody>
      </p:sp>
    </p:spTree>
    <p:extLst>
      <p:ext uri="{BB962C8B-B14F-4D97-AF65-F5344CB8AC3E}">
        <p14:creationId xmlns:p14="http://schemas.microsoft.com/office/powerpoint/2010/main" val="23207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667AF53-7210-4482-A558-D076EF41ADEF}" type="datetimeFigureOut">
              <a:rPr lang="en-US" smtClean="0"/>
              <a:t>4/15/2023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EC24E8-BD99-4E50-AB9A-C4E21C277CAB}" type="slidenum">
              <a:rPr lang="en-US" smtClean="0"/>
              <a:t>‹#›</a:t>
            </a:fld>
            <a:endParaRPr lang="en-US" dirty="0"/>
          </a:p>
        </p:txBody>
      </p:sp>
    </p:spTree>
    <p:extLst>
      <p:ext uri="{BB962C8B-B14F-4D97-AF65-F5344CB8AC3E}">
        <p14:creationId xmlns:p14="http://schemas.microsoft.com/office/powerpoint/2010/main" val="297364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667AF53-7210-4482-A558-D076EF41ADEF}" type="datetimeFigureOut">
              <a:rPr lang="en-US" smtClean="0"/>
              <a:t>4/15/2023</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8DEC24E8-BD99-4E50-AB9A-C4E21C277CAB}" type="slidenum">
              <a:rPr lang="en-US" smtClean="0"/>
              <a:t>‹#›</a:t>
            </a:fld>
            <a:endParaRPr lang="en-US" dirty="0"/>
          </a:p>
        </p:txBody>
      </p:sp>
    </p:spTree>
    <p:extLst>
      <p:ext uri="{BB962C8B-B14F-4D97-AF65-F5344CB8AC3E}">
        <p14:creationId xmlns:p14="http://schemas.microsoft.com/office/powerpoint/2010/main" val="74266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37509C-EE6C-8A47-5146-8B458518AA4D}"/>
              </a:ext>
            </a:extLst>
          </p:cNvPr>
          <p:cNvSpPr/>
          <p:nvPr/>
        </p:nvSpPr>
        <p:spPr>
          <a:xfrm>
            <a:off x="0" y="0"/>
            <a:ext cx="43891200" cy="5342021"/>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5656A93-2002-35D2-9126-A06F9C637087}"/>
              </a:ext>
            </a:extLst>
          </p:cNvPr>
          <p:cNvSpPr txBox="1"/>
          <p:nvPr/>
        </p:nvSpPr>
        <p:spPr>
          <a:xfrm>
            <a:off x="545426" y="554646"/>
            <a:ext cx="31036572" cy="3693319"/>
          </a:xfrm>
          <a:prstGeom prst="rect">
            <a:avLst/>
          </a:prstGeom>
          <a:noFill/>
        </p:spPr>
        <p:txBody>
          <a:bodyPr wrap="square" rtlCol="0">
            <a:spAutoFit/>
          </a:bodyPr>
          <a:lstStyle/>
          <a:p>
            <a:r>
              <a:rPr lang="en-US" sz="6600" b="1" dirty="0">
                <a:solidFill>
                  <a:schemeClr val="accent4">
                    <a:lumMod val="40000"/>
                    <a:lumOff val="60000"/>
                  </a:schemeClr>
                </a:solidFill>
                <a:latin typeface="Calibri" panose="020F0502020204030204" pitchFamily="34" charset="0"/>
                <a:cs typeface="Calibri" panose="020F0502020204030204" pitchFamily="34" charset="0"/>
              </a:rPr>
              <a:t>Intelligent Dynamic EAF Advisory System (IDEAS) for Improving EAF Operating Efficiency</a:t>
            </a:r>
          </a:p>
          <a:p>
            <a:r>
              <a:rPr lang="en-US" sz="5600" b="1" dirty="0">
                <a:solidFill>
                  <a:schemeClr val="bg1"/>
                </a:solidFill>
                <a:latin typeface="Calibri" panose="020F0502020204030204" pitchFamily="34" charset="0"/>
                <a:cs typeface="Calibri" panose="020F0502020204030204" pitchFamily="34" charset="0"/>
              </a:rPr>
              <a:t>IEDO</a:t>
            </a:r>
          </a:p>
          <a:p>
            <a:r>
              <a:rPr lang="en-US" sz="5600" b="1" dirty="0">
                <a:solidFill>
                  <a:schemeClr val="bg1"/>
                </a:solidFill>
                <a:latin typeface="Calibri" panose="020F0502020204030204" pitchFamily="34" charset="0"/>
                <a:cs typeface="Calibri" panose="020F0502020204030204" pitchFamily="34" charset="0"/>
              </a:rPr>
              <a:t>Ronald O’Malley ∙ Missouri University of Science &amp; Technology</a:t>
            </a:r>
          </a:p>
          <a:p>
            <a:r>
              <a:rPr lang="en-US" sz="5600" b="1" dirty="0">
                <a:solidFill>
                  <a:schemeClr val="bg1"/>
                </a:solidFill>
                <a:latin typeface="Calibri" panose="020F0502020204030204" pitchFamily="34" charset="0"/>
                <a:cs typeface="Calibri" panose="020F0502020204030204" pitchFamily="34" charset="0"/>
              </a:rPr>
              <a:t>DE-EE0009392 ∙ Project Period: 07/01/2021 – 12/31/2024</a:t>
            </a:r>
          </a:p>
        </p:txBody>
      </p:sp>
      <p:sp>
        <p:nvSpPr>
          <p:cNvPr id="9" name="Rectangle 8">
            <a:extLst>
              <a:ext uri="{FF2B5EF4-FFF2-40B4-BE49-F238E27FC236}">
                <a16:creationId xmlns:a16="http://schemas.microsoft.com/office/drawing/2014/main" id="{22BF406B-EC3D-2D3C-F228-7D1FE214D93F}"/>
              </a:ext>
            </a:extLst>
          </p:cNvPr>
          <p:cNvSpPr/>
          <p:nvPr/>
        </p:nvSpPr>
        <p:spPr>
          <a:xfrm>
            <a:off x="850226" y="6540573"/>
            <a:ext cx="12272211" cy="626702"/>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Abstract</a:t>
            </a:r>
          </a:p>
        </p:txBody>
      </p:sp>
      <p:sp>
        <p:nvSpPr>
          <p:cNvPr id="21" name="TextBox 20">
            <a:extLst>
              <a:ext uri="{FF2B5EF4-FFF2-40B4-BE49-F238E27FC236}">
                <a16:creationId xmlns:a16="http://schemas.microsoft.com/office/drawing/2014/main" id="{ED3E12B7-7178-5648-4899-294E06B14B70}"/>
              </a:ext>
            </a:extLst>
          </p:cNvPr>
          <p:cNvSpPr txBox="1"/>
          <p:nvPr/>
        </p:nvSpPr>
        <p:spPr>
          <a:xfrm>
            <a:off x="850231" y="14711249"/>
            <a:ext cx="11389895" cy="923330"/>
          </a:xfrm>
          <a:prstGeom prst="rect">
            <a:avLst/>
          </a:prstGeom>
          <a:noFill/>
        </p:spPr>
        <p:txBody>
          <a:bodyPr wrap="square" rtlCol="0">
            <a:spAutoFit/>
          </a:bodyPr>
          <a:lstStyle/>
          <a:p>
            <a:pPr algn="ctr"/>
            <a:r>
              <a:rPr lang="en-US" sz="5400" b="1" dirty="0">
                <a:solidFill>
                  <a:schemeClr val="bg1"/>
                </a:solidFill>
              </a:rPr>
              <a:t>Background and Introduction</a:t>
            </a:r>
          </a:p>
        </p:txBody>
      </p:sp>
      <p:sp>
        <p:nvSpPr>
          <p:cNvPr id="27" name="Rectangle 26">
            <a:extLst>
              <a:ext uri="{FF2B5EF4-FFF2-40B4-BE49-F238E27FC236}">
                <a16:creationId xmlns:a16="http://schemas.microsoft.com/office/drawing/2014/main" id="{0EF2C4D6-E46A-100D-C56C-460784755090}"/>
              </a:ext>
            </a:extLst>
          </p:cNvPr>
          <p:cNvSpPr/>
          <p:nvPr/>
        </p:nvSpPr>
        <p:spPr>
          <a:xfrm>
            <a:off x="8568466" y="31995071"/>
            <a:ext cx="35322734" cy="923330"/>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	OFFICE OF ENERGY EFFICIENCY &amp; RENEWABLE ENERGY</a:t>
            </a:r>
          </a:p>
        </p:txBody>
      </p:sp>
      <p:sp>
        <p:nvSpPr>
          <p:cNvPr id="28" name="Rectangle 27">
            <a:extLst>
              <a:ext uri="{FF2B5EF4-FFF2-40B4-BE49-F238E27FC236}">
                <a16:creationId xmlns:a16="http://schemas.microsoft.com/office/drawing/2014/main" id="{76F76EA5-4702-CE64-8580-0848B7E5E555}"/>
              </a:ext>
            </a:extLst>
          </p:cNvPr>
          <p:cNvSpPr/>
          <p:nvPr/>
        </p:nvSpPr>
        <p:spPr>
          <a:xfrm>
            <a:off x="0" y="31997614"/>
            <a:ext cx="8568466" cy="923329"/>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U.S. DEPARTMENT OF ENERGY</a:t>
            </a:r>
          </a:p>
        </p:txBody>
      </p:sp>
      <p:sp>
        <p:nvSpPr>
          <p:cNvPr id="29" name="TextBox 28">
            <a:extLst>
              <a:ext uri="{FF2B5EF4-FFF2-40B4-BE49-F238E27FC236}">
                <a16:creationId xmlns:a16="http://schemas.microsoft.com/office/drawing/2014/main" id="{2FFEC237-6440-3EEB-1ECF-8D017CB1E9BE}"/>
              </a:ext>
            </a:extLst>
          </p:cNvPr>
          <p:cNvSpPr txBox="1"/>
          <p:nvPr/>
        </p:nvSpPr>
        <p:spPr>
          <a:xfrm>
            <a:off x="850229" y="7424899"/>
            <a:ext cx="12272211" cy="2677656"/>
          </a:xfrm>
          <a:prstGeom prst="rect">
            <a:avLst/>
          </a:prstGeom>
          <a:noFill/>
        </p:spPr>
        <p:txBody>
          <a:bodyPr wrap="square" rtlCol="0">
            <a:spAutoFit/>
          </a:bodyPr>
          <a:lstStyle/>
          <a:p>
            <a:r>
              <a:rPr lang="en-US" sz="2800" dirty="0">
                <a:solidFill>
                  <a:schemeClr val="tx2">
                    <a:lumMod val="75000"/>
                  </a:schemeClr>
                </a:solidFill>
                <a:latin typeface="Calibri" panose="020F0502020204030204" pitchFamily="34" charset="0"/>
                <a:cs typeface="Calibri" panose="020F0502020204030204" pitchFamily="34" charset="0"/>
              </a:rPr>
              <a:t>The Intelligent Dynamic EAF Advisory System (IDEAS) program seeks to employ advanced optical fiber sensor technology in combination with newly developed directed energy input injector systems and inputs from other EAF sensor and monitoring systems to enable real-time dynamic control of the EAF in response to variations in incoming raw materials to improve the operating efficiency and reduce the energy intensity of EAF melting.</a:t>
            </a:r>
          </a:p>
        </p:txBody>
      </p:sp>
      <p:sp>
        <p:nvSpPr>
          <p:cNvPr id="3" name="Rectangle 2">
            <a:extLst>
              <a:ext uri="{FF2B5EF4-FFF2-40B4-BE49-F238E27FC236}">
                <a16:creationId xmlns:a16="http://schemas.microsoft.com/office/drawing/2014/main" id="{C25A4D4A-4FB6-F8DC-34E5-465F1D324FE2}"/>
              </a:ext>
            </a:extLst>
          </p:cNvPr>
          <p:cNvSpPr/>
          <p:nvPr/>
        </p:nvSpPr>
        <p:spPr>
          <a:xfrm>
            <a:off x="850219" y="10403405"/>
            <a:ext cx="12272211" cy="616144"/>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Alignment with Office Mission</a:t>
            </a:r>
          </a:p>
        </p:txBody>
      </p:sp>
      <p:sp>
        <p:nvSpPr>
          <p:cNvPr id="4" name="Rectangle 3">
            <a:extLst>
              <a:ext uri="{FF2B5EF4-FFF2-40B4-BE49-F238E27FC236}">
                <a16:creationId xmlns:a16="http://schemas.microsoft.com/office/drawing/2014/main" id="{DAEFBA03-33EC-A126-843A-7C13890C5A09}"/>
              </a:ext>
            </a:extLst>
          </p:cNvPr>
          <p:cNvSpPr/>
          <p:nvPr/>
        </p:nvSpPr>
        <p:spPr>
          <a:xfrm>
            <a:off x="14197110" y="6568087"/>
            <a:ext cx="15496967" cy="603373"/>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Background</a:t>
            </a:r>
          </a:p>
        </p:txBody>
      </p:sp>
      <p:sp>
        <p:nvSpPr>
          <p:cNvPr id="10" name="Rectangle 9">
            <a:extLst>
              <a:ext uri="{FF2B5EF4-FFF2-40B4-BE49-F238E27FC236}">
                <a16:creationId xmlns:a16="http://schemas.microsoft.com/office/drawing/2014/main" id="{AE60862A-6528-8E74-1605-62BFFB4E253C}"/>
              </a:ext>
            </a:extLst>
          </p:cNvPr>
          <p:cNvSpPr/>
          <p:nvPr/>
        </p:nvSpPr>
        <p:spPr>
          <a:xfrm>
            <a:off x="30768744" y="6510785"/>
            <a:ext cx="12272211" cy="656490"/>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Conclusions</a:t>
            </a:r>
          </a:p>
        </p:txBody>
      </p:sp>
      <p:sp>
        <p:nvSpPr>
          <p:cNvPr id="18" name="TextBox 17">
            <a:extLst>
              <a:ext uri="{FF2B5EF4-FFF2-40B4-BE49-F238E27FC236}">
                <a16:creationId xmlns:a16="http://schemas.microsoft.com/office/drawing/2014/main" id="{975C374C-08BE-DFE5-B4F1-6268C41EE71D}"/>
              </a:ext>
            </a:extLst>
          </p:cNvPr>
          <p:cNvSpPr txBox="1"/>
          <p:nvPr/>
        </p:nvSpPr>
        <p:spPr>
          <a:xfrm>
            <a:off x="850217" y="11225866"/>
            <a:ext cx="12272211" cy="3108543"/>
          </a:xfrm>
          <a:prstGeom prst="rect">
            <a:avLst/>
          </a:prstGeom>
          <a:noFill/>
        </p:spPr>
        <p:txBody>
          <a:bodyPr wrap="square" rtlCol="0">
            <a:spAutoFit/>
          </a:bodyPr>
          <a:lstStyle/>
          <a:p>
            <a:r>
              <a:rPr lang="en-US" sz="2800" dirty="0">
                <a:solidFill>
                  <a:schemeClr val="tx2">
                    <a:lumMod val="75000"/>
                  </a:schemeClr>
                </a:solidFill>
                <a:latin typeface="Calibri" panose="020F0502020204030204" pitchFamily="34" charset="0"/>
                <a:cs typeface="Calibri" panose="020F0502020204030204" pitchFamily="34" charset="0"/>
              </a:rPr>
              <a:t>The IDEAS program integrates new sensor, control systems, and flexible injection technologies to enable next generation EAF dynamic controls that supports the IEDO  mission to accelerates the innovation and adoption of cost-effective technologies that eliminate industrial GHG emissions and to promote an efficient and competitive industrial sector. The research also supports EERE goals for improvements in process energy efficiency by providing new tools to the industry to accelerate efficiency improvements and smart manufacturing adoption.</a:t>
            </a:r>
          </a:p>
        </p:txBody>
      </p:sp>
      <p:sp>
        <p:nvSpPr>
          <p:cNvPr id="24" name="Rectangle 23">
            <a:extLst>
              <a:ext uri="{FF2B5EF4-FFF2-40B4-BE49-F238E27FC236}">
                <a16:creationId xmlns:a16="http://schemas.microsoft.com/office/drawing/2014/main" id="{C7B6C2F8-6AF2-26C8-AF3D-2ECC9D8F53A8}"/>
              </a:ext>
            </a:extLst>
          </p:cNvPr>
          <p:cNvSpPr/>
          <p:nvPr/>
        </p:nvSpPr>
        <p:spPr>
          <a:xfrm>
            <a:off x="850216" y="14610630"/>
            <a:ext cx="12272211" cy="616144"/>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Challenges and Impact</a:t>
            </a:r>
          </a:p>
        </p:txBody>
      </p:sp>
      <p:sp>
        <p:nvSpPr>
          <p:cNvPr id="35" name="Rectangle 34">
            <a:extLst>
              <a:ext uri="{FF2B5EF4-FFF2-40B4-BE49-F238E27FC236}">
                <a16:creationId xmlns:a16="http://schemas.microsoft.com/office/drawing/2014/main" id="{39277874-96E2-E95C-8823-F1F26566FEA8}"/>
              </a:ext>
            </a:extLst>
          </p:cNvPr>
          <p:cNvSpPr/>
          <p:nvPr/>
        </p:nvSpPr>
        <p:spPr>
          <a:xfrm>
            <a:off x="850226" y="23136428"/>
            <a:ext cx="12272211" cy="616144"/>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Project Outline</a:t>
            </a:r>
          </a:p>
        </p:txBody>
      </p:sp>
      <p:sp>
        <p:nvSpPr>
          <p:cNvPr id="38" name="TextBox 37">
            <a:extLst>
              <a:ext uri="{FF2B5EF4-FFF2-40B4-BE49-F238E27FC236}">
                <a16:creationId xmlns:a16="http://schemas.microsoft.com/office/drawing/2014/main" id="{BB0418A1-094F-E9FD-1037-AB58BCDD8E54}"/>
              </a:ext>
            </a:extLst>
          </p:cNvPr>
          <p:cNvSpPr txBox="1"/>
          <p:nvPr/>
        </p:nvSpPr>
        <p:spPr>
          <a:xfrm>
            <a:off x="850226" y="23935369"/>
            <a:ext cx="12272211" cy="7848302"/>
          </a:xfrm>
          <a:prstGeom prst="rect">
            <a:avLst/>
          </a:prstGeom>
          <a:noFill/>
        </p:spPr>
        <p:txBody>
          <a:bodyPr wrap="square" rtlCol="0">
            <a:spAutoFit/>
          </a:bodyPr>
          <a:lstStyle/>
          <a:p>
            <a:pPr marL="0" indent="0">
              <a:buNone/>
            </a:pPr>
            <a:r>
              <a:rPr lang="en-US" sz="2800" b="1" dirty="0">
                <a:latin typeface="Calibri" panose="020F0502020204030204" pitchFamily="34" charset="0"/>
                <a:cs typeface="Calibri" panose="020F0502020204030204" pitchFamily="34" charset="0"/>
              </a:rPr>
              <a:t>Innovation:  </a:t>
            </a:r>
            <a:r>
              <a:rPr lang="en-US" sz="2800" i="0" u="none" strike="noStrike" kern="1200" baseline="0" dirty="0">
                <a:solidFill>
                  <a:schemeClr val="tx2">
                    <a:lumMod val="75000"/>
                  </a:schemeClr>
                </a:solidFill>
                <a:latin typeface="Calibri" panose="020F0502020204030204" pitchFamily="34" charset="0"/>
              </a:rPr>
              <a:t>Intelligent Dynamic EAF Advisory System (IDEAS) </a:t>
            </a:r>
          </a:p>
          <a:p>
            <a:pPr marL="0" indent="0">
              <a:buNone/>
            </a:pPr>
            <a:r>
              <a:rPr lang="en-US" sz="2800" b="1" dirty="0">
                <a:latin typeface="Calibri" panose="020F0502020204030204" pitchFamily="34" charset="0"/>
                <a:cs typeface="Calibri" panose="020F0502020204030204" pitchFamily="34" charset="0"/>
              </a:rPr>
              <a:t>Project Lead:</a:t>
            </a:r>
            <a:r>
              <a:rPr lang="en-US" sz="2800" dirty="0">
                <a:solidFill>
                  <a:srgbClr val="FF0000"/>
                </a:solidFill>
                <a:latin typeface="Calibri" panose="020F0502020204030204" pitchFamily="34" charset="0"/>
                <a:cs typeface="Calibri" panose="020F0502020204030204" pitchFamily="34" charset="0"/>
              </a:rPr>
              <a:t>  </a:t>
            </a:r>
            <a:r>
              <a:rPr lang="en-US" sz="2800" dirty="0">
                <a:solidFill>
                  <a:schemeClr val="tx2">
                    <a:lumMod val="75000"/>
                  </a:schemeClr>
                </a:solidFill>
                <a:latin typeface="Calibri" panose="020F0502020204030204" pitchFamily="34" charset="0"/>
                <a:cs typeface="Calibri" panose="020F0502020204030204" pitchFamily="34" charset="0"/>
              </a:rPr>
              <a:t>Missouri University of Science &amp; Technology</a:t>
            </a:r>
            <a:endParaRPr lang="en-US" sz="2800" b="1" dirty="0">
              <a:solidFill>
                <a:schemeClr val="tx2">
                  <a:lumMod val="75000"/>
                </a:schemeClr>
              </a:solidFill>
              <a:latin typeface="Calibri" panose="020F0502020204030204" pitchFamily="34" charset="0"/>
              <a:cs typeface="Calibri" panose="020F0502020204030204" pitchFamily="34" charset="0"/>
            </a:endParaRPr>
          </a:p>
          <a:p>
            <a:pPr marL="0" indent="0">
              <a:buNone/>
            </a:pPr>
            <a:r>
              <a:rPr lang="en-US" sz="2800" b="1" dirty="0">
                <a:latin typeface="Calibri" panose="020F0502020204030204" pitchFamily="34" charset="0"/>
                <a:cs typeface="Calibri" panose="020F0502020204030204" pitchFamily="34" charset="0"/>
              </a:rPr>
              <a:t>Project Partners:</a:t>
            </a:r>
            <a:r>
              <a:rPr lang="en-US" sz="2800" dirty="0">
                <a:latin typeface="Calibri" panose="020F0502020204030204" pitchFamily="34" charset="0"/>
                <a:cs typeface="Calibri" panose="020F0502020204030204" pitchFamily="34" charset="0"/>
              </a:rPr>
              <a:t>  </a:t>
            </a:r>
            <a:r>
              <a:rPr lang="en-US" sz="2800" dirty="0">
                <a:solidFill>
                  <a:schemeClr val="tx2">
                    <a:lumMod val="75000"/>
                  </a:schemeClr>
                </a:solidFill>
                <a:latin typeface="Calibri" panose="020F0502020204030204" pitchFamily="34" charset="0"/>
                <a:cs typeface="Calibri" panose="020F0502020204030204" pitchFamily="34" charset="0"/>
              </a:rPr>
              <a:t>Continuous Improvement Experts (CIX), Arizona State University, Nucor, USS Big River, Gerdau North America, Commercial Metals Company, Linde </a:t>
            </a:r>
            <a:endParaRPr lang="en-US" sz="2800" dirty="0">
              <a:solidFill>
                <a:schemeClr val="tx2">
                  <a:lumMod val="75000"/>
                </a:schemeClr>
              </a:solidFill>
              <a:highlight>
                <a:srgbClr val="FFFF00"/>
              </a:highlight>
              <a:latin typeface="Calibri" panose="020F0502020204030204" pitchFamily="34" charset="0"/>
              <a:cs typeface="Calibri" panose="020F0502020204030204" pitchFamily="34" charset="0"/>
            </a:endParaRPr>
          </a:p>
          <a:p>
            <a:pPr marL="0" indent="0">
              <a:buNone/>
            </a:pPr>
            <a:r>
              <a:rPr lang="en-US" sz="2800" b="1" dirty="0">
                <a:latin typeface="Calibri" panose="020F0502020204030204" pitchFamily="34" charset="0"/>
                <a:cs typeface="Calibri" panose="020F0502020204030204" pitchFamily="34" charset="0"/>
              </a:rPr>
              <a:t>Timeline:  </a:t>
            </a:r>
            <a:r>
              <a:rPr lang="en-US" sz="2800" dirty="0">
                <a:solidFill>
                  <a:schemeClr val="tx2">
                    <a:lumMod val="75000"/>
                  </a:schemeClr>
                </a:solidFill>
                <a:latin typeface="Calibri" panose="020F0502020204030204" pitchFamily="34" charset="0"/>
                <a:cs typeface="Calibri" panose="020F0502020204030204" pitchFamily="34" charset="0"/>
              </a:rPr>
              <a:t>07/01/2021 – 12/31/2024 ∙ </a:t>
            </a:r>
            <a:r>
              <a:rPr lang="en-US" sz="2800" b="1" dirty="0">
                <a:solidFill>
                  <a:schemeClr val="tx2">
                    <a:lumMod val="75000"/>
                  </a:schemeClr>
                </a:solidFill>
                <a:latin typeface="Calibri" panose="020F0502020204030204" pitchFamily="34" charset="0"/>
                <a:cs typeface="Calibri" panose="020F0502020204030204" pitchFamily="34" charset="0"/>
              </a:rPr>
              <a:t>Progress: </a:t>
            </a:r>
            <a:r>
              <a:rPr lang="en-US" sz="2800" dirty="0">
                <a:solidFill>
                  <a:schemeClr val="tx2">
                    <a:lumMod val="75000"/>
                  </a:schemeClr>
                </a:solidFill>
                <a:latin typeface="Calibri" panose="020F0502020204030204" pitchFamily="34" charset="0"/>
                <a:cs typeface="Calibri" panose="020F0502020204030204" pitchFamily="34" charset="0"/>
              </a:rPr>
              <a:t>35%</a:t>
            </a:r>
          </a:p>
          <a:p>
            <a:pPr marL="0" indent="0">
              <a:buNone/>
            </a:pPr>
            <a:r>
              <a:rPr lang="en-US" sz="2800" b="1" dirty="0">
                <a:latin typeface="Calibri" panose="020F0502020204030204" pitchFamily="34" charset="0"/>
                <a:cs typeface="Calibri" panose="020F0502020204030204" pitchFamily="34" charset="0"/>
              </a:rPr>
              <a:t>Budget: </a:t>
            </a:r>
            <a:r>
              <a:rPr lang="en-US" sz="2800" dirty="0">
                <a:latin typeface="Calibri" panose="020F0502020204030204" pitchFamily="34" charset="0"/>
                <a:cs typeface="Calibri" panose="020F0502020204030204" pitchFamily="34" charset="0"/>
              </a:rPr>
              <a:t>$6,688,739 ∙ </a:t>
            </a:r>
            <a:r>
              <a:rPr lang="en-US" sz="2800" b="1" dirty="0">
                <a:latin typeface="Calibri" panose="020F0502020204030204" pitchFamily="34" charset="0"/>
                <a:cs typeface="Calibri" panose="020F0502020204030204" pitchFamily="34" charset="0"/>
              </a:rPr>
              <a:t>Cost Share: </a:t>
            </a:r>
            <a:r>
              <a:rPr lang="en-US" sz="2800" dirty="0">
                <a:latin typeface="Calibri" panose="020F0502020204030204" pitchFamily="34" charset="0"/>
                <a:cs typeface="Calibri" panose="020F0502020204030204" pitchFamily="34" charset="0"/>
              </a:rPr>
              <a:t>21.8%</a:t>
            </a:r>
          </a:p>
          <a:p>
            <a:pPr marL="0" indent="0">
              <a:buNone/>
            </a:pPr>
            <a:endParaRPr lang="en-US" sz="2800" dirty="0">
              <a:solidFill>
                <a:srgbClr val="FF0000"/>
              </a:solidFill>
              <a:latin typeface="Calibri" panose="020F0502020204030204" pitchFamily="34" charset="0"/>
              <a:cs typeface="Calibri" panose="020F0502020204030204" pitchFamily="34" charset="0"/>
            </a:endParaRPr>
          </a:p>
          <a:p>
            <a:pPr marL="0" indent="0">
              <a:buNone/>
            </a:pPr>
            <a:endParaRPr lang="en-US" sz="2800" dirty="0">
              <a:solidFill>
                <a:srgbClr val="FF0000"/>
              </a:solidFill>
              <a:latin typeface="Calibri" panose="020F0502020204030204" pitchFamily="34" charset="0"/>
              <a:cs typeface="Calibri" panose="020F0502020204030204" pitchFamily="34" charset="0"/>
            </a:endParaRPr>
          </a:p>
          <a:p>
            <a:pPr marL="0" indent="0">
              <a:buNone/>
            </a:pPr>
            <a:endParaRPr lang="en-US" sz="2800" dirty="0">
              <a:solidFill>
                <a:srgbClr val="FF0000"/>
              </a:solidFill>
              <a:latin typeface="Calibri" panose="020F0502020204030204" pitchFamily="34" charset="0"/>
              <a:cs typeface="Calibri" panose="020F0502020204030204" pitchFamily="34" charset="0"/>
            </a:endParaRPr>
          </a:p>
          <a:p>
            <a:pPr marL="457237" lvl="1" indent="0">
              <a:buNone/>
            </a:pPr>
            <a:endParaRPr lang="en-US" sz="2800" b="1" dirty="0">
              <a:latin typeface="Calibri" panose="020F0502020204030204" pitchFamily="34" charset="0"/>
              <a:cs typeface="Calibri" panose="020F0502020204030204" pitchFamily="34" charset="0"/>
            </a:endParaRPr>
          </a:p>
          <a:p>
            <a:pPr marL="0" indent="0">
              <a:buNone/>
            </a:pPr>
            <a:r>
              <a:rPr lang="en-US" sz="2800" b="1" dirty="0">
                <a:latin typeface="Calibri" panose="020F0502020204030204" pitchFamily="34" charset="0"/>
                <a:cs typeface="Calibri" panose="020F0502020204030204" pitchFamily="34" charset="0"/>
              </a:rPr>
              <a:t>End Project Goal: </a:t>
            </a:r>
            <a:r>
              <a:rPr lang="en-US" sz="2800" dirty="0">
                <a:latin typeface="Calibri" panose="020F0502020204030204" pitchFamily="34" charset="0"/>
                <a:cs typeface="Calibri" panose="020F0502020204030204" pitchFamily="34" charset="0"/>
              </a:rPr>
              <a:t>The optimization platform will provide an effective integrated approach to EAF optimization using novel sensors, innovative burner/injector systems, and advanced real time data analysis, resulting in actionable real time operational adjustments. The platform will also provide tools to enhance early training of equipment operators and process engineers through enhanced analytics of the process. The experiments utilizing novel sensor technology will provide a more effective method of monitoring water-cooled system integrity while avoiding the challenges in current systems. </a:t>
            </a:r>
          </a:p>
        </p:txBody>
      </p:sp>
      <p:graphicFrame>
        <p:nvGraphicFramePr>
          <p:cNvPr id="39" name="Table 4">
            <a:extLst>
              <a:ext uri="{FF2B5EF4-FFF2-40B4-BE49-F238E27FC236}">
                <a16:creationId xmlns:a16="http://schemas.microsoft.com/office/drawing/2014/main" id="{FDA8EE16-D74C-1709-5623-854E1E3DBBE6}"/>
              </a:ext>
            </a:extLst>
          </p:cNvPr>
          <p:cNvGraphicFramePr>
            <a:graphicFrameLocks noGrp="1"/>
          </p:cNvGraphicFramePr>
          <p:nvPr>
            <p:extLst>
              <p:ext uri="{D42A27DB-BD31-4B8C-83A1-F6EECF244321}">
                <p14:modId xmlns:p14="http://schemas.microsoft.com/office/powerpoint/2010/main" val="4231338803"/>
              </p:ext>
            </p:extLst>
          </p:nvPr>
        </p:nvGraphicFramePr>
        <p:xfrm>
          <a:off x="850231" y="26656054"/>
          <a:ext cx="12272206" cy="1371600"/>
        </p:xfrm>
        <a:graphic>
          <a:graphicData uri="http://schemas.openxmlformats.org/drawingml/2006/table">
            <a:tbl>
              <a:tblPr firstRow="1" bandRow="1">
                <a:tableStyleId>{93296810-A885-4BE3-A3E7-6D5BEEA58F35}</a:tableStyleId>
              </a:tblPr>
              <a:tblGrid>
                <a:gridCol w="2808898">
                  <a:extLst>
                    <a:ext uri="{9D8B030D-6E8A-4147-A177-3AD203B41FA5}">
                      <a16:colId xmlns:a16="http://schemas.microsoft.com/office/drawing/2014/main" val="734167211"/>
                    </a:ext>
                  </a:extLst>
                </a:gridCol>
                <a:gridCol w="1990912">
                  <a:extLst>
                    <a:ext uri="{9D8B030D-6E8A-4147-A177-3AD203B41FA5}">
                      <a16:colId xmlns:a16="http://schemas.microsoft.com/office/drawing/2014/main" val="2149830134"/>
                    </a:ext>
                  </a:extLst>
                </a:gridCol>
                <a:gridCol w="2067273">
                  <a:extLst>
                    <a:ext uri="{9D8B030D-6E8A-4147-A177-3AD203B41FA5}">
                      <a16:colId xmlns:a16="http://schemas.microsoft.com/office/drawing/2014/main" val="3499783539"/>
                    </a:ext>
                  </a:extLst>
                </a:gridCol>
                <a:gridCol w="2150168">
                  <a:extLst>
                    <a:ext uri="{9D8B030D-6E8A-4147-A177-3AD203B41FA5}">
                      <a16:colId xmlns:a16="http://schemas.microsoft.com/office/drawing/2014/main" val="1222214903"/>
                    </a:ext>
                  </a:extLst>
                </a:gridCol>
                <a:gridCol w="3254955">
                  <a:extLst>
                    <a:ext uri="{9D8B030D-6E8A-4147-A177-3AD203B41FA5}">
                      <a16:colId xmlns:a16="http://schemas.microsoft.com/office/drawing/2014/main" val="2780945537"/>
                    </a:ext>
                  </a:extLst>
                </a:gridCol>
              </a:tblGrid>
              <a:tr h="0">
                <a:tc>
                  <a:txBody>
                    <a:bodyPr/>
                    <a:lstStyle/>
                    <a:p>
                      <a:pPr algn="ct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a:t>FY21 Costs</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a:t>FY22 Costs</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a:t>FY23 Costs</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a:t>Total Planned Funding </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35729298"/>
                  </a:ext>
                </a:extLst>
              </a:tr>
              <a:tr h="0">
                <a:tc>
                  <a:txBody>
                    <a:bodyPr/>
                    <a:lstStyle/>
                    <a:p>
                      <a:r>
                        <a:rPr lang="en-US" sz="2400" b="1"/>
                        <a:t>DOE Funded</a:t>
                      </a:r>
                      <a:endParaRPr lang="en-US" sz="2400" b="1" dirty="0">
                        <a:latin typeface="Calibri" panose="020F0502020204030204" pitchFamily="34" charset="0"/>
                        <a:cs typeface="Calibri" panose="020F0502020204030204" pitchFamily="34" charset="0"/>
                      </a:endParaRPr>
                    </a:p>
                  </a:txBody>
                  <a:tcPr/>
                </a:tc>
                <a:tc>
                  <a:txBody>
                    <a:bodyPr/>
                    <a:lstStyle/>
                    <a:p>
                      <a:pPr algn="ctr"/>
                      <a:r>
                        <a:rPr lang="en-US" sz="2400" dirty="0">
                          <a:solidFill>
                            <a:schemeClr val="tx2">
                              <a:lumMod val="75000"/>
                            </a:schemeClr>
                          </a:solidFill>
                        </a:rPr>
                        <a:t>$161,076</a:t>
                      </a:r>
                      <a:endParaRPr lang="en-US" sz="2400" dirty="0">
                        <a:solidFill>
                          <a:schemeClr val="tx2">
                            <a:lumMod val="75000"/>
                          </a:schemeClr>
                        </a:solidFill>
                        <a:latin typeface="Calibri" panose="020F0502020204030204" pitchFamily="34" charset="0"/>
                        <a:cs typeface="Calibri" panose="020F0502020204030204" pitchFamily="34" charset="0"/>
                      </a:endParaRPr>
                    </a:p>
                  </a:txBody>
                  <a:tcPr/>
                </a:tc>
                <a:tc>
                  <a:txBody>
                    <a:bodyPr/>
                    <a:lstStyle/>
                    <a:p>
                      <a:pPr algn="ctr"/>
                      <a:r>
                        <a:rPr lang="en-US" sz="2400" dirty="0">
                          <a:solidFill>
                            <a:schemeClr val="tx2">
                              <a:lumMod val="75000"/>
                            </a:schemeClr>
                          </a:solidFill>
                        </a:rPr>
                        <a:t>$1,133,874</a:t>
                      </a:r>
                      <a:endParaRPr lang="en-US" sz="2400" dirty="0">
                        <a:solidFill>
                          <a:schemeClr val="tx2">
                            <a:lumMod val="75000"/>
                          </a:schemeClr>
                        </a:solidFill>
                        <a:latin typeface="Calibri" panose="020F0502020204030204" pitchFamily="34" charset="0"/>
                        <a:cs typeface="Calibri" panose="020F0502020204030204" pitchFamily="34" charset="0"/>
                      </a:endParaRPr>
                    </a:p>
                  </a:txBody>
                  <a:tcPr/>
                </a:tc>
                <a:tc>
                  <a:txBody>
                    <a:bodyPr/>
                    <a:lstStyle/>
                    <a:p>
                      <a:pPr algn="ctr"/>
                      <a:r>
                        <a:rPr lang="en-US" sz="2400" dirty="0">
                          <a:solidFill>
                            <a:schemeClr val="tx2">
                              <a:lumMod val="75000"/>
                            </a:schemeClr>
                          </a:solidFill>
                        </a:rPr>
                        <a:t>$2,048,000</a:t>
                      </a:r>
                      <a:endParaRPr lang="en-US" sz="2400" dirty="0">
                        <a:solidFill>
                          <a:schemeClr val="tx2">
                            <a:lumMod val="75000"/>
                          </a:schemeClr>
                        </a:solidFill>
                        <a:latin typeface="Calibri" panose="020F0502020204030204" pitchFamily="34" charset="0"/>
                        <a:cs typeface="Calibri" panose="020F0502020204030204" pitchFamily="34" charset="0"/>
                      </a:endParaRPr>
                    </a:p>
                  </a:txBody>
                  <a:tcPr/>
                </a:tc>
                <a:tc>
                  <a:txBody>
                    <a:bodyPr/>
                    <a:lstStyle/>
                    <a:p>
                      <a:pPr algn="ctr"/>
                      <a:r>
                        <a:rPr lang="en-US" sz="2400" dirty="0">
                          <a:solidFill>
                            <a:schemeClr val="tx2">
                              <a:lumMod val="75000"/>
                            </a:schemeClr>
                          </a:solidFill>
                          <a:latin typeface="Calibri" panose="020F0502020204030204" pitchFamily="34" charset="0"/>
                          <a:cs typeface="Calibri" panose="020F0502020204030204" pitchFamily="34" charset="0"/>
                        </a:rPr>
                        <a:t>$5,227,988</a:t>
                      </a:r>
                    </a:p>
                  </a:txBody>
                  <a:tcPr/>
                </a:tc>
                <a:extLst>
                  <a:ext uri="{0D108BD9-81ED-4DB2-BD59-A6C34878D82A}">
                    <a16:rowId xmlns:a16="http://schemas.microsoft.com/office/drawing/2014/main" val="3027091246"/>
                  </a:ext>
                </a:extLst>
              </a:tr>
              <a:tr h="164977">
                <a:tc>
                  <a:txBody>
                    <a:bodyPr/>
                    <a:lstStyle/>
                    <a:p>
                      <a:r>
                        <a:rPr lang="en-US" sz="2400" b="1" dirty="0"/>
                        <a:t>Project Cost Share</a:t>
                      </a:r>
                      <a:endParaRPr lang="en-US" sz="2400" b="1" dirty="0">
                        <a:latin typeface="Calibri" panose="020F0502020204030204" pitchFamily="34" charset="0"/>
                        <a:cs typeface="Calibri" panose="020F0502020204030204" pitchFamily="34" charset="0"/>
                      </a:endParaRPr>
                    </a:p>
                  </a:txBody>
                  <a:tcPr/>
                </a:tc>
                <a:tc>
                  <a:txBody>
                    <a:bodyPr/>
                    <a:lstStyle/>
                    <a:p>
                      <a:pPr algn="ctr"/>
                      <a:r>
                        <a:rPr lang="en-US" sz="2400" dirty="0">
                          <a:solidFill>
                            <a:schemeClr val="tx2">
                              <a:lumMod val="75000"/>
                            </a:schemeClr>
                          </a:solidFill>
                        </a:rPr>
                        <a:t>$105,643</a:t>
                      </a:r>
                      <a:endParaRPr lang="en-US" sz="2400" dirty="0">
                        <a:solidFill>
                          <a:schemeClr val="tx2">
                            <a:lumMod val="75000"/>
                          </a:schemeClr>
                        </a:solidFill>
                        <a:latin typeface="Calibri" panose="020F0502020204030204" pitchFamily="34" charset="0"/>
                        <a:cs typeface="Calibri" panose="020F0502020204030204" pitchFamily="34" charset="0"/>
                      </a:endParaRPr>
                    </a:p>
                  </a:txBody>
                  <a:tcPr/>
                </a:tc>
                <a:tc>
                  <a:txBody>
                    <a:bodyPr/>
                    <a:lstStyle/>
                    <a:p>
                      <a:pPr algn="ctr"/>
                      <a:r>
                        <a:rPr lang="en-US" sz="2400" dirty="0">
                          <a:solidFill>
                            <a:schemeClr val="tx2">
                              <a:lumMod val="75000"/>
                            </a:schemeClr>
                          </a:solidFill>
                        </a:rPr>
                        <a:t>$459,592 </a:t>
                      </a:r>
                      <a:endParaRPr lang="en-US" sz="2400" dirty="0">
                        <a:solidFill>
                          <a:schemeClr val="tx2">
                            <a:lumMod val="75000"/>
                          </a:schemeClr>
                        </a:solidFill>
                        <a:latin typeface="Calibri" panose="020F0502020204030204" pitchFamily="34" charset="0"/>
                        <a:cs typeface="Calibri" panose="020F0502020204030204" pitchFamily="34" charset="0"/>
                      </a:endParaRPr>
                    </a:p>
                  </a:txBody>
                  <a:tcPr/>
                </a:tc>
                <a:tc>
                  <a:txBody>
                    <a:bodyPr/>
                    <a:lstStyle/>
                    <a:p>
                      <a:pPr algn="ctr"/>
                      <a:r>
                        <a:rPr lang="en-US" sz="2400" dirty="0">
                          <a:solidFill>
                            <a:schemeClr val="tx2">
                              <a:lumMod val="75000"/>
                            </a:schemeClr>
                          </a:solidFill>
                        </a:rPr>
                        <a:t>$500,000</a:t>
                      </a:r>
                    </a:p>
                  </a:txBody>
                  <a:tcPr/>
                </a:tc>
                <a:tc>
                  <a:txBody>
                    <a:bodyPr/>
                    <a:lstStyle/>
                    <a:p>
                      <a:pPr algn="ctr"/>
                      <a:r>
                        <a:rPr lang="en-US" sz="2400" dirty="0">
                          <a:solidFill>
                            <a:schemeClr val="tx2">
                              <a:lumMod val="75000"/>
                            </a:schemeClr>
                          </a:solidFill>
                          <a:latin typeface="Calibri" panose="020F0502020204030204" pitchFamily="34" charset="0"/>
                          <a:cs typeface="Calibri" panose="020F0502020204030204" pitchFamily="34" charset="0"/>
                        </a:rPr>
                        <a:t>$1,460,751</a:t>
                      </a:r>
                    </a:p>
                  </a:txBody>
                  <a:tcPr/>
                </a:tc>
                <a:extLst>
                  <a:ext uri="{0D108BD9-81ED-4DB2-BD59-A6C34878D82A}">
                    <a16:rowId xmlns:a16="http://schemas.microsoft.com/office/drawing/2014/main" val="949902772"/>
                  </a:ext>
                </a:extLst>
              </a:tr>
            </a:tbl>
          </a:graphicData>
        </a:graphic>
      </p:graphicFrame>
      <p:sp>
        <p:nvSpPr>
          <p:cNvPr id="40" name="TextBox 39">
            <a:extLst>
              <a:ext uri="{FF2B5EF4-FFF2-40B4-BE49-F238E27FC236}">
                <a16:creationId xmlns:a16="http://schemas.microsoft.com/office/drawing/2014/main" id="{F9701BD1-46FD-10B0-19D9-D7E05F46EF1E}"/>
              </a:ext>
            </a:extLst>
          </p:cNvPr>
          <p:cNvSpPr txBox="1"/>
          <p:nvPr/>
        </p:nvSpPr>
        <p:spPr>
          <a:xfrm>
            <a:off x="14197110" y="7408974"/>
            <a:ext cx="15496967" cy="2246769"/>
          </a:xfrm>
          <a:prstGeom prst="rect">
            <a:avLst/>
          </a:prstGeom>
          <a:noFill/>
        </p:spPr>
        <p:txBody>
          <a:bodyPr wrap="square" rtlCol="0">
            <a:spAutoFit/>
          </a:bodyPr>
          <a:lstStyle/>
          <a:p>
            <a:r>
              <a:rPr lang="en-US" sz="2800" dirty="0">
                <a:solidFill>
                  <a:schemeClr val="tx2">
                    <a:lumMod val="75000"/>
                  </a:schemeClr>
                </a:solidFill>
                <a:latin typeface="Calibri" panose="020F0502020204030204" pitchFamily="34" charset="0"/>
                <a:cs typeface="Calibri" panose="020F0502020204030204" pitchFamily="34" charset="0"/>
              </a:rPr>
              <a:t>The objective of IDEAS is to develop an expert system utilizing modules that function as the digital twins tied to fundamentals to aid in optimizing electric arc furnace (EAF) operations in response to variations in incoming raw materials. The research will employ novel fiber optic sensors to provide spatially distributed thermal data, weight sensing, and rapid slag composition feedback to the expert system. The research will decrease the production of waste and improve energy and operating efficiency in the EAF. </a:t>
            </a:r>
          </a:p>
        </p:txBody>
      </p:sp>
      <p:sp>
        <p:nvSpPr>
          <p:cNvPr id="43" name="Rectangle 42">
            <a:extLst>
              <a:ext uri="{FF2B5EF4-FFF2-40B4-BE49-F238E27FC236}">
                <a16:creationId xmlns:a16="http://schemas.microsoft.com/office/drawing/2014/main" id="{3E0529A9-09D8-EA7C-AE32-683740E9851A}"/>
              </a:ext>
            </a:extLst>
          </p:cNvPr>
          <p:cNvSpPr/>
          <p:nvPr/>
        </p:nvSpPr>
        <p:spPr>
          <a:xfrm>
            <a:off x="14197110" y="9962077"/>
            <a:ext cx="15496967" cy="603373"/>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Results</a:t>
            </a:r>
          </a:p>
        </p:txBody>
      </p:sp>
      <p:sp>
        <p:nvSpPr>
          <p:cNvPr id="46" name="Rectangle 45">
            <a:extLst>
              <a:ext uri="{FF2B5EF4-FFF2-40B4-BE49-F238E27FC236}">
                <a16:creationId xmlns:a16="http://schemas.microsoft.com/office/drawing/2014/main" id="{04BD37CE-FCF2-5EAF-43BD-29B5E51FA77B}"/>
              </a:ext>
            </a:extLst>
          </p:cNvPr>
          <p:cNvSpPr/>
          <p:nvPr/>
        </p:nvSpPr>
        <p:spPr>
          <a:xfrm>
            <a:off x="30881031" y="9939688"/>
            <a:ext cx="12272211" cy="616144"/>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Key Achievements</a:t>
            </a:r>
          </a:p>
        </p:txBody>
      </p:sp>
      <p:sp>
        <p:nvSpPr>
          <p:cNvPr id="47" name="TextBox 46">
            <a:extLst>
              <a:ext uri="{FF2B5EF4-FFF2-40B4-BE49-F238E27FC236}">
                <a16:creationId xmlns:a16="http://schemas.microsoft.com/office/drawing/2014/main" id="{AD2DF6BD-86FE-1097-1773-FF3F71F4733B}"/>
              </a:ext>
            </a:extLst>
          </p:cNvPr>
          <p:cNvSpPr txBox="1"/>
          <p:nvPr/>
        </p:nvSpPr>
        <p:spPr>
          <a:xfrm>
            <a:off x="30881032" y="10806611"/>
            <a:ext cx="12272211" cy="6124754"/>
          </a:xfrm>
          <a:prstGeom prst="rect">
            <a:avLst/>
          </a:prstGeom>
          <a:noFill/>
        </p:spPr>
        <p:txBody>
          <a:bodyPr wrap="square" rtlCol="0">
            <a:spAutoFit/>
          </a:bodyPr>
          <a:lstStyle/>
          <a:p>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Patents/IP: </a:t>
            </a:r>
            <a:r>
              <a:rPr lang="en-US" sz="2800" dirty="0">
                <a:latin typeface="Calibri" panose="020F0502020204030204" pitchFamily="34" charset="0"/>
                <a:cs typeface="Calibri" panose="020F0502020204030204" pitchFamily="34" charset="0"/>
              </a:rPr>
              <a:t>A provisional patent has been filed for the remote fiber optic Raman probe for in-situ slag analysis. </a:t>
            </a:r>
          </a:p>
          <a:p>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Major releases of public information:  </a:t>
            </a:r>
            <a:r>
              <a:rPr lang="en-US" sz="2800" dirty="0">
                <a:latin typeface="Calibri" panose="020F0502020204030204" pitchFamily="34" charset="0"/>
                <a:cs typeface="Calibri" panose="020F0502020204030204" pitchFamily="34" charset="0"/>
              </a:rPr>
              <a:t>One paper, one presentation, and two planned conference proceedings at AISTech 2023 in Detroit.</a:t>
            </a:r>
          </a:p>
          <a:p>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 Accomplishments: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Successful system configuration, data collection system, and model installation at BRS site and progress on installation at CMC site.</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Burner systems for BRS selected and designed and design of CMC system underway.</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Significant progress on fiber optic installations on spray panels and rocker arm at Big River.  Successful data collection demonstrated from bottom anode.</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Raman slag analysis demonstrated in the lab at 1500 C.</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ASU Slag dual saturation model complete and slag property measurements underway.</a:t>
            </a:r>
          </a:p>
        </p:txBody>
      </p:sp>
      <p:sp>
        <p:nvSpPr>
          <p:cNvPr id="48" name="Rectangle 47">
            <a:extLst>
              <a:ext uri="{FF2B5EF4-FFF2-40B4-BE49-F238E27FC236}">
                <a16:creationId xmlns:a16="http://schemas.microsoft.com/office/drawing/2014/main" id="{246A6E81-1FE6-07C8-6DEA-7CDD7BABA8DA}"/>
              </a:ext>
            </a:extLst>
          </p:cNvPr>
          <p:cNvSpPr/>
          <p:nvPr/>
        </p:nvSpPr>
        <p:spPr>
          <a:xfrm>
            <a:off x="30768730" y="24456043"/>
            <a:ext cx="12272211" cy="616144"/>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References</a:t>
            </a:r>
          </a:p>
        </p:txBody>
      </p:sp>
      <p:sp>
        <p:nvSpPr>
          <p:cNvPr id="49" name="TextBox 48">
            <a:extLst>
              <a:ext uri="{FF2B5EF4-FFF2-40B4-BE49-F238E27FC236}">
                <a16:creationId xmlns:a16="http://schemas.microsoft.com/office/drawing/2014/main" id="{45C3D056-F3F7-3562-2DFD-FB1097CE95A6}"/>
              </a:ext>
            </a:extLst>
          </p:cNvPr>
          <p:cNvSpPr txBox="1"/>
          <p:nvPr/>
        </p:nvSpPr>
        <p:spPr>
          <a:xfrm>
            <a:off x="30735407" y="25340347"/>
            <a:ext cx="12272211" cy="4401205"/>
          </a:xfrm>
          <a:prstGeom prst="rect">
            <a:avLst/>
          </a:prstGeom>
          <a:noFill/>
        </p:spPr>
        <p:txBody>
          <a:bodyPr wrap="square" rtlCol="0">
            <a:spAutoFit/>
          </a:bodyPr>
          <a:lstStyle/>
          <a:p>
            <a:pPr marL="514350" indent="-514350">
              <a:buFont typeface="+mj-lt"/>
              <a:buAutoNum type="arabicPeriod"/>
            </a:pPr>
            <a:r>
              <a:rPr lang="en-US" sz="2800" dirty="0">
                <a:cs typeface="Calibri" panose="020F0502020204030204" pitchFamily="34" charset="0"/>
              </a:rPr>
              <a:t>B. Zhang, H. Tekle, R. J. O’Malley, J. D. Smith, R. E. Gerald II and J. Huang", In Situ High-Temperature Raman Spectroscopy via a Remote Fiber-Optic Raman Probe", IEEE Transactions on Instrumentation and Measurement, IEEE Transactions on Instrumentation and Measurement, Vol. 72, Feb. 2023, pp. 1-8, doi:10.1109/TIM.2023.3244238.</a:t>
            </a:r>
          </a:p>
          <a:p>
            <a:pPr marL="514350" indent="-514350">
              <a:buFont typeface="+mj-lt"/>
              <a:buAutoNum type="arabicPeriod"/>
            </a:pPr>
            <a:r>
              <a:rPr lang="en-US" sz="2800" dirty="0">
                <a:cs typeface="Calibri" panose="020F0502020204030204" pitchFamily="34" charset="0"/>
              </a:rPr>
              <a:t>Z. Voss, “IDEAS: Intelligent Dynamic EAF Advisory System for Improving Operating Efficiency“, 4</a:t>
            </a:r>
            <a:r>
              <a:rPr lang="en-US" sz="2800" baseline="30000" dirty="0">
                <a:cs typeface="Calibri" panose="020F0502020204030204" pitchFamily="34" charset="0"/>
              </a:rPr>
              <a:t>th</a:t>
            </a:r>
            <a:r>
              <a:rPr lang="en-US" sz="2800" dirty="0">
                <a:cs typeface="Calibri" panose="020F0502020204030204" pitchFamily="34" charset="0"/>
              </a:rPr>
              <a:t> European Academic Symposium on EAF Steelmaking, June 18, 2021.</a:t>
            </a:r>
          </a:p>
          <a:p>
            <a:endParaRPr lang="en-US" sz="2800" dirty="0">
              <a:solidFill>
                <a:srgbClr val="FF00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800" dirty="0">
              <a:solidFill>
                <a:srgbClr val="FF0000"/>
              </a:solidFill>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4166DB68-EFBB-731B-C57E-BB63A629B795}"/>
              </a:ext>
            </a:extLst>
          </p:cNvPr>
          <p:cNvSpPr/>
          <p:nvPr/>
        </p:nvSpPr>
        <p:spPr>
          <a:xfrm>
            <a:off x="30768733" y="29065303"/>
            <a:ext cx="12272211" cy="616144"/>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Acknowledgements</a:t>
            </a:r>
          </a:p>
        </p:txBody>
      </p:sp>
      <p:sp>
        <p:nvSpPr>
          <p:cNvPr id="51" name="TextBox 50">
            <a:extLst>
              <a:ext uri="{FF2B5EF4-FFF2-40B4-BE49-F238E27FC236}">
                <a16:creationId xmlns:a16="http://schemas.microsoft.com/office/drawing/2014/main" id="{000E028A-8911-BB79-BAD5-A1F852B3ED3E}"/>
              </a:ext>
            </a:extLst>
          </p:cNvPr>
          <p:cNvSpPr txBox="1"/>
          <p:nvPr/>
        </p:nvSpPr>
        <p:spPr>
          <a:xfrm>
            <a:off x="30768734" y="29944053"/>
            <a:ext cx="12272211" cy="1815882"/>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The presenters would like to thank the DOE-EERE IEDO for their support for this project along with our industry partners </a:t>
            </a:r>
            <a:r>
              <a:rPr lang="en-US" sz="2800" dirty="0">
                <a:solidFill>
                  <a:schemeClr val="tx2">
                    <a:lumMod val="75000"/>
                  </a:schemeClr>
                </a:solidFill>
                <a:latin typeface="Calibri" panose="020F0502020204030204" pitchFamily="34" charset="0"/>
                <a:cs typeface="Calibri" panose="020F0502020204030204" pitchFamily="34" charset="0"/>
              </a:rPr>
              <a:t>Nucor, USS Big River, Gerdau North America,, Commercial Metals Company, and Linde</a:t>
            </a:r>
            <a:r>
              <a:rPr lang="en-US" sz="2800" dirty="0">
                <a:latin typeface="Calibri" panose="020F0502020204030204" pitchFamily="34" charset="0"/>
                <a:cs typeface="Calibri" panose="020F0502020204030204" pitchFamily="34" charset="0"/>
              </a:rPr>
              <a:t>. We would also like to thank the PSMRC consortium members for their early seed support for this work.</a:t>
            </a:r>
          </a:p>
        </p:txBody>
      </p:sp>
      <p:sp>
        <p:nvSpPr>
          <p:cNvPr id="52" name="Rectangle 51">
            <a:extLst>
              <a:ext uri="{FF2B5EF4-FFF2-40B4-BE49-F238E27FC236}">
                <a16:creationId xmlns:a16="http://schemas.microsoft.com/office/drawing/2014/main" id="{1696BC55-22E8-679E-00BF-C782BB554409}"/>
              </a:ext>
            </a:extLst>
          </p:cNvPr>
          <p:cNvSpPr/>
          <p:nvPr/>
        </p:nvSpPr>
        <p:spPr>
          <a:xfrm>
            <a:off x="30881031" y="17206112"/>
            <a:ext cx="12272211" cy="616144"/>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 Work</a:t>
            </a:r>
          </a:p>
        </p:txBody>
      </p:sp>
      <p:sp>
        <p:nvSpPr>
          <p:cNvPr id="53" name="TextBox 52">
            <a:extLst>
              <a:ext uri="{FF2B5EF4-FFF2-40B4-BE49-F238E27FC236}">
                <a16:creationId xmlns:a16="http://schemas.microsoft.com/office/drawing/2014/main" id="{E33F0D76-29AB-2821-7A28-28581F3E0F25}"/>
              </a:ext>
            </a:extLst>
          </p:cNvPr>
          <p:cNvSpPr txBox="1"/>
          <p:nvPr/>
        </p:nvSpPr>
        <p:spPr>
          <a:xfrm>
            <a:off x="30881031" y="18033656"/>
            <a:ext cx="12272211"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Complete installation of the dynamic control system at BRS and begin evaluating and tuning the system.</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Finalize sensor &amp; instrumentation review for BRS and CMC for BP2 milestone.</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Complete installation of fiber optic sensors at BRS and begin installations at CMC.</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Continue module activation and tuning at BRS and CMC per BP2 milestones</a:t>
            </a:r>
          </a:p>
        </p:txBody>
      </p:sp>
      <p:sp>
        <p:nvSpPr>
          <p:cNvPr id="54" name="Rectangle 53">
            <a:extLst>
              <a:ext uri="{FF2B5EF4-FFF2-40B4-BE49-F238E27FC236}">
                <a16:creationId xmlns:a16="http://schemas.microsoft.com/office/drawing/2014/main" id="{17D41B5F-70DB-5824-AE16-DC77D03CBA6A}"/>
              </a:ext>
            </a:extLst>
          </p:cNvPr>
          <p:cNvSpPr/>
          <p:nvPr/>
        </p:nvSpPr>
        <p:spPr>
          <a:xfrm>
            <a:off x="30768730" y="21019450"/>
            <a:ext cx="12272211" cy="616144"/>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Technology Transfer</a:t>
            </a:r>
          </a:p>
        </p:txBody>
      </p:sp>
      <p:sp>
        <p:nvSpPr>
          <p:cNvPr id="55" name="TextBox 54">
            <a:extLst>
              <a:ext uri="{FF2B5EF4-FFF2-40B4-BE49-F238E27FC236}">
                <a16:creationId xmlns:a16="http://schemas.microsoft.com/office/drawing/2014/main" id="{5DBCD00B-B239-FFA5-92B7-5C35C77F953A}"/>
              </a:ext>
            </a:extLst>
          </p:cNvPr>
          <p:cNvSpPr txBox="1"/>
          <p:nvPr/>
        </p:nvSpPr>
        <p:spPr>
          <a:xfrm>
            <a:off x="30768730" y="21918893"/>
            <a:ext cx="12272211" cy="224676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CIX is well positioned to expand the application of this integrated dynamic EAF advisory system to a broad number of EAFs in the US.  Missouri S&amp;T has also been approached by an equipment supplier to co-develop a commercial fiber optic Raman analysis system for EAF slags using their existing sampling technology based on the work demonstrated in this program.</a:t>
            </a:r>
          </a:p>
        </p:txBody>
      </p:sp>
      <p:sp>
        <p:nvSpPr>
          <p:cNvPr id="60" name="TextBox 59">
            <a:extLst>
              <a:ext uri="{FF2B5EF4-FFF2-40B4-BE49-F238E27FC236}">
                <a16:creationId xmlns:a16="http://schemas.microsoft.com/office/drawing/2014/main" id="{C1C9D15D-09B3-81D3-482E-8DD980C1204A}"/>
              </a:ext>
            </a:extLst>
          </p:cNvPr>
          <p:cNvSpPr txBox="1"/>
          <p:nvPr/>
        </p:nvSpPr>
        <p:spPr>
          <a:xfrm>
            <a:off x="30768742" y="7278284"/>
            <a:ext cx="12272211" cy="2677656"/>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Preliminary feedback from initial trials with the IDEAS control modules have shown promise and, although not yet fully implemented, have already demonstrated operating efficiency benefits at BRS. The inclusion of inputs from future fiber optic sensing system data, improved injector technology, and improved slag property data will further enhance the model. </a:t>
            </a:r>
          </a:p>
          <a:p>
            <a:pPr marL="457200" indent="-457200">
              <a:buFont typeface="Arial" panose="020B0604020202020204" pitchFamily="34" charset="0"/>
              <a:buChar char="•"/>
            </a:pPr>
            <a:endParaRPr lang="en-US" sz="2800" dirty="0">
              <a:solidFill>
                <a:srgbClr val="FF0000"/>
              </a:solidFill>
              <a:latin typeface="Calibri" panose="020F0502020204030204" pitchFamily="34" charset="0"/>
              <a:cs typeface="Calibri" panose="020F0502020204030204" pitchFamily="34" charset="0"/>
            </a:endParaRPr>
          </a:p>
        </p:txBody>
      </p:sp>
      <p:sp>
        <p:nvSpPr>
          <p:cNvPr id="62" name="Text Placeholder 2">
            <a:extLst>
              <a:ext uri="{FF2B5EF4-FFF2-40B4-BE49-F238E27FC236}">
                <a16:creationId xmlns:a16="http://schemas.microsoft.com/office/drawing/2014/main" id="{2E17E252-BD92-7AB9-3416-B475214E00DA}"/>
              </a:ext>
            </a:extLst>
          </p:cNvPr>
          <p:cNvSpPr txBox="1">
            <a:spLocks/>
          </p:cNvSpPr>
          <p:nvPr/>
        </p:nvSpPr>
        <p:spPr>
          <a:xfrm>
            <a:off x="32127449" y="907326"/>
            <a:ext cx="11218300" cy="3256885"/>
          </a:xfrm>
          <a:prstGeom prst="rect">
            <a:avLst/>
          </a:prstGeom>
          <a:solidFill>
            <a:srgbClr val="3A9011"/>
          </a:solidFill>
        </p:spPr>
        <p:txBody>
          <a:bodyPr/>
          <a:lst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fontAlgn="auto">
              <a:spcAft>
                <a:spcPts val="0"/>
              </a:spcAft>
              <a:buNone/>
            </a:pPr>
            <a:r>
              <a:rPr lang="en-US" sz="5600" b="1" dirty="0">
                <a:solidFill>
                  <a:schemeClr val="bg1"/>
                </a:solidFill>
                <a:latin typeface="Calibri" panose="020F0502020204030204" pitchFamily="34" charset="0"/>
                <a:cs typeface="Calibri" panose="020F0502020204030204" pitchFamily="34" charset="0"/>
              </a:rPr>
              <a:t>AMMTO &amp; IEDO JOINT PEER REVIEW</a:t>
            </a:r>
          </a:p>
          <a:p>
            <a:pPr marL="0" indent="0" algn="r" fontAlgn="auto">
              <a:spcAft>
                <a:spcPts val="0"/>
              </a:spcAft>
              <a:buNone/>
            </a:pPr>
            <a:r>
              <a:rPr lang="en-US" sz="5600" dirty="0">
                <a:solidFill>
                  <a:schemeClr val="bg1"/>
                </a:solidFill>
                <a:latin typeface="Calibri" panose="020F0502020204030204" pitchFamily="34" charset="0"/>
                <a:cs typeface="Calibri" panose="020F0502020204030204" pitchFamily="34" charset="0"/>
              </a:rPr>
              <a:t>May 16</a:t>
            </a:r>
            <a:r>
              <a:rPr lang="en-US" sz="5600" baseline="30000" dirty="0">
                <a:solidFill>
                  <a:schemeClr val="bg1"/>
                </a:solidFill>
                <a:latin typeface="Calibri" panose="020F0502020204030204" pitchFamily="34" charset="0"/>
                <a:cs typeface="Calibri" panose="020F0502020204030204" pitchFamily="34" charset="0"/>
              </a:rPr>
              <a:t>th</a:t>
            </a:r>
            <a:r>
              <a:rPr lang="en-US" sz="5600" dirty="0">
                <a:solidFill>
                  <a:schemeClr val="bg1"/>
                </a:solidFill>
                <a:latin typeface="Calibri" panose="020F0502020204030204" pitchFamily="34" charset="0"/>
                <a:cs typeface="Calibri" panose="020F0502020204030204" pitchFamily="34" charset="0"/>
              </a:rPr>
              <a:t>-18</a:t>
            </a:r>
            <a:r>
              <a:rPr lang="en-US" sz="5600" baseline="30000" dirty="0">
                <a:solidFill>
                  <a:schemeClr val="bg1"/>
                </a:solidFill>
                <a:latin typeface="Calibri" panose="020F0502020204030204" pitchFamily="34" charset="0"/>
                <a:cs typeface="Calibri" panose="020F0502020204030204" pitchFamily="34" charset="0"/>
              </a:rPr>
              <a:t>th</a:t>
            </a:r>
            <a:r>
              <a:rPr lang="en-US" sz="5600" dirty="0">
                <a:solidFill>
                  <a:schemeClr val="bg1"/>
                </a:solidFill>
                <a:latin typeface="Calibri" panose="020F0502020204030204" pitchFamily="34" charset="0"/>
                <a:cs typeface="Calibri" panose="020F0502020204030204" pitchFamily="34" charset="0"/>
              </a:rPr>
              <a:t>, 2023</a:t>
            </a:r>
          </a:p>
          <a:p>
            <a:pPr marL="0" indent="0" algn="r" fontAlgn="auto">
              <a:spcAft>
                <a:spcPts val="0"/>
              </a:spcAft>
              <a:buNone/>
            </a:pPr>
            <a:r>
              <a:rPr lang="en-US" sz="5600" dirty="0">
                <a:solidFill>
                  <a:schemeClr val="bg1"/>
                </a:solidFill>
                <a:latin typeface="Calibri" panose="020F0502020204030204" pitchFamily="34" charset="0"/>
                <a:cs typeface="Calibri" panose="020F0502020204030204" pitchFamily="34" charset="0"/>
              </a:rPr>
              <a:t>Washington, D.C.</a:t>
            </a:r>
          </a:p>
        </p:txBody>
      </p:sp>
      <p:sp>
        <p:nvSpPr>
          <p:cNvPr id="1025" name="Rectangle 1024">
            <a:extLst>
              <a:ext uri="{FF2B5EF4-FFF2-40B4-BE49-F238E27FC236}">
                <a16:creationId xmlns:a16="http://schemas.microsoft.com/office/drawing/2014/main" id="{5576571D-9749-6506-98C1-D228FE2B7F76}"/>
              </a:ext>
            </a:extLst>
          </p:cNvPr>
          <p:cNvSpPr/>
          <p:nvPr/>
        </p:nvSpPr>
        <p:spPr>
          <a:xfrm>
            <a:off x="0" y="5294898"/>
            <a:ext cx="43891200" cy="719991"/>
          </a:xfrm>
          <a:prstGeom prst="rect">
            <a:avLst/>
          </a:prstGeom>
          <a:solidFill>
            <a:srgbClr val="3A9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t>This poster does not contain any proprietary, confidential, or otherwise restricted information</a:t>
            </a:r>
          </a:p>
        </p:txBody>
      </p:sp>
      <p:pic>
        <p:nvPicPr>
          <p:cNvPr id="2" name="Picture 1">
            <a:extLst>
              <a:ext uri="{FF2B5EF4-FFF2-40B4-BE49-F238E27FC236}">
                <a16:creationId xmlns:a16="http://schemas.microsoft.com/office/drawing/2014/main" id="{E1AC3994-ABBC-D112-5456-6B4DF49C4D34}"/>
              </a:ext>
            </a:extLst>
          </p:cNvPr>
          <p:cNvPicPr>
            <a:picLocks noChangeAspect="1"/>
          </p:cNvPicPr>
          <p:nvPr/>
        </p:nvPicPr>
        <p:blipFill rotWithShape="1">
          <a:blip r:embed="rId2"/>
          <a:srcRect b="6146"/>
          <a:stretch/>
        </p:blipFill>
        <p:spPr>
          <a:xfrm>
            <a:off x="1043171" y="17115481"/>
            <a:ext cx="11783149" cy="5553616"/>
          </a:xfrm>
          <a:prstGeom prst="rect">
            <a:avLst/>
          </a:prstGeom>
          <a:ln w="25400">
            <a:solidFill>
              <a:schemeClr val="tx1"/>
            </a:solidFill>
          </a:ln>
        </p:spPr>
      </p:pic>
      <p:sp>
        <p:nvSpPr>
          <p:cNvPr id="5" name="TextBox 4">
            <a:extLst>
              <a:ext uri="{FF2B5EF4-FFF2-40B4-BE49-F238E27FC236}">
                <a16:creationId xmlns:a16="http://schemas.microsoft.com/office/drawing/2014/main" id="{5FC52FD3-AEB0-20D4-153E-EBC6AD497F96}"/>
              </a:ext>
            </a:extLst>
          </p:cNvPr>
          <p:cNvSpPr txBox="1"/>
          <p:nvPr/>
        </p:nvSpPr>
        <p:spPr>
          <a:xfrm>
            <a:off x="850216" y="15358607"/>
            <a:ext cx="12272211" cy="1384995"/>
          </a:xfrm>
          <a:prstGeom prst="rect">
            <a:avLst/>
          </a:prstGeom>
          <a:noFill/>
        </p:spPr>
        <p:txBody>
          <a:bodyPr wrap="square" rtlCol="0">
            <a:spAutoFit/>
          </a:bodyPr>
          <a:lstStyle/>
          <a:p>
            <a:r>
              <a:rPr lang="en-US" sz="2800" dirty="0">
                <a:solidFill>
                  <a:schemeClr val="tx2">
                    <a:lumMod val="75000"/>
                  </a:schemeClr>
                </a:solidFill>
                <a:latin typeface="Calibri" panose="020F0502020204030204" pitchFamily="34" charset="0"/>
                <a:cs typeface="Calibri" panose="020F0502020204030204" pitchFamily="34" charset="0"/>
              </a:rPr>
              <a:t>New fiber optic sensors are being integrated and demonstrated in 2 production  EAF environments during routine operation and scheduled maintenance outages, which limits access and presents several challenges.</a:t>
            </a:r>
          </a:p>
        </p:txBody>
      </p:sp>
      <p:pic>
        <p:nvPicPr>
          <p:cNvPr id="11" name="Picture 10">
            <a:extLst>
              <a:ext uri="{FF2B5EF4-FFF2-40B4-BE49-F238E27FC236}">
                <a16:creationId xmlns:a16="http://schemas.microsoft.com/office/drawing/2014/main" id="{787A0D1E-F9ED-6EDA-A69D-EA9A050A9542}"/>
              </a:ext>
            </a:extLst>
          </p:cNvPr>
          <p:cNvPicPr>
            <a:picLocks noChangeAspect="1"/>
          </p:cNvPicPr>
          <p:nvPr/>
        </p:nvPicPr>
        <p:blipFill rotWithShape="1">
          <a:blip r:embed="rId3"/>
          <a:srcRect t="17078" r="2576" b="8892"/>
          <a:stretch/>
        </p:blipFill>
        <p:spPr>
          <a:xfrm>
            <a:off x="18259260" y="22455586"/>
            <a:ext cx="8169216" cy="3491775"/>
          </a:xfrm>
          <a:prstGeom prst="rect">
            <a:avLst/>
          </a:prstGeom>
        </p:spPr>
      </p:pic>
      <p:pic>
        <p:nvPicPr>
          <p:cNvPr id="13" name="Picture 12">
            <a:extLst>
              <a:ext uri="{FF2B5EF4-FFF2-40B4-BE49-F238E27FC236}">
                <a16:creationId xmlns:a16="http://schemas.microsoft.com/office/drawing/2014/main" id="{85C4807E-47DB-1A01-ECBB-E9FA571081F4}"/>
              </a:ext>
            </a:extLst>
          </p:cNvPr>
          <p:cNvPicPr>
            <a:picLocks noChangeAspect="1"/>
          </p:cNvPicPr>
          <p:nvPr/>
        </p:nvPicPr>
        <p:blipFill>
          <a:blip r:embed="rId4"/>
          <a:stretch>
            <a:fillRect/>
          </a:stretch>
        </p:blipFill>
        <p:spPr>
          <a:xfrm>
            <a:off x="20197263" y="26337538"/>
            <a:ext cx="5875494" cy="5392505"/>
          </a:xfrm>
          <a:prstGeom prst="rect">
            <a:avLst/>
          </a:prstGeom>
        </p:spPr>
      </p:pic>
      <p:pic>
        <p:nvPicPr>
          <p:cNvPr id="14" name="Picture 13">
            <a:extLst>
              <a:ext uri="{FF2B5EF4-FFF2-40B4-BE49-F238E27FC236}">
                <a16:creationId xmlns:a16="http://schemas.microsoft.com/office/drawing/2014/main" id="{D3FDB946-FB22-2821-0E76-BD50A2743BBC}"/>
              </a:ext>
            </a:extLst>
          </p:cNvPr>
          <p:cNvPicPr>
            <a:picLocks noChangeAspect="1"/>
          </p:cNvPicPr>
          <p:nvPr/>
        </p:nvPicPr>
        <p:blipFill>
          <a:blip r:embed="rId5"/>
          <a:stretch>
            <a:fillRect/>
          </a:stretch>
        </p:blipFill>
        <p:spPr>
          <a:xfrm>
            <a:off x="26347480" y="26715227"/>
            <a:ext cx="3009574" cy="5116276"/>
          </a:xfrm>
          <a:prstGeom prst="rect">
            <a:avLst/>
          </a:prstGeom>
        </p:spPr>
      </p:pic>
      <p:pic>
        <p:nvPicPr>
          <p:cNvPr id="15" name="Picture 14">
            <a:extLst>
              <a:ext uri="{FF2B5EF4-FFF2-40B4-BE49-F238E27FC236}">
                <a16:creationId xmlns:a16="http://schemas.microsoft.com/office/drawing/2014/main" id="{C7EE7D6F-87A3-0D1D-C750-683378D09DDA}"/>
              </a:ext>
            </a:extLst>
          </p:cNvPr>
          <p:cNvPicPr>
            <a:picLocks noChangeAspect="1"/>
          </p:cNvPicPr>
          <p:nvPr/>
        </p:nvPicPr>
        <p:blipFill>
          <a:blip r:embed="rId6"/>
          <a:stretch>
            <a:fillRect/>
          </a:stretch>
        </p:blipFill>
        <p:spPr>
          <a:xfrm>
            <a:off x="14306936" y="26631453"/>
            <a:ext cx="5341960" cy="5257918"/>
          </a:xfrm>
          <a:prstGeom prst="rect">
            <a:avLst/>
          </a:prstGeom>
        </p:spPr>
      </p:pic>
      <p:sp>
        <p:nvSpPr>
          <p:cNvPr id="16" name="TextBox 15">
            <a:extLst>
              <a:ext uri="{FF2B5EF4-FFF2-40B4-BE49-F238E27FC236}">
                <a16:creationId xmlns:a16="http://schemas.microsoft.com/office/drawing/2014/main" id="{78636561-65FC-087D-7E7D-DC8E9BCE55BA}"/>
              </a:ext>
            </a:extLst>
          </p:cNvPr>
          <p:cNvSpPr txBox="1"/>
          <p:nvPr/>
        </p:nvSpPr>
        <p:spPr>
          <a:xfrm flipH="1">
            <a:off x="15193983" y="26297595"/>
            <a:ext cx="3745220"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Raman Probe for in-situ Slag Analysis </a:t>
            </a:r>
          </a:p>
        </p:txBody>
      </p:sp>
      <p:sp>
        <p:nvSpPr>
          <p:cNvPr id="17" name="TextBox 16">
            <a:extLst>
              <a:ext uri="{FF2B5EF4-FFF2-40B4-BE49-F238E27FC236}">
                <a16:creationId xmlns:a16="http://schemas.microsoft.com/office/drawing/2014/main" id="{04B011FF-AC60-CB68-35C2-F71F968B95A6}"/>
              </a:ext>
            </a:extLst>
          </p:cNvPr>
          <p:cNvSpPr txBox="1"/>
          <p:nvPr/>
        </p:nvSpPr>
        <p:spPr>
          <a:xfrm>
            <a:off x="14197110" y="22312265"/>
            <a:ext cx="3952324" cy="2246769"/>
          </a:xfrm>
          <a:prstGeom prst="rect">
            <a:avLst/>
          </a:prstGeom>
          <a:noFill/>
        </p:spPr>
        <p:txBody>
          <a:bodyPr wrap="square" rtlCol="0">
            <a:spAutoFit/>
          </a:bodyPr>
          <a:lstStyle/>
          <a:p>
            <a:r>
              <a:rPr lang="en-US" sz="2800" dirty="0"/>
              <a:t>installed to demonstrate furnace shell and bottom anode temperature mapping, furnace weight, and slag chemistry.</a:t>
            </a:r>
          </a:p>
        </p:txBody>
      </p:sp>
      <p:pic>
        <p:nvPicPr>
          <p:cNvPr id="25" name="Picture 24">
            <a:extLst>
              <a:ext uri="{FF2B5EF4-FFF2-40B4-BE49-F238E27FC236}">
                <a16:creationId xmlns:a16="http://schemas.microsoft.com/office/drawing/2014/main" id="{AFD97767-6BD0-F8AD-6386-5863EA9FF4B4}"/>
              </a:ext>
            </a:extLst>
          </p:cNvPr>
          <p:cNvPicPr>
            <a:picLocks noChangeAspect="1"/>
          </p:cNvPicPr>
          <p:nvPr/>
        </p:nvPicPr>
        <p:blipFill rotWithShape="1">
          <a:blip r:embed="rId7"/>
          <a:srcRect l="15420" t="29841" r="38423" b="31229"/>
          <a:stretch/>
        </p:blipFill>
        <p:spPr>
          <a:xfrm>
            <a:off x="24702741" y="12500835"/>
            <a:ext cx="4860708" cy="3263847"/>
          </a:xfrm>
          <a:prstGeom prst="rect">
            <a:avLst/>
          </a:prstGeom>
        </p:spPr>
      </p:pic>
      <p:pic>
        <p:nvPicPr>
          <p:cNvPr id="30" name="Picture 29">
            <a:extLst>
              <a:ext uri="{FF2B5EF4-FFF2-40B4-BE49-F238E27FC236}">
                <a16:creationId xmlns:a16="http://schemas.microsoft.com/office/drawing/2014/main" id="{973E09B3-CD71-77AE-1734-515A0F72CBDB}"/>
              </a:ext>
            </a:extLst>
          </p:cNvPr>
          <p:cNvPicPr>
            <a:picLocks noChangeAspect="1"/>
          </p:cNvPicPr>
          <p:nvPr/>
        </p:nvPicPr>
        <p:blipFill>
          <a:blip r:embed="rId8"/>
          <a:stretch>
            <a:fillRect/>
          </a:stretch>
        </p:blipFill>
        <p:spPr>
          <a:xfrm>
            <a:off x="20347132" y="12490312"/>
            <a:ext cx="4197652" cy="3284895"/>
          </a:xfrm>
          <a:prstGeom prst="rect">
            <a:avLst/>
          </a:prstGeom>
        </p:spPr>
      </p:pic>
      <p:pic>
        <p:nvPicPr>
          <p:cNvPr id="31" name="Picture 30">
            <a:extLst>
              <a:ext uri="{FF2B5EF4-FFF2-40B4-BE49-F238E27FC236}">
                <a16:creationId xmlns:a16="http://schemas.microsoft.com/office/drawing/2014/main" id="{1D66BB4C-BF9D-5A44-03EA-A5D4B6E86DD8}"/>
              </a:ext>
            </a:extLst>
          </p:cNvPr>
          <p:cNvPicPr>
            <a:picLocks noChangeAspect="1"/>
          </p:cNvPicPr>
          <p:nvPr/>
        </p:nvPicPr>
        <p:blipFill>
          <a:blip r:embed="rId9"/>
          <a:stretch>
            <a:fillRect/>
          </a:stretch>
        </p:blipFill>
        <p:spPr>
          <a:xfrm>
            <a:off x="19017909" y="16137513"/>
            <a:ext cx="5855367" cy="3308670"/>
          </a:xfrm>
          <a:prstGeom prst="rect">
            <a:avLst/>
          </a:prstGeom>
        </p:spPr>
      </p:pic>
      <p:pic>
        <p:nvPicPr>
          <p:cNvPr id="33" name="Picture 32">
            <a:extLst>
              <a:ext uri="{FF2B5EF4-FFF2-40B4-BE49-F238E27FC236}">
                <a16:creationId xmlns:a16="http://schemas.microsoft.com/office/drawing/2014/main" id="{8A307E8E-B16D-13EC-C293-E514350C8E1B}"/>
              </a:ext>
            </a:extLst>
          </p:cNvPr>
          <p:cNvPicPr>
            <a:picLocks noChangeAspect="1"/>
          </p:cNvPicPr>
          <p:nvPr/>
        </p:nvPicPr>
        <p:blipFill>
          <a:blip r:embed="rId10"/>
          <a:stretch>
            <a:fillRect/>
          </a:stretch>
        </p:blipFill>
        <p:spPr>
          <a:xfrm>
            <a:off x="14203180" y="10687720"/>
            <a:ext cx="5994080" cy="4328202"/>
          </a:xfrm>
          <a:prstGeom prst="rect">
            <a:avLst/>
          </a:prstGeom>
        </p:spPr>
      </p:pic>
      <p:sp>
        <p:nvSpPr>
          <p:cNvPr id="34" name="TextBox 33">
            <a:extLst>
              <a:ext uri="{FF2B5EF4-FFF2-40B4-BE49-F238E27FC236}">
                <a16:creationId xmlns:a16="http://schemas.microsoft.com/office/drawing/2014/main" id="{8CEAACF2-4991-3B46-D629-40E54980DAB3}"/>
              </a:ext>
            </a:extLst>
          </p:cNvPr>
          <p:cNvSpPr txBox="1"/>
          <p:nvPr/>
        </p:nvSpPr>
        <p:spPr>
          <a:xfrm>
            <a:off x="20197263" y="10830478"/>
            <a:ext cx="9496814" cy="1384995"/>
          </a:xfrm>
          <a:prstGeom prst="rect">
            <a:avLst/>
          </a:prstGeom>
          <a:noFill/>
        </p:spPr>
        <p:txBody>
          <a:bodyPr wrap="square" rtlCol="0">
            <a:spAutoFit/>
          </a:bodyPr>
          <a:lstStyle/>
          <a:p>
            <a:r>
              <a:rPr lang="en-US" sz="2800" dirty="0"/>
              <a:t>The individual  process modules for the real-time mass and energy balance have been installed at Big River Steel, meeting the BP1 project plan.  Installations have been initiated at CMC.</a:t>
            </a:r>
          </a:p>
        </p:txBody>
      </p:sp>
      <p:pic>
        <p:nvPicPr>
          <p:cNvPr id="36" name="Picture 35">
            <a:extLst>
              <a:ext uri="{FF2B5EF4-FFF2-40B4-BE49-F238E27FC236}">
                <a16:creationId xmlns:a16="http://schemas.microsoft.com/office/drawing/2014/main" id="{6748F392-5849-123F-1A22-92EE8927AC17}"/>
              </a:ext>
            </a:extLst>
          </p:cNvPr>
          <p:cNvPicPr>
            <a:picLocks noChangeAspect="1"/>
          </p:cNvPicPr>
          <p:nvPr/>
        </p:nvPicPr>
        <p:blipFill rotWithShape="1">
          <a:blip r:embed="rId11"/>
          <a:srcRect t="-2" b="17088"/>
          <a:stretch/>
        </p:blipFill>
        <p:spPr>
          <a:xfrm>
            <a:off x="26773001" y="22499045"/>
            <a:ext cx="2462997" cy="3740584"/>
          </a:xfrm>
          <a:prstGeom prst="rect">
            <a:avLst/>
          </a:prstGeom>
        </p:spPr>
      </p:pic>
      <p:pic>
        <p:nvPicPr>
          <p:cNvPr id="41" name="Picture 40">
            <a:extLst>
              <a:ext uri="{FF2B5EF4-FFF2-40B4-BE49-F238E27FC236}">
                <a16:creationId xmlns:a16="http://schemas.microsoft.com/office/drawing/2014/main" id="{84B493D3-BFF3-75F9-0329-9824BED2CF8E}"/>
              </a:ext>
            </a:extLst>
          </p:cNvPr>
          <p:cNvPicPr>
            <a:picLocks noChangeAspect="1"/>
          </p:cNvPicPr>
          <p:nvPr/>
        </p:nvPicPr>
        <p:blipFill>
          <a:blip r:embed="rId12"/>
          <a:stretch>
            <a:fillRect/>
          </a:stretch>
        </p:blipFill>
        <p:spPr>
          <a:xfrm>
            <a:off x="14084369" y="15158584"/>
            <a:ext cx="4882444" cy="4392314"/>
          </a:xfrm>
          <a:prstGeom prst="rect">
            <a:avLst/>
          </a:prstGeom>
        </p:spPr>
      </p:pic>
      <p:pic>
        <p:nvPicPr>
          <p:cNvPr id="42" name="Picture 41">
            <a:extLst>
              <a:ext uri="{FF2B5EF4-FFF2-40B4-BE49-F238E27FC236}">
                <a16:creationId xmlns:a16="http://schemas.microsoft.com/office/drawing/2014/main" id="{5DDD1EB8-FEA1-CDC7-878B-41DBEFD3C2D6}"/>
              </a:ext>
            </a:extLst>
          </p:cNvPr>
          <p:cNvPicPr/>
          <p:nvPr/>
        </p:nvPicPr>
        <p:blipFill rotWithShape="1">
          <a:blip r:embed="rId13" cstate="print">
            <a:extLst>
              <a:ext uri="{28A0092B-C50C-407E-A947-70E740481C1C}">
                <a14:useLocalDpi xmlns:a14="http://schemas.microsoft.com/office/drawing/2010/main" val="0"/>
              </a:ext>
            </a:extLst>
          </a:blip>
          <a:srcRect l="23372"/>
          <a:stretch/>
        </p:blipFill>
        <p:spPr bwMode="auto">
          <a:xfrm>
            <a:off x="25166843" y="16123061"/>
            <a:ext cx="4343843" cy="3308670"/>
          </a:xfrm>
          <a:prstGeom prst="rect">
            <a:avLst/>
          </a:prstGeom>
          <a:noFill/>
          <a:ln>
            <a:solidFill>
              <a:schemeClr val="accent1"/>
            </a:solidFill>
          </a:ln>
          <a:extLst>
            <a:ext uri="{53640926-AAD7-44D8-BBD7-CCE9431645EC}">
              <a14:shadowObscured xmlns:a14="http://schemas.microsoft.com/office/drawing/2010/main"/>
            </a:ext>
          </a:extLst>
        </p:spPr>
      </p:pic>
      <p:sp>
        <p:nvSpPr>
          <p:cNvPr id="45" name="TextBox 44">
            <a:extLst>
              <a:ext uri="{FF2B5EF4-FFF2-40B4-BE49-F238E27FC236}">
                <a16:creationId xmlns:a16="http://schemas.microsoft.com/office/drawing/2014/main" id="{9636AAE2-99A9-32AB-037A-F667F7B57011}"/>
              </a:ext>
            </a:extLst>
          </p:cNvPr>
          <p:cNvSpPr txBox="1"/>
          <p:nvPr/>
        </p:nvSpPr>
        <p:spPr>
          <a:xfrm>
            <a:off x="14197110" y="19655708"/>
            <a:ext cx="15496967" cy="2677656"/>
          </a:xfrm>
          <a:prstGeom prst="rect">
            <a:avLst/>
          </a:prstGeom>
          <a:noFill/>
        </p:spPr>
        <p:txBody>
          <a:bodyPr wrap="square" rtlCol="0">
            <a:spAutoFit/>
          </a:bodyPr>
          <a:lstStyle/>
          <a:p>
            <a:r>
              <a:rPr lang="en-US" sz="2800" dirty="0">
                <a:solidFill>
                  <a:schemeClr val="tx2">
                    <a:lumMod val="75000"/>
                  </a:schemeClr>
                </a:solidFill>
                <a:latin typeface="Calibri" panose="020F0502020204030204" pitchFamily="34" charset="0"/>
                <a:cs typeface="Calibri" panose="020F0502020204030204" pitchFamily="34" charset="0"/>
              </a:rPr>
              <a:t>Data collection systems, module configurations, and operator displays are being finalized at Big River Steel (BRS) and being evaluated by operating personnel.  Work is also underway to install required sensors and module systems at CMC Birmingham.  Linde is configuring trial burner systems for both test sites.  ASU is working on refining slag models for the EAF slag properties using lab verification tests for slag saturation and interfacial energy.  MS&amp;T is working to ruggedize the fiber optic sensor systems to improve survivability in the steelmaking production environment.</a:t>
            </a:r>
            <a:r>
              <a:rPr lang="en-US" sz="2800" dirty="0"/>
              <a:t> Ruggedized fiber optic sensors are being </a:t>
            </a:r>
            <a:endParaRPr lang="en-US" sz="2800" dirty="0">
              <a:solidFill>
                <a:schemeClr val="tx2">
                  <a:lumMod val="75000"/>
                </a:schemeClr>
              </a:solidFill>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684EFB69-9FD3-514E-2013-99A21800CA52}"/>
              </a:ext>
            </a:extLst>
          </p:cNvPr>
          <p:cNvSpPr txBox="1"/>
          <p:nvPr/>
        </p:nvSpPr>
        <p:spPr>
          <a:xfrm>
            <a:off x="16296158" y="18223298"/>
            <a:ext cx="1963102" cy="369332"/>
          </a:xfrm>
          <a:prstGeom prst="rect">
            <a:avLst/>
          </a:prstGeom>
          <a:noFill/>
        </p:spPr>
        <p:txBody>
          <a:bodyPr wrap="none" rtlCol="0">
            <a:spAutoFit/>
          </a:bodyPr>
          <a:lstStyle/>
          <a:p>
            <a:r>
              <a:rPr lang="en-US" dirty="0"/>
              <a:t>EAF Slag Modelling</a:t>
            </a:r>
          </a:p>
        </p:txBody>
      </p:sp>
      <p:sp>
        <p:nvSpPr>
          <p:cNvPr id="57" name="TextBox 56">
            <a:extLst>
              <a:ext uri="{FF2B5EF4-FFF2-40B4-BE49-F238E27FC236}">
                <a16:creationId xmlns:a16="http://schemas.microsoft.com/office/drawing/2014/main" id="{CC5FB4A0-3F0F-DA4D-BA3B-EBFABC1031C0}"/>
              </a:ext>
            </a:extLst>
          </p:cNvPr>
          <p:cNvSpPr txBox="1"/>
          <p:nvPr/>
        </p:nvSpPr>
        <p:spPr>
          <a:xfrm>
            <a:off x="26428476" y="15432036"/>
            <a:ext cx="2349939" cy="369332"/>
          </a:xfrm>
          <a:prstGeom prst="rect">
            <a:avLst/>
          </a:prstGeom>
          <a:noFill/>
        </p:spPr>
        <p:txBody>
          <a:bodyPr wrap="none" rtlCol="0">
            <a:spAutoFit/>
          </a:bodyPr>
          <a:lstStyle/>
          <a:p>
            <a:r>
              <a:rPr lang="en-US" dirty="0">
                <a:solidFill>
                  <a:schemeClr val="bg1"/>
                </a:solidFill>
              </a:rPr>
              <a:t>EAF Slag Model Display</a:t>
            </a:r>
          </a:p>
        </p:txBody>
      </p:sp>
      <p:sp>
        <p:nvSpPr>
          <p:cNvPr id="58" name="TextBox 57">
            <a:extLst>
              <a:ext uri="{FF2B5EF4-FFF2-40B4-BE49-F238E27FC236}">
                <a16:creationId xmlns:a16="http://schemas.microsoft.com/office/drawing/2014/main" id="{A141DA34-7D55-65DE-319D-3537267BDA43}"/>
              </a:ext>
            </a:extLst>
          </p:cNvPr>
          <p:cNvSpPr txBox="1"/>
          <p:nvPr/>
        </p:nvSpPr>
        <p:spPr>
          <a:xfrm>
            <a:off x="20443274" y="16138720"/>
            <a:ext cx="2942537" cy="369332"/>
          </a:xfrm>
          <a:prstGeom prst="rect">
            <a:avLst/>
          </a:prstGeom>
          <a:noFill/>
        </p:spPr>
        <p:txBody>
          <a:bodyPr wrap="none" rtlCol="0">
            <a:spAutoFit/>
          </a:bodyPr>
          <a:lstStyle/>
          <a:p>
            <a:r>
              <a:rPr lang="en-US" dirty="0"/>
              <a:t>EAF Endpoint Module Display</a:t>
            </a:r>
          </a:p>
        </p:txBody>
      </p:sp>
      <p:sp>
        <p:nvSpPr>
          <p:cNvPr id="59" name="TextBox 58">
            <a:extLst>
              <a:ext uri="{FF2B5EF4-FFF2-40B4-BE49-F238E27FC236}">
                <a16:creationId xmlns:a16="http://schemas.microsoft.com/office/drawing/2014/main" id="{03879D2B-C51C-433A-55EB-4BC8B3761E23}"/>
              </a:ext>
            </a:extLst>
          </p:cNvPr>
          <p:cNvSpPr txBox="1"/>
          <p:nvPr/>
        </p:nvSpPr>
        <p:spPr>
          <a:xfrm>
            <a:off x="25381299" y="16194920"/>
            <a:ext cx="2673874" cy="369332"/>
          </a:xfrm>
          <a:prstGeom prst="rect">
            <a:avLst/>
          </a:prstGeom>
          <a:noFill/>
        </p:spPr>
        <p:txBody>
          <a:bodyPr wrap="none" rtlCol="0">
            <a:spAutoFit/>
          </a:bodyPr>
          <a:lstStyle/>
          <a:p>
            <a:r>
              <a:rPr lang="en-US" dirty="0">
                <a:solidFill>
                  <a:schemeClr val="bg1"/>
                </a:solidFill>
              </a:rPr>
              <a:t>Linde Fluidic </a:t>
            </a:r>
            <a:r>
              <a:rPr lang="en-US" dirty="0" err="1">
                <a:solidFill>
                  <a:schemeClr val="bg1"/>
                </a:solidFill>
              </a:rPr>
              <a:t>CoJet</a:t>
            </a:r>
            <a:r>
              <a:rPr lang="en-US" dirty="0">
                <a:solidFill>
                  <a:schemeClr val="bg1"/>
                </a:solidFill>
              </a:rPr>
              <a:t> Injector</a:t>
            </a:r>
          </a:p>
        </p:txBody>
      </p:sp>
      <p:sp>
        <p:nvSpPr>
          <p:cNvPr id="61" name="TextBox 60">
            <a:extLst>
              <a:ext uri="{FF2B5EF4-FFF2-40B4-BE49-F238E27FC236}">
                <a16:creationId xmlns:a16="http://schemas.microsoft.com/office/drawing/2014/main" id="{ACBAFF96-DBD9-E07F-4C57-8BAB15EF4CF5}"/>
              </a:ext>
            </a:extLst>
          </p:cNvPr>
          <p:cNvSpPr txBox="1"/>
          <p:nvPr/>
        </p:nvSpPr>
        <p:spPr>
          <a:xfrm>
            <a:off x="27229486" y="22833602"/>
            <a:ext cx="1805815" cy="646331"/>
          </a:xfrm>
          <a:prstGeom prst="rect">
            <a:avLst/>
          </a:prstGeom>
          <a:noFill/>
        </p:spPr>
        <p:txBody>
          <a:bodyPr wrap="none" rtlCol="0">
            <a:spAutoFit/>
          </a:bodyPr>
          <a:lstStyle/>
          <a:p>
            <a:r>
              <a:rPr lang="en-US" dirty="0">
                <a:solidFill>
                  <a:schemeClr val="bg1"/>
                </a:solidFill>
              </a:rPr>
              <a:t>Fiber Installation </a:t>
            </a:r>
          </a:p>
          <a:p>
            <a:pPr algn="ctr"/>
            <a:r>
              <a:rPr lang="en-US" dirty="0">
                <a:solidFill>
                  <a:schemeClr val="bg1"/>
                </a:solidFill>
              </a:rPr>
              <a:t>on EAF Panel</a:t>
            </a:r>
          </a:p>
        </p:txBody>
      </p:sp>
      <p:sp>
        <p:nvSpPr>
          <p:cNvPr id="63" name="TextBox 62">
            <a:extLst>
              <a:ext uri="{FF2B5EF4-FFF2-40B4-BE49-F238E27FC236}">
                <a16:creationId xmlns:a16="http://schemas.microsoft.com/office/drawing/2014/main" id="{89CE249E-F674-22AA-B2BC-0F1C54673C6E}"/>
              </a:ext>
            </a:extLst>
          </p:cNvPr>
          <p:cNvSpPr txBox="1"/>
          <p:nvPr/>
        </p:nvSpPr>
        <p:spPr>
          <a:xfrm>
            <a:off x="21168245" y="22567021"/>
            <a:ext cx="3018262" cy="369332"/>
          </a:xfrm>
          <a:prstGeom prst="rect">
            <a:avLst/>
          </a:prstGeom>
          <a:noFill/>
        </p:spPr>
        <p:txBody>
          <a:bodyPr wrap="none" rtlCol="0">
            <a:spAutoFit/>
          </a:bodyPr>
          <a:lstStyle/>
          <a:p>
            <a:r>
              <a:rPr lang="en-US" dirty="0"/>
              <a:t>Fiber Installation on EAF Panel</a:t>
            </a:r>
          </a:p>
        </p:txBody>
      </p:sp>
      <p:sp>
        <p:nvSpPr>
          <p:cNvPr id="1024" name="TextBox 1023">
            <a:extLst>
              <a:ext uri="{FF2B5EF4-FFF2-40B4-BE49-F238E27FC236}">
                <a16:creationId xmlns:a16="http://schemas.microsoft.com/office/drawing/2014/main" id="{5E0AC775-1DDC-628B-F644-E87A62F7B9FD}"/>
              </a:ext>
            </a:extLst>
          </p:cNvPr>
          <p:cNvSpPr txBox="1"/>
          <p:nvPr/>
        </p:nvSpPr>
        <p:spPr>
          <a:xfrm>
            <a:off x="21583377" y="26041333"/>
            <a:ext cx="3249992" cy="369332"/>
          </a:xfrm>
          <a:prstGeom prst="rect">
            <a:avLst/>
          </a:prstGeom>
          <a:noFill/>
        </p:spPr>
        <p:txBody>
          <a:bodyPr wrap="none" rtlCol="0">
            <a:spAutoFit/>
          </a:bodyPr>
          <a:lstStyle/>
          <a:p>
            <a:r>
              <a:rPr lang="en-US" dirty="0"/>
              <a:t>Deconvolution of Raman Spectra</a:t>
            </a:r>
          </a:p>
        </p:txBody>
      </p:sp>
      <p:sp>
        <p:nvSpPr>
          <p:cNvPr id="1026" name="TextBox 1025">
            <a:extLst>
              <a:ext uri="{FF2B5EF4-FFF2-40B4-BE49-F238E27FC236}">
                <a16:creationId xmlns:a16="http://schemas.microsoft.com/office/drawing/2014/main" id="{7E250E5E-776D-2557-5592-08B072AE56C7}"/>
              </a:ext>
            </a:extLst>
          </p:cNvPr>
          <p:cNvSpPr txBox="1"/>
          <p:nvPr/>
        </p:nvSpPr>
        <p:spPr>
          <a:xfrm>
            <a:off x="26869581" y="26424040"/>
            <a:ext cx="2366417" cy="369332"/>
          </a:xfrm>
          <a:prstGeom prst="rect">
            <a:avLst/>
          </a:prstGeom>
          <a:noFill/>
        </p:spPr>
        <p:txBody>
          <a:bodyPr wrap="none" rtlCol="0">
            <a:spAutoFit/>
          </a:bodyPr>
          <a:lstStyle/>
          <a:p>
            <a:r>
              <a:rPr lang="en-US" dirty="0"/>
              <a:t>Peak Area Correlations </a:t>
            </a:r>
          </a:p>
        </p:txBody>
      </p:sp>
      <p:pic>
        <p:nvPicPr>
          <p:cNvPr id="12" name="Picture 11">
            <a:extLst>
              <a:ext uri="{FF2B5EF4-FFF2-40B4-BE49-F238E27FC236}">
                <a16:creationId xmlns:a16="http://schemas.microsoft.com/office/drawing/2014/main" id="{D67CB0BB-2BDF-5370-6F90-CDD619CE2FCE}"/>
              </a:ext>
            </a:extLst>
          </p:cNvPr>
          <p:cNvPicPr>
            <a:picLocks noChangeAspect="1"/>
          </p:cNvPicPr>
          <p:nvPr/>
        </p:nvPicPr>
        <p:blipFill>
          <a:blip r:embed="rId14"/>
          <a:stretch>
            <a:fillRect/>
          </a:stretch>
        </p:blipFill>
        <p:spPr>
          <a:xfrm>
            <a:off x="13989378" y="24754143"/>
            <a:ext cx="2092485" cy="1276037"/>
          </a:xfrm>
          <a:prstGeom prst="rect">
            <a:avLst/>
          </a:prstGeom>
        </p:spPr>
      </p:pic>
      <p:pic>
        <p:nvPicPr>
          <p:cNvPr id="20" name="Picture 19">
            <a:extLst>
              <a:ext uri="{FF2B5EF4-FFF2-40B4-BE49-F238E27FC236}">
                <a16:creationId xmlns:a16="http://schemas.microsoft.com/office/drawing/2014/main" id="{F97136F2-C7DE-38C5-BF4B-C88967228208}"/>
              </a:ext>
            </a:extLst>
          </p:cNvPr>
          <p:cNvPicPr>
            <a:picLocks noChangeAspect="1"/>
          </p:cNvPicPr>
          <p:nvPr/>
        </p:nvPicPr>
        <p:blipFill>
          <a:blip r:embed="rId15"/>
          <a:stretch>
            <a:fillRect/>
          </a:stretch>
        </p:blipFill>
        <p:spPr>
          <a:xfrm>
            <a:off x="15873779" y="25351041"/>
            <a:ext cx="2208273" cy="552068"/>
          </a:xfrm>
          <a:prstGeom prst="rect">
            <a:avLst/>
          </a:prstGeom>
        </p:spPr>
      </p:pic>
      <p:sp>
        <p:nvSpPr>
          <p:cNvPr id="22" name="TextBox 21">
            <a:extLst>
              <a:ext uri="{FF2B5EF4-FFF2-40B4-BE49-F238E27FC236}">
                <a16:creationId xmlns:a16="http://schemas.microsoft.com/office/drawing/2014/main" id="{B9428AFA-F444-9409-28E0-52608EADB12A}"/>
              </a:ext>
            </a:extLst>
          </p:cNvPr>
          <p:cNvSpPr txBox="1"/>
          <p:nvPr/>
        </p:nvSpPr>
        <p:spPr>
          <a:xfrm flipH="1">
            <a:off x="16063353" y="24704710"/>
            <a:ext cx="1902911"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Interfacial Energy </a:t>
            </a:r>
          </a:p>
          <a:p>
            <a:pPr algn="ctr"/>
            <a:r>
              <a:rPr lang="en-US" dirty="0">
                <a:effectLst>
                  <a:outerShdw blurRad="38100" dist="38100" dir="2700000" algn="tl">
                    <a:srgbClr val="000000">
                      <a:alpha val="43137"/>
                    </a:srgbClr>
                  </a:outerShdw>
                </a:effectLst>
              </a:rPr>
              <a:t>Measurements</a:t>
            </a:r>
          </a:p>
        </p:txBody>
      </p:sp>
    </p:spTree>
    <p:extLst>
      <p:ext uri="{BB962C8B-B14F-4D97-AF65-F5344CB8AC3E}">
        <p14:creationId xmlns:p14="http://schemas.microsoft.com/office/powerpoint/2010/main" val="34332872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AC2A34B-DBA5-4B55-8E9D-CFD4B3BF77F1}" vid="{8BD3416A-84DA-41DC-8607-7D296E03900C}"/>
    </a:ext>
  </a:extLst>
</a:theme>
</file>

<file path=docProps/app.xml><?xml version="1.0" encoding="utf-8"?>
<Properties xmlns="http://schemas.openxmlformats.org/officeDocument/2006/extended-properties" xmlns:vt="http://schemas.openxmlformats.org/officeDocument/2006/docPropsVTypes">
  <Template/>
  <TotalTime>592</TotalTime>
  <Words>1212</Words>
  <Application>Microsoft Office PowerPoint</Application>
  <PresentationFormat>Custom</PresentationFormat>
  <Paragraphs>83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Magdalene Fogarasi</dc:creator>
  <cp:lastModifiedBy>Ron OMalley</cp:lastModifiedBy>
  <cp:revision>50</cp:revision>
  <dcterms:created xsi:type="dcterms:W3CDTF">2023-02-06T12:53:00Z</dcterms:created>
  <dcterms:modified xsi:type="dcterms:W3CDTF">2023-04-16T05:26:30Z</dcterms:modified>
</cp:coreProperties>
</file>